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46"/>
  </p:normalViewPr>
  <p:slideViewPr>
    <p:cSldViewPr snapToGrid="0" snapToObjects="1">
      <p:cViewPr>
        <p:scale>
          <a:sx n="89" d="100"/>
          <a:sy n="89" d="100"/>
        </p:scale>
        <p:origin x="22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B8A3-D532-A947-AAE0-9FB666C4B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E408D-754D-4241-86BA-40B4A7A9D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639582-6A45-2F45-8E86-C49C0FB5EAC0}"/>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5" name="Footer Placeholder 4">
            <a:extLst>
              <a:ext uri="{FF2B5EF4-FFF2-40B4-BE49-F238E27FC236}">
                <a16:creationId xmlns:a16="http://schemas.microsoft.com/office/drawing/2014/main" id="{5619069F-40B9-2647-BECC-781FC8B66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389F3-DD2C-B446-8DEA-BC0BD345726E}"/>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112674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FC3D-D4E1-F144-8758-AFFFF8A40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68177F-A654-2644-9271-46F1AB4CF9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545E5-A673-9D4A-9015-CFEE525BCC0C}"/>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5" name="Footer Placeholder 4">
            <a:extLst>
              <a:ext uri="{FF2B5EF4-FFF2-40B4-BE49-F238E27FC236}">
                <a16:creationId xmlns:a16="http://schemas.microsoft.com/office/drawing/2014/main" id="{947C8784-6A5E-B048-A167-B51A260BE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49CDB-828B-CB49-911A-490E43AAC437}"/>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411674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EBD99-1F99-024B-8FCA-2E8987B05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5F32F-C0AC-4241-B127-F651BA1051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CE324-0369-B641-8D29-16CAEBC5EBBD}"/>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5" name="Footer Placeholder 4">
            <a:extLst>
              <a:ext uri="{FF2B5EF4-FFF2-40B4-BE49-F238E27FC236}">
                <a16:creationId xmlns:a16="http://schemas.microsoft.com/office/drawing/2014/main" id="{B98B46C7-412D-1347-A834-E9EF0EAE5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09B11-2F9C-F04B-8A5C-CF803B3DF31B}"/>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379544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D9FE-53AF-974D-93B9-9F3189D26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263AF-2F7B-AB41-B267-E0C306AF01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9DDC4-B3A7-EA4B-A81B-57143D528CFB}"/>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5" name="Footer Placeholder 4">
            <a:extLst>
              <a:ext uri="{FF2B5EF4-FFF2-40B4-BE49-F238E27FC236}">
                <a16:creationId xmlns:a16="http://schemas.microsoft.com/office/drawing/2014/main" id="{5804F662-C3B6-0741-915E-80E0C53B3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6846F-C486-FE4D-8A13-16F0E0F3A151}"/>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156177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011F-4B32-4240-9003-3BB425B89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4DF4F-ECA1-F24B-9A56-E1D5CF5F4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53FEF1-D87C-EA4F-B7A1-2E822A513B8C}"/>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5" name="Footer Placeholder 4">
            <a:extLst>
              <a:ext uri="{FF2B5EF4-FFF2-40B4-BE49-F238E27FC236}">
                <a16:creationId xmlns:a16="http://schemas.microsoft.com/office/drawing/2014/main" id="{A1CDD0BC-6E0D-D44B-BBEF-D51988DC5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07CD-8147-D349-82E7-22C3CB3E82B7}"/>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45139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1789-B55E-BC48-8B9F-7FB8E88B8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FD48B-D260-2545-9CE8-6B7A555A47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0225B8-D3E6-A042-A7BE-AD13482F28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886C82-07C0-494A-8166-D5C743BAA22D}"/>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6" name="Footer Placeholder 5">
            <a:extLst>
              <a:ext uri="{FF2B5EF4-FFF2-40B4-BE49-F238E27FC236}">
                <a16:creationId xmlns:a16="http://schemas.microsoft.com/office/drawing/2014/main" id="{D068D695-6CB4-4E44-A9D2-9D4A2721A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B15CF-3705-144D-921C-71DCAEEA8B4C}"/>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57774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354A-4A81-B242-B4DD-59B6B41642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8A4EE-D52A-A04B-B0CF-081B39045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F608C7-11F8-2549-A67C-3E4D29B66B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206539-273B-CA4C-9535-896EB787F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43C2F7-9C76-E74F-B2FA-888E9239D8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A1BF03-1D77-CB46-9129-31B29908FD9D}"/>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8" name="Footer Placeholder 7">
            <a:extLst>
              <a:ext uri="{FF2B5EF4-FFF2-40B4-BE49-F238E27FC236}">
                <a16:creationId xmlns:a16="http://schemas.microsoft.com/office/drawing/2014/main" id="{957055C1-C957-6347-8329-2034C2BDD6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12A0F-A5EE-4D47-A574-23BBC2CCA3BE}"/>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324218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3739-BC0A-6941-8B51-8D659A10C6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72764B-B154-AD48-B7F3-C071A564F626}"/>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4" name="Footer Placeholder 3">
            <a:extLst>
              <a:ext uri="{FF2B5EF4-FFF2-40B4-BE49-F238E27FC236}">
                <a16:creationId xmlns:a16="http://schemas.microsoft.com/office/drawing/2014/main" id="{0E9FD9B0-B2AF-C345-B74F-FFC8F5F72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C2CC6-1AA9-C04C-B25F-FD9D03BDAB6D}"/>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30707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F5439-FAC8-0C4A-A4E8-17B1E119FFE7}"/>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3" name="Footer Placeholder 2">
            <a:extLst>
              <a:ext uri="{FF2B5EF4-FFF2-40B4-BE49-F238E27FC236}">
                <a16:creationId xmlns:a16="http://schemas.microsoft.com/office/drawing/2014/main" id="{AAACFB16-1C87-034C-93F9-B27C0C55A1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B652D-73A4-9740-974B-D820683F24CC}"/>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32395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C7EB-DC50-B149-A3D7-5F1BAC446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B5B92-8029-0D4A-AA61-095010483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87C21-CC17-974D-B42E-A9DDC9C05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A56D4D-6C65-DF40-A970-224CC67CEC49}"/>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6" name="Footer Placeholder 5">
            <a:extLst>
              <a:ext uri="{FF2B5EF4-FFF2-40B4-BE49-F238E27FC236}">
                <a16:creationId xmlns:a16="http://schemas.microsoft.com/office/drawing/2014/main" id="{2AA21891-E1FB-AA47-AE8D-5CD4691ED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AD637-6016-2340-A5FE-8ACDD586B3A4}"/>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202186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2AD9-2AED-A847-80C6-FD73EB219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EC210C-5368-1646-85CA-3C8A57C79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DCB19-6DC2-9B4D-9825-8C802730E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4264C0-0AA4-364A-B239-3702A6700869}"/>
              </a:ext>
            </a:extLst>
          </p:cNvPr>
          <p:cNvSpPr>
            <a:spLocks noGrp="1"/>
          </p:cNvSpPr>
          <p:nvPr>
            <p:ph type="dt" sz="half" idx="10"/>
          </p:nvPr>
        </p:nvSpPr>
        <p:spPr/>
        <p:txBody>
          <a:bodyPr/>
          <a:lstStyle/>
          <a:p>
            <a:fld id="{0E6A4899-339B-0B48-AAC4-7BCEA3B3994B}" type="datetimeFigureOut">
              <a:rPr lang="en-US" smtClean="0"/>
              <a:t>4/29/18</a:t>
            </a:fld>
            <a:endParaRPr lang="en-US"/>
          </a:p>
        </p:txBody>
      </p:sp>
      <p:sp>
        <p:nvSpPr>
          <p:cNvPr id="6" name="Footer Placeholder 5">
            <a:extLst>
              <a:ext uri="{FF2B5EF4-FFF2-40B4-BE49-F238E27FC236}">
                <a16:creationId xmlns:a16="http://schemas.microsoft.com/office/drawing/2014/main" id="{A13876D6-7C8C-534A-AA30-BB32E946A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0108C-EF54-3F48-9AA1-C5CF5CD77D54}"/>
              </a:ext>
            </a:extLst>
          </p:cNvPr>
          <p:cNvSpPr>
            <a:spLocks noGrp="1"/>
          </p:cNvSpPr>
          <p:nvPr>
            <p:ph type="sldNum" sz="quarter" idx="12"/>
          </p:nvPr>
        </p:nvSpPr>
        <p:spPr/>
        <p:txBody>
          <a:bodyPr/>
          <a:lstStyle/>
          <a:p>
            <a:fld id="{3FC95380-62E5-854D-8262-86459763B58F}" type="slidenum">
              <a:rPr lang="en-US" smtClean="0"/>
              <a:t>‹#›</a:t>
            </a:fld>
            <a:endParaRPr lang="en-US"/>
          </a:p>
        </p:txBody>
      </p:sp>
    </p:spTree>
    <p:extLst>
      <p:ext uri="{BB962C8B-B14F-4D97-AF65-F5344CB8AC3E}">
        <p14:creationId xmlns:p14="http://schemas.microsoft.com/office/powerpoint/2010/main" val="188448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356C5-1868-9141-BCBD-5ED7FCCEA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25E6A2-741F-B740-BE9E-6B053345C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FB665-056E-3F41-97F2-76816F0BB7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A4899-339B-0B48-AAC4-7BCEA3B3994B}" type="datetimeFigureOut">
              <a:rPr lang="en-US" smtClean="0"/>
              <a:t>4/29/18</a:t>
            </a:fld>
            <a:endParaRPr lang="en-US"/>
          </a:p>
        </p:txBody>
      </p:sp>
      <p:sp>
        <p:nvSpPr>
          <p:cNvPr id="5" name="Footer Placeholder 4">
            <a:extLst>
              <a:ext uri="{FF2B5EF4-FFF2-40B4-BE49-F238E27FC236}">
                <a16:creationId xmlns:a16="http://schemas.microsoft.com/office/drawing/2014/main" id="{8286686B-951A-C145-B0CE-506D06A10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36A839-68C3-1248-B185-12D2B3686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95380-62E5-854D-8262-86459763B58F}" type="slidenum">
              <a:rPr lang="en-US" smtClean="0"/>
              <a:t>‹#›</a:t>
            </a:fld>
            <a:endParaRPr lang="en-US"/>
          </a:p>
        </p:txBody>
      </p:sp>
    </p:spTree>
    <p:extLst>
      <p:ext uri="{BB962C8B-B14F-4D97-AF65-F5344CB8AC3E}">
        <p14:creationId xmlns:p14="http://schemas.microsoft.com/office/powerpoint/2010/main" val="134755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53640-6016-E447-87D1-6B4BCE17470E}"/>
              </a:ext>
            </a:extLst>
          </p:cNvPr>
          <p:cNvSpPr txBox="1"/>
          <p:nvPr/>
        </p:nvSpPr>
        <p:spPr>
          <a:xfrm>
            <a:off x="328246" y="591348"/>
            <a:ext cx="3229342" cy="2277547"/>
          </a:xfrm>
          <a:prstGeom prst="rect">
            <a:avLst/>
          </a:prstGeom>
          <a:noFill/>
          <a:ln>
            <a:solidFill>
              <a:schemeClr val="tx1"/>
            </a:solidFill>
          </a:ln>
        </p:spPr>
        <p:txBody>
          <a:bodyPr wrap="square" rtlCol="0">
            <a:spAutoFit/>
          </a:bodyPr>
          <a:lstStyle/>
          <a:p>
            <a:r>
              <a:rPr lang="en-US" sz="1400" b="1" dirty="0"/>
              <a:t>THE STUDY:</a:t>
            </a:r>
          </a:p>
          <a:p>
            <a:r>
              <a:rPr lang="en-US" sz="1000" dirty="0"/>
              <a:t>Mid-2000’s Jeep </a:t>
            </a:r>
            <a:r>
              <a:rPr lang="en-US" sz="1000" dirty="0" err="1"/>
              <a:t>Libertys</a:t>
            </a:r>
            <a:r>
              <a:rPr lang="en-US" sz="1000" dirty="0"/>
              <a:t> and Subaru </a:t>
            </a:r>
            <a:r>
              <a:rPr lang="en-US" sz="1000" dirty="0" err="1"/>
              <a:t>Outbacks</a:t>
            </a:r>
            <a:r>
              <a:rPr lang="en-US" sz="1000" dirty="0"/>
              <a:t> are extremely common to see in Colorado. They are both hatchbacks equipped with some form of AWD (so both are very functional in snow), and they are priced similarly off the lot. However, they are also very different. The </a:t>
            </a:r>
            <a:r>
              <a:rPr lang="en-US" sz="1000" dirty="0" err="1"/>
              <a:t>Libertys</a:t>
            </a:r>
            <a:r>
              <a:rPr lang="en-US" sz="1000" dirty="0"/>
              <a:t> are lifted with 4WD, so they are more equipped for off-roading. The </a:t>
            </a:r>
            <a:r>
              <a:rPr lang="en-US" sz="1000" dirty="0" err="1"/>
              <a:t>Outbacks</a:t>
            </a:r>
            <a:r>
              <a:rPr lang="en-US" sz="1000" dirty="0"/>
              <a:t> have a more fuel efficient engine, so they may often be referred to as ‘Grocery Getters.’ My goal was to discover whether there was a significant difference between the mean selling price of these cars. </a:t>
            </a:r>
          </a:p>
          <a:p>
            <a:endParaRPr lang="en-US" sz="1000" dirty="0"/>
          </a:p>
          <a:p>
            <a:endParaRPr lang="en-US" dirty="0"/>
          </a:p>
        </p:txBody>
      </p:sp>
      <p:sp>
        <p:nvSpPr>
          <p:cNvPr id="9" name="TextBox 8">
            <a:extLst>
              <a:ext uri="{FF2B5EF4-FFF2-40B4-BE49-F238E27FC236}">
                <a16:creationId xmlns:a16="http://schemas.microsoft.com/office/drawing/2014/main" id="{28824CB8-D7ED-494A-8E27-9CF49E68B562}"/>
              </a:ext>
            </a:extLst>
          </p:cNvPr>
          <p:cNvSpPr txBox="1"/>
          <p:nvPr/>
        </p:nvSpPr>
        <p:spPr>
          <a:xfrm>
            <a:off x="3678301" y="3185059"/>
            <a:ext cx="4626657" cy="2831544"/>
          </a:xfrm>
          <a:prstGeom prst="rect">
            <a:avLst/>
          </a:prstGeom>
          <a:noFill/>
          <a:ln>
            <a:solidFill>
              <a:schemeClr val="tx1"/>
            </a:solidFill>
          </a:ln>
        </p:spPr>
        <p:txBody>
          <a:bodyPr wrap="square" rtlCol="0">
            <a:spAutoFit/>
          </a:bodyPr>
          <a:lstStyle/>
          <a:p>
            <a:r>
              <a:rPr lang="en-US" dirty="0"/>
              <a:t>Data:</a:t>
            </a:r>
          </a:p>
          <a:p>
            <a:r>
              <a:rPr lang="en-US" sz="1400" dirty="0"/>
              <a:t>2008 Jeep Liberty:</a:t>
            </a:r>
          </a:p>
          <a:p>
            <a:pPr marL="285750" indent="-285750">
              <a:buFont typeface="Arial" panose="020B0604020202020204" pitchFamily="34" charset="0"/>
              <a:buChar char="•"/>
            </a:pPr>
            <a:r>
              <a:rPr lang="en-US" sz="1200" dirty="0"/>
              <a:t>Sample Mean/Price ($)</a:t>
            </a:r>
            <a:r>
              <a:rPr lang="en-US" sz="1200" dirty="0">
                <a:sym typeface="Wingdings" pitchFamily="2" charset="2"/>
              </a:rPr>
              <a:t> 8,169</a:t>
            </a:r>
          </a:p>
          <a:p>
            <a:pPr marL="285750" indent="-285750">
              <a:buFont typeface="Arial" panose="020B0604020202020204" pitchFamily="34" charset="0"/>
              <a:buChar char="•"/>
            </a:pPr>
            <a:r>
              <a:rPr lang="en-US" sz="1200" dirty="0">
                <a:sym typeface="Wingdings" pitchFamily="2" charset="2"/>
              </a:rPr>
              <a:t>Sample Standard Deviation/Price ($) 1,112.19</a:t>
            </a:r>
          </a:p>
          <a:p>
            <a:pPr marL="285750" indent="-285750">
              <a:buFont typeface="Arial" panose="020B0604020202020204" pitchFamily="34" charset="0"/>
              <a:buChar char="•"/>
            </a:pPr>
            <a:r>
              <a:rPr lang="en-US" sz="1200" dirty="0">
                <a:sym typeface="Wingdings" pitchFamily="2" charset="2"/>
              </a:rPr>
              <a:t>Sample Mean/Odometer (miles) 104,627</a:t>
            </a:r>
          </a:p>
          <a:p>
            <a:pPr marL="285750" indent="-285750">
              <a:buFont typeface="Arial" panose="020B0604020202020204" pitchFamily="34" charset="0"/>
              <a:buChar char="•"/>
            </a:pPr>
            <a:r>
              <a:rPr lang="en-US" sz="1200" dirty="0">
                <a:sym typeface="Wingdings" pitchFamily="2" charset="2"/>
              </a:rPr>
              <a:t>Sample Standard Deviation/Odometer (miles) 16,026</a:t>
            </a:r>
          </a:p>
          <a:p>
            <a:pPr marL="285750" indent="-285750">
              <a:buFont typeface="Arial" panose="020B0604020202020204" pitchFamily="34" charset="0"/>
              <a:buChar char="•"/>
            </a:pPr>
            <a:r>
              <a:rPr lang="en-US" sz="1200" dirty="0">
                <a:sym typeface="Wingdings" pitchFamily="2" charset="2"/>
              </a:rPr>
              <a:t>Average Dollars/Mile 0.078 ($/mile)</a:t>
            </a:r>
          </a:p>
          <a:p>
            <a:endParaRPr lang="en-US" sz="1200" dirty="0">
              <a:sym typeface="Wingdings" pitchFamily="2" charset="2"/>
            </a:endParaRPr>
          </a:p>
          <a:p>
            <a:r>
              <a:rPr lang="en-US" sz="1400" dirty="0">
                <a:sym typeface="Wingdings" pitchFamily="2" charset="2"/>
              </a:rPr>
              <a:t>2008 Subaru Outback:</a:t>
            </a:r>
          </a:p>
          <a:p>
            <a:pPr marL="285750" indent="-285750">
              <a:buFont typeface="Arial" panose="020B0604020202020204" pitchFamily="34" charset="0"/>
              <a:buChar char="•"/>
            </a:pPr>
            <a:r>
              <a:rPr lang="en-US" sz="1200" dirty="0"/>
              <a:t>Sample Mean/Price ($)</a:t>
            </a:r>
            <a:r>
              <a:rPr lang="en-US" sz="1200" dirty="0">
                <a:sym typeface="Wingdings" pitchFamily="2" charset="2"/>
              </a:rPr>
              <a:t> 9,382</a:t>
            </a:r>
          </a:p>
          <a:p>
            <a:pPr marL="285750" indent="-285750">
              <a:buFont typeface="Arial" panose="020B0604020202020204" pitchFamily="34" charset="0"/>
              <a:buChar char="•"/>
            </a:pPr>
            <a:r>
              <a:rPr lang="en-US" sz="1200" dirty="0">
                <a:sym typeface="Wingdings" pitchFamily="2" charset="2"/>
              </a:rPr>
              <a:t>Sample Standard Deviation/Price ($) 1,591.47</a:t>
            </a:r>
          </a:p>
          <a:p>
            <a:pPr marL="285750" indent="-285750">
              <a:buFont typeface="Arial" panose="020B0604020202020204" pitchFamily="34" charset="0"/>
              <a:buChar char="•"/>
            </a:pPr>
            <a:r>
              <a:rPr lang="en-US" sz="1200" dirty="0">
                <a:sym typeface="Wingdings" pitchFamily="2" charset="2"/>
              </a:rPr>
              <a:t>Sample Mean/Odometer (miles) 109,269</a:t>
            </a:r>
          </a:p>
          <a:p>
            <a:pPr marL="285750" indent="-285750">
              <a:buFont typeface="Arial" panose="020B0604020202020204" pitchFamily="34" charset="0"/>
              <a:buChar char="•"/>
            </a:pPr>
            <a:r>
              <a:rPr lang="en-US" sz="1200" dirty="0">
                <a:sym typeface="Wingdings" pitchFamily="2" charset="2"/>
              </a:rPr>
              <a:t>Sample Standard Deviation/Odometer (miles) 22,372</a:t>
            </a:r>
          </a:p>
          <a:p>
            <a:pPr marL="285750" indent="-285750">
              <a:buFont typeface="Arial" panose="020B0604020202020204" pitchFamily="34" charset="0"/>
              <a:buChar char="•"/>
            </a:pPr>
            <a:r>
              <a:rPr lang="en-US" sz="1200" dirty="0">
                <a:sym typeface="Wingdings" pitchFamily="2" charset="2"/>
              </a:rPr>
              <a:t>Average Dollars/Mile 0.086 ($/mile)</a:t>
            </a:r>
          </a:p>
        </p:txBody>
      </p:sp>
      <p:sp>
        <p:nvSpPr>
          <p:cNvPr id="11" name="TextBox 10">
            <a:extLst>
              <a:ext uri="{FF2B5EF4-FFF2-40B4-BE49-F238E27FC236}">
                <a16:creationId xmlns:a16="http://schemas.microsoft.com/office/drawing/2014/main" id="{4F3FAE14-61DE-BE4B-9603-F78DE2E034EF}"/>
              </a:ext>
            </a:extLst>
          </p:cNvPr>
          <p:cNvSpPr txBox="1"/>
          <p:nvPr/>
        </p:nvSpPr>
        <p:spPr>
          <a:xfrm>
            <a:off x="8423292" y="3246614"/>
            <a:ext cx="3368922" cy="3539430"/>
          </a:xfrm>
          <a:prstGeom prst="rect">
            <a:avLst/>
          </a:prstGeom>
          <a:noFill/>
          <a:ln>
            <a:solidFill>
              <a:schemeClr val="tx1"/>
            </a:solidFill>
          </a:ln>
        </p:spPr>
        <p:txBody>
          <a:bodyPr wrap="square" rtlCol="0">
            <a:spAutoFit/>
          </a:bodyPr>
          <a:lstStyle/>
          <a:p>
            <a:r>
              <a:rPr lang="en-US" sz="1400" b="1" dirty="0"/>
              <a:t>CONCLUSION:</a:t>
            </a:r>
          </a:p>
          <a:p>
            <a:r>
              <a:rPr lang="en-US" sz="1000" dirty="0"/>
              <a:t>In the end it can be concluded that used Subaru </a:t>
            </a:r>
            <a:r>
              <a:rPr lang="en-US" sz="1000" dirty="0" err="1"/>
              <a:t>Outbacks</a:t>
            </a:r>
            <a:r>
              <a:rPr lang="en-US" sz="1000" dirty="0"/>
              <a:t> sell for more than used Jeep </a:t>
            </a:r>
            <a:r>
              <a:rPr lang="en-US" sz="1000" dirty="0" err="1"/>
              <a:t>Libertys</a:t>
            </a:r>
            <a:r>
              <a:rPr lang="en-US" sz="1000" dirty="0"/>
              <a:t> (the 2008 models, anyway). Although both cars were similarly priced off the lot, the data collected from the sample shows that the </a:t>
            </a:r>
            <a:r>
              <a:rPr lang="en-US" sz="1000" dirty="0" err="1"/>
              <a:t>Subarus</a:t>
            </a:r>
            <a:r>
              <a:rPr lang="en-US" sz="1000" dirty="0"/>
              <a:t>, on average, sell for a noticeably larger price than the Jeeps. This could be because they have a lower depreciation rate (they hold their value better). It could also be seen that there is a larger demand for the </a:t>
            </a:r>
            <a:r>
              <a:rPr lang="en-US" sz="1000" dirty="0" err="1"/>
              <a:t>Subarus</a:t>
            </a:r>
            <a:r>
              <a:rPr lang="en-US" sz="1000" dirty="0"/>
              <a:t>, so the price would naturally be higher. </a:t>
            </a:r>
          </a:p>
          <a:p>
            <a:endParaRPr lang="en-US" sz="1000" dirty="0"/>
          </a:p>
          <a:p>
            <a:r>
              <a:rPr lang="en-US" sz="1000" dirty="0"/>
              <a:t>Although there was a large range of odometer readings in the sample (which has a large impact on the value of the car), the mean value of both </a:t>
            </a:r>
            <a:r>
              <a:rPr lang="en-US" sz="1000" dirty="0" err="1"/>
              <a:t>Subarus</a:t>
            </a:r>
            <a:r>
              <a:rPr lang="en-US" sz="1000" dirty="0"/>
              <a:t> and Jeeps turned out to be within 5,000 miles of each other. A 2-sample t-test between the two mean odometer readings at the 0.05 significance level determined that there was not enough evidence to support that the mean odometer reading </a:t>
            </a:r>
            <a:r>
              <a:rPr lang="en-US" sz="1000" i="1" dirty="0"/>
              <a:t>was not</a:t>
            </a:r>
            <a:r>
              <a:rPr lang="en-US" sz="1000" dirty="0"/>
              <a:t> the same. Therefore, it can be assumed that the odometer reading was not a confounding factor. The </a:t>
            </a:r>
            <a:r>
              <a:rPr lang="en-US" sz="1000" dirty="0" err="1"/>
              <a:t>Subarus</a:t>
            </a:r>
            <a:r>
              <a:rPr lang="en-US" sz="1000" dirty="0"/>
              <a:t> also had a slightly higher dollars/mile average, which supports the idea that </a:t>
            </a:r>
            <a:r>
              <a:rPr lang="en-US" sz="1000" dirty="0" err="1"/>
              <a:t>Subarus</a:t>
            </a:r>
            <a:r>
              <a:rPr lang="en-US" sz="1000" dirty="0"/>
              <a:t> depreciate better than Jeeps. </a:t>
            </a:r>
          </a:p>
        </p:txBody>
      </p:sp>
      <p:sp>
        <p:nvSpPr>
          <p:cNvPr id="12" name="TextBox 11">
            <a:extLst>
              <a:ext uri="{FF2B5EF4-FFF2-40B4-BE49-F238E27FC236}">
                <a16:creationId xmlns:a16="http://schemas.microsoft.com/office/drawing/2014/main" id="{9A7117FD-7B14-554C-8517-03878501DFE7}"/>
              </a:ext>
            </a:extLst>
          </p:cNvPr>
          <p:cNvSpPr txBox="1"/>
          <p:nvPr/>
        </p:nvSpPr>
        <p:spPr>
          <a:xfrm>
            <a:off x="328246" y="2394956"/>
            <a:ext cx="3229342" cy="769441"/>
          </a:xfrm>
          <a:prstGeom prst="rect">
            <a:avLst/>
          </a:prstGeom>
          <a:solidFill>
            <a:schemeClr val="bg1"/>
          </a:solidFill>
          <a:ln>
            <a:solidFill>
              <a:schemeClr val="tx1"/>
            </a:solidFill>
          </a:ln>
        </p:spPr>
        <p:txBody>
          <a:bodyPr wrap="square" rtlCol="0">
            <a:spAutoFit/>
          </a:bodyPr>
          <a:lstStyle/>
          <a:p>
            <a:r>
              <a:rPr lang="en-US" sz="1400" b="1" dirty="0"/>
              <a:t>HYPOTHESIS:</a:t>
            </a:r>
          </a:p>
          <a:p>
            <a:r>
              <a:rPr lang="en-US" sz="1000" dirty="0"/>
              <a:t>There is a statistical significance between the national mean selling price of 2008 Jeep </a:t>
            </a:r>
            <a:r>
              <a:rPr lang="en-US" sz="1000" dirty="0" err="1"/>
              <a:t>Libertys</a:t>
            </a:r>
            <a:r>
              <a:rPr lang="en-US" sz="1000" dirty="0"/>
              <a:t> and 2008 Subaru </a:t>
            </a:r>
            <a:r>
              <a:rPr lang="en-US" sz="1000" dirty="0" err="1"/>
              <a:t>Outbacks</a:t>
            </a:r>
            <a:r>
              <a:rPr lang="en-US" sz="1000" dirty="0"/>
              <a:t>; Subaru </a:t>
            </a:r>
            <a:r>
              <a:rPr lang="en-US" sz="1000" dirty="0" err="1"/>
              <a:t>Outbacks</a:t>
            </a:r>
            <a:r>
              <a:rPr lang="en-US" sz="1000" dirty="0"/>
              <a:t> have a higher mean price. </a:t>
            </a:r>
          </a:p>
        </p:txBody>
      </p:sp>
      <p:sp>
        <p:nvSpPr>
          <p:cNvPr id="13" name="TextBox 12">
            <a:extLst>
              <a:ext uri="{FF2B5EF4-FFF2-40B4-BE49-F238E27FC236}">
                <a16:creationId xmlns:a16="http://schemas.microsoft.com/office/drawing/2014/main" id="{2FD5F43B-1ACA-1C4D-B7F2-A195CAB9A702}"/>
              </a:ext>
            </a:extLst>
          </p:cNvPr>
          <p:cNvSpPr txBox="1"/>
          <p:nvPr/>
        </p:nvSpPr>
        <p:spPr>
          <a:xfrm>
            <a:off x="330625" y="3169930"/>
            <a:ext cx="3229342" cy="3631763"/>
          </a:xfrm>
          <a:prstGeom prst="rect">
            <a:avLst/>
          </a:prstGeom>
          <a:solidFill>
            <a:schemeClr val="bg1"/>
          </a:solidFill>
          <a:ln>
            <a:solidFill>
              <a:schemeClr val="tx1"/>
            </a:solidFill>
          </a:ln>
        </p:spPr>
        <p:txBody>
          <a:bodyPr wrap="square" rtlCol="0">
            <a:spAutoFit/>
          </a:bodyPr>
          <a:lstStyle/>
          <a:p>
            <a:r>
              <a:rPr lang="en-US" sz="1400" b="1" dirty="0"/>
              <a:t>PROCESS:</a:t>
            </a:r>
          </a:p>
          <a:p>
            <a:pPr marL="228600" indent="-228600">
              <a:buFont typeface="+mj-lt"/>
              <a:buAutoNum type="arabicPeriod"/>
            </a:pPr>
            <a:r>
              <a:rPr lang="en-US" sz="1000" dirty="0"/>
              <a:t>Label states 1-50 in alphabetical order. Perform SRS(WR) until 30 sample states have been selected.</a:t>
            </a:r>
          </a:p>
          <a:p>
            <a:pPr marL="228600" indent="-228600">
              <a:buFont typeface="+mj-lt"/>
              <a:buAutoNum type="arabicPeriod"/>
            </a:pPr>
            <a:r>
              <a:rPr lang="en-US" sz="1000" dirty="0"/>
              <a:t> Find </a:t>
            </a:r>
            <a:r>
              <a:rPr lang="en-US" sz="1000" dirty="0" err="1"/>
              <a:t>Carmax</a:t>
            </a:r>
            <a:r>
              <a:rPr lang="en-US" sz="1000" dirty="0"/>
              <a:t> location for state. If there are multiple locations in state, do SRS with the states ordered 1-X top-bottom. Record zip code of location. If there is no </a:t>
            </a:r>
            <a:r>
              <a:rPr lang="en-US" sz="1000" dirty="0" err="1"/>
              <a:t>Carmax</a:t>
            </a:r>
            <a:r>
              <a:rPr lang="en-US" sz="1000" dirty="0"/>
              <a:t> in the state, do a 1-50 SRS until a state that has not yet been selected is drawn.</a:t>
            </a:r>
          </a:p>
          <a:p>
            <a:pPr marL="228600" indent="-228600">
              <a:buFont typeface="+mj-lt"/>
              <a:buAutoNum type="arabicPeriod"/>
            </a:pPr>
            <a:r>
              <a:rPr lang="en-US" sz="1000" dirty="0"/>
              <a:t>Plug previously selected zip code into </a:t>
            </a:r>
            <a:r>
              <a:rPr lang="en-US" sz="1000" dirty="0" err="1"/>
              <a:t>CarGuru</a:t>
            </a:r>
            <a:r>
              <a:rPr lang="en-US" sz="1000" dirty="0"/>
              <a:t> with 50 mile radius for Jeeps and </a:t>
            </a:r>
            <a:r>
              <a:rPr lang="en-US" sz="1000" dirty="0" err="1"/>
              <a:t>Subarus</a:t>
            </a:r>
            <a:r>
              <a:rPr lang="en-US" sz="1000" dirty="0"/>
              <a:t>.</a:t>
            </a:r>
          </a:p>
          <a:p>
            <a:pPr marL="228600" indent="-228600">
              <a:buFont typeface="+mj-lt"/>
              <a:buAutoNum type="arabicPeriod"/>
            </a:pPr>
            <a:r>
              <a:rPr lang="en-US" sz="1000" dirty="0"/>
              <a:t>Select first vehicle that matches criteria—record price and odometer reading.</a:t>
            </a:r>
          </a:p>
          <a:p>
            <a:pPr marL="228600" indent="-228600">
              <a:buFont typeface="+mj-lt"/>
              <a:buAutoNum type="arabicPeriod"/>
            </a:pPr>
            <a:r>
              <a:rPr lang="en-US" sz="1000" dirty="0"/>
              <a:t>CRITERIA: Must be within state. Must be a 2008 model. Search for first vehicle between 80,000 and 120,000 miles. If none appear, pick the next closest odometer reading. No Subaru Outback XTs.</a:t>
            </a:r>
          </a:p>
          <a:p>
            <a:pPr marL="228600" indent="-228600">
              <a:buFont typeface="+mj-lt"/>
              <a:buAutoNum type="arabicPeriod"/>
            </a:pPr>
            <a:r>
              <a:rPr lang="en-US" sz="1000" dirty="0"/>
              <a:t>Repeat for Jeeps and </a:t>
            </a:r>
            <a:r>
              <a:rPr lang="en-US" sz="1000" dirty="0" err="1"/>
              <a:t>Subarus</a:t>
            </a:r>
            <a:r>
              <a:rPr lang="en-US" sz="1000" dirty="0"/>
              <a:t> on all 30 states in the sample. </a:t>
            </a:r>
          </a:p>
          <a:p>
            <a:pPr marL="228600" indent="-228600">
              <a:buFont typeface="+mj-lt"/>
              <a:buAutoNum type="arabicPeriod"/>
            </a:pPr>
            <a:r>
              <a:rPr lang="en-US" sz="1000" dirty="0"/>
              <a:t>Perform 2-sample t-test—the Null hypothesis will assume the Jeeps and </a:t>
            </a:r>
            <a:r>
              <a:rPr lang="en-US" sz="1000" dirty="0" err="1"/>
              <a:t>Subarus</a:t>
            </a:r>
            <a:r>
              <a:rPr lang="en-US" sz="1000" dirty="0"/>
              <a:t> are priced the same, the alternative hypothesis will assume the </a:t>
            </a:r>
            <a:r>
              <a:rPr lang="en-US" sz="1000" dirty="0" err="1"/>
              <a:t>Subarus</a:t>
            </a:r>
            <a:r>
              <a:rPr lang="en-US" sz="1000" dirty="0"/>
              <a:t> are worth more than the Jeeps. </a:t>
            </a:r>
          </a:p>
        </p:txBody>
      </p:sp>
      <p:sp>
        <p:nvSpPr>
          <p:cNvPr id="14" name="TextBox 13">
            <a:extLst>
              <a:ext uri="{FF2B5EF4-FFF2-40B4-BE49-F238E27FC236}">
                <a16:creationId xmlns:a16="http://schemas.microsoft.com/office/drawing/2014/main" id="{9B9CA6E8-AF8D-7048-997B-716E26A4B8C2}"/>
              </a:ext>
            </a:extLst>
          </p:cNvPr>
          <p:cNvSpPr txBox="1"/>
          <p:nvPr/>
        </p:nvSpPr>
        <p:spPr>
          <a:xfrm>
            <a:off x="3678302" y="6016603"/>
            <a:ext cx="4626657" cy="769441"/>
          </a:xfrm>
          <a:prstGeom prst="rect">
            <a:avLst/>
          </a:prstGeom>
          <a:noFill/>
          <a:ln>
            <a:solidFill>
              <a:schemeClr val="tx1"/>
            </a:solidFill>
          </a:ln>
        </p:spPr>
        <p:txBody>
          <a:bodyPr wrap="square" rtlCol="0">
            <a:spAutoFit/>
          </a:bodyPr>
          <a:lstStyle/>
          <a:p>
            <a:r>
              <a:rPr lang="en-US" sz="1400" b="1" dirty="0"/>
              <a:t>RESULTS:</a:t>
            </a:r>
          </a:p>
          <a:p>
            <a:r>
              <a:rPr lang="en-US" sz="1000" dirty="0"/>
              <a:t>We [successfully] reject the Null Hypothesis. There is enough evidence to support the claim that the true mean selling price of 2008 Subaru </a:t>
            </a:r>
            <a:r>
              <a:rPr lang="en-US" sz="1000" dirty="0" err="1"/>
              <a:t>Outbacks</a:t>
            </a:r>
            <a:r>
              <a:rPr lang="en-US" sz="1000" dirty="0"/>
              <a:t> is larger than the true mean selling price of 2008 Jeep </a:t>
            </a:r>
            <a:r>
              <a:rPr lang="en-US" sz="1000" dirty="0" err="1"/>
              <a:t>Libertys</a:t>
            </a:r>
            <a:r>
              <a:rPr lang="en-US" sz="1000" dirty="0"/>
              <a:t>.</a:t>
            </a:r>
          </a:p>
        </p:txBody>
      </p:sp>
      <p:pic>
        <p:nvPicPr>
          <p:cNvPr id="16" name="Picture 15">
            <a:extLst>
              <a:ext uri="{FF2B5EF4-FFF2-40B4-BE49-F238E27FC236}">
                <a16:creationId xmlns:a16="http://schemas.microsoft.com/office/drawing/2014/main" id="{8287F54F-FCC3-0B48-A2A0-EC15C2F0D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355" y="591348"/>
            <a:ext cx="3879787" cy="2575155"/>
          </a:xfrm>
          <a:prstGeom prst="rect">
            <a:avLst/>
          </a:prstGeom>
        </p:spPr>
      </p:pic>
      <p:sp>
        <p:nvSpPr>
          <p:cNvPr id="17" name="TextBox 16">
            <a:extLst>
              <a:ext uri="{FF2B5EF4-FFF2-40B4-BE49-F238E27FC236}">
                <a16:creationId xmlns:a16="http://schemas.microsoft.com/office/drawing/2014/main" id="{D5C4E8AF-A869-474E-833C-A0921A3D53E2}"/>
              </a:ext>
            </a:extLst>
          </p:cNvPr>
          <p:cNvSpPr txBox="1"/>
          <p:nvPr/>
        </p:nvSpPr>
        <p:spPr>
          <a:xfrm>
            <a:off x="303332" y="142870"/>
            <a:ext cx="11344276" cy="477054"/>
          </a:xfrm>
          <a:prstGeom prst="rect">
            <a:avLst/>
          </a:prstGeom>
          <a:noFill/>
        </p:spPr>
        <p:txBody>
          <a:bodyPr wrap="square" rtlCol="0">
            <a:spAutoFit/>
          </a:bodyPr>
          <a:lstStyle/>
          <a:p>
            <a:pPr algn="ctr"/>
            <a:r>
              <a:rPr lang="en-US" sz="2500" b="1" dirty="0"/>
              <a:t>NATIONAL USED SALE VALUES OF 2008 JEEP LIBERTYS and 2008 SUBARU OUTBACKS</a:t>
            </a:r>
          </a:p>
        </p:txBody>
      </p:sp>
      <p:pic>
        <p:nvPicPr>
          <p:cNvPr id="21" name="Picture 20">
            <a:extLst>
              <a:ext uri="{FF2B5EF4-FFF2-40B4-BE49-F238E27FC236}">
                <a16:creationId xmlns:a16="http://schemas.microsoft.com/office/drawing/2014/main" id="{652C9E32-1DA2-3646-9BAC-169867CFF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730" y="605636"/>
            <a:ext cx="3204561" cy="2626690"/>
          </a:xfrm>
          <a:prstGeom prst="rect">
            <a:avLst/>
          </a:prstGeom>
        </p:spPr>
      </p:pic>
    </p:spTree>
    <p:extLst>
      <p:ext uri="{BB962C8B-B14F-4D97-AF65-F5344CB8AC3E}">
        <p14:creationId xmlns:p14="http://schemas.microsoft.com/office/powerpoint/2010/main" val="2116410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696</Words>
  <Application>Microsoft Macintosh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DeBonis, David</dc:creator>
  <cp:lastModifiedBy>DeBonis, David</cp:lastModifiedBy>
  <cp:revision>7</cp:revision>
  <dcterms:created xsi:type="dcterms:W3CDTF">2018-04-29T20:59:20Z</dcterms:created>
  <dcterms:modified xsi:type="dcterms:W3CDTF">2018-04-29T22:04:09Z</dcterms:modified>
</cp:coreProperties>
</file>