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dirty="0"/>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6/10/2021</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643498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6/10/2021</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813684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6/10/2021</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523762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6/10/2021</a:t>
            </a:fld>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869167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6/10/2021</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81835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6/10/2021</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961334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6/10/2021</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550124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6/10/2021</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174106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6/10/2021</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866642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6/10/2021</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205967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6/10/2021</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124175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6/10/2021</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dirty="0"/>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1081060535"/>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27" r:id="rId4"/>
    <p:sldLayoutId id="2147483728" r:id="rId5"/>
    <p:sldLayoutId id="2147483733" r:id="rId6"/>
    <p:sldLayoutId id="2147483729" r:id="rId7"/>
    <p:sldLayoutId id="2147483730" r:id="rId8"/>
    <p:sldLayoutId id="2147483731" r:id="rId9"/>
    <p:sldLayoutId id="2147483732" r:id="rId10"/>
    <p:sldLayoutId id="2147483734" r:id="rId1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950D9A-4705-4314-961A-4F88B2CE41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B679DB-0627-4874-8695-3C767E1F4485}"/>
              </a:ext>
            </a:extLst>
          </p:cNvPr>
          <p:cNvSpPr>
            <a:spLocks noGrp="1"/>
          </p:cNvSpPr>
          <p:nvPr>
            <p:ph type="ctrTitle"/>
          </p:nvPr>
        </p:nvSpPr>
        <p:spPr>
          <a:xfrm>
            <a:off x="1104899" y="2355112"/>
            <a:ext cx="6933112" cy="3237615"/>
          </a:xfrm>
        </p:spPr>
        <p:txBody>
          <a:bodyPr>
            <a:normAutofit/>
          </a:bodyPr>
          <a:lstStyle/>
          <a:p>
            <a:pPr algn="l"/>
            <a:r>
              <a:rPr lang="en-US" sz="4600" b="1" i="0">
                <a:effectLst/>
                <a:latin typeface="Helvetica Neue"/>
              </a:rPr>
              <a:t>Capstone Project - The Battle of the Neighborhoods Portland Edition</a:t>
            </a:r>
            <a:endParaRPr lang="en-US" sz="4600"/>
          </a:p>
        </p:txBody>
      </p:sp>
      <p:pic>
        <p:nvPicPr>
          <p:cNvPr id="4" name="Picture 2">
            <a:extLst>
              <a:ext uri="{FF2B5EF4-FFF2-40B4-BE49-F238E27FC236}">
                <a16:creationId xmlns:a16="http://schemas.microsoft.com/office/drawing/2014/main" id="{944534C1-F297-41FB-BC2F-2DF0C7961F4C}"/>
              </a:ext>
            </a:extLst>
          </p:cNvPr>
          <p:cNvPicPr>
            <a:picLocks noChangeAspect="1"/>
          </p:cNvPicPr>
          <p:nvPr/>
        </p:nvPicPr>
        <p:blipFill rotWithShape="1">
          <a:blip r:embed="rId2"/>
          <a:srcRect l="22782" r="25782" b="-1"/>
          <a:stretch/>
        </p:blipFill>
        <p:spPr>
          <a:xfrm>
            <a:off x="8658226" y="-4762"/>
            <a:ext cx="3541857" cy="6886079"/>
          </a:xfrm>
          <a:custGeom>
            <a:avLst/>
            <a:gdLst/>
            <a:ahLst/>
            <a:cxnLst/>
            <a:rect l="l" t="t" r="r" b="b"/>
            <a:pathLst>
              <a:path w="3541857" h="6886079">
                <a:moveTo>
                  <a:pt x="1248072" y="0"/>
                </a:moveTo>
                <a:lnTo>
                  <a:pt x="3541857" y="0"/>
                </a:lnTo>
                <a:lnTo>
                  <a:pt x="3541857" y="6886079"/>
                </a:lnTo>
                <a:lnTo>
                  <a:pt x="0" y="6864521"/>
                </a:lnTo>
                <a:close/>
              </a:path>
            </a:pathLst>
          </a:custGeom>
        </p:spPr>
      </p:pic>
      <p:cxnSp>
        <p:nvCxnSpPr>
          <p:cNvPr id="10" name="Straight Connector 9">
            <a:extLst>
              <a:ext uri="{FF2B5EF4-FFF2-40B4-BE49-F238E27FC236}">
                <a16:creationId xmlns:a16="http://schemas.microsoft.com/office/drawing/2014/main" id="{13AC671C-E66F-43C5-A66A-C477339DD2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8878186" y="1"/>
            <a:ext cx="345294" cy="688131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EE10AC2-20ED-4628-9A8E-14F8437B55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794205" y="-4764"/>
            <a:ext cx="5397796" cy="104143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700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EC2C3-EC68-4BFB-AA54-E8C8EEA82862}"/>
              </a:ext>
            </a:extLst>
          </p:cNvPr>
          <p:cNvSpPr>
            <a:spLocks noGrp="1"/>
          </p:cNvSpPr>
          <p:nvPr>
            <p:ph type="title"/>
          </p:nvPr>
        </p:nvSpPr>
        <p:spPr/>
        <p:txBody>
          <a:bodyPr/>
          <a:lstStyle/>
          <a:p>
            <a:r>
              <a:rPr lang="en-US" dirty="0"/>
              <a:t>Best Portland Neighborhood for Mexican Restaurant</a:t>
            </a:r>
          </a:p>
        </p:txBody>
      </p:sp>
      <p:sp>
        <p:nvSpPr>
          <p:cNvPr id="3" name="Content Placeholder 2">
            <a:extLst>
              <a:ext uri="{FF2B5EF4-FFF2-40B4-BE49-F238E27FC236}">
                <a16:creationId xmlns:a16="http://schemas.microsoft.com/office/drawing/2014/main" id="{BDF57AF9-833D-4080-B255-61C345554D36}"/>
              </a:ext>
            </a:extLst>
          </p:cNvPr>
          <p:cNvSpPr>
            <a:spLocks noGrp="1"/>
          </p:cNvSpPr>
          <p:nvPr>
            <p:ph idx="1"/>
          </p:nvPr>
        </p:nvSpPr>
        <p:spPr/>
        <p:txBody>
          <a:bodyPr/>
          <a:lstStyle/>
          <a:p>
            <a:endParaRPr lang="en-US" dirty="0"/>
          </a:p>
          <a:p>
            <a:endParaRPr lang="en-US" dirty="0"/>
          </a:p>
          <a:p>
            <a:r>
              <a:rPr lang="en-US" dirty="0"/>
              <a:t>My wife would like to open a Mexican restaurant in Portland.</a:t>
            </a:r>
          </a:p>
          <a:p>
            <a:r>
              <a:rPr lang="en-US" dirty="0"/>
              <a:t>We are new to the city and know very little about the neighborhoods.</a:t>
            </a:r>
          </a:p>
          <a:p>
            <a:r>
              <a:rPr lang="en-US" dirty="0"/>
              <a:t>I want to analyze the Portland neighborhoods and their venues through clustering and determine the best neighborhood to open a Mexican restaurant.</a:t>
            </a:r>
          </a:p>
        </p:txBody>
      </p:sp>
    </p:spTree>
    <p:extLst>
      <p:ext uri="{BB962C8B-B14F-4D97-AF65-F5344CB8AC3E}">
        <p14:creationId xmlns:p14="http://schemas.microsoft.com/office/powerpoint/2010/main" val="419053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0278F-9465-4038-8BD6-EBDBB6FB6CDA}"/>
              </a:ext>
            </a:extLst>
          </p:cNvPr>
          <p:cNvSpPr>
            <a:spLocks noGrp="1"/>
          </p:cNvSpPr>
          <p:nvPr>
            <p:ph type="title"/>
          </p:nvPr>
        </p:nvSpPr>
        <p:spPr/>
        <p:txBody>
          <a:bodyPr/>
          <a:lstStyle/>
          <a:p>
            <a:r>
              <a:rPr lang="en-US" dirty="0"/>
              <a:t>Data Acquisition and Cleaning</a:t>
            </a:r>
          </a:p>
        </p:txBody>
      </p:sp>
      <p:sp>
        <p:nvSpPr>
          <p:cNvPr id="3" name="Content Placeholder 2">
            <a:extLst>
              <a:ext uri="{FF2B5EF4-FFF2-40B4-BE49-F238E27FC236}">
                <a16:creationId xmlns:a16="http://schemas.microsoft.com/office/drawing/2014/main" id="{0856B8E1-C052-4459-BDA1-0B10DCBE7E4C}"/>
              </a:ext>
            </a:extLst>
          </p:cNvPr>
          <p:cNvSpPr>
            <a:spLocks noGrp="1"/>
          </p:cNvSpPr>
          <p:nvPr>
            <p:ph idx="1"/>
          </p:nvPr>
        </p:nvSpPr>
        <p:spPr/>
        <p:txBody>
          <a:bodyPr/>
          <a:lstStyle/>
          <a:p>
            <a:r>
              <a:rPr lang="en-US" dirty="0"/>
              <a:t>Collected 3 data sets for Portland neighborhood information:</a:t>
            </a:r>
          </a:p>
          <a:p>
            <a:pPr lvl="1"/>
            <a:r>
              <a:rPr lang="en-US" dirty="0"/>
              <a:t>Latitude and Longitude data from public.opendatasoft.com</a:t>
            </a:r>
          </a:p>
          <a:p>
            <a:pPr lvl="1"/>
            <a:r>
              <a:rPr lang="en-US" dirty="0"/>
              <a:t>Postal Code data from portlandneighborhood.com</a:t>
            </a:r>
          </a:p>
          <a:p>
            <a:pPr lvl="1"/>
            <a:r>
              <a:rPr lang="en-US" dirty="0"/>
              <a:t>Neighborhood venues data from Foursquare</a:t>
            </a:r>
          </a:p>
          <a:p>
            <a:pPr lvl="1"/>
            <a:endParaRPr lang="en-US" dirty="0"/>
          </a:p>
          <a:p>
            <a:r>
              <a:rPr lang="en-US" dirty="0"/>
              <a:t>30 neighborhoods were included in the initial data pull but only 27 returned venues from Foursquare and could be used in the analysis.</a:t>
            </a:r>
          </a:p>
          <a:p>
            <a:r>
              <a:rPr lang="en-US" dirty="0"/>
              <a:t>The data was then combined into multiple venue data frames to analyze the neighborhoods.</a:t>
            </a:r>
          </a:p>
        </p:txBody>
      </p:sp>
    </p:spTree>
    <p:extLst>
      <p:ext uri="{BB962C8B-B14F-4D97-AF65-F5344CB8AC3E}">
        <p14:creationId xmlns:p14="http://schemas.microsoft.com/office/powerpoint/2010/main" val="1734151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B2BAECB-35E2-4DD9-8B8C-22D215DD0C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p&#10;&#10;Description automatically generated">
            <a:extLst>
              <a:ext uri="{FF2B5EF4-FFF2-40B4-BE49-F238E27FC236}">
                <a16:creationId xmlns:a16="http://schemas.microsoft.com/office/drawing/2014/main" id="{A28D6687-25E0-4164-A190-1BE094B7DDC9}"/>
              </a:ext>
            </a:extLst>
          </p:cNvPr>
          <p:cNvPicPr>
            <a:picLocks noChangeAspect="1"/>
          </p:cNvPicPr>
          <p:nvPr/>
        </p:nvPicPr>
        <p:blipFill rotWithShape="1">
          <a:blip r:embed="rId2">
            <a:extLst>
              <a:ext uri="{28A0092B-C50C-407E-A947-70E740481C1C}">
                <a14:useLocalDpi xmlns:a14="http://schemas.microsoft.com/office/drawing/2010/main" val="0"/>
              </a:ext>
            </a:extLst>
          </a:blip>
          <a:srcRect l="18422" r="33128" b="1"/>
          <a:stretch/>
        </p:blipFill>
        <p:spPr>
          <a:xfrm>
            <a:off x="6938682" y="10"/>
            <a:ext cx="5253320" cy="6857990"/>
          </a:xfrm>
          <a:custGeom>
            <a:avLst/>
            <a:gdLst/>
            <a:ahLst/>
            <a:cxnLst/>
            <a:rect l="l" t="t" r="r" b="b"/>
            <a:pathLst>
              <a:path w="5253320" h="6858000">
                <a:moveTo>
                  <a:pt x="722088" y="0"/>
                </a:moveTo>
                <a:lnTo>
                  <a:pt x="5253320" y="0"/>
                </a:lnTo>
                <a:lnTo>
                  <a:pt x="5253320" y="6858000"/>
                </a:lnTo>
                <a:lnTo>
                  <a:pt x="0" y="6858000"/>
                </a:lnTo>
                <a:close/>
              </a:path>
            </a:pathLst>
          </a:custGeom>
        </p:spPr>
      </p:pic>
      <p:sp>
        <p:nvSpPr>
          <p:cNvPr id="2" name="Title 1">
            <a:extLst>
              <a:ext uri="{FF2B5EF4-FFF2-40B4-BE49-F238E27FC236}">
                <a16:creationId xmlns:a16="http://schemas.microsoft.com/office/drawing/2014/main" id="{651FDE00-9B50-4097-A83A-54743C4DADAD}"/>
              </a:ext>
            </a:extLst>
          </p:cNvPr>
          <p:cNvSpPr>
            <a:spLocks noGrp="1"/>
          </p:cNvSpPr>
          <p:nvPr>
            <p:ph type="title"/>
          </p:nvPr>
        </p:nvSpPr>
        <p:spPr>
          <a:xfrm>
            <a:off x="1104901" y="467834"/>
            <a:ext cx="6132605" cy="1738422"/>
          </a:xfrm>
        </p:spPr>
        <p:txBody>
          <a:bodyPr>
            <a:normAutofit/>
          </a:bodyPr>
          <a:lstStyle/>
          <a:p>
            <a:r>
              <a:rPr lang="en-US" dirty="0"/>
              <a:t>Visualizing the Neighborhoods</a:t>
            </a:r>
          </a:p>
        </p:txBody>
      </p:sp>
      <p:cxnSp>
        <p:nvCxnSpPr>
          <p:cNvPr id="12" name="Straight Connector 11">
            <a:extLst>
              <a:ext uri="{FF2B5EF4-FFF2-40B4-BE49-F238E27FC236}">
                <a16:creationId xmlns:a16="http://schemas.microsoft.com/office/drawing/2014/main" id="{13AC671C-E66F-43C5-A66A-C477339DD2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5528235" y="0"/>
            <a:ext cx="6663765" cy="99209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590CA1D-3420-4817-8916-DF9F2BD529BE}"/>
              </a:ext>
            </a:extLst>
          </p:cNvPr>
          <p:cNvSpPr>
            <a:spLocks noGrp="1"/>
          </p:cNvSpPr>
          <p:nvPr>
            <p:ph idx="1"/>
          </p:nvPr>
        </p:nvSpPr>
        <p:spPr>
          <a:xfrm>
            <a:off x="1104902" y="2206255"/>
            <a:ext cx="5487146" cy="4118345"/>
          </a:xfrm>
        </p:spPr>
        <p:txBody>
          <a:bodyPr>
            <a:normAutofit/>
          </a:bodyPr>
          <a:lstStyle/>
          <a:p>
            <a:r>
              <a:rPr lang="en-US" dirty="0" err="1"/>
              <a:t>Vizualizing</a:t>
            </a:r>
            <a:r>
              <a:rPr lang="en-US" dirty="0"/>
              <a:t> the neighborhoods helped see where they were in comparison to the center of the city as well as how far Portland expands outs.</a:t>
            </a:r>
          </a:p>
          <a:p>
            <a:endParaRPr lang="en-US" dirty="0"/>
          </a:p>
          <a:p>
            <a:endParaRPr lang="en-US" dirty="0"/>
          </a:p>
        </p:txBody>
      </p:sp>
    </p:spTree>
    <p:extLst>
      <p:ext uri="{BB962C8B-B14F-4D97-AF65-F5344CB8AC3E}">
        <p14:creationId xmlns:p14="http://schemas.microsoft.com/office/powerpoint/2010/main" val="2179260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E105210-61FE-4E9D-9076-A5618FDA8D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CC3060-B3D8-4816-A83B-8258A58EED66}"/>
              </a:ext>
            </a:extLst>
          </p:cNvPr>
          <p:cNvSpPr>
            <a:spLocks noGrp="1"/>
          </p:cNvSpPr>
          <p:nvPr>
            <p:ph type="title"/>
          </p:nvPr>
        </p:nvSpPr>
        <p:spPr>
          <a:xfrm>
            <a:off x="1143001" y="533400"/>
            <a:ext cx="6008914" cy="1683487"/>
          </a:xfrm>
        </p:spPr>
        <p:txBody>
          <a:bodyPr>
            <a:normAutofit/>
          </a:bodyPr>
          <a:lstStyle/>
          <a:p>
            <a:r>
              <a:rPr lang="en-US" sz="3700"/>
              <a:t>Mexican Restaurant Frequency per Neighborhood</a:t>
            </a:r>
          </a:p>
        </p:txBody>
      </p:sp>
      <p:sp>
        <p:nvSpPr>
          <p:cNvPr id="3" name="Content Placeholder 2">
            <a:extLst>
              <a:ext uri="{FF2B5EF4-FFF2-40B4-BE49-F238E27FC236}">
                <a16:creationId xmlns:a16="http://schemas.microsoft.com/office/drawing/2014/main" id="{D452D729-CC17-4951-8691-AAE0C639FE50}"/>
              </a:ext>
            </a:extLst>
          </p:cNvPr>
          <p:cNvSpPr>
            <a:spLocks noGrp="1"/>
          </p:cNvSpPr>
          <p:nvPr>
            <p:ph idx="1"/>
          </p:nvPr>
        </p:nvSpPr>
        <p:spPr>
          <a:xfrm>
            <a:off x="1143000" y="2216886"/>
            <a:ext cx="6150926" cy="3817091"/>
          </a:xfrm>
        </p:spPr>
        <p:txBody>
          <a:bodyPr>
            <a:normAutofit/>
          </a:bodyPr>
          <a:lstStyle/>
          <a:p>
            <a:r>
              <a:rPr lang="en-US" dirty="0"/>
              <a:t>Utilized one hot encoding to determine the frequency of each venue type in each neighborhood. I then used that output to determine the Mexican restaurants frequency in each neighborhood.</a:t>
            </a:r>
          </a:p>
          <a:p>
            <a:endParaRPr lang="en-US" dirty="0"/>
          </a:p>
          <a:p>
            <a:endParaRPr lang="en-US" dirty="0"/>
          </a:p>
        </p:txBody>
      </p:sp>
      <p:cxnSp>
        <p:nvCxnSpPr>
          <p:cNvPr id="12" name="Straight Connector 11">
            <a:extLst>
              <a:ext uri="{FF2B5EF4-FFF2-40B4-BE49-F238E27FC236}">
                <a16:creationId xmlns:a16="http://schemas.microsoft.com/office/drawing/2014/main" id="{8C1DF613-CD5C-4D37-9F6C-843AFBBBDEF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5197929"/>
            <a:ext cx="2875207" cy="166007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CB56F5D-A737-4E56-BCDD-0F992B89C8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6033977"/>
            <a:ext cx="7151914" cy="8240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Table&#10;&#10;Description automatically generated">
            <a:extLst>
              <a:ext uri="{FF2B5EF4-FFF2-40B4-BE49-F238E27FC236}">
                <a16:creationId xmlns:a16="http://schemas.microsoft.com/office/drawing/2014/main" id="{E8CA1E38-2F41-437C-961F-7F678FBFBC7C}"/>
              </a:ext>
            </a:extLst>
          </p:cNvPr>
          <p:cNvPicPr>
            <a:picLocks noChangeAspect="1"/>
          </p:cNvPicPr>
          <p:nvPr/>
        </p:nvPicPr>
        <p:blipFill rotWithShape="1">
          <a:blip r:embed="rId2">
            <a:extLst>
              <a:ext uri="{28A0092B-C50C-407E-A947-70E740481C1C}">
                <a14:useLocalDpi xmlns:a14="http://schemas.microsoft.com/office/drawing/2010/main" val="0"/>
              </a:ext>
            </a:extLst>
          </a:blip>
          <a:srcRect r="1" b="2178"/>
          <a:stretch/>
        </p:blipFill>
        <p:spPr>
          <a:xfrm>
            <a:off x="7963785" y="10"/>
            <a:ext cx="4228215" cy="6857990"/>
          </a:xfrm>
          <a:prstGeom prst="rect">
            <a:avLst/>
          </a:prstGeom>
        </p:spPr>
      </p:pic>
    </p:spTree>
    <p:extLst>
      <p:ext uri="{BB962C8B-B14F-4D97-AF65-F5344CB8AC3E}">
        <p14:creationId xmlns:p14="http://schemas.microsoft.com/office/powerpoint/2010/main" val="1568111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B2BAECB-35E2-4DD9-8B8C-22D215DD0C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p&#10;&#10;Description automatically generated">
            <a:extLst>
              <a:ext uri="{FF2B5EF4-FFF2-40B4-BE49-F238E27FC236}">
                <a16:creationId xmlns:a16="http://schemas.microsoft.com/office/drawing/2014/main" id="{C1721C98-933C-45DA-BA60-417EEE086384}"/>
              </a:ext>
            </a:extLst>
          </p:cNvPr>
          <p:cNvPicPr>
            <a:picLocks noChangeAspect="1"/>
          </p:cNvPicPr>
          <p:nvPr/>
        </p:nvPicPr>
        <p:blipFill rotWithShape="1">
          <a:blip r:embed="rId2">
            <a:extLst>
              <a:ext uri="{28A0092B-C50C-407E-A947-70E740481C1C}">
                <a14:useLocalDpi xmlns:a14="http://schemas.microsoft.com/office/drawing/2010/main" val="0"/>
              </a:ext>
            </a:extLst>
          </a:blip>
          <a:srcRect l="22863" r="34432" b="-1"/>
          <a:stretch/>
        </p:blipFill>
        <p:spPr>
          <a:xfrm>
            <a:off x="6938682" y="10"/>
            <a:ext cx="5253320" cy="6857990"/>
          </a:xfrm>
          <a:custGeom>
            <a:avLst/>
            <a:gdLst/>
            <a:ahLst/>
            <a:cxnLst/>
            <a:rect l="l" t="t" r="r" b="b"/>
            <a:pathLst>
              <a:path w="5253320" h="6858000">
                <a:moveTo>
                  <a:pt x="722088" y="0"/>
                </a:moveTo>
                <a:lnTo>
                  <a:pt x="5253320" y="0"/>
                </a:lnTo>
                <a:lnTo>
                  <a:pt x="5253320" y="6858000"/>
                </a:lnTo>
                <a:lnTo>
                  <a:pt x="0" y="6858000"/>
                </a:lnTo>
                <a:close/>
              </a:path>
            </a:pathLst>
          </a:custGeom>
        </p:spPr>
      </p:pic>
      <p:sp>
        <p:nvSpPr>
          <p:cNvPr id="2" name="Title 1">
            <a:extLst>
              <a:ext uri="{FF2B5EF4-FFF2-40B4-BE49-F238E27FC236}">
                <a16:creationId xmlns:a16="http://schemas.microsoft.com/office/drawing/2014/main" id="{563E4048-1006-4174-8249-DCE6959297B8}"/>
              </a:ext>
            </a:extLst>
          </p:cNvPr>
          <p:cNvSpPr>
            <a:spLocks noGrp="1"/>
          </p:cNvSpPr>
          <p:nvPr>
            <p:ph type="title"/>
          </p:nvPr>
        </p:nvSpPr>
        <p:spPr>
          <a:xfrm>
            <a:off x="1104901" y="467834"/>
            <a:ext cx="6132605" cy="1738422"/>
          </a:xfrm>
        </p:spPr>
        <p:txBody>
          <a:bodyPr>
            <a:normAutofit/>
          </a:bodyPr>
          <a:lstStyle/>
          <a:p>
            <a:r>
              <a:rPr lang="en-US" dirty="0"/>
              <a:t>K-Means Clustering</a:t>
            </a:r>
          </a:p>
        </p:txBody>
      </p:sp>
      <p:cxnSp>
        <p:nvCxnSpPr>
          <p:cNvPr id="12" name="Straight Connector 11">
            <a:extLst>
              <a:ext uri="{FF2B5EF4-FFF2-40B4-BE49-F238E27FC236}">
                <a16:creationId xmlns:a16="http://schemas.microsoft.com/office/drawing/2014/main" id="{13AC671C-E66F-43C5-A66A-C477339DD2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5528235" y="0"/>
            <a:ext cx="6663765" cy="99209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D8AFB59-81F7-4F0A-AEA2-973F69CC2FF3}"/>
              </a:ext>
            </a:extLst>
          </p:cNvPr>
          <p:cNvSpPr>
            <a:spLocks noGrp="1"/>
          </p:cNvSpPr>
          <p:nvPr>
            <p:ph idx="1"/>
          </p:nvPr>
        </p:nvSpPr>
        <p:spPr>
          <a:xfrm>
            <a:off x="1104902" y="2206255"/>
            <a:ext cx="5487146" cy="4118345"/>
          </a:xfrm>
        </p:spPr>
        <p:txBody>
          <a:bodyPr>
            <a:normAutofit/>
          </a:bodyPr>
          <a:lstStyle/>
          <a:p>
            <a:r>
              <a:rPr lang="en-US" dirty="0"/>
              <a:t>Using K-Means clustering I could group the neighborhoods together by similar top venues and analyze the best areas to open a Mexican restaurant.</a:t>
            </a:r>
          </a:p>
          <a:p>
            <a:endParaRPr lang="en-US" dirty="0"/>
          </a:p>
          <a:p>
            <a:endParaRPr lang="en-US" dirty="0"/>
          </a:p>
        </p:txBody>
      </p:sp>
    </p:spTree>
    <p:extLst>
      <p:ext uri="{BB962C8B-B14F-4D97-AF65-F5344CB8AC3E}">
        <p14:creationId xmlns:p14="http://schemas.microsoft.com/office/powerpoint/2010/main" val="2182849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F0A9D0-BB35-4CAB-B92D-E061B9D8E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52F5DE35-776B-4C7D-AF2E-514E68BDD2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0"/>
            <a:ext cx="698360" cy="57024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65E4E8-1272-4386-BDFE-0129D7A7E2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9642143" y="0"/>
            <a:ext cx="2549857" cy="207446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6515F51-DBC6-42B8-9C34-749F69BB65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97737" y="0"/>
            <a:ext cx="1294263" cy="599136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F61297D-23C4-4AC9-89DE-F439D4EDF68C}"/>
              </a:ext>
            </a:extLst>
          </p:cNvPr>
          <p:cNvSpPr>
            <a:spLocks noGrp="1"/>
          </p:cNvSpPr>
          <p:nvPr>
            <p:ph type="title"/>
          </p:nvPr>
        </p:nvSpPr>
        <p:spPr>
          <a:xfrm>
            <a:off x="1129553" y="638174"/>
            <a:ext cx="10529048" cy="1476375"/>
          </a:xfrm>
        </p:spPr>
        <p:txBody>
          <a:bodyPr>
            <a:normAutofit/>
          </a:bodyPr>
          <a:lstStyle/>
          <a:p>
            <a:r>
              <a:rPr lang="en-US" dirty="0"/>
              <a:t>Conclusion</a:t>
            </a:r>
          </a:p>
        </p:txBody>
      </p:sp>
      <p:cxnSp>
        <p:nvCxnSpPr>
          <p:cNvPr id="18" name="Straight Connector 17">
            <a:extLst>
              <a:ext uri="{FF2B5EF4-FFF2-40B4-BE49-F238E27FC236}">
                <a16:creationId xmlns:a16="http://schemas.microsoft.com/office/drawing/2014/main" id="{873F5967-4993-405D-A3E6-84DCEFF44C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2403086" cy="103723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D3C6AC8-561A-491B-9B8B-8BD5C29F74FF}"/>
              </a:ext>
            </a:extLst>
          </p:cNvPr>
          <p:cNvSpPr>
            <a:spLocks noGrp="1"/>
          </p:cNvSpPr>
          <p:nvPr>
            <p:ph idx="1"/>
          </p:nvPr>
        </p:nvSpPr>
        <p:spPr>
          <a:xfrm>
            <a:off x="1129553" y="2114549"/>
            <a:ext cx="4632341" cy="4190331"/>
          </a:xfrm>
        </p:spPr>
        <p:txBody>
          <a:bodyPr>
            <a:normAutofit/>
          </a:bodyPr>
          <a:lstStyle/>
          <a:p>
            <a:pPr>
              <a:lnSpc>
                <a:spcPct val="90000"/>
              </a:lnSpc>
            </a:pPr>
            <a:r>
              <a:rPr lang="en-US" sz="2000"/>
              <a:t>The two biggest clusters 0 and 1 are flooded with food trucks, coffee shops, and restaurants making them less ideal with that density already established.</a:t>
            </a:r>
          </a:p>
          <a:p>
            <a:pPr>
              <a:lnSpc>
                <a:spcPct val="90000"/>
              </a:lnSpc>
            </a:pPr>
            <a:r>
              <a:rPr lang="en-US" sz="2000"/>
              <a:t>Clusters 2 through 6 venues ranged from farms, offices to parks and mountains but all list a Mexican restaurant as a top 10 venues</a:t>
            </a:r>
          </a:p>
          <a:p>
            <a:pPr>
              <a:lnSpc>
                <a:spcPct val="90000"/>
              </a:lnSpc>
            </a:pPr>
            <a:r>
              <a:rPr lang="en-US" sz="2000"/>
              <a:t>The clusters 7 and 8 are not as food heavy and only list middle eastern and Mongolian restaurants listed in the top 10. Making these the best places to begin further analysis on determining the best Mexican restaurant location.</a:t>
            </a:r>
          </a:p>
        </p:txBody>
      </p:sp>
      <p:cxnSp>
        <p:nvCxnSpPr>
          <p:cNvPr id="20" name="Straight Connector 19">
            <a:extLst>
              <a:ext uri="{FF2B5EF4-FFF2-40B4-BE49-F238E27FC236}">
                <a16:creationId xmlns:a16="http://schemas.microsoft.com/office/drawing/2014/main" id="{A3A523CC-BD6C-4A0D-B9DB-1DC2CE1E22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807758" y="5501473"/>
            <a:ext cx="5455709" cy="135652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Table&#10;&#10;Description automatically generated">
            <a:extLst>
              <a:ext uri="{FF2B5EF4-FFF2-40B4-BE49-F238E27FC236}">
                <a16:creationId xmlns:a16="http://schemas.microsoft.com/office/drawing/2014/main" id="{190B1BC6-FDEB-45E7-9ED5-D2618D50FC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8437" y="3108115"/>
            <a:ext cx="5110163" cy="2222920"/>
          </a:xfrm>
          <a:prstGeom prst="rect">
            <a:avLst/>
          </a:prstGeom>
        </p:spPr>
      </p:pic>
    </p:spTree>
    <p:extLst>
      <p:ext uri="{BB962C8B-B14F-4D97-AF65-F5344CB8AC3E}">
        <p14:creationId xmlns:p14="http://schemas.microsoft.com/office/powerpoint/2010/main" val="224616220"/>
      </p:ext>
    </p:extLst>
  </p:cSld>
  <p:clrMapOvr>
    <a:masterClrMapping/>
  </p:clrMapOvr>
</p:sld>
</file>

<file path=ppt/theme/theme1.xml><?xml version="1.0" encoding="utf-8"?>
<a:theme xmlns:a="http://schemas.openxmlformats.org/drawingml/2006/main" name="AngleLines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docProps/app.xml><?xml version="1.0" encoding="utf-8"?>
<Properties xmlns="http://schemas.openxmlformats.org/officeDocument/2006/extended-properties" xmlns:vt="http://schemas.openxmlformats.org/officeDocument/2006/docPropsVTypes">
  <TotalTime>21</TotalTime>
  <Words>324</Words>
  <Application>Microsoft Office PowerPoint</Application>
  <PresentationFormat>Widescreen</PresentationFormat>
  <Paragraphs>25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Helvetica Neue</vt:lpstr>
      <vt:lpstr>Univers Condensed Light</vt:lpstr>
      <vt:lpstr>Walbaum Display Light</vt:lpstr>
      <vt:lpstr>AngleLinesVTI</vt:lpstr>
      <vt:lpstr>Capstone Project - The Battle of the Neighborhoods Portland Edition</vt:lpstr>
      <vt:lpstr>Best Portland Neighborhood for Mexican Restaurant</vt:lpstr>
      <vt:lpstr>Data Acquisition and Cleaning</vt:lpstr>
      <vt:lpstr>Visualizing the Neighborhoods</vt:lpstr>
      <vt:lpstr>Mexican Restaurant Frequency per Neighborhood</vt:lpstr>
      <vt:lpstr>K-Means Clustering</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the Neighborhoods Portland Edition</dc:title>
  <dc:creator>Daniel DeBrock</dc:creator>
  <cp:lastModifiedBy>Daniel DeBrock</cp:lastModifiedBy>
  <cp:revision>7</cp:revision>
  <dcterms:created xsi:type="dcterms:W3CDTF">2021-06-11T00:38:24Z</dcterms:created>
  <dcterms:modified xsi:type="dcterms:W3CDTF">2021-06-11T01:00:07Z</dcterms:modified>
</cp:coreProperties>
</file>