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C304E-9F38-4801-B793-CD9A13E05510}" v="382" dt="2021-05-20T03:47:41.220"/>
    <p1510:client id="{D6B9EB37-5DB1-4240-BAB6-1BBF04CE6763}" v="1765" dt="2021-05-18T12:00:1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Text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 fontScale="92500" lnSpcReduction="20000"/>
          </a:bodyPr>
          <a:lstStyle/>
          <a:p>
            <a:pPr algn="r"/>
            <a:r>
              <a:rPr lang="tr-TR" dirty="0" err="1"/>
              <a:t>Prepared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:</a:t>
            </a:r>
          </a:p>
          <a:p>
            <a:pPr algn="r"/>
            <a:r>
              <a:rPr lang="tr-TR" dirty="0" err="1"/>
              <a:t>Omargazy</a:t>
            </a:r>
            <a:r>
              <a:rPr lang="tr-TR" dirty="0"/>
              <a:t> </a:t>
            </a:r>
            <a:r>
              <a:rPr lang="tr-TR" dirty="0" err="1"/>
              <a:t>Daniyar</a:t>
            </a:r>
            <a:endParaRPr lang="ru-RU"/>
          </a:p>
          <a:p>
            <a:pPr algn="r"/>
            <a:r>
              <a:rPr lang="tr-TR" dirty="0" err="1"/>
              <a:t>Mukhametzhanov</a:t>
            </a:r>
            <a:r>
              <a:rPr lang="tr-TR" dirty="0"/>
              <a:t> </a:t>
            </a:r>
            <a:r>
              <a:rPr lang="tr-TR" dirty="0" err="1"/>
              <a:t>Assylbek</a:t>
            </a:r>
            <a:endParaRPr lang="tr-TR" dirty="0"/>
          </a:p>
          <a:p>
            <a:pPr algn="r"/>
            <a:r>
              <a:rPr lang="tr-TR" dirty="0" err="1"/>
              <a:t>Kospan</a:t>
            </a:r>
            <a:r>
              <a:rPr lang="tr-TR" dirty="0"/>
              <a:t> Ulan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F8987-5D69-44BE-9288-5D1F981A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/>
                </a:solidFill>
                <a:cs typeface="Calibri Light"/>
              </a:rPr>
              <a:t>Dataset processing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CA0D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3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6DB456D-5783-486E-AA3F-9CA70582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97" y="2246847"/>
            <a:ext cx="4898260" cy="3674665"/>
          </a:xfrm>
          <a:prstGeom prst="rect">
            <a:avLst/>
          </a:prstGeom>
          <a:ln w="12700">
            <a:noFill/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8E63688-7737-4C29-B91C-55A8C037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CA0DFE"/>
              </a:buClr>
            </a:pPr>
            <a:r>
              <a:rPr lang="ru-RU" dirty="0"/>
              <a:t>1) Text </a:t>
            </a:r>
            <a:r>
              <a:rPr lang="ru-RU" dirty="0" err="1"/>
              <a:t>stemming</a:t>
            </a:r>
          </a:p>
          <a:p>
            <a:pPr>
              <a:buClr>
                <a:srgbClr val="CA0DFE"/>
              </a:buClr>
            </a:pPr>
            <a:r>
              <a:rPr lang="ru-RU" dirty="0"/>
              <a:t>2) </a:t>
            </a:r>
            <a:r>
              <a:rPr lang="ru-RU" dirty="0" err="1"/>
              <a:t>StopWords</a:t>
            </a:r>
          </a:p>
          <a:p>
            <a:pPr>
              <a:buClr>
                <a:srgbClr val="CA0DFE"/>
              </a:buClr>
            </a:pPr>
            <a:r>
              <a:rPr lang="ru-RU" dirty="0"/>
              <a:t>3) </a:t>
            </a:r>
            <a:r>
              <a:rPr lang="ru-RU" dirty="0" err="1"/>
              <a:t>Bag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words</a:t>
            </a:r>
            <a:r>
              <a:rPr lang="ru-RU" dirty="0"/>
              <a:t> (</a:t>
            </a:r>
            <a:r>
              <a:rPr lang="ru-RU" dirty="0" err="1">
                <a:ea typeface="+mn-lt"/>
                <a:cs typeface="+mn-lt"/>
              </a:rPr>
              <a:t>CountVectorizer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>
              <a:ea typeface="+mn-lt"/>
              <a:cs typeface="+mn-lt"/>
            </a:endParaRPr>
          </a:p>
          <a:p>
            <a:pPr>
              <a:buClr>
                <a:srgbClr val="CA0DFE"/>
              </a:buClr>
            </a:pPr>
            <a:r>
              <a:rPr lang="ru-RU" dirty="0"/>
              <a:t>4) </a:t>
            </a:r>
            <a:r>
              <a:rPr lang="ru-RU" dirty="0" err="1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379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3EF2D-8366-48FD-945A-EF036238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Naive</a:t>
            </a:r>
            <a:r>
              <a:rPr lang="ru-RU" b="1" dirty="0"/>
              <a:t> </a:t>
            </a:r>
            <a:r>
              <a:rPr lang="ru-RU" b="1" dirty="0" err="1"/>
              <a:t>Bayes</a:t>
            </a:r>
            <a:r>
              <a:rPr lang="ru-RU" b="1" dirty="0"/>
              <a:t> Model</a:t>
            </a:r>
            <a:endParaRPr lang="ru-RU" dirty="0"/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EF190-BABE-41D8-98F9-81E01F2D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TP = 80;</a:t>
            </a:r>
          </a:p>
          <a:p>
            <a:r>
              <a:rPr lang="ru-RU" dirty="0"/>
              <a:t>FP = 5;</a:t>
            </a:r>
          </a:p>
          <a:p>
            <a:r>
              <a:rPr lang="ru-RU" dirty="0"/>
              <a:t>TN = 28;</a:t>
            </a:r>
          </a:p>
          <a:p>
            <a:r>
              <a:rPr lang="ru-RU" dirty="0"/>
              <a:t>FN = 11;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DAAC2-E5F6-4556-A081-633304AC0C64}"/>
              </a:ext>
            </a:extLst>
          </p:cNvPr>
          <p:cNvSpPr txBox="1"/>
          <p:nvPr/>
        </p:nvSpPr>
        <p:spPr>
          <a:xfrm>
            <a:off x="6477000" y="2352675"/>
            <a:ext cx="3676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Accuracy</a:t>
            </a:r>
            <a:r>
              <a:rPr lang="ru-RU" dirty="0"/>
              <a:t> = TP + TN/Total = 0.87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32512-4733-4BCC-A24F-207FFFFFAD9C}"/>
              </a:ext>
            </a:extLst>
          </p:cNvPr>
          <p:cNvSpPr txBox="1"/>
          <p:nvPr/>
        </p:nvSpPr>
        <p:spPr>
          <a:xfrm>
            <a:off x="6477000" y="2828925"/>
            <a:ext cx="3267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Precision = TP/TP+ FP = 0.94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FDE99-CEA2-4B7E-B976-D81D04DEDE78}"/>
              </a:ext>
            </a:extLst>
          </p:cNvPr>
          <p:cNvSpPr txBox="1"/>
          <p:nvPr/>
        </p:nvSpPr>
        <p:spPr>
          <a:xfrm>
            <a:off x="6477000" y="3324225"/>
            <a:ext cx="3267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Recall</a:t>
            </a:r>
            <a:r>
              <a:rPr lang="ru-RU" dirty="0"/>
              <a:t> = TP/TP + FN = 0.88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B521F-1CD6-4EEC-B67F-1ACA1006E050}"/>
              </a:ext>
            </a:extLst>
          </p:cNvPr>
          <p:cNvSpPr txBox="1"/>
          <p:nvPr/>
        </p:nvSpPr>
        <p:spPr>
          <a:xfrm>
            <a:off x="6477000" y="3695700"/>
            <a:ext cx="5819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F1 </a:t>
            </a:r>
            <a:r>
              <a:rPr lang="ru-RU" dirty="0" err="1"/>
              <a:t>Score</a:t>
            </a:r>
            <a:r>
              <a:rPr lang="ru-RU" dirty="0"/>
              <a:t> = 2 * Precision * </a:t>
            </a:r>
            <a:r>
              <a:rPr lang="ru-RU" dirty="0" err="1"/>
              <a:t>Recall</a:t>
            </a:r>
            <a:r>
              <a:rPr lang="ru-RU" dirty="0"/>
              <a:t> / (Precision + </a:t>
            </a:r>
            <a:r>
              <a:rPr lang="ru-RU" dirty="0" err="1"/>
              <a:t>Recall</a:t>
            </a:r>
            <a:r>
              <a:rPr lang="ru-RU" dirty="0"/>
              <a:t>) = 0.91</a:t>
            </a:r>
          </a:p>
        </p:txBody>
      </p:sp>
    </p:spTree>
    <p:extLst>
      <p:ext uri="{BB962C8B-B14F-4D97-AF65-F5344CB8AC3E}">
        <p14:creationId xmlns:p14="http://schemas.microsoft.com/office/powerpoint/2010/main" val="144562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4B8D-FCB9-4FB4-92B7-0AD9BCF2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Decision</a:t>
            </a:r>
            <a:r>
              <a:rPr lang="ru-RU" b="1" dirty="0"/>
              <a:t> </a:t>
            </a:r>
            <a:r>
              <a:rPr lang="ru-RU" b="1" dirty="0" err="1"/>
              <a:t>Tree</a:t>
            </a:r>
            <a:endParaRPr lang="ru-RU" dirty="0" err="1"/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7ECDA-80AB-4E66-A6C2-8887EF4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TP = 85;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FP = 0;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TN = 38;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FN = 1;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0C529-CC38-4040-BC13-33AE34686296}"/>
              </a:ext>
            </a:extLst>
          </p:cNvPr>
          <p:cNvSpPr txBox="1"/>
          <p:nvPr/>
        </p:nvSpPr>
        <p:spPr>
          <a:xfrm>
            <a:off x="6372225" y="2552700"/>
            <a:ext cx="3676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Accuracy</a:t>
            </a:r>
            <a:r>
              <a:rPr lang="ru-RU" dirty="0"/>
              <a:t> = TP + TN/Total = 0.99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B5C5A-08AF-488A-972B-47CCB70FBD21}"/>
              </a:ext>
            </a:extLst>
          </p:cNvPr>
          <p:cNvSpPr txBox="1"/>
          <p:nvPr/>
        </p:nvSpPr>
        <p:spPr>
          <a:xfrm>
            <a:off x="6372225" y="3057525"/>
            <a:ext cx="3267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Precision = TP/TP+ FP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D5004-9F11-49E7-AD47-D7B7115D6305}"/>
              </a:ext>
            </a:extLst>
          </p:cNvPr>
          <p:cNvSpPr txBox="1"/>
          <p:nvPr/>
        </p:nvSpPr>
        <p:spPr>
          <a:xfrm>
            <a:off x="6372225" y="3429000"/>
            <a:ext cx="3267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Recall</a:t>
            </a:r>
            <a:r>
              <a:rPr lang="ru-RU" dirty="0"/>
              <a:t> = TP/TP + FN = 0.99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915BA-A400-4135-B729-6C857F4051C3}"/>
              </a:ext>
            </a:extLst>
          </p:cNvPr>
          <p:cNvSpPr txBox="1"/>
          <p:nvPr/>
        </p:nvSpPr>
        <p:spPr>
          <a:xfrm>
            <a:off x="6372225" y="3924300"/>
            <a:ext cx="5819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F1 </a:t>
            </a:r>
            <a:r>
              <a:rPr lang="ru-RU" dirty="0" err="1"/>
              <a:t>Score</a:t>
            </a:r>
            <a:r>
              <a:rPr lang="ru-RU" dirty="0"/>
              <a:t> = 2 * Precision * </a:t>
            </a:r>
            <a:r>
              <a:rPr lang="ru-RU" dirty="0" err="1"/>
              <a:t>Recall</a:t>
            </a:r>
            <a:r>
              <a:rPr lang="ru-RU" dirty="0"/>
              <a:t> / (Precision + </a:t>
            </a:r>
            <a:r>
              <a:rPr lang="ru-RU" dirty="0" err="1"/>
              <a:t>Recall</a:t>
            </a:r>
            <a:r>
              <a:rPr lang="ru-RU" dirty="0"/>
              <a:t>) = 0.99</a:t>
            </a:r>
          </a:p>
        </p:txBody>
      </p:sp>
    </p:spTree>
    <p:extLst>
      <p:ext uri="{BB962C8B-B14F-4D97-AF65-F5344CB8AC3E}">
        <p14:creationId xmlns:p14="http://schemas.microsoft.com/office/powerpoint/2010/main" val="378642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07EB4-368B-4CD5-881A-2DC5DDEB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Random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Forest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59B66-C9BB-4146-AE2F-B2B2EC49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TP = 85;</a:t>
            </a:r>
            <a:endParaRPr lang="en-US" dirty="0">
              <a:ea typeface="+mn-lt"/>
              <a:cs typeface="+mn-lt"/>
            </a:endParaRPr>
          </a:p>
          <a:p>
            <a:r>
              <a:rPr lang="ru-RU" dirty="0"/>
              <a:t>FP = 0;</a:t>
            </a:r>
            <a:endParaRPr lang="en-US" dirty="0">
              <a:ea typeface="+mn-lt"/>
              <a:cs typeface="+mn-lt"/>
            </a:endParaRPr>
          </a:p>
          <a:p>
            <a:r>
              <a:rPr lang="ru-RU" dirty="0"/>
              <a:t>TN = 38;</a:t>
            </a:r>
            <a:endParaRPr lang="en-US" dirty="0">
              <a:ea typeface="+mn-lt"/>
              <a:cs typeface="+mn-lt"/>
            </a:endParaRPr>
          </a:p>
          <a:p>
            <a:r>
              <a:rPr lang="ru-RU" dirty="0"/>
              <a:t>FN =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CB47C-B128-459A-9161-35EB3A2BF8BE}"/>
              </a:ext>
            </a:extLst>
          </p:cNvPr>
          <p:cNvSpPr txBox="1"/>
          <p:nvPr/>
        </p:nvSpPr>
        <p:spPr>
          <a:xfrm>
            <a:off x="6315075" y="2543175"/>
            <a:ext cx="3676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Accuracy</a:t>
            </a:r>
            <a:r>
              <a:rPr lang="ru-RU" dirty="0"/>
              <a:t> = TP + TN/Total = 0.99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522D9-248B-40B9-A9C3-BC8E9E5EB468}"/>
              </a:ext>
            </a:extLst>
          </p:cNvPr>
          <p:cNvSpPr txBox="1"/>
          <p:nvPr/>
        </p:nvSpPr>
        <p:spPr>
          <a:xfrm>
            <a:off x="6315075" y="3019425"/>
            <a:ext cx="3267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Precision = TP/TP+ FP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F91F5-FD8F-4EE7-9322-8887A8549B27}"/>
              </a:ext>
            </a:extLst>
          </p:cNvPr>
          <p:cNvSpPr txBox="1"/>
          <p:nvPr/>
        </p:nvSpPr>
        <p:spPr>
          <a:xfrm>
            <a:off x="6315075" y="3495675"/>
            <a:ext cx="3267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Recall</a:t>
            </a:r>
            <a:r>
              <a:rPr lang="ru-RU" dirty="0"/>
              <a:t> = TP/TP + FN = 0.99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8456D-D5DC-4A06-B571-D65A0A6AA923}"/>
              </a:ext>
            </a:extLst>
          </p:cNvPr>
          <p:cNvSpPr txBox="1"/>
          <p:nvPr/>
        </p:nvSpPr>
        <p:spPr>
          <a:xfrm>
            <a:off x="6315075" y="3924300"/>
            <a:ext cx="5819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F1 </a:t>
            </a:r>
            <a:r>
              <a:rPr lang="ru-RU" dirty="0" err="1"/>
              <a:t>Score</a:t>
            </a:r>
            <a:r>
              <a:rPr lang="ru-RU" dirty="0"/>
              <a:t> = 2 * Precision * </a:t>
            </a:r>
            <a:r>
              <a:rPr lang="ru-RU" dirty="0" err="1"/>
              <a:t>Recall</a:t>
            </a:r>
            <a:r>
              <a:rPr lang="ru-RU" dirty="0"/>
              <a:t> / (Precision + </a:t>
            </a:r>
            <a:r>
              <a:rPr lang="ru-RU" dirty="0" err="1"/>
              <a:t>Recall</a:t>
            </a:r>
            <a:r>
              <a:rPr lang="ru-RU" dirty="0"/>
              <a:t>) = 0.99</a:t>
            </a:r>
          </a:p>
        </p:txBody>
      </p:sp>
    </p:spTree>
    <p:extLst>
      <p:ext uri="{BB962C8B-B14F-4D97-AF65-F5344CB8AC3E}">
        <p14:creationId xmlns:p14="http://schemas.microsoft.com/office/powerpoint/2010/main" val="380824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CC126ED-A366-4722-8164-919E7C8F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6" y="9396"/>
            <a:ext cx="6104349" cy="6807894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9CCCADC-4397-44AD-8093-054FEAE6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25" y="9395"/>
            <a:ext cx="6104349" cy="68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1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4270750F-C959-4FAE-A76C-F03F2E2F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9395"/>
            <a:ext cx="5832953" cy="6849649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AAD62E23-4AC3-40EA-8630-5E313917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27" y="-1044"/>
            <a:ext cx="6375747" cy="68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165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Atlas</vt:lpstr>
      <vt:lpstr>Text classification</vt:lpstr>
      <vt:lpstr>Dataset processing</vt:lpstr>
      <vt:lpstr>Naive Bayes Model </vt:lpstr>
      <vt:lpstr>Decision Tree </vt:lpstr>
      <vt:lpstr>Random Forest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289</cp:revision>
  <dcterms:created xsi:type="dcterms:W3CDTF">2021-05-18T11:14:31Z</dcterms:created>
  <dcterms:modified xsi:type="dcterms:W3CDTF">2021-05-20T03:54:05Z</dcterms:modified>
</cp:coreProperties>
</file>