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F60FAD-3B4E-4C2B-80D4-6724CCB4B40E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90C2DE-7213-4391-A82F-2577949724C7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284984"/>
            <a:ext cx="6400800" cy="622920"/>
          </a:xfrm>
        </p:spPr>
        <p:txBody>
          <a:bodyPr/>
          <a:lstStyle/>
          <a:p>
            <a:r>
              <a:rPr lang="en-IN" dirty="0" smtClean="0"/>
              <a:t>An Introduction for data Science in 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3813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 Dhiraj Kumar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581128"/>
            <a:ext cx="3312368" cy="18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40219"/>
            <a:ext cx="2176605" cy="13681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504" y="2179467"/>
            <a:ext cx="922373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sz="4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Let’s Talk About Data Science </a:t>
            </a:r>
            <a:endParaRPr lang="en-IN" sz="4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8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565" y="100715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Getting Data in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8244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</a:t>
            </a:r>
            <a:r>
              <a:rPr lang="en-IN" b="1" dirty="0" smtClean="0"/>
              <a:t>rom Files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&gt; 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df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 &lt;- read.csv( “data.csv”,  header = TRUE)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dirty="0"/>
              <a:t>f</a:t>
            </a:r>
            <a:r>
              <a:rPr lang="en-IN" b="1" dirty="0" smtClean="0"/>
              <a:t>rom </a:t>
            </a:r>
            <a:r>
              <a:rPr lang="en-IN" b="1" dirty="0"/>
              <a:t>D</a:t>
            </a:r>
            <a:r>
              <a:rPr lang="en-IN" b="1" dirty="0" smtClean="0"/>
              <a:t>atabase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&gt; con &lt;- 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dbConnect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(driver, user, password, host, 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dbname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)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&gt; 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df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 &lt;- 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dbSendQuery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(con, “ SELECT   *   FROM   data ”)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dirty="0"/>
              <a:t>f</a:t>
            </a:r>
            <a:r>
              <a:rPr lang="en-IN" b="1" dirty="0" smtClean="0"/>
              <a:t>rom the </a:t>
            </a:r>
            <a:r>
              <a:rPr lang="en-IN" b="1" dirty="0"/>
              <a:t>W</a:t>
            </a:r>
            <a:r>
              <a:rPr lang="en-IN" b="1" dirty="0" smtClean="0"/>
              <a:t>eb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&gt; con &lt;- 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url</a:t>
            </a:r>
            <a:r>
              <a:rPr lang="en-IN" b="1" dirty="0">
                <a:solidFill>
                  <a:srgbClr val="CC3300"/>
                </a:solidFill>
                <a:latin typeface=" verdana"/>
                <a:ea typeface="Verdana" pitchFamily="34" charset="0"/>
              </a:rPr>
              <a:t>( 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“http://labs .dataspora.com/test.txt ”) 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&gt; </a:t>
            </a:r>
            <a:r>
              <a:rPr lang="en-IN" b="1" dirty="0" err="1">
                <a:solidFill>
                  <a:srgbClr val="CC3300"/>
                </a:solidFill>
                <a:latin typeface=" verdana"/>
                <a:ea typeface="Verdana" pitchFamily="34" charset="0"/>
              </a:rPr>
              <a:t>d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f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 &lt;- read.csv(con, header = TRUE)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 smtClean="0"/>
          </a:p>
          <a:p>
            <a:r>
              <a:rPr lang="en-IN" b="1" dirty="0" smtClean="0"/>
              <a:t>from R Objects</a:t>
            </a:r>
          </a:p>
          <a:p>
            <a:r>
              <a:rPr lang="en-IN" b="1" dirty="0" smtClean="0">
                <a:solidFill>
                  <a:srgbClr val="CC3300"/>
                </a:solidFill>
              </a:rPr>
              <a:t>&gt;  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load(‘iris’)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6" y="1844824"/>
            <a:ext cx="756806" cy="504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" y="2612887"/>
            <a:ext cx="900822" cy="648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8" y="3832641"/>
            <a:ext cx="756806" cy="54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3" y="4996478"/>
            <a:ext cx="648072" cy="60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86313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Getting data out 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060848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</a:t>
            </a:r>
            <a:r>
              <a:rPr lang="en-IN" b="1" dirty="0" smtClean="0"/>
              <a:t>o </a:t>
            </a:r>
            <a:r>
              <a:rPr lang="en-IN" b="1" dirty="0"/>
              <a:t>F</a:t>
            </a:r>
            <a:r>
              <a:rPr lang="en-IN" b="1" dirty="0" smtClean="0"/>
              <a:t>iles 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</a:rPr>
              <a:t>&gt; write.csv(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</a:rPr>
              <a:t>df</a:t>
            </a:r>
            <a:r>
              <a:rPr lang="en-IN" b="1" dirty="0" smtClean="0">
                <a:solidFill>
                  <a:srgbClr val="CC3300"/>
                </a:solidFill>
                <a:latin typeface=" verdana"/>
              </a:rPr>
              <a:t>, file = “df.csv”)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/>
              <a:t>t</a:t>
            </a:r>
            <a:r>
              <a:rPr lang="en-IN" b="1" dirty="0" smtClean="0"/>
              <a:t>o Database 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&gt; con &lt;- 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dbConnect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(driver, user, password, host, 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dbname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)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&gt; </a:t>
            </a:r>
            <a:r>
              <a:rPr lang="en-IN" b="1" dirty="0" err="1">
                <a:solidFill>
                  <a:srgbClr val="CC3300"/>
                </a:solidFill>
                <a:latin typeface=" verdana"/>
                <a:ea typeface="Verdana" pitchFamily="34" charset="0"/>
              </a:rPr>
              <a:t>d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bWriteTable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(con, “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df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” ,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df</a:t>
            </a:r>
            <a:r>
              <a:rPr lang="en-IN" b="1" dirty="0" smtClean="0">
                <a:solidFill>
                  <a:srgbClr val="CC3300"/>
                </a:solidFill>
                <a:latin typeface=" verdana"/>
                <a:ea typeface="Verdana" pitchFamily="34" charset="0"/>
              </a:rPr>
              <a:t>)</a:t>
            </a:r>
          </a:p>
          <a:p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/>
              <a:t>t</a:t>
            </a:r>
            <a:r>
              <a:rPr lang="en-IN" b="1" dirty="0" smtClean="0"/>
              <a:t>o R Objects 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</a:rPr>
              <a:t>&gt; save (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</a:rPr>
              <a:t>df</a:t>
            </a:r>
            <a:r>
              <a:rPr lang="en-IN" b="1" dirty="0" smtClean="0">
                <a:solidFill>
                  <a:srgbClr val="CC3300"/>
                </a:solidFill>
                <a:latin typeface=" verdana"/>
              </a:rPr>
              <a:t>, file =“ df.csv”)</a:t>
            </a:r>
            <a:endParaRPr lang="en-IN" b="1" dirty="0">
              <a:solidFill>
                <a:srgbClr val="CC3300"/>
              </a:solidFill>
              <a:latin typeface=" 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5" y="2060848"/>
            <a:ext cx="1009236" cy="576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5" y="3068960"/>
            <a:ext cx="864096" cy="980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8" y="4653136"/>
            <a:ext cx="811909" cy="6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02900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Data Processing 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132856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Load data &amp; view it 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b="1" dirty="0" smtClean="0">
                <a:solidFill>
                  <a:srgbClr val="CC3300"/>
                </a:solidFill>
              </a:rPr>
              <a:t>&gt; </a:t>
            </a:r>
            <a:r>
              <a:rPr lang="en-IN" b="1" dirty="0" err="1" smtClean="0">
                <a:solidFill>
                  <a:srgbClr val="CC3300"/>
                </a:solidFill>
              </a:rPr>
              <a:t>install.packages</a:t>
            </a:r>
            <a:r>
              <a:rPr lang="en-IN" b="1" dirty="0" smtClean="0">
                <a:solidFill>
                  <a:srgbClr val="CC3300"/>
                </a:solidFill>
              </a:rPr>
              <a:t>(“MASS”)</a:t>
            </a:r>
          </a:p>
          <a:p>
            <a:r>
              <a:rPr lang="en-IN" b="1" dirty="0" smtClean="0">
                <a:solidFill>
                  <a:srgbClr val="CC3300"/>
                </a:solidFill>
              </a:rPr>
              <a:t>     &gt;  library(MASS)</a:t>
            </a:r>
          </a:p>
          <a:p>
            <a:r>
              <a:rPr lang="en-IN" b="1" dirty="0" smtClean="0">
                <a:solidFill>
                  <a:srgbClr val="CC3300"/>
                </a:solidFill>
              </a:rPr>
              <a:t>     &gt;  head(iris)                      </a:t>
            </a:r>
            <a:r>
              <a:rPr lang="en-IN" b="1" dirty="0" smtClean="0">
                <a:solidFill>
                  <a:schemeClr val="accent1"/>
                </a:solidFill>
              </a:rPr>
              <a:t>## </a:t>
            </a:r>
            <a:r>
              <a:rPr lang="en-IN" b="1" dirty="0">
                <a:solidFill>
                  <a:schemeClr val="accent1"/>
                </a:solidFill>
              </a:rPr>
              <a:t>d</a:t>
            </a:r>
            <a:r>
              <a:rPr lang="en-IN" b="1" dirty="0" smtClean="0">
                <a:solidFill>
                  <a:schemeClr val="accent1"/>
                </a:solidFill>
              </a:rPr>
              <a:t>isplay first </a:t>
            </a:r>
            <a:r>
              <a:rPr lang="en-IN" b="1" dirty="0">
                <a:solidFill>
                  <a:schemeClr val="accent1"/>
                </a:solidFill>
              </a:rPr>
              <a:t>6 rows</a:t>
            </a:r>
            <a:endParaRPr lang="en-IN" b="1" dirty="0" smtClean="0">
              <a:solidFill>
                <a:schemeClr val="accent1"/>
              </a:solidFill>
            </a:endParaRPr>
          </a:p>
          <a:p>
            <a:r>
              <a:rPr lang="en-IN" b="1" dirty="0">
                <a:solidFill>
                  <a:srgbClr val="CC3300"/>
                </a:solidFill>
              </a:rPr>
              <a:t> </a:t>
            </a:r>
            <a:r>
              <a:rPr lang="en-IN" b="1" dirty="0" smtClean="0">
                <a:solidFill>
                  <a:srgbClr val="CC3300"/>
                </a:solidFill>
              </a:rPr>
              <a:t>    &gt; dim(iris)                         </a:t>
            </a:r>
            <a:r>
              <a:rPr lang="en-IN" b="1" dirty="0" smtClean="0">
                <a:solidFill>
                  <a:schemeClr val="accent1"/>
                </a:solidFill>
              </a:rPr>
              <a:t>## display number of rows &amp; columns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786319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Write it out 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b="1" dirty="0" smtClean="0">
                <a:solidFill>
                  <a:srgbClr val="CC3300"/>
                </a:solidFill>
              </a:rPr>
              <a:t>&gt;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C3300"/>
                </a:solidFill>
              </a:rPr>
              <a:t>write.csv(iris, file =“iris.csv”, </a:t>
            </a:r>
            <a:r>
              <a:rPr lang="en-IN" b="1" dirty="0" err="1" smtClean="0">
                <a:solidFill>
                  <a:srgbClr val="CC3300"/>
                </a:solidFill>
              </a:rPr>
              <a:t>row.names</a:t>
            </a:r>
            <a:r>
              <a:rPr lang="en-IN" b="1" dirty="0" smtClean="0">
                <a:solidFill>
                  <a:srgbClr val="CC3300"/>
                </a:solidFill>
              </a:rPr>
              <a:t> = FALSE)</a:t>
            </a:r>
            <a:endParaRPr lang="en-IN" b="1" dirty="0">
              <a:solidFill>
                <a:srgbClr val="CC33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653136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View it in Excel make a change , save it</a:t>
            </a:r>
          </a:p>
          <a:p>
            <a:r>
              <a:rPr lang="en-IN" dirty="0" smtClean="0"/>
              <a:t>     </a:t>
            </a:r>
            <a:r>
              <a:rPr lang="en-IN" b="1" dirty="0" smtClean="0">
                <a:solidFill>
                  <a:srgbClr val="CC3300"/>
                </a:solidFill>
              </a:rPr>
              <a:t>Remove the first district </a:t>
            </a:r>
          </a:p>
          <a:p>
            <a:endParaRPr lang="en-IN" b="1" dirty="0" smtClean="0">
              <a:solidFill>
                <a:srgbClr val="CC33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Load it back in to R &amp; plot it </a:t>
            </a:r>
          </a:p>
          <a:p>
            <a:r>
              <a:rPr lang="en-IN" b="1" dirty="0" smtClean="0">
                <a:solidFill>
                  <a:srgbClr val="CC3300"/>
                </a:solidFill>
              </a:rPr>
              <a:t>     &gt;  </a:t>
            </a:r>
            <a:r>
              <a:rPr lang="en-IN" b="1" dirty="0">
                <a:solidFill>
                  <a:srgbClr val="CC3300"/>
                </a:solidFill>
              </a:rPr>
              <a:t>i</a:t>
            </a:r>
            <a:r>
              <a:rPr lang="en-IN" b="1" dirty="0" smtClean="0">
                <a:solidFill>
                  <a:srgbClr val="CC3300"/>
                </a:solidFill>
              </a:rPr>
              <a:t>ris &lt;- read.csv(file = “iris.csv”)</a:t>
            </a:r>
          </a:p>
          <a:p>
            <a:r>
              <a:rPr lang="en-IN" b="1" dirty="0" smtClean="0">
                <a:solidFill>
                  <a:srgbClr val="CC3300"/>
                </a:solidFill>
              </a:rPr>
              <a:t>     &gt;  plot(Species ~ </a:t>
            </a:r>
            <a:r>
              <a:rPr lang="en-IN" b="1" dirty="0" err="1">
                <a:solidFill>
                  <a:srgbClr val="CC3300"/>
                </a:solidFill>
              </a:rPr>
              <a:t>P</a:t>
            </a:r>
            <a:r>
              <a:rPr lang="en-IN" b="1" dirty="0" err="1" smtClean="0">
                <a:solidFill>
                  <a:srgbClr val="CC3300"/>
                </a:solidFill>
              </a:rPr>
              <a:t>etal.Length</a:t>
            </a:r>
            <a:r>
              <a:rPr lang="en-IN" b="1" dirty="0" smtClean="0">
                <a:solidFill>
                  <a:srgbClr val="CC3300"/>
                </a:solidFill>
              </a:rPr>
              <a:t>, data = iris)</a:t>
            </a:r>
            <a:endParaRPr lang="en-IN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4838700" cy="46196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970878" y="1726819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2120" y="1412776"/>
            <a:ext cx="33123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Artificial Intelligence </a:t>
            </a:r>
          </a:p>
          <a:p>
            <a:r>
              <a:rPr lang="en-US" dirty="0"/>
              <a:t>Any Technique which enable computers to mimic human behavior </a:t>
            </a:r>
            <a:r>
              <a:rPr lang="en-US" dirty="0" smtClean="0"/>
              <a:t>.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19872" y="321297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3140968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Machine Learning </a:t>
            </a:r>
          </a:p>
          <a:p>
            <a:r>
              <a:rPr lang="en-US" dirty="0"/>
              <a:t>Subset of AI techniques which use statistical methods to enable machines to improve with experiences.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59832" y="522920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8104" y="5013176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Deep Learning </a:t>
            </a:r>
          </a:p>
          <a:p>
            <a:r>
              <a:rPr lang="en-US" dirty="0"/>
              <a:t>Subset of ML which make the computation of multi-layer neural network feasible.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0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5" y="921279"/>
            <a:ext cx="616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Type of </a:t>
            </a:r>
            <a:r>
              <a:rPr lang="en-IN" sz="3200" dirty="0" smtClean="0"/>
              <a:t>Machine </a:t>
            </a:r>
            <a:r>
              <a:rPr lang="en-IN" sz="3200" dirty="0"/>
              <a:t>Learning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7675" y="1844824"/>
            <a:ext cx="4248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B050"/>
                </a:solidFill>
              </a:rPr>
              <a:t>Machine Learning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0072" y="2831298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Supervised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7795" y="282055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Unsupervised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6218" y="281983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Reinforcement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501008"/>
            <a:ext cx="3204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Labelled data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direct feedback </a:t>
            </a: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Predict outcome/ future </a:t>
            </a:r>
          </a:p>
          <a:p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47863" y="3501008"/>
            <a:ext cx="2268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No labels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No feedback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Find the hidden structure in data 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56218" y="3501008"/>
            <a:ext cx="2364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Decision process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Reward system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Learn series of actions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14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6220" y="869933"/>
            <a:ext cx="55446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Machine Learning Algorithms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73170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Unsupervised</a:t>
            </a:r>
            <a:r>
              <a:rPr lang="en-IN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492896"/>
            <a:ext cx="328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/>
              <a:t>Clustering &amp; Dimensionality Reduction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7292" y="307546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SVD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PCA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K means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396588"/>
            <a:ext cx="304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/>
              <a:t>Association Analysis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err="1"/>
              <a:t>Apriori</a:t>
            </a:r>
            <a:r>
              <a:rPr lang="en-IN" dirty="0"/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FP-Growth </a:t>
            </a:r>
            <a:endParaRPr lang="en-IN" dirty="0"/>
          </a:p>
          <a:p>
            <a:endParaRPr lang="en-IN" dirty="0"/>
          </a:p>
          <a:p>
            <a:pPr marL="285750" indent="-285750">
              <a:buFont typeface="Wingdings" pitchFamily="2" charset="2"/>
              <a:buChar char="q"/>
            </a:pPr>
            <a:r>
              <a:rPr lang="en-IN" dirty="0"/>
              <a:t>Hidden Markov Model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380" y="1731707"/>
            <a:ext cx="334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Supervised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4337" y="2636912"/>
            <a:ext cx="2884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Linear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Polynomial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Decision </a:t>
            </a:r>
            <a:r>
              <a:rPr lang="en-US" dirty="0"/>
              <a:t>Trees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Random </a:t>
            </a:r>
            <a:r>
              <a:rPr lang="en-US" dirty="0"/>
              <a:t>Forests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279740" y="4416789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Classification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KNN </a:t>
            </a:r>
            <a:endParaRPr lang="en-IN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Trees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Logistic </a:t>
            </a:r>
            <a:r>
              <a:rPr lang="en-IN" dirty="0"/>
              <a:t>Regression </a:t>
            </a:r>
            <a:endParaRPr lang="en-IN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Naive </a:t>
            </a:r>
            <a:r>
              <a:rPr lang="en-IN" dirty="0"/>
              <a:t>Bayes </a:t>
            </a:r>
            <a:endParaRPr lang="en-IN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SVM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025396" y="251449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IN" dirty="0" smtClean="0"/>
              <a:t>Regression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5136" y="4204371"/>
            <a:ext cx="763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4008" y="1791400"/>
            <a:ext cx="0" cy="46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5480" y="1791400"/>
            <a:ext cx="0" cy="4229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265" y="2231766"/>
            <a:ext cx="461665" cy="12780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Continuous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6265" y="4190800"/>
            <a:ext cx="461665" cy="16247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Categorical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About Data Science: What is Data Science </a:t>
            </a:r>
          </a:p>
          <a:p>
            <a:r>
              <a:rPr lang="en-IN" dirty="0" smtClean="0"/>
              <a:t>About R: What is R </a:t>
            </a:r>
          </a:p>
          <a:p>
            <a:r>
              <a:rPr lang="en-IN" dirty="0" smtClean="0"/>
              <a:t>Set up R &amp; </a:t>
            </a:r>
            <a:r>
              <a:rPr lang="en-IN" dirty="0" err="1" smtClean="0"/>
              <a:t>RStudio</a:t>
            </a:r>
            <a:endParaRPr lang="en-IN" dirty="0" smtClean="0"/>
          </a:p>
          <a:p>
            <a:r>
              <a:rPr lang="en-IN" dirty="0" smtClean="0"/>
              <a:t>Data Resources</a:t>
            </a:r>
          </a:p>
          <a:p>
            <a:r>
              <a:rPr lang="en-IN" dirty="0" smtClean="0"/>
              <a:t>Examples Machine Learning Tools </a:t>
            </a:r>
          </a:p>
          <a:p>
            <a:r>
              <a:rPr lang="en-IN" dirty="0" smtClean="0"/>
              <a:t>Case studies : Titanic Survival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0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1" y="1340768"/>
            <a:ext cx="8715375" cy="54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663079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/>
              <a:t>Data Science : Step By Step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530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2555776" y="3519784"/>
            <a:ext cx="3816424" cy="576064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539008" y="352229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Data  Scientist </a:t>
            </a:r>
            <a:endParaRPr lang="en-IN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9532" y="1268760"/>
            <a:ext cx="2880320" cy="1440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03548" y="1401401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Data warehousing </a:t>
            </a:r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686579"/>
            <a:ext cx="25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Data Management 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1328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Big data</a:t>
            </a:r>
            <a:endParaRPr lang="en-I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39652" y="2132856"/>
            <a:ext cx="140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</a:t>
            </a:r>
            <a:r>
              <a:rPr lang="en-IN" sz="1200" b="1" dirty="0" smtClean="0"/>
              <a:t>atabase</a:t>
            </a:r>
            <a:endParaRPr lang="en-IN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580112" y="1102296"/>
            <a:ext cx="3168352" cy="1656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868144" y="208668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Analytics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126876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Artificial Intelligence 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08304" y="199813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Statistics </a:t>
            </a:r>
            <a:endParaRPr lang="en-IN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162880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Data and Text Mining </a:t>
            </a:r>
            <a:endParaRPr lang="en-IN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4797152"/>
            <a:ext cx="2520280" cy="1656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755576" y="5157192"/>
            <a:ext cx="257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Computer  Science 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594928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Programming </a:t>
            </a:r>
            <a:endParaRPr lang="en-IN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3598" y="5625244"/>
            <a:ext cx="189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Cloud Computing </a:t>
            </a:r>
            <a:endParaRPr lang="en-IN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8135" y="4840195"/>
            <a:ext cx="189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Privacy and security </a:t>
            </a:r>
            <a:endParaRPr lang="en-IN" sz="1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364088" y="4797152"/>
            <a:ext cx="3384376" cy="1656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868144" y="527463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Business </a:t>
            </a:r>
            <a:r>
              <a:rPr lang="en-IN" b="1" dirty="0" err="1" smtClean="0"/>
              <a:t>Mindset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80112" y="564396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Ethics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37045" y="6101932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Domain Knowledge</a:t>
            </a:r>
            <a:endParaRPr lang="en-IN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68144" y="4857396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Data Product Design</a:t>
            </a:r>
            <a:endParaRPr lang="en-IN" sz="1200" b="1" dirty="0"/>
          </a:p>
        </p:txBody>
      </p:sp>
      <p:sp>
        <p:nvSpPr>
          <p:cNvPr id="25" name="Right Arrow 24"/>
          <p:cNvSpPr/>
          <p:nvPr/>
        </p:nvSpPr>
        <p:spPr>
          <a:xfrm rot="2750057">
            <a:off x="3097898" y="2789252"/>
            <a:ext cx="777804" cy="48068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Left Arrow 25"/>
          <p:cNvSpPr/>
          <p:nvPr/>
        </p:nvSpPr>
        <p:spPr>
          <a:xfrm rot="19186712">
            <a:off x="4828081" y="2785543"/>
            <a:ext cx="791938" cy="463057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8423148">
            <a:off x="2796327" y="4149345"/>
            <a:ext cx="691994" cy="55728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Arrow 27"/>
          <p:cNvSpPr/>
          <p:nvPr/>
        </p:nvSpPr>
        <p:spPr>
          <a:xfrm rot="3706217">
            <a:off x="5586243" y="4211964"/>
            <a:ext cx="563802" cy="43204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2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777062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About R &amp; </a:t>
            </a:r>
            <a:r>
              <a:rPr lang="en-IN" sz="2800" b="1" dirty="0" err="1" smtClean="0"/>
              <a:t>RStudio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73" y="1556792"/>
            <a:ext cx="4915450" cy="4392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2798928"/>
            <a:ext cx="35283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 Language </a:t>
            </a:r>
          </a:p>
          <a:p>
            <a:pPr algn="ctr"/>
            <a:r>
              <a:rPr lang="en-US" dirty="0" smtClean="0"/>
              <a:t>R </a:t>
            </a:r>
            <a:r>
              <a:rPr lang="en-US" dirty="0"/>
              <a:t>is a free software environment for statistical computing and graphics. It compiles and runs on a wide variety of UNIX platforms, Windows and </a:t>
            </a:r>
            <a:r>
              <a:rPr lang="en-US" dirty="0" err="1" smtClean="0"/>
              <a:t>MacOS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5764614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science in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58913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Set up R 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5040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112474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Link: </a:t>
            </a:r>
            <a:r>
              <a:rPr lang="en-IN" dirty="0" smtClean="0">
                <a:solidFill>
                  <a:schemeClr val="accent1"/>
                </a:solidFill>
              </a:rPr>
              <a:t>https://cran.r-project.org/bin/windows/base/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54868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Set up </a:t>
            </a:r>
            <a:r>
              <a:rPr lang="en-IN" sz="2800" b="1" dirty="0" err="1" smtClean="0"/>
              <a:t>RStudio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8854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5656" y="125656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Link: </a:t>
            </a:r>
            <a:r>
              <a:rPr lang="en-IN" dirty="0" smtClean="0">
                <a:solidFill>
                  <a:schemeClr val="accent1"/>
                </a:solidFill>
              </a:rPr>
              <a:t>https://www.rstudio.com/products/rstudio/download/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637" y="93733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 Characteristics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 is a open source and </a:t>
            </a:r>
            <a:r>
              <a:rPr lang="en-US" dirty="0" smtClean="0"/>
              <a:t>free.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 has lots of package and multiple ways of doing the same </a:t>
            </a:r>
            <a:r>
              <a:rPr lang="en-US" dirty="0" smtClean="0"/>
              <a:t>thing.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By default stores memory in RAM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 has the advance graphics. You need much better programming skills.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 has GUI to help make learning easier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Customization needs command line</a:t>
            </a:r>
            <a:r>
              <a:rPr lang="en-IN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 can connect to many database and data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89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556792"/>
            <a:ext cx="784887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 Simple Maths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     </a:t>
            </a:r>
            <a:r>
              <a:rPr lang="en-IN" b="1" dirty="0" smtClean="0">
                <a:solidFill>
                  <a:srgbClr val="CC3300"/>
                </a:solidFill>
                <a:latin typeface=" verdana"/>
              </a:rPr>
              <a:t>&gt;   2 + 2        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## Addition operation in R</a:t>
            </a:r>
          </a:p>
          <a:p>
            <a:r>
              <a:rPr lang="en-IN" dirty="0">
                <a:solidFill>
                  <a:schemeClr val="accent1"/>
                </a:solidFill>
                <a:latin typeface=" verdana"/>
              </a:rPr>
              <a:t> </a:t>
            </a:r>
            <a:r>
              <a:rPr lang="en-IN" dirty="0" smtClean="0">
                <a:solidFill>
                  <a:schemeClr val="accent1"/>
                </a:solidFill>
                <a:latin typeface=" verdana"/>
              </a:rPr>
              <a:t>         </a:t>
            </a:r>
            <a:r>
              <a:rPr lang="en-IN" b="1" dirty="0" smtClean="0">
                <a:solidFill>
                  <a:schemeClr val="accent1"/>
                </a:solidFill>
                <a:latin typeface=" verdana"/>
              </a:rPr>
              <a:t>4</a:t>
            </a:r>
          </a:p>
          <a:p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 Storing results into variables</a:t>
            </a:r>
          </a:p>
          <a:p>
            <a:r>
              <a:rPr lang="en-IN" b="1" dirty="0" smtClean="0">
                <a:solidFill>
                  <a:srgbClr val="CC3300"/>
                </a:solidFill>
              </a:rPr>
              <a:t>       </a:t>
            </a:r>
            <a:r>
              <a:rPr lang="en-IN" b="1" dirty="0" smtClean="0">
                <a:solidFill>
                  <a:srgbClr val="CC3300"/>
                </a:solidFill>
                <a:latin typeface=" verdana"/>
              </a:rPr>
              <a:t>&gt;  x  &lt;-  2 + 5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## &lt;- is R syntax for  =  or assignment operation </a:t>
            </a:r>
          </a:p>
          <a:p>
            <a:r>
              <a:rPr lang="en-IN" sz="2000" b="1" dirty="0" smtClean="0">
                <a:solidFill>
                  <a:srgbClr val="CC3300"/>
                </a:solidFill>
                <a:latin typeface="+mj-lt"/>
              </a:rPr>
              <a:t>       &gt;  x  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           </a:t>
            </a:r>
            <a:r>
              <a:rPr lang="en-IN" sz="2000" b="1" dirty="0" smtClean="0">
                <a:solidFill>
                  <a:schemeClr val="accent1"/>
                </a:solidFill>
                <a:latin typeface=" verdana"/>
              </a:rPr>
              <a:t>7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/>
              <a:t> </a:t>
            </a:r>
            <a:r>
              <a:rPr lang="en-IN" b="1" dirty="0" err="1" smtClean="0"/>
              <a:t>Vectorized</a:t>
            </a:r>
            <a:r>
              <a:rPr lang="en-IN" b="1" dirty="0" smtClean="0"/>
              <a:t>  maths </a:t>
            </a:r>
          </a:p>
          <a:p>
            <a:r>
              <a:rPr lang="en-IN" b="1" dirty="0">
                <a:latin typeface="+mj-lt"/>
              </a:rPr>
              <a:t> </a:t>
            </a:r>
            <a:r>
              <a:rPr lang="en-IN" b="1" dirty="0" smtClean="0">
                <a:latin typeface="+mj-lt"/>
              </a:rPr>
              <a:t>    </a:t>
            </a:r>
            <a:r>
              <a:rPr lang="en-IN" b="1" dirty="0" smtClean="0">
                <a:solidFill>
                  <a:srgbClr val="CC3300"/>
                </a:solidFill>
                <a:latin typeface=" verdana"/>
              </a:rPr>
              <a:t>&gt;  Weight  &lt;-  c(110, 180, 240)          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## three weights</a:t>
            </a:r>
          </a:p>
          <a:p>
            <a:r>
              <a:rPr lang="en-IN" b="1" dirty="0" smtClean="0">
                <a:solidFill>
                  <a:srgbClr val="CC3300"/>
                </a:solidFill>
                <a:latin typeface=" verdana"/>
              </a:rPr>
              <a:t>     &gt;  Height  &lt;-  c(5.5, 6.1, 6.2)            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## three heights</a:t>
            </a:r>
          </a:p>
          <a:p>
            <a:r>
              <a:rPr lang="en-IN" b="1" dirty="0" smtClean="0">
                <a:solidFill>
                  <a:srgbClr val="CC3300"/>
                </a:solidFill>
              </a:rPr>
              <a:t>     </a:t>
            </a:r>
            <a:r>
              <a:rPr lang="en-IN" b="1" dirty="0" smtClean="0">
                <a:solidFill>
                  <a:srgbClr val="CC3300"/>
                </a:solidFill>
                <a:latin typeface=" verdana"/>
              </a:rPr>
              <a:t>&gt;  </a:t>
            </a:r>
            <a:r>
              <a:rPr lang="en-IN" b="1" dirty="0" err="1" smtClean="0">
                <a:solidFill>
                  <a:srgbClr val="CC3300"/>
                </a:solidFill>
                <a:latin typeface=" verdana"/>
              </a:rPr>
              <a:t>Bmi</a:t>
            </a:r>
            <a:r>
              <a:rPr lang="en-IN" b="1" dirty="0" smtClean="0">
                <a:solidFill>
                  <a:srgbClr val="CC3300"/>
                </a:solidFill>
                <a:latin typeface=" verdana"/>
              </a:rPr>
              <a:t>  &lt;-  ( Weight*4.88) / Height ^ 2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##divide element  wise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 verdana"/>
              </a:rPr>
              <a:t>          </a:t>
            </a:r>
            <a:r>
              <a:rPr lang="en-IN" b="1" dirty="0" smtClean="0">
                <a:solidFill>
                  <a:schemeClr val="tx2"/>
                </a:solidFill>
                <a:latin typeface=" verdana"/>
              </a:rPr>
              <a:t>17.4     23.6   30.4 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0825" y="71101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Try it !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181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637</TotalTime>
  <Words>643</Words>
  <Application>Microsoft Office PowerPoint</Application>
  <PresentationFormat>On-screen Show (4:3)</PresentationFormat>
  <Paragraphs>161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Windows User</dc:creator>
  <cp:lastModifiedBy>Windows User</cp:lastModifiedBy>
  <cp:revision>40</cp:revision>
  <dcterms:created xsi:type="dcterms:W3CDTF">2019-01-29T05:39:44Z</dcterms:created>
  <dcterms:modified xsi:type="dcterms:W3CDTF">2019-01-31T11:17:29Z</dcterms:modified>
</cp:coreProperties>
</file>