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9" roundtripDataSignature="AMtx7mh4LeKWCXVIJHAd5aBRJVTGg7HK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72F725C-3DEB-43A8-9C3A-5363279B894C}">
  <a:tblStyle styleId="{072F725C-3DEB-43A8-9C3A-5363279B894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5FF61EE-38BE-4F1F-9FC3-7A010EF31132}" styleName="Table_1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oboto-regular.fntdata"/><Relationship Id="rId14" Type="http://schemas.openxmlformats.org/officeDocument/2006/relationships/slide" Target="slides/slide8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slideMaster" Target="slideMasters/slideMaster1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6ca9858b6d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1" name="Google Shape;101;g26ca9858b6d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1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/>
          <p:nvPr>
            <p:ph idx="2" type="sldImg"/>
          </p:nvPr>
        </p:nvSpPr>
        <p:spPr>
          <a:xfrm>
            <a:off x="426022" y="1143366"/>
            <a:ext cx="6005955" cy="30850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" name="Google Shape;13;p10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p11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p1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9" name="Google Shape;39;p14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41" name="Google Shape;41;p14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7" name="Google Shape;47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58" name="Google Shape;58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9" name="Google Shape;59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3" name="Google Shape;63;p18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65" name="Google Shape;65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gayathrm2@srmist.edu.in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jpg"/><Relationship Id="rId9" Type="http://schemas.openxmlformats.org/officeDocument/2006/relationships/image" Target="../media/image11.jpg"/><Relationship Id="rId5" Type="http://schemas.openxmlformats.org/officeDocument/2006/relationships/image" Target="../media/image9.jp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8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0.png"/><Relationship Id="rId5" Type="http://schemas.openxmlformats.org/officeDocument/2006/relationships/image" Target="../media/image8.png"/><Relationship Id="rId6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206719" y="2440950"/>
            <a:ext cx="8694000" cy="2105325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286424" y="40441"/>
            <a:ext cx="7051637" cy="438581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[Samsung PRISM] Monthly Discussion </a:t>
            </a:r>
            <a:r>
              <a:rPr b="1" lang="en" sz="2400">
                <a:solidFill>
                  <a:schemeClr val="dk1"/>
                </a:solidFill>
              </a:rPr>
              <a:t>2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/>
          <p:nvPr/>
        </p:nvSpPr>
        <p:spPr>
          <a:xfrm>
            <a:off x="271466" y="2507269"/>
            <a:ext cx="830250" cy="3001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b="1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354188" y="2802939"/>
            <a:ext cx="8169300" cy="16355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College Professors:  </a:t>
            </a:r>
            <a:endParaRPr b="0" i="0" sz="14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Dr. Gayathri M /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gayathrm2@srmist.edu.in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0" marL="685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Dr. M. Suganiya / suganiym@srmist.edu.in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Students: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Kanupriya Johari / kg3878@srmist.edu.in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Diptayan Jash / dj2037@srmist.edu.in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Tuhina Tripathi / tt4102@srmist.edu.in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4150" lvl="1" marL="520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Avya Rathod / ad0713@srmist.edu.in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7800" lvl="0" marL="177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400"/>
              <a:buFont typeface="Arial"/>
              <a:buAutoNum type="arabicPeriod"/>
            </a:pPr>
            <a:r>
              <a:rPr b="0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Department: Department of Computing Technologies, SRM Institute of Science and Technology</a:t>
            </a:r>
            <a:endParaRPr b="0" i="0" sz="14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7217588" y="4827900"/>
            <a:ext cx="1926600" cy="3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</a:t>
            </a:r>
            <a:r>
              <a:rPr lang="en" sz="1500">
                <a:solidFill>
                  <a:schemeClr val="dk1"/>
                </a:solidFill>
              </a:rPr>
              <a:t>27 March</a:t>
            </a: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2024</a:t>
            </a:r>
            <a:endParaRPr b="0" i="0" sz="15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4">
            <a:alphaModFix/>
          </a:blip>
          <a:srcRect b="26840" l="4529" r="4173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1056102" y="1708349"/>
            <a:ext cx="7051637" cy="53091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1" lang="e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Duplicate Images</a:t>
            </a:r>
            <a:endParaRPr b="1" i="1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4" y="0"/>
            <a:ext cx="913819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6ca9858b6d_0_5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6ca9858b6d_0_5"/>
          <p:cNvSpPr txBox="1"/>
          <p:nvPr/>
        </p:nvSpPr>
        <p:spPr>
          <a:xfrm>
            <a:off x="286425" y="40450"/>
            <a:ext cx="75204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</a:rPr>
              <a:t>Last month </a:t>
            </a:r>
            <a:r>
              <a:rPr b="1" lang="en" sz="2400">
                <a:solidFill>
                  <a:schemeClr val="dk1"/>
                </a:solidFill>
              </a:rPr>
              <a:t>Project P</a:t>
            </a: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rogress (</a:t>
            </a:r>
            <a:r>
              <a:rPr b="1" lang="en" sz="2400">
                <a:solidFill>
                  <a:schemeClr val="dk1"/>
                </a:solidFill>
              </a:rPr>
              <a:t>Week 7 - Week 11)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6ca9858b6d_0_5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26ca9858b6d_0_5"/>
          <p:cNvPicPr preferRelativeResize="0"/>
          <p:nvPr/>
        </p:nvPicPr>
        <p:blipFill rotWithShape="1">
          <a:blip r:embed="rId3">
            <a:alphaModFix/>
          </a:blip>
          <a:srcRect b="26838" l="4528" r="4172" t="20268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g26ca9858b6d_0_5"/>
          <p:cNvSpPr txBox="1"/>
          <p:nvPr/>
        </p:nvSpPr>
        <p:spPr>
          <a:xfrm>
            <a:off x="1" y="604886"/>
            <a:ext cx="9144000" cy="238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6ca9858b6d_0_5"/>
          <p:cNvSpPr txBox="1"/>
          <p:nvPr/>
        </p:nvSpPr>
        <p:spPr>
          <a:xfrm>
            <a:off x="612000" y="1284275"/>
            <a:ext cx="79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9" name="Google Shape;109;g26ca9858b6d_0_5"/>
          <p:cNvGraphicFramePr/>
          <p:nvPr/>
        </p:nvGraphicFramePr>
        <p:xfrm>
          <a:off x="0" y="84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{072F725C-3DEB-43A8-9C3A-5363279B894C}</a:tableStyleId>
              </a:tblPr>
              <a:tblGrid>
                <a:gridCol w="960775"/>
                <a:gridCol w="4882250"/>
                <a:gridCol w="3300975"/>
              </a:tblGrid>
              <a:tr h="397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Week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Work Progress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Remarks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58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Week 7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Enhanced implementation accuracy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Explored additional methods for optimization.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Working on ways to improve time complexity.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978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Week 8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Integrated SIFT algorithm into our dataset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Optimized feature extractio</a:t>
                      </a:r>
                      <a:r>
                        <a:rPr lang="en" sz="1300"/>
                        <a:t>n for other models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Didn’t work well initially, but after a few optimizations, it works but also removes a few non-duplicate images. 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903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Week 9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Started writing the Research Paper writing.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Uploaded SIFT implementation after refining to GitHub.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W</a:t>
                      </a:r>
                      <a:r>
                        <a:rPr lang="en" sz="1300"/>
                        <a:t>e decided that we require a larger dataset to more thoroughly test our implementations.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7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Week 10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Fine tuned the SIFT implementation.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Mailed </a:t>
                      </a:r>
                      <a:r>
                        <a:rPr lang="en" sz="1300"/>
                        <a:t>Universities</a:t>
                      </a:r>
                      <a:r>
                        <a:rPr lang="en" sz="1300"/>
                        <a:t> regarding broader dataset.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Works great on smaller dataset. Working on refining the method.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  <a:tr h="720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Week 11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Finding a larger dataset to test the accuracy of the CLIP.</a:t>
                      </a:r>
                      <a:endParaRPr sz="1300"/>
                    </a:p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Restructuring the github repo</a:t>
                      </a:r>
                      <a:endParaRPr sz="1300"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-31115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300"/>
                        <a:buChar char="●"/>
                      </a:pPr>
                      <a:r>
                        <a:rPr lang="en" sz="1300"/>
                        <a:t>Finding a larger dataset to test the accuracy of the CLIP model.</a:t>
                      </a:r>
                      <a:endParaRPr sz="1300"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4"/>
          <p:cNvSpPr/>
          <p:nvPr/>
        </p:nvSpPr>
        <p:spPr>
          <a:xfrm>
            <a:off x="125446" y="525309"/>
            <a:ext cx="8880380" cy="693105"/>
          </a:xfrm>
          <a:prstGeom prst="rect">
            <a:avLst/>
          </a:prstGeom>
          <a:solidFill>
            <a:srgbClr val="3F3F3F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"/>
          <p:cNvSpPr/>
          <p:nvPr/>
        </p:nvSpPr>
        <p:spPr>
          <a:xfrm>
            <a:off x="1" y="78784"/>
            <a:ext cx="126999" cy="361898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286423" y="109690"/>
            <a:ext cx="75174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Work-let Name: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Filter Duplicate Images </a:t>
            </a:r>
            <a:endParaRPr b="0" i="0" sz="15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4"/>
          <p:cNvSpPr/>
          <p:nvPr/>
        </p:nvSpPr>
        <p:spPr>
          <a:xfrm>
            <a:off x="178475" y="78784"/>
            <a:ext cx="56475" cy="361898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127000" y="596474"/>
            <a:ext cx="12507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Worklet Details</a:t>
            </a:r>
            <a:endParaRPr b="1" i="0" sz="1400" u="none" cap="none" strike="noStrike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4"/>
          <p:cNvSpPr/>
          <p:nvPr/>
        </p:nvSpPr>
        <p:spPr>
          <a:xfrm>
            <a:off x="1080625" y="596463"/>
            <a:ext cx="4080600" cy="5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Worklet ID: </a:t>
            </a:r>
            <a:r>
              <a:rPr b="0" i="0" lang="en" sz="13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23RSG40SRM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College Name: SRM institute of Science and technology</a:t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4"/>
          <p:cNvPicPr preferRelativeResize="0"/>
          <p:nvPr/>
        </p:nvPicPr>
        <p:blipFill rotWithShape="1">
          <a:blip r:embed="rId3">
            <a:alphaModFix/>
          </a:blip>
          <a:srcRect b="26840" l="4529" r="4173" t="20267"/>
          <a:stretch/>
        </p:blipFill>
        <p:spPr>
          <a:xfrm>
            <a:off x="8206561" y="78784"/>
            <a:ext cx="937438" cy="3561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/>
          <p:nvPr/>
        </p:nvSpPr>
        <p:spPr>
          <a:xfrm>
            <a:off x="125447" y="3146368"/>
            <a:ext cx="4400834" cy="136008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"/>
          <p:cNvSpPr/>
          <p:nvPr/>
        </p:nvSpPr>
        <p:spPr>
          <a:xfrm>
            <a:off x="125450" y="1527850"/>
            <a:ext cx="4400700" cy="1489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KPIs achieved till now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Explored various hashing techniques, P-hash and D-hash, giving most effective results.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Implementing open-source scripts like OpenAI CLIP and SIFT </a:t>
            </a:r>
            <a:r>
              <a:rPr lang="en" sz="1100">
                <a:solidFill>
                  <a:srgbClr val="0E4094"/>
                </a:solidFill>
              </a:rPr>
              <a:t>algorithm</a:t>
            </a: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 for detection of duplicate image</a:t>
            </a: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endParaRPr sz="1100">
              <a:solidFill>
                <a:srgbClr val="0E4094"/>
              </a:solidFill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AutoNum type="arabicPeriod"/>
            </a:pPr>
            <a:r>
              <a:rPr lang="en" sz="1100">
                <a:solidFill>
                  <a:srgbClr val="0E4094"/>
                </a:solidFill>
              </a:rPr>
              <a:t>Started working on the research paper.</a:t>
            </a:r>
            <a:endParaRPr sz="1100">
              <a:solidFill>
                <a:srgbClr val="0E4094"/>
              </a:solidFill>
            </a:endParaRPr>
          </a:p>
        </p:txBody>
      </p:sp>
      <p:sp>
        <p:nvSpPr>
          <p:cNvPr id="123" name="Google Shape;123;p4"/>
          <p:cNvSpPr/>
          <p:nvPr/>
        </p:nvSpPr>
        <p:spPr>
          <a:xfrm>
            <a:off x="125450" y="3207775"/>
            <a:ext cx="4400700" cy="12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Next Steps 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Test scalability.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E4094"/>
              </a:buClr>
              <a:buSzPts val="1100"/>
              <a:buAutoNum type="arabicPeriod"/>
            </a:pPr>
            <a:r>
              <a:rPr lang="en" sz="1100">
                <a:solidFill>
                  <a:srgbClr val="0E4094"/>
                </a:solidFill>
              </a:rPr>
              <a:t>Feedback from the mentors to proceed with a </a:t>
            </a:r>
            <a:r>
              <a:rPr lang="en" sz="1100">
                <a:solidFill>
                  <a:srgbClr val="0E4094"/>
                </a:solidFill>
              </a:rPr>
              <a:t>particular method of deduplication.</a:t>
            </a:r>
            <a:endParaRPr sz="1100">
              <a:solidFill>
                <a:srgbClr val="0E4094"/>
              </a:solidFill>
            </a:endParaRPr>
          </a:p>
        </p:txBody>
      </p:sp>
      <p:sp>
        <p:nvSpPr>
          <p:cNvPr id="124" name="Google Shape;124;p4"/>
          <p:cNvSpPr/>
          <p:nvPr/>
        </p:nvSpPr>
        <p:spPr>
          <a:xfrm>
            <a:off x="4604993" y="3153823"/>
            <a:ext cx="4400834" cy="1348838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Achieved filtering of duplicate images without heavy computation. Average time taken was 1 to 2 minute.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4"/>
          <p:cNvSpPr/>
          <p:nvPr/>
        </p:nvSpPr>
        <p:spPr>
          <a:xfrm>
            <a:off x="4605002" y="3207775"/>
            <a:ext cx="37509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Key Achievements/ Outcome till now</a:t>
            </a:r>
            <a:endParaRPr b="1" i="0" sz="14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4635775" y="1528074"/>
            <a:ext cx="4400700" cy="1489800"/>
          </a:xfrm>
          <a:prstGeom prst="rect">
            <a:avLst/>
          </a:prstGeom>
          <a:solidFill>
            <a:srgbClr val="D8D8D8"/>
          </a:solidFill>
          <a:ln>
            <a:noFill/>
          </a:ln>
          <a:effectLst>
            <a:outerShdw blurRad="50800" rotWithShape="0" algn="tr" dir="8100000" dist="38100">
              <a:srgbClr val="000000">
                <a:alpha val="40000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Procuring a good enough dataset for testing and training models.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E4094"/>
              </a:buClr>
              <a:buSzPts val="1100"/>
              <a:buFont typeface="Arial"/>
              <a:buAutoNum type="arabicPeriod"/>
            </a:pPr>
            <a:r>
              <a:rPr b="0" i="0" lang="en" sz="11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Removing the false duplicates and storing only the unique images.</a:t>
            </a:r>
            <a:endParaRPr b="0" i="0" sz="11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4"/>
          <p:cNvSpPr/>
          <p:nvPr/>
        </p:nvSpPr>
        <p:spPr>
          <a:xfrm>
            <a:off x="4605001" y="1587225"/>
            <a:ext cx="2790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E4094"/>
                </a:solidFill>
                <a:latin typeface="Arial"/>
                <a:ea typeface="Arial"/>
                <a:cs typeface="Arial"/>
                <a:sym typeface="Arial"/>
              </a:rPr>
              <a:t>Any Challenges/ Issues faced</a:t>
            </a:r>
            <a:endParaRPr b="1" i="0" sz="1400" u="none" cap="none" strike="noStrike">
              <a:solidFill>
                <a:srgbClr val="0E409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7095698" y="4866900"/>
            <a:ext cx="20484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Date: 28 Feb, 2024</a:t>
            </a:r>
            <a:endParaRPr b="0" i="0" sz="14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5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Image samples from the dataset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5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1" y="604886"/>
            <a:ext cx="9144000" cy="238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 California ND (704 total images)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5"/>
          <p:cNvSpPr txBox="1"/>
          <p:nvPr/>
        </p:nvSpPr>
        <p:spPr>
          <a:xfrm>
            <a:off x="612000" y="1284275"/>
            <a:ext cx="792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2000" y="1119188"/>
            <a:ext cx="1936750" cy="1452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7425" y="1119187"/>
            <a:ext cx="1936750" cy="14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69802" y="1208100"/>
            <a:ext cx="1936750" cy="1452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2000" y="2971800"/>
            <a:ext cx="1936691" cy="1452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27425" y="2971800"/>
            <a:ext cx="1936742" cy="145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69800" y="2971800"/>
            <a:ext cx="1936750" cy="1452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6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Observations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6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/>
        </p:nvSpPr>
        <p:spPr>
          <a:xfrm>
            <a:off x="1" y="604886"/>
            <a:ext cx="9144000" cy="238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4" name="Google Shape;154;p6"/>
          <p:cNvGraphicFramePr/>
          <p:nvPr/>
        </p:nvGraphicFramePr>
        <p:xfrm>
          <a:off x="0" y="843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{25FF61EE-38BE-4F1F-9FC3-7A010EF31132}</a:tableStyleId>
              </a:tblPr>
              <a:tblGrid>
                <a:gridCol w="3048000"/>
                <a:gridCol w="3048000"/>
                <a:gridCol w="3048000"/>
              </a:tblGrid>
              <a:tr h="486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Work done</a:t>
                      </a:r>
                      <a:endParaRPr b="1" sz="12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Results</a:t>
                      </a:r>
                      <a:endParaRPr b="1" sz="12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Bottlenecks</a:t>
                      </a:r>
                      <a:endParaRPr b="1" sz="1200" u="none" cap="none" strike="noStrike"/>
                    </a:p>
                  </a:txBody>
                  <a:tcPr marT="68575" marB="68575" marR="68575" marL="68575" anchor="ctr"/>
                </a:tc>
              </a:tr>
              <a:tr h="3814000">
                <a:tc>
                  <a:txBody>
                    <a:bodyPr/>
                    <a:lstStyle/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>
                          <a:solidFill>
                            <a:srgbClr val="0C0D0E"/>
                          </a:solidFill>
                          <a:highlight>
                            <a:srgbClr val="FFFFFF"/>
                          </a:highlight>
                        </a:rPr>
                        <a:t>Difference hashing (D-hash)</a:t>
                      </a:r>
                      <a:endParaRPr sz="1200" u="none" cap="none" strike="noStrike">
                        <a:solidFill>
                          <a:srgbClr val="0C0D0E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C0D0E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>
                          <a:solidFill>
                            <a:srgbClr val="0C0D0E"/>
                          </a:solidFill>
                          <a:highlight>
                            <a:srgbClr val="FFFFFF"/>
                          </a:highlight>
                        </a:rPr>
                        <a:t>Perceptual hashing (P-hash)</a:t>
                      </a:r>
                      <a:endParaRPr sz="1200" u="none" cap="none" strike="noStrike">
                        <a:solidFill>
                          <a:srgbClr val="0C0D0E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C0D0E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>
                          <a:solidFill>
                            <a:srgbClr val="0C0D0E"/>
                          </a:solidFill>
                          <a:highlight>
                            <a:srgbClr val="FFFFFF"/>
                          </a:highlight>
                        </a:rPr>
                        <a:t>OpenAI Clip Model</a:t>
                      </a:r>
                      <a:endParaRPr sz="1200" u="none" cap="none" strike="noStrike">
                        <a:solidFill>
                          <a:srgbClr val="0C0D0E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C0D0E"/>
                        </a:buClr>
                        <a:buSzPts val="1200"/>
                        <a:buAutoNum type="arabicPeriod"/>
                      </a:pPr>
                      <a:r>
                        <a:rPr lang="en" sz="1350">
                          <a:solidFill>
                            <a:srgbClr val="1E192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Scale-Invariant Feature Transform (SIFT)</a:t>
                      </a:r>
                      <a:endParaRPr sz="1350">
                        <a:solidFill>
                          <a:srgbClr val="1E192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  <a:p>
                      <a:pPr indent="-250825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1E1928"/>
                        </a:buClr>
                        <a:buSzPts val="1350"/>
                        <a:buFont typeface="Roboto"/>
                        <a:buAutoNum type="arabicPeriod"/>
                      </a:pPr>
                      <a:r>
                        <a:rPr lang="en" sz="1350">
                          <a:solidFill>
                            <a:srgbClr val="1E1928"/>
                          </a:solidFill>
                          <a:highlight>
                            <a:srgbClr val="FFFFFF"/>
                          </a:highlight>
                          <a:latin typeface="Roboto"/>
                          <a:ea typeface="Roboto"/>
                          <a:cs typeface="Roboto"/>
                          <a:sym typeface="Roboto"/>
                        </a:rPr>
                        <a:t>SURF / ORB </a:t>
                      </a:r>
                      <a:endParaRPr sz="1350">
                        <a:solidFill>
                          <a:srgbClr val="1E1928"/>
                        </a:solidFill>
                        <a:highlight>
                          <a:srgbClr val="FFFFFF"/>
                        </a:highlight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Works only on 1:1 (exact) duplicates.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Works on near duplicate images.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Takes a bit of time </a:t>
                      </a:r>
                      <a:r>
                        <a:rPr lang="en" sz="1200"/>
                        <a:t>to </a:t>
                      </a:r>
                      <a:r>
                        <a:rPr lang="en" sz="1200"/>
                        <a:t>cache the model</a:t>
                      </a:r>
                      <a:r>
                        <a:rPr lang="en" sz="1200" u="none" cap="none" strike="noStrike"/>
                        <a:t>. 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Works perfectly, immune to changes in brightness and contrast.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SIFT is open-source but does not work well in this </a:t>
                      </a:r>
                      <a:r>
                        <a:rPr lang="en" sz="1200"/>
                        <a:t>scenario.</a:t>
                      </a:r>
                      <a:endParaRPr sz="1200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SURF is not open-source, ORB is an alternative to SURF. </a:t>
                      </a:r>
                      <a:endParaRPr sz="1200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Sometimes the duplicates images are repeated and classified as false duplicates.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Clip model takes fairly large amount of time to compute. 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AutoNum type="arabicPeriod"/>
                      </a:pPr>
                      <a:r>
                        <a:rPr lang="en" sz="1200" u="none" cap="none" strike="noStrike"/>
                        <a:t>P-hash and D-hash are affected by the changes in brightness and contrast.</a:t>
                      </a:r>
                      <a:endParaRPr sz="1200" u="none" cap="none" strike="noStrike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SIFT works best in smaller dataset. In bigger dataset, it flags unique images as duplicates.</a:t>
                      </a:r>
                      <a:endParaRPr sz="1200"/>
                    </a:p>
                    <a:p>
                      <a:pPr indent="-24130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SzPts val="1200"/>
                        <a:buAutoNum type="arabicPeriod"/>
                      </a:pPr>
                      <a:r>
                        <a:rPr lang="en" sz="1200"/>
                        <a:t>SURF is not working with the current dataset.</a:t>
                      </a:r>
                      <a:endParaRPr sz="12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7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Comparisons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7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7"/>
          <p:cNvSpPr txBox="1"/>
          <p:nvPr/>
        </p:nvSpPr>
        <p:spPr>
          <a:xfrm>
            <a:off x="1" y="604886"/>
            <a:ext cx="9144000" cy="238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7"/>
          <p:cNvGraphicFramePr/>
          <p:nvPr/>
        </p:nvGraphicFramePr>
        <p:xfrm>
          <a:off x="-37" y="84336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{25FF61EE-38BE-4F1F-9FC3-7A010EF31132}</a:tableStyleId>
              </a:tblPr>
              <a:tblGrid>
                <a:gridCol w="2139300"/>
                <a:gridCol w="2403100"/>
                <a:gridCol w="2323375"/>
                <a:gridCol w="2278225"/>
              </a:tblGrid>
              <a:tr h="336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b="1" lang="en" sz="1200" u="none" cap="none" strike="noStrike"/>
                        <a:t>D-hash</a:t>
                      </a:r>
                      <a:endParaRPr b="1" sz="12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</a:rPr>
                        <a:t>P-hash</a:t>
                      </a:r>
                      <a:endParaRPr b="1" sz="12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200" u="none" cap="none" strike="noStrike">
                          <a:solidFill>
                            <a:schemeClr val="dk1"/>
                          </a:solidFill>
                        </a:rPr>
                        <a:t>Clip</a:t>
                      </a:r>
                      <a:endParaRPr b="1" sz="1200" u="none" cap="none" strike="noStrike"/>
                    </a:p>
                  </a:txBody>
                  <a:tcPr marT="68575" marB="68575" marR="68575" marL="68575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dk1"/>
                          </a:solidFill>
                        </a:rPr>
                        <a:t>SIFT</a:t>
                      </a:r>
                      <a:endParaRPr b="1" sz="12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68575" marB="68575" marR="68575" marL="68575" anchor="ctr"/>
                </a:tc>
              </a:tr>
              <a:tr h="3963925">
                <a:tc>
                  <a:txBody>
                    <a:bodyPr/>
                    <a:lstStyle/>
                    <a:p>
                      <a:pPr indent="-2349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C0D0E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>
                          <a:solidFill>
                            <a:srgbClr val="0C0D0E"/>
                          </a:solidFill>
                          <a:highlight>
                            <a:srgbClr val="FFFFFF"/>
                          </a:highlight>
                        </a:rPr>
                        <a:t>Works only on 1:1 duplicates i.e if the images are exact copy of each other.</a:t>
                      </a:r>
                      <a:endParaRPr sz="1100" u="none" cap="none" strike="noStrike">
                        <a:solidFill>
                          <a:srgbClr val="0C0D0E"/>
                        </a:solidFill>
                        <a:highlight>
                          <a:srgbClr val="FFFFFF"/>
                        </a:highlight>
                      </a:endParaRPr>
                    </a:p>
                    <a:p>
                      <a:pPr indent="-23495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C0D0E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>
                          <a:solidFill>
                            <a:srgbClr val="0C0D0E"/>
                          </a:solidFill>
                          <a:highlight>
                            <a:srgbClr val="FFFFFF"/>
                          </a:highlight>
                        </a:rPr>
                        <a:t>Very quickly calculates the duplicates.</a:t>
                      </a:r>
                      <a:endParaRPr sz="1100" u="none" cap="none" strike="noStrike">
                        <a:solidFill>
                          <a:srgbClr val="0C0D0E"/>
                        </a:solidFill>
                        <a:highlight>
                          <a:srgbClr val="FFFFFF"/>
                        </a:highlight>
                      </a:endParaRPr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/>
                        <a:t>Works on near duplicates. If the images have same brightness and contrast. It successfully identifies the duplicates</a:t>
                      </a:r>
                      <a:endParaRPr sz="1100" u="none" cap="none" strike="noStrike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/>
                        <a:t>Average time: 20s.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-234950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/>
                        <a:t>Works in all the cases.</a:t>
                      </a:r>
                      <a:endParaRPr sz="1100" u="none" cap="none" strike="noStrike"/>
                    </a:p>
                    <a:p>
                      <a:pPr indent="-23495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/>
                        <a:t>Average time: 4 min</a:t>
                      </a:r>
                      <a:endParaRPr sz="1100" u="none" cap="none" strike="noStrike"/>
                    </a:p>
                    <a:p>
                      <a:pPr indent="-234950" lvl="0" marL="342900" marR="0" rtl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Char char="●"/>
                      </a:pPr>
                      <a:r>
                        <a:rPr lang="en" sz="1100" u="none" cap="none" strike="noStrike"/>
                        <a:t>Depends upon the GPU we will be using.</a:t>
                      </a:r>
                      <a:endParaRPr sz="1100" u="none" cap="none" strike="noStrike"/>
                    </a:p>
                  </a:txBody>
                  <a:tcPr marT="68575" marB="68575" marR="68575" marL="68575"/>
                </a:tc>
                <a:tc>
                  <a:txBody>
                    <a:bodyPr/>
                    <a:lstStyle/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Works best in smaller dataset.</a:t>
                      </a:r>
                      <a:endParaRPr sz="1100"/>
                    </a:p>
                    <a:p>
                      <a:pPr indent="-298450" lvl="0" marL="4572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Char char="●"/>
                      </a:pPr>
                      <a:r>
                        <a:rPr lang="en" sz="1100"/>
                        <a:t>Lesser time ~ 10s</a:t>
                      </a:r>
                      <a:endParaRPr sz="1100"/>
                    </a:p>
                  </a:txBody>
                  <a:tcPr marT="68575" marB="68575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/>
          <p:nvPr/>
        </p:nvSpPr>
        <p:spPr>
          <a:xfrm>
            <a:off x="1" y="78784"/>
            <a:ext cx="126900" cy="361800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8"/>
          <p:cNvSpPr txBox="1"/>
          <p:nvPr/>
        </p:nvSpPr>
        <p:spPr>
          <a:xfrm>
            <a:off x="286424" y="40441"/>
            <a:ext cx="70518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8"/>
          <p:cNvSpPr/>
          <p:nvPr/>
        </p:nvSpPr>
        <p:spPr>
          <a:xfrm>
            <a:off x="178475" y="78784"/>
            <a:ext cx="56400" cy="361800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26840" l="4528" r="4171" t="20267"/>
          <a:stretch/>
        </p:blipFill>
        <p:spPr>
          <a:xfrm>
            <a:off x="8206561" y="78784"/>
            <a:ext cx="937439" cy="356182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" y="604886"/>
            <a:ext cx="9144000" cy="238500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outerShdw blurRad="50800" rotWithShape="0" algn="t" dir="5400000" dist="38100">
              <a:srgbClr val="000000">
                <a:alpha val="40000"/>
              </a:srgbClr>
            </a:outerShdw>
          </a:effectLst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1136375" y="827825"/>
            <a:ext cx="96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D-hash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 rotWithShape="1">
          <a:blip r:embed="rId4">
            <a:alphaModFix/>
          </a:blip>
          <a:srcRect b="3508" l="-2230" r="2230" t="-3509"/>
          <a:stretch/>
        </p:blipFill>
        <p:spPr>
          <a:xfrm>
            <a:off x="0" y="1161050"/>
            <a:ext cx="3234850" cy="128550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8"/>
          <p:cNvSpPr txBox="1"/>
          <p:nvPr/>
        </p:nvSpPr>
        <p:spPr>
          <a:xfrm>
            <a:off x="7045525" y="3454800"/>
            <a:ext cx="962100" cy="4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P-hash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7" name="Google Shape;177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09150" y="3831650"/>
            <a:ext cx="3234850" cy="131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8"/>
          <p:cNvSpPr txBox="1"/>
          <p:nvPr/>
        </p:nvSpPr>
        <p:spPr>
          <a:xfrm>
            <a:off x="0" y="2875800"/>
            <a:ext cx="3846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Clip - Stores images in the Non - Duplicates folder which now has 0 duplicates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8"/>
          <p:cNvPicPr preferRelativeResize="0"/>
          <p:nvPr/>
        </p:nvPicPr>
        <p:blipFill rotWithShape="1">
          <a:blip r:embed="rId6">
            <a:alphaModFix/>
          </a:blip>
          <a:srcRect b="0" l="-3770" r="3770" t="0"/>
          <a:stretch/>
        </p:blipFill>
        <p:spPr>
          <a:xfrm>
            <a:off x="26375" y="3385925"/>
            <a:ext cx="3600348" cy="1757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