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257" r:id="rId5"/>
    <p:sldId id="258" r:id="rId6"/>
    <p:sldId id="263" r:id="rId7"/>
    <p:sldId id="267" r:id="rId8"/>
    <p:sldId id="261" r:id="rId9"/>
    <p:sldId id="265" r:id="rId10"/>
    <p:sldId id="266" r:id="rId11"/>
    <p:sldId id="262" r:id="rId12"/>
    <p:sldId id="264" r:id="rId13"/>
    <p:sldId id="259" r:id="rId14"/>
    <p:sldId id="260" r:id="rId15"/>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40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59790-74F1-7EF3-C9A1-CCB1C60859D2}" v="884" dt="2024-06-12T15:44:33.857"/>
    <p1510:client id="{597BE37F-A6C5-E235-762A-AE6E64160F48}" v="180" dt="2024-06-12T05:30:41.044"/>
    <p1510:client id="{E1E9C8BD-8365-B646-AAD7-4711F2C2CEA8}" v="47" dt="2024-06-12T16:18:14.4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2017B6-F45B-4798-A450-EE9148CB9DB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686E39C-4BE3-4A6C-9D8B-706D1EC8DEE3}">
      <dgm:prSet/>
      <dgm:spPr/>
      <dgm:t>
        <a:bodyPr/>
        <a:lstStyle/>
        <a:p>
          <a:pPr>
            <a:lnSpc>
              <a:spcPct val="100000"/>
            </a:lnSpc>
          </a:pPr>
          <a:r>
            <a:rPr lang="en-IN" b="1">
              <a:latin typeface="Times New Roman" panose="02020603050405020304" pitchFamily="18" charset="0"/>
              <a:cs typeface="Times New Roman" panose="02020603050405020304" pitchFamily="18" charset="0"/>
            </a:rPr>
            <a:t>Parallel Processing of Images</a:t>
          </a:r>
          <a:r>
            <a:rPr lang="en-IN">
              <a:latin typeface="Times New Roman" panose="02020603050405020304" pitchFamily="18" charset="0"/>
              <a:cs typeface="Times New Roman" panose="02020603050405020304" pitchFamily="18" charset="0"/>
            </a:rPr>
            <a:t>: The </a:t>
          </a:r>
          <a:r>
            <a:rPr lang="en-IN" err="1">
              <a:latin typeface="Times New Roman" panose="02020603050405020304" pitchFamily="18" charset="0"/>
              <a:cs typeface="Times New Roman" panose="02020603050405020304" pitchFamily="18" charset="0"/>
            </a:rPr>
            <a:t>ThreadPoolExecutor</a:t>
          </a:r>
          <a:r>
            <a:rPr lang="en-IN">
              <a:latin typeface="Times New Roman" panose="02020603050405020304" pitchFamily="18" charset="0"/>
              <a:cs typeface="Times New Roman" panose="02020603050405020304" pitchFamily="18" charset="0"/>
            </a:rPr>
            <a:t> is used to load and preprocess images concurrently. This significantly reduces the time required for these operations compared to sequential processing, where each image would be processed one after the other.</a:t>
          </a:r>
          <a:endParaRPr lang="en-US">
            <a:latin typeface="Times New Roman" panose="02020603050405020304" pitchFamily="18" charset="0"/>
            <a:cs typeface="Times New Roman" panose="02020603050405020304" pitchFamily="18" charset="0"/>
          </a:endParaRPr>
        </a:p>
      </dgm:t>
    </dgm:pt>
    <dgm:pt modelId="{3B4BE510-99ED-407F-BB51-AFD5F940A9AA}" type="parTrans" cxnId="{F5F762B5-33FE-45CC-9B95-02F0A8D2C395}">
      <dgm:prSet/>
      <dgm:spPr/>
      <dgm:t>
        <a:bodyPr/>
        <a:lstStyle/>
        <a:p>
          <a:endParaRPr lang="en-US">
            <a:latin typeface="Times New Roman" panose="02020603050405020304" pitchFamily="18" charset="0"/>
            <a:cs typeface="Times New Roman" panose="02020603050405020304" pitchFamily="18" charset="0"/>
          </a:endParaRPr>
        </a:p>
      </dgm:t>
    </dgm:pt>
    <dgm:pt modelId="{F0E11444-1F4E-4503-AB15-4D13A89A9540}" type="sibTrans" cxnId="{F5F762B5-33FE-45CC-9B95-02F0A8D2C395}">
      <dgm:prSet/>
      <dgm:spPr/>
      <dgm:t>
        <a:bodyPr/>
        <a:lstStyle/>
        <a:p>
          <a:endParaRPr lang="en-US">
            <a:latin typeface="Times New Roman" panose="02020603050405020304" pitchFamily="18" charset="0"/>
            <a:cs typeface="Times New Roman" panose="02020603050405020304" pitchFamily="18" charset="0"/>
          </a:endParaRPr>
        </a:p>
      </dgm:t>
    </dgm:pt>
    <dgm:pt modelId="{38B60423-5EA5-42A4-A983-FB88C99E1A4A}">
      <dgm:prSet/>
      <dgm:spPr/>
      <dgm:t>
        <a:bodyPr/>
        <a:lstStyle/>
        <a:p>
          <a:pPr>
            <a:lnSpc>
              <a:spcPct val="100000"/>
            </a:lnSpc>
          </a:pPr>
          <a:r>
            <a:rPr lang="en-IN" b="1">
              <a:latin typeface="Times New Roman" panose="02020603050405020304" pitchFamily="18" charset="0"/>
              <a:cs typeface="Times New Roman" panose="02020603050405020304" pitchFamily="18" charset="0"/>
            </a:rPr>
            <a:t>Efficient Resource Utilization</a:t>
          </a:r>
          <a:r>
            <a:rPr lang="en-IN">
              <a:latin typeface="Times New Roman" panose="02020603050405020304" pitchFamily="18" charset="0"/>
              <a:cs typeface="Times New Roman" panose="02020603050405020304" pitchFamily="18" charset="0"/>
            </a:rPr>
            <a:t>: By using multiple threads, the CPU can handle multiple tasks simultaneously, maximizing the usage of available computational resources. This leads to faster data preparation and overall better performance.</a:t>
          </a:r>
          <a:endParaRPr lang="en-US">
            <a:latin typeface="Times New Roman" panose="02020603050405020304" pitchFamily="18" charset="0"/>
            <a:cs typeface="Times New Roman" panose="02020603050405020304" pitchFamily="18" charset="0"/>
          </a:endParaRPr>
        </a:p>
      </dgm:t>
    </dgm:pt>
    <dgm:pt modelId="{F2F38ED4-87A3-459E-B95D-9305E4CA96EC}" type="parTrans" cxnId="{76AB8DC8-B343-49DF-821A-098AEF98DFDB}">
      <dgm:prSet/>
      <dgm:spPr/>
      <dgm:t>
        <a:bodyPr/>
        <a:lstStyle/>
        <a:p>
          <a:endParaRPr lang="en-US">
            <a:latin typeface="Times New Roman" panose="02020603050405020304" pitchFamily="18" charset="0"/>
            <a:cs typeface="Times New Roman" panose="02020603050405020304" pitchFamily="18" charset="0"/>
          </a:endParaRPr>
        </a:p>
      </dgm:t>
    </dgm:pt>
    <dgm:pt modelId="{882C5A67-ABBB-42B5-ACA8-1EDD8CC3F9DC}" type="sibTrans" cxnId="{76AB8DC8-B343-49DF-821A-098AEF98DFDB}">
      <dgm:prSet/>
      <dgm:spPr/>
      <dgm:t>
        <a:bodyPr/>
        <a:lstStyle/>
        <a:p>
          <a:endParaRPr lang="en-US">
            <a:latin typeface="Times New Roman" panose="02020603050405020304" pitchFamily="18" charset="0"/>
            <a:cs typeface="Times New Roman" panose="02020603050405020304" pitchFamily="18" charset="0"/>
          </a:endParaRPr>
        </a:p>
      </dgm:t>
    </dgm:pt>
    <dgm:pt modelId="{4A141D60-5BBB-4E91-810B-56A6F735CEF2}" type="pres">
      <dgm:prSet presAssocID="{332017B6-F45B-4798-A450-EE9148CB9DB1}" presName="root" presStyleCnt="0">
        <dgm:presLayoutVars>
          <dgm:dir/>
          <dgm:resizeHandles val="exact"/>
        </dgm:presLayoutVars>
      </dgm:prSet>
      <dgm:spPr/>
    </dgm:pt>
    <dgm:pt modelId="{2CC63868-6CAC-4769-8EA3-B0E1B4F41B99}" type="pres">
      <dgm:prSet presAssocID="{9686E39C-4BE3-4A6C-9D8B-706D1EC8DEE3}" presName="compNode" presStyleCnt="0"/>
      <dgm:spPr/>
    </dgm:pt>
    <dgm:pt modelId="{ED82A7A5-EB52-40C3-85CC-148D1E4D7263}" type="pres">
      <dgm:prSet presAssocID="{9686E39C-4BE3-4A6C-9D8B-706D1EC8DEE3}" presName="bgRect" presStyleLbl="bgShp" presStyleIdx="0" presStyleCnt="2"/>
      <dgm:spPr/>
    </dgm:pt>
    <dgm:pt modelId="{3F54D56C-E586-488F-BECE-C52CD0EDE5BF}" type="pres">
      <dgm:prSet presAssocID="{9686E39C-4BE3-4A6C-9D8B-706D1EC8DEE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CDA8DB2E-FC81-460C-BD3E-68729EFDFB80}" type="pres">
      <dgm:prSet presAssocID="{9686E39C-4BE3-4A6C-9D8B-706D1EC8DEE3}" presName="spaceRect" presStyleCnt="0"/>
      <dgm:spPr/>
    </dgm:pt>
    <dgm:pt modelId="{11CE7415-A856-4E9A-8789-ABA7A7B1E22D}" type="pres">
      <dgm:prSet presAssocID="{9686E39C-4BE3-4A6C-9D8B-706D1EC8DEE3}" presName="parTx" presStyleLbl="revTx" presStyleIdx="0" presStyleCnt="2">
        <dgm:presLayoutVars>
          <dgm:chMax val="0"/>
          <dgm:chPref val="0"/>
        </dgm:presLayoutVars>
      </dgm:prSet>
      <dgm:spPr/>
    </dgm:pt>
    <dgm:pt modelId="{BF249E6B-73E1-4324-8B06-F775F3E31127}" type="pres">
      <dgm:prSet presAssocID="{F0E11444-1F4E-4503-AB15-4D13A89A9540}" presName="sibTrans" presStyleCnt="0"/>
      <dgm:spPr/>
    </dgm:pt>
    <dgm:pt modelId="{21E27127-461D-4F37-A94A-32510DBA0CC7}" type="pres">
      <dgm:prSet presAssocID="{38B60423-5EA5-42A4-A983-FB88C99E1A4A}" presName="compNode" presStyleCnt="0"/>
      <dgm:spPr/>
    </dgm:pt>
    <dgm:pt modelId="{84E06C78-6CD9-4683-BEA8-435F92D1DF89}" type="pres">
      <dgm:prSet presAssocID="{38B60423-5EA5-42A4-A983-FB88C99E1A4A}" presName="bgRect" presStyleLbl="bgShp" presStyleIdx="1" presStyleCnt="2"/>
      <dgm:spPr/>
    </dgm:pt>
    <dgm:pt modelId="{59F3CAE9-8B88-48B4-BCDC-742EC7AEB3F2}" type="pres">
      <dgm:prSet presAssocID="{38B60423-5EA5-42A4-A983-FB88C99E1A4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rver"/>
        </a:ext>
      </dgm:extLst>
    </dgm:pt>
    <dgm:pt modelId="{C80D03B3-B4F1-4ADF-83A4-882CE992A6F3}" type="pres">
      <dgm:prSet presAssocID="{38B60423-5EA5-42A4-A983-FB88C99E1A4A}" presName="spaceRect" presStyleCnt="0"/>
      <dgm:spPr/>
    </dgm:pt>
    <dgm:pt modelId="{40F10DD3-0EB5-41BE-9505-51256A0D85FD}" type="pres">
      <dgm:prSet presAssocID="{38B60423-5EA5-42A4-A983-FB88C99E1A4A}" presName="parTx" presStyleLbl="revTx" presStyleIdx="1" presStyleCnt="2">
        <dgm:presLayoutVars>
          <dgm:chMax val="0"/>
          <dgm:chPref val="0"/>
        </dgm:presLayoutVars>
      </dgm:prSet>
      <dgm:spPr/>
    </dgm:pt>
  </dgm:ptLst>
  <dgm:cxnLst>
    <dgm:cxn modelId="{687F9028-21E8-4270-B5F1-4093DC93029D}" type="presOf" srcId="{38B60423-5EA5-42A4-A983-FB88C99E1A4A}" destId="{40F10DD3-0EB5-41BE-9505-51256A0D85FD}" srcOrd="0" destOrd="0" presId="urn:microsoft.com/office/officeart/2018/2/layout/IconVerticalSolidList"/>
    <dgm:cxn modelId="{B2789F5E-28CB-4438-8AC3-AC529EAC13F6}" type="presOf" srcId="{9686E39C-4BE3-4A6C-9D8B-706D1EC8DEE3}" destId="{11CE7415-A856-4E9A-8789-ABA7A7B1E22D}" srcOrd="0" destOrd="0" presId="urn:microsoft.com/office/officeart/2018/2/layout/IconVerticalSolidList"/>
    <dgm:cxn modelId="{A299C285-FBEA-42CE-B332-4B7FD5369C07}" type="presOf" srcId="{332017B6-F45B-4798-A450-EE9148CB9DB1}" destId="{4A141D60-5BBB-4E91-810B-56A6F735CEF2}" srcOrd="0" destOrd="0" presId="urn:microsoft.com/office/officeart/2018/2/layout/IconVerticalSolidList"/>
    <dgm:cxn modelId="{F5F762B5-33FE-45CC-9B95-02F0A8D2C395}" srcId="{332017B6-F45B-4798-A450-EE9148CB9DB1}" destId="{9686E39C-4BE3-4A6C-9D8B-706D1EC8DEE3}" srcOrd="0" destOrd="0" parTransId="{3B4BE510-99ED-407F-BB51-AFD5F940A9AA}" sibTransId="{F0E11444-1F4E-4503-AB15-4D13A89A9540}"/>
    <dgm:cxn modelId="{76AB8DC8-B343-49DF-821A-098AEF98DFDB}" srcId="{332017B6-F45B-4798-A450-EE9148CB9DB1}" destId="{38B60423-5EA5-42A4-A983-FB88C99E1A4A}" srcOrd="1" destOrd="0" parTransId="{F2F38ED4-87A3-459E-B95D-9305E4CA96EC}" sibTransId="{882C5A67-ABBB-42B5-ACA8-1EDD8CC3F9DC}"/>
    <dgm:cxn modelId="{A96686BC-88C2-46F6-864B-111DA799F1FF}" type="presParOf" srcId="{4A141D60-5BBB-4E91-810B-56A6F735CEF2}" destId="{2CC63868-6CAC-4769-8EA3-B0E1B4F41B99}" srcOrd="0" destOrd="0" presId="urn:microsoft.com/office/officeart/2018/2/layout/IconVerticalSolidList"/>
    <dgm:cxn modelId="{D1A78D94-33DC-4F4E-80AE-BE70E268CFB2}" type="presParOf" srcId="{2CC63868-6CAC-4769-8EA3-B0E1B4F41B99}" destId="{ED82A7A5-EB52-40C3-85CC-148D1E4D7263}" srcOrd="0" destOrd="0" presId="urn:microsoft.com/office/officeart/2018/2/layout/IconVerticalSolidList"/>
    <dgm:cxn modelId="{F874371B-18AF-4FC0-9D4E-2B2756326C4F}" type="presParOf" srcId="{2CC63868-6CAC-4769-8EA3-B0E1B4F41B99}" destId="{3F54D56C-E586-488F-BECE-C52CD0EDE5BF}" srcOrd="1" destOrd="0" presId="urn:microsoft.com/office/officeart/2018/2/layout/IconVerticalSolidList"/>
    <dgm:cxn modelId="{6EAD0722-FECA-44A6-940F-45EAE756520D}" type="presParOf" srcId="{2CC63868-6CAC-4769-8EA3-B0E1B4F41B99}" destId="{CDA8DB2E-FC81-460C-BD3E-68729EFDFB80}" srcOrd="2" destOrd="0" presId="urn:microsoft.com/office/officeart/2018/2/layout/IconVerticalSolidList"/>
    <dgm:cxn modelId="{060FA948-867D-4EA1-906E-4C3320FF5D8C}" type="presParOf" srcId="{2CC63868-6CAC-4769-8EA3-B0E1B4F41B99}" destId="{11CE7415-A856-4E9A-8789-ABA7A7B1E22D}" srcOrd="3" destOrd="0" presId="urn:microsoft.com/office/officeart/2018/2/layout/IconVerticalSolidList"/>
    <dgm:cxn modelId="{17A200FD-F1A0-4D0C-8D50-EE81A6DD0104}" type="presParOf" srcId="{4A141D60-5BBB-4E91-810B-56A6F735CEF2}" destId="{BF249E6B-73E1-4324-8B06-F775F3E31127}" srcOrd="1" destOrd="0" presId="urn:microsoft.com/office/officeart/2018/2/layout/IconVerticalSolidList"/>
    <dgm:cxn modelId="{F38BB4BD-E0AE-45B3-A719-DF0D7310859D}" type="presParOf" srcId="{4A141D60-5BBB-4E91-810B-56A6F735CEF2}" destId="{21E27127-461D-4F37-A94A-32510DBA0CC7}" srcOrd="2" destOrd="0" presId="urn:microsoft.com/office/officeart/2018/2/layout/IconVerticalSolidList"/>
    <dgm:cxn modelId="{4F8767A8-7C56-4DE1-BB26-392D4A031827}" type="presParOf" srcId="{21E27127-461D-4F37-A94A-32510DBA0CC7}" destId="{84E06C78-6CD9-4683-BEA8-435F92D1DF89}" srcOrd="0" destOrd="0" presId="urn:microsoft.com/office/officeart/2018/2/layout/IconVerticalSolidList"/>
    <dgm:cxn modelId="{7662FEBE-2F89-46ED-959C-6502FEAB50B4}" type="presParOf" srcId="{21E27127-461D-4F37-A94A-32510DBA0CC7}" destId="{59F3CAE9-8B88-48B4-BCDC-742EC7AEB3F2}" srcOrd="1" destOrd="0" presId="urn:microsoft.com/office/officeart/2018/2/layout/IconVerticalSolidList"/>
    <dgm:cxn modelId="{D3F6B1B7-3477-4101-A1DE-2B29AB979A1D}" type="presParOf" srcId="{21E27127-461D-4F37-A94A-32510DBA0CC7}" destId="{C80D03B3-B4F1-4ADF-83A4-882CE992A6F3}" srcOrd="2" destOrd="0" presId="urn:microsoft.com/office/officeart/2018/2/layout/IconVerticalSolidList"/>
    <dgm:cxn modelId="{6C2D5516-4C30-4DC6-B443-B3D3F1316369}" type="presParOf" srcId="{21E27127-461D-4F37-A94A-32510DBA0CC7}" destId="{40F10DD3-0EB5-41BE-9505-51256A0D85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C826BF-3B38-4336-9F80-27AA88E9359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F107C16-15F4-4B65-972F-927571221FF5}">
      <dgm:prSet/>
      <dgm:spPr/>
      <dgm:t>
        <a:bodyPr/>
        <a:lstStyle/>
        <a:p>
          <a:pPr>
            <a:lnSpc>
              <a:spcPct val="100000"/>
            </a:lnSpc>
          </a:pPr>
          <a:r>
            <a:rPr lang="en-IN" b="1" dirty="0">
              <a:latin typeface="Times New Roman" panose="02020603050405020304" pitchFamily="18" charset="0"/>
              <a:cs typeface="Times New Roman" panose="02020603050405020304" pitchFamily="18" charset="0"/>
            </a:rPr>
            <a:t>Fast Computation of Embeddings</a:t>
          </a:r>
          <a:r>
            <a:rPr lang="en-IN" dirty="0">
              <a:latin typeface="Times New Roman" panose="02020603050405020304" pitchFamily="18" charset="0"/>
              <a:cs typeface="Times New Roman" panose="02020603050405020304" pitchFamily="18" charset="0"/>
            </a:rPr>
            <a:t>: The CLIP model is moved to the GPU using </a:t>
          </a:r>
          <a:r>
            <a:rPr lang="en-IN" dirty="0" err="1">
              <a:latin typeface="Times New Roman" panose="02020603050405020304" pitchFamily="18" charset="0"/>
              <a:cs typeface="Times New Roman" panose="02020603050405020304" pitchFamily="18" charset="0"/>
            </a:rPr>
            <a:t>model.to</a:t>
          </a:r>
          <a:r>
            <a:rPr lang="en-IN" dirty="0">
              <a:latin typeface="Times New Roman" panose="02020603050405020304" pitchFamily="18" charset="0"/>
              <a:cs typeface="Times New Roman" panose="02020603050405020304" pitchFamily="18" charset="0"/>
            </a:rPr>
            <a:t>(device), where device is set to use the GPU if available. This allows the heavy computations required for generating image embeddings to be executed much faster compared to a CPU.</a:t>
          </a:r>
          <a:endParaRPr lang="en-US" dirty="0">
            <a:latin typeface="Times New Roman" panose="02020603050405020304" pitchFamily="18" charset="0"/>
            <a:cs typeface="Times New Roman" panose="02020603050405020304" pitchFamily="18" charset="0"/>
          </a:endParaRPr>
        </a:p>
      </dgm:t>
    </dgm:pt>
    <dgm:pt modelId="{5429A367-4401-4E29-89BD-3743C569A215}" type="parTrans" cxnId="{1E423B02-3B08-4307-8C9B-C7950A9A5EF5}">
      <dgm:prSet/>
      <dgm:spPr/>
      <dgm:t>
        <a:bodyPr/>
        <a:lstStyle/>
        <a:p>
          <a:endParaRPr lang="en-US">
            <a:latin typeface="Times New Roman" panose="02020603050405020304" pitchFamily="18" charset="0"/>
            <a:cs typeface="Times New Roman" panose="02020603050405020304" pitchFamily="18" charset="0"/>
          </a:endParaRPr>
        </a:p>
      </dgm:t>
    </dgm:pt>
    <dgm:pt modelId="{5258EA65-2A7E-48A8-8CF1-CC64B97159FF}" type="sibTrans" cxnId="{1E423B02-3B08-4307-8C9B-C7950A9A5EF5}">
      <dgm:prSet/>
      <dgm:spPr/>
      <dgm:t>
        <a:bodyPr/>
        <a:lstStyle/>
        <a:p>
          <a:endParaRPr lang="en-US">
            <a:latin typeface="Times New Roman" panose="02020603050405020304" pitchFamily="18" charset="0"/>
            <a:cs typeface="Times New Roman" panose="02020603050405020304" pitchFamily="18" charset="0"/>
          </a:endParaRPr>
        </a:p>
      </dgm:t>
    </dgm:pt>
    <dgm:pt modelId="{C951BD86-575F-44BF-868E-57308523C3CE}">
      <dgm:prSet/>
      <dgm:spPr/>
      <dgm:t>
        <a:bodyPr/>
        <a:lstStyle/>
        <a:p>
          <a:pPr>
            <a:lnSpc>
              <a:spcPct val="100000"/>
            </a:lnSpc>
          </a:pPr>
          <a:r>
            <a:rPr lang="en-IN" b="1">
              <a:latin typeface="Times New Roman" panose="02020603050405020304" pitchFamily="18" charset="0"/>
              <a:cs typeface="Times New Roman" panose="02020603050405020304" pitchFamily="18" charset="0"/>
            </a:rPr>
            <a:t>Batch Processing</a:t>
          </a:r>
          <a:r>
            <a:rPr lang="en-IN">
              <a:latin typeface="Times New Roman" panose="02020603050405020304" pitchFamily="18" charset="0"/>
              <a:cs typeface="Times New Roman" panose="02020603050405020304" pitchFamily="18" charset="0"/>
            </a:rPr>
            <a:t>: The model processes images in batches, taking advantage of the GPU's ability to handle large amounts of data simultaneously. This reduces the time taken to generate embeddings for a large set of images, further improving efficiency.</a:t>
          </a:r>
          <a:endParaRPr lang="en-US">
            <a:latin typeface="Times New Roman" panose="02020603050405020304" pitchFamily="18" charset="0"/>
            <a:cs typeface="Times New Roman" panose="02020603050405020304" pitchFamily="18" charset="0"/>
          </a:endParaRPr>
        </a:p>
      </dgm:t>
    </dgm:pt>
    <dgm:pt modelId="{C31527CC-1429-4B0B-8AF4-6E5EB25DA432}" type="parTrans" cxnId="{F5C3692A-BB5B-427F-8932-161811F42C69}">
      <dgm:prSet/>
      <dgm:spPr/>
      <dgm:t>
        <a:bodyPr/>
        <a:lstStyle/>
        <a:p>
          <a:endParaRPr lang="en-US">
            <a:latin typeface="Times New Roman" panose="02020603050405020304" pitchFamily="18" charset="0"/>
            <a:cs typeface="Times New Roman" panose="02020603050405020304" pitchFamily="18" charset="0"/>
          </a:endParaRPr>
        </a:p>
      </dgm:t>
    </dgm:pt>
    <dgm:pt modelId="{50529582-19AF-49B6-B7CB-0C7A48DC3D38}" type="sibTrans" cxnId="{F5C3692A-BB5B-427F-8932-161811F42C69}">
      <dgm:prSet/>
      <dgm:spPr/>
      <dgm:t>
        <a:bodyPr/>
        <a:lstStyle/>
        <a:p>
          <a:endParaRPr lang="en-US">
            <a:latin typeface="Times New Roman" panose="02020603050405020304" pitchFamily="18" charset="0"/>
            <a:cs typeface="Times New Roman" panose="02020603050405020304" pitchFamily="18" charset="0"/>
          </a:endParaRPr>
        </a:p>
      </dgm:t>
    </dgm:pt>
    <dgm:pt modelId="{D621711F-B423-44F1-B7EC-CF52EB77985F}">
      <dgm:prSet/>
      <dgm:spPr/>
      <dgm:t>
        <a:bodyPr/>
        <a:lstStyle/>
        <a:p>
          <a:pPr>
            <a:lnSpc>
              <a:spcPct val="100000"/>
            </a:lnSpc>
          </a:pPr>
          <a:r>
            <a:rPr lang="en-IN" b="1">
              <a:latin typeface="Times New Roman" panose="02020603050405020304" pitchFamily="18" charset="0"/>
              <a:cs typeface="Times New Roman" panose="02020603050405020304" pitchFamily="18" charset="0"/>
            </a:rPr>
            <a:t>Reduced Latency</a:t>
          </a:r>
          <a:r>
            <a:rPr lang="en-IN">
              <a:latin typeface="Times New Roman" panose="02020603050405020304" pitchFamily="18" charset="0"/>
              <a:cs typeface="Times New Roman" panose="02020603050405020304" pitchFamily="18" charset="0"/>
            </a:rPr>
            <a:t>: The GPU’s architecture is designed for high-throughput computing tasks, reducing the latency of image feature extraction. This accelerates the entire pipeline from image processing to embedding generation.</a:t>
          </a:r>
          <a:endParaRPr lang="en-US">
            <a:latin typeface="Times New Roman" panose="02020603050405020304" pitchFamily="18" charset="0"/>
            <a:cs typeface="Times New Roman" panose="02020603050405020304" pitchFamily="18" charset="0"/>
          </a:endParaRPr>
        </a:p>
      </dgm:t>
    </dgm:pt>
    <dgm:pt modelId="{5ADD4FAA-378A-491A-A07A-45F6674C832C}" type="parTrans" cxnId="{8DCAAC0C-688C-41C6-90F2-8600A46F3C3A}">
      <dgm:prSet/>
      <dgm:spPr/>
      <dgm:t>
        <a:bodyPr/>
        <a:lstStyle/>
        <a:p>
          <a:endParaRPr lang="en-US">
            <a:latin typeface="Times New Roman" panose="02020603050405020304" pitchFamily="18" charset="0"/>
            <a:cs typeface="Times New Roman" panose="02020603050405020304" pitchFamily="18" charset="0"/>
          </a:endParaRPr>
        </a:p>
      </dgm:t>
    </dgm:pt>
    <dgm:pt modelId="{002A3161-7908-4EFD-8C78-6117EFDF9BA9}" type="sibTrans" cxnId="{8DCAAC0C-688C-41C6-90F2-8600A46F3C3A}">
      <dgm:prSet/>
      <dgm:spPr/>
      <dgm:t>
        <a:bodyPr/>
        <a:lstStyle/>
        <a:p>
          <a:endParaRPr lang="en-US">
            <a:latin typeface="Times New Roman" panose="02020603050405020304" pitchFamily="18" charset="0"/>
            <a:cs typeface="Times New Roman" panose="02020603050405020304" pitchFamily="18" charset="0"/>
          </a:endParaRPr>
        </a:p>
      </dgm:t>
    </dgm:pt>
    <dgm:pt modelId="{2536702D-7DD2-40BB-ADA3-EA4F3EB3BE15}" type="pres">
      <dgm:prSet presAssocID="{56C826BF-3B38-4336-9F80-27AA88E93596}" presName="root" presStyleCnt="0">
        <dgm:presLayoutVars>
          <dgm:dir/>
          <dgm:resizeHandles val="exact"/>
        </dgm:presLayoutVars>
      </dgm:prSet>
      <dgm:spPr/>
    </dgm:pt>
    <dgm:pt modelId="{FFBEB0B7-C475-448F-A381-249A98568EB8}" type="pres">
      <dgm:prSet presAssocID="{EF107C16-15F4-4B65-972F-927571221FF5}" presName="compNode" presStyleCnt="0"/>
      <dgm:spPr/>
    </dgm:pt>
    <dgm:pt modelId="{00CEB495-D9C3-467C-AD5F-CE2E9CB01441}" type="pres">
      <dgm:prSet presAssocID="{EF107C16-15F4-4B65-972F-927571221FF5}" presName="bgRect" presStyleLbl="bgShp" presStyleIdx="0" presStyleCnt="3"/>
      <dgm:spPr/>
    </dgm:pt>
    <dgm:pt modelId="{B8A0A99C-88DC-4FCA-8F48-A303C82FFED1}" type="pres">
      <dgm:prSet presAssocID="{EF107C16-15F4-4B65-972F-927571221FF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anner"/>
        </a:ext>
      </dgm:extLst>
    </dgm:pt>
    <dgm:pt modelId="{A79C8DAF-77B6-4DDB-898D-E47FB79A1D18}" type="pres">
      <dgm:prSet presAssocID="{EF107C16-15F4-4B65-972F-927571221FF5}" presName="spaceRect" presStyleCnt="0"/>
      <dgm:spPr/>
    </dgm:pt>
    <dgm:pt modelId="{79CA2257-F630-44B8-BC61-46C97160CE6C}" type="pres">
      <dgm:prSet presAssocID="{EF107C16-15F4-4B65-972F-927571221FF5}" presName="parTx" presStyleLbl="revTx" presStyleIdx="0" presStyleCnt="3">
        <dgm:presLayoutVars>
          <dgm:chMax val="0"/>
          <dgm:chPref val="0"/>
        </dgm:presLayoutVars>
      </dgm:prSet>
      <dgm:spPr/>
    </dgm:pt>
    <dgm:pt modelId="{7061F197-1FD7-430F-8A7B-A9E58B5A9112}" type="pres">
      <dgm:prSet presAssocID="{5258EA65-2A7E-48A8-8CF1-CC64B97159FF}" presName="sibTrans" presStyleCnt="0"/>
      <dgm:spPr/>
    </dgm:pt>
    <dgm:pt modelId="{6588342B-ABD7-4BE4-9138-8C5E4790BB75}" type="pres">
      <dgm:prSet presAssocID="{C951BD86-575F-44BF-868E-57308523C3CE}" presName="compNode" presStyleCnt="0"/>
      <dgm:spPr/>
    </dgm:pt>
    <dgm:pt modelId="{E706C493-B6B9-4A52-B74D-401D3821A098}" type="pres">
      <dgm:prSet presAssocID="{C951BD86-575F-44BF-868E-57308523C3CE}" presName="bgRect" presStyleLbl="bgShp" presStyleIdx="1" presStyleCnt="3"/>
      <dgm:spPr/>
    </dgm:pt>
    <dgm:pt modelId="{D6EE8A2B-FB3D-4195-BDF3-B9AF78C1D105}" type="pres">
      <dgm:prSet presAssocID="{C951BD86-575F-44BF-868E-57308523C3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A173B936-62C1-4F7C-A3B9-CA347B7B0CC7}" type="pres">
      <dgm:prSet presAssocID="{C951BD86-575F-44BF-868E-57308523C3CE}" presName="spaceRect" presStyleCnt="0"/>
      <dgm:spPr/>
    </dgm:pt>
    <dgm:pt modelId="{6F71D209-F3B0-4788-B544-F0EFBD265E94}" type="pres">
      <dgm:prSet presAssocID="{C951BD86-575F-44BF-868E-57308523C3CE}" presName="parTx" presStyleLbl="revTx" presStyleIdx="1" presStyleCnt="3">
        <dgm:presLayoutVars>
          <dgm:chMax val="0"/>
          <dgm:chPref val="0"/>
        </dgm:presLayoutVars>
      </dgm:prSet>
      <dgm:spPr/>
    </dgm:pt>
    <dgm:pt modelId="{A8498314-7D63-4859-97B6-C5E23768C4C8}" type="pres">
      <dgm:prSet presAssocID="{50529582-19AF-49B6-B7CB-0C7A48DC3D38}" presName="sibTrans" presStyleCnt="0"/>
      <dgm:spPr/>
    </dgm:pt>
    <dgm:pt modelId="{8D87A163-D9EF-48A2-97AD-5A007677DD43}" type="pres">
      <dgm:prSet presAssocID="{D621711F-B423-44F1-B7EC-CF52EB77985F}" presName="compNode" presStyleCnt="0"/>
      <dgm:spPr/>
    </dgm:pt>
    <dgm:pt modelId="{56EB3AB6-3DC7-4BC8-AE41-77C15E5A633B}" type="pres">
      <dgm:prSet presAssocID="{D621711F-B423-44F1-B7EC-CF52EB77985F}" presName="bgRect" presStyleLbl="bgShp" presStyleIdx="2" presStyleCnt="3"/>
      <dgm:spPr/>
    </dgm:pt>
    <dgm:pt modelId="{D8B95EF9-B5F5-4E4B-8907-FF00113D479A}" type="pres">
      <dgm:prSet presAssocID="{D621711F-B423-44F1-B7EC-CF52EB7798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0DFF577A-76C7-4F78-A1F2-43FAD05C1D96}" type="pres">
      <dgm:prSet presAssocID="{D621711F-B423-44F1-B7EC-CF52EB77985F}" presName="spaceRect" presStyleCnt="0"/>
      <dgm:spPr/>
    </dgm:pt>
    <dgm:pt modelId="{3FA1E40C-FB31-439D-AED8-EB5C0C09678C}" type="pres">
      <dgm:prSet presAssocID="{D621711F-B423-44F1-B7EC-CF52EB77985F}" presName="parTx" presStyleLbl="revTx" presStyleIdx="2" presStyleCnt="3">
        <dgm:presLayoutVars>
          <dgm:chMax val="0"/>
          <dgm:chPref val="0"/>
        </dgm:presLayoutVars>
      </dgm:prSet>
      <dgm:spPr/>
    </dgm:pt>
  </dgm:ptLst>
  <dgm:cxnLst>
    <dgm:cxn modelId="{1E423B02-3B08-4307-8C9B-C7950A9A5EF5}" srcId="{56C826BF-3B38-4336-9F80-27AA88E93596}" destId="{EF107C16-15F4-4B65-972F-927571221FF5}" srcOrd="0" destOrd="0" parTransId="{5429A367-4401-4E29-89BD-3743C569A215}" sibTransId="{5258EA65-2A7E-48A8-8CF1-CC64B97159FF}"/>
    <dgm:cxn modelId="{8DCAAC0C-688C-41C6-90F2-8600A46F3C3A}" srcId="{56C826BF-3B38-4336-9F80-27AA88E93596}" destId="{D621711F-B423-44F1-B7EC-CF52EB77985F}" srcOrd="2" destOrd="0" parTransId="{5ADD4FAA-378A-491A-A07A-45F6674C832C}" sibTransId="{002A3161-7908-4EFD-8C78-6117EFDF9BA9}"/>
    <dgm:cxn modelId="{F5C3692A-BB5B-427F-8932-161811F42C69}" srcId="{56C826BF-3B38-4336-9F80-27AA88E93596}" destId="{C951BD86-575F-44BF-868E-57308523C3CE}" srcOrd="1" destOrd="0" parTransId="{C31527CC-1429-4B0B-8AF4-6E5EB25DA432}" sibTransId="{50529582-19AF-49B6-B7CB-0C7A48DC3D38}"/>
    <dgm:cxn modelId="{3079B6B8-2A76-4B31-9CEB-E535C17BDBBB}" type="presOf" srcId="{EF107C16-15F4-4B65-972F-927571221FF5}" destId="{79CA2257-F630-44B8-BC61-46C97160CE6C}" srcOrd="0" destOrd="0" presId="urn:microsoft.com/office/officeart/2018/2/layout/IconVerticalSolidList"/>
    <dgm:cxn modelId="{41BF8DC6-6515-4C6C-B9CF-A98271BCD29C}" type="presOf" srcId="{56C826BF-3B38-4336-9F80-27AA88E93596}" destId="{2536702D-7DD2-40BB-ADA3-EA4F3EB3BE15}" srcOrd="0" destOrd="0" presId="urn:microsoft.com/office/officeart/2018/2/layout/IconVerticalSolidList"/>
    <dgm:cxn modelId="{AA038CDF-4AF5-4327-A4A5-A5F13A196674}" type="presOf" srcId="{C951BD86-575F-44BF-868E-57308523C3CE}" destId="{6F71D209-F3B0-4788-B544-F0EFBD265E94}" srcOrd="0" destOrd="0" presId="urn:microsoft.com/office/officeart/2018/2/layout/IconVerticalSolidList"/>
    <dgm:cxn modelId="{CFF530EB-AF64-4C62-8724-CC4AFDA8332A}" type="presOf" srcId="{D621711F-B423-44F1-B7EC-CF52EB77985F}" destId="{3FA1E40C-FB31-439D-AED8-EB5C0C09678C}" srcOrd="0" destOrd="0" presId="urn:microsoft.com/office/officeart/2018/2/layout/IconVerticalSolidList"/>
    <dgm:cxn modelId="{7F2CB687-FE7A-4A5A-BEBD-6F3998D88184}" type="presParOf" srcId="{2536702D-7DD2-40BB-ADA3-EA4F3EB3BE15}" destId="{FFBEB0B7-C475-448F-A381-249A98568EB8}" srcOrd="0" destOrd="0" presId="urn:microsoft.com/office/officeart/2018/2/layout/IconVerticalSolidList"/>
    <dgm:cxn modelId="{372AE9D1-DA7D-4AFF-BB44-776EFED821A4}" type="presParOf" srcId="{FFBEB0B7-C475-448F-A381-249A98568EB8}" destId="{00CEB495-D9C3-467C-AD5F-CE2E9CB01441}" srcOrd="0" destOrd="0" presId="urn:microsoft.com/office/officeart/2018/2/layout/IconVerticalSolidList"/>
    <dgm:cxn modelId="{BE6E43B0-BF14-4481-8FB4-3EEAE67CE7FC}" type="presParOf" srcId="{FFBEB0B7-C475-448F-A381-249A98568EB8}" destId="{B8A0A99C-88DC-4FCA-8F48-A303C82FFED1}" srcOrd="1" destOrd="0" presId="urn:microsoft.com/office/officeart/2018/2/layout/IconVerticalSolidList"/>
    <dgm:cxn modelId="{E96147BB-9D98-4D91-B589-1DD2DC3FEE5F}" type="presParOf" srcId="{FFBEB0B7-C475-448F-A381-249A98568EB8}" destId="{A79C8DAF-77B6-4DDB-898D-E47FB79A1D18}" srcOrd="2" destOrd="0" presId="urn:microsoft.com/office/officeart/2018/2/layout/IconVerticalSolidList"/>
    <dgm:cxn modelId="{95455EFE-B162-4C89-AF20-32BB1564359E}" type="presParOf" srcId="{FFBEB0B7-C475-448F-A381-249A98568EB8}" destId="{79CA2257-F630-44B8-BC61-46C97160CE6C}" srcOrd="3" destOrd="0" presId="urn:microsoft.com/office/officeart/2018/2/layout/IconVerticalSolidList"/>
    <dgm:cxn modelId="{0B0164B7-4A06-40AC-B1AA-DC075C4B6906}" type="presParOf" srcId="{2536702D-7DD2-40BB-ADA3-EA4F3EB3BE15}" destId="{7061F197-1FD7-430F-8A7B-A9E58B5A9112}" srcOrd="1" destOrd="0" presId="urn:microsoft.com/office/officeart/2018/2/layout/IconVerticalSolidList"/>
    <dgm:cxn modelId="{A6BF8AB1-3CA3-4054-AD44-471AC9D63A81}" type="presParOf" srcId="{2536702D-7DD2-40BB-ADA3-EA4F3EB3BE15}" destId="{6588342B-ABD7-4BE4-9138-8C5E4790BB75}" srcOrd="2" destOrd="0" presId="urn:microsoft.com/office/officeart/2018/2/layout/IconVerticalSolidList"/>
    <dgm:cxn modelId="{AD8B1B7D-7C0E-4F9E-B68E-0927137ADA5A}" type="presParOf" srcId="{6588342B-ABD7-4BE4-9138-8C5E4790BB75}" destId="{E706C493-B6B9-4A52-B74D-401D3821A098}" srcOrd="0" destOrd="0" presId="urn:microsoft.com/office/officeart/2018/2/layout/IconVerticalSolidList"/>
    <dgm:cxn modelId="{6672CA42-BC27-4181-9A6F-C27877F74742}" type="presParOf" srcId="{6588342B-ABD7-4BE4-9138-8C5E4790BB75}" destId="{D6EE8A2B-FB3D-4195-BDF3-B9AF78C1D105}" srcOrd="1" destOrd="0" presId="urn:microsoft.com/office/officeart/2018/2/layout/IconVerticalSolidList"/>
    <dgm:cxn modelId="{C5F05E67-23BF-4B5E-91EF-6928506BBE25}" type="presParOf" srcId="{6588342B-ABD7-4BE4-9138-8C5E4790BB75}" destId="{A173B936-62C1-4F7C-A3B9-CA347B7B0CC7}" srcOrd="2" destOrd="0" presId="urn:microsoft.com/office/officeart/2018/2/layout/IconVerticalSolidList"/>
    <dgm:cxn modelId="{0CF7AE9C-3FEC-4C25-8312-4CCA4879DCD4}" type="presParOf" srcId="{6588342B-ABD7-4BE4-9138-8C5E4790BB75}" destId="{6F71D209-F3B0-4788-B544-F0EFBD265E94}" srcOrd="3" destOrd="0" presId="urn:microsoft.com/office/officeart/2018/2/layout/IconVerticalSolidList"/>
    <dgm:cxn modelId="{5B5F8E81-118F-457D-9090-3FEF2E65869D}" type="presParOf" srcId="{2536702D-7DD2-40BB-ADA3-EA4F3EB3BE15}" destId="{A8498314-7D63-4859-97B6-C5E23768C4C8}" srcOrd="3" destOrd="0" presId="urn:microsoft.com/office/officeart/2018/2/layout/IconVerticalSolidList"/>
    <dgm:cxn modelId="{D686097B-D897-4B4F-A489-EF2A8CC7377A}" type="presParOf" srcId="{2536702D-7DD2-40BB-ADA3-EA4F3EB3BE15}" destId="{8D87A163-D9EF-48A2-97AD-5A007677DD43}" srcOrd="4" destOrd="0" presId="urn:microsoft.com/office/officeart/2018/2/layout/IconVerticalSolidList"/>
    <dgm:cxn modelId="{F1D4041A-1251-42D8-8929-92AE6800A3FA}" type="presParOf" srcId="{8D87A163-D9EF-48A2-97AD-5A007677DD43}" destId="{56EB3AB6-3DC7-4BC8-AE41-77C15E5A633B}" srcOrd="0" destOrd="0" presId="urn:microsoft.com/office/officeart/2018/2/layout/IconVerticalSolidList"/>
    <dgm:cxn modelId="{48213ACF-2776-4891-994E-8110B86F2B54}" type="presParOf" srcId="{8D87A163-D9EF-48A2-97AD-5A007677DD43}" destId="{D8B95EF9-B5F5-4E4B-8907-FF00113D479A}" srcOrd="1" destOrd="0" presId="urn:microsoft.com/office/officeart/2018/2/layout/IconVerticalSolidList"/>
    <dgm:cxn modelId="{73EE9247-BE2D-405C-9B3C-1B4B634B6328}" type="presParOf" srcId="{8D87A163-D9EF-48A2-97AD-5A007677DD43}" destId="{0DFF577A-76C7-4F78-A1F2-43FAD05C1D96}" srcOrd="2" destOrd="0" presId="urn:microsoft.com/office/officeart/2018/2/layout/IconVerticalSolidList"/>
    <dgm:cxn modelId="{AAC1E24E-7D26-4330-9CA0-F4F08E39C56E}" type="presParOf" srcId="{8D87A163-D9EF-48A2-97AD-5A007677DD43}" destId="{3FA1E40C-FB31-439D-AED8-EB5C0C0967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2A7A5-EB52-40C3-85CC-148D1E4D7263}">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54D56C-E586-488F-BECE-C52CD0EDE5BF}">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CE7415-A856-4E9A-8789-ABA7A7B1E22D}">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100000"/>
            </a:lnSpc>
            <a:spcBef>
              <a:spcPct val="0"/>
            </a:spcBef>
            <a:spcAft>
              <a:spcPct val="35000"/>
            </a:spcAft>
            <a:buNone/>
          </a:pPr>
          <a:r>
            <a:rPr lang="en-IN" sz="1800" b="1" kern="1200">
              <a:latin typeface="Times New Roman" panose="02020603050405020304" pitchFamily="18" charset="0"/>
              <a:cs typeface="Times New Roman" panose="02020603050405020304" pitchFamily="18" charset="0"/>
            </a:rPr>
            <a:t>Parallel Processing of Images</a:t>
          </a:r>
          <a:r>
            <a:rPr lang="en-IN" sz="1800" kern="1200">
              <a:latin typeface="Times New Roman" panose="02020603050405020304" pitchFamily="18" charset="0"/>
              <a:cs typeface="Times New Roman" panose="02020603050405020304" pitchFamily="18" charset="0"/>
            </a:rPr>
            <a:t>: The </a:t>
          </a:r>
          <a:r>
            <a:rPr lang="en-IN" sz="1800" kern="1200" err="1">
              <a:latin typeface="Times New Roman" panose="02020603050405020304" pitchFamily="18" charset="0"/>
              <a:cs typeface="Times New Roman" panose="02020603050405020304" pitchFamily="18" charset="0"/>
            </a:rPr>
            <a:t>ThreadPoolExecutor</a:t>
          </a:r>
          <a:r>
            <a:rPr lang="en-IN" sz="1800" kern="1200">
              <a:latin typeface="Times New Roman" panose="02020603050405020304" pitchFamily="18" charset="0"/>
              <a:cs typeface="Times New Roman" panose="02020603050405020304" pitchFamily="18" charset="0"/>
            </a:rPr>
            <a:t> is used to load and preprocess images concurrently. This significantly reduces the time required for these operations compared to sequential processing, where each image would be processed one after the other.</a:t>
          </a:r>
          <a:endParaRPr lang="en-US" sz="1800" kern="1200">
            <a:latin typeface="Times New Roman" panose="02020603050405020304" pitchFamily="18" charset="0"/>
            <a:cs typeface="Times New Roman" panose="02020603050405020304" pitchFamily="18" charset="0"/>
          </a:endParaRPr>
        </a:p>
      </dsp:txBody>
      <dsp:txXfrm>
        <a:off x="1507738" y="707092"/>
        <a:ext cx="9007861" cy="1305401"/>
      </dsp:txXfrm>
    </dsp:sp>
    <dsp:sp modelId="{84E06C78-6CD9-4683-BEA8-435F92D1DF89}">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F3CAE9-8B88-48B4-BCDC-742EC7AEB3F2}">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10DD3-0EB5-41BE-9505-51256A0D85FD}">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100000"/>
            </a:lnSpc>
            <a:spcBef>
              <a:spcPct val="0"/>
            </a:spcBef>
            <a:spcAft>
              <a:spcPct val="35000"/>
            </a:spcAft>
            <a:buNone/>
          </a:pPr>
          <a:r>
            <a:rPr lang="en-IN" sz="1800" b="1" kern="1200">
              <a:latin typeface="Times New Roman" panose="02020603050405020304" pitchFamily="18" charset="0"/>
              <a:cs typeface="Times New Roman" panose="02020603050405020304" pitchFamily="18" charset="0"/>
            </a:rPr>
            <a:t>Efficient Resource Utilization</a:t>
          </a:r>
          <a:r>
            <a:rPr lang="en-IN" sz="1800" kern="1200">
              <a:latin typeface="Times New Roman" panose="02020603050405020304" pitchFamily="18" charset="0"/>
              <a:cs typeface="Times New Roman" panose="02020603050405020304" pitchFamily="18" charset="0"/>
            </a:rPr>
            <a:t>: By using multiple threads, the CPU can handle multiple tasks simultaneously, maximizing the usage of available computational resources. This leads to faster data preparation and overall better performance.</a:t>
          </a:r>
          <a:endParaRPr lang="en-US" sz="1800" kern="1200">
            <a:latin typeface="Times New Roman" panose="02020603050405020304" pitchFamily="18" charset="0"/>
            <a:cs typeface="Times New Roman" panose="02020603050405020304" pitchFamily="18" charset="0"/>
          </a:endParaRPr>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CEB495-D9C3-467C-AD5F-CE2E9CB01441}">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A0A99C-88DC-4FCA-8F48-A303C82FFED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CA2257-F630-44B8-BC61-46C97160CE6C}">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IN" sz="1700" b="1" kern="1200" dirty="0">
              <a:latin typeface="Times New Roman" panose="02020603050405020304" pitchFamily="18" charset="0"/>
              <a:cs typeface="Times New Roman" panose="02020603050405020304" pitchFamily="18" charset="0"/>
            </a:rPr>
            <a:t>Fast Computation of Embeddings</a:t>
          </a:r>
          <a:r>
            <a:rPr lang="en-IN" sz="1700" kern="1200" dirty="0">
              <a:latin typeface="Times New Roman" panose="02020603050405020304" pitchFamily="18" charset="0"/>
              <a:cs typeface="Times New Roman" panose="02020603050405020304" pitchFamily="18" charset="0"/>
            </a:rPr>
            <a:t>: The CLIP model is moved to the GPU using </a:t>
          </a:r>
          <a:r>
            <a:rPr lang="en-IN" sz="1700" kern="1200" dirty="0" err="1">
              <a:latin typeface="Times New Roman" panose="02020603050405020304" pitchFamily="18" charset="0"/>
              <a:cs typeface="Times New Roman" panose="02020603050405020304" pitchFamily="18" charset="0"/>
            </a:rPr>
            <a:t>model.to</a:t>
          </a:r>
          <a:r>
            <a:rPr lang="en-IN" sz="1700" kern="1200" dirty="0">
              <a:latin typeface="Times New Roman" panose="02020603050405020304" pitchFamily="18" charset="0"/>
              <a:cs typeface="Times New Roman" panose="02020603050405020304" pitchFamily="18" charset="0"/>
            </a:rPr>
            <a:t>(device), where device is set to use the GPU if available. This allows the heavy computations required for generating image embeddings to be executed much faster compared to a CPU.</a:t>
          </a:r>
          <a:endParaRPr lang="en-US" sz="1700" kern="1200" dirty="0">
            <a:latin typeface="Times New Roman" panose="02020603050405020304" pitchFamily="18" charset="0"/>
            <a:cs typeface="Times New Roman" panose="02020603050405020304" pitchFamily="18" charset="0"/>
          </a:endParaRPr>
        </a:p>
      </dsp:txBody>
      <dsp:txXfrm>
        <a:off x="1435590" y="531"/>
        <a:ext cx="9080009" cy="1242935"/>
      </dsp:txXfrm>
    </dsp:sp>
    <dsp:sp modelId="{E706C493-B6B9-4A52-B74D-401D3821A098}">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EE8A2B-FB3D-4195-BDF3-B9AF78C1D10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1D209-F3B0-4788-B544-F0EFBD265E9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IN" sz="1700" b="1" kern="1200">
              <a:latin typeface="Times New Roman" panose="02020603050405020304" pitchFamily="18" charset="0"/>
              <a:cs typeface="Times New Roman" panose="02020603050405020304" pitchFamily="18" charset="0"/>
            </a:rPr>
            <a:t>Batch Processing</a:t>
          </a:r>
          <a:r>
            <a:rPr lang="en-IN" sz="1700" kern="1200">
              <a:latin typeface="Times New Roman" panose="02020603050405020304" pitchFamily="18" charset="0"/>
              <a:cs typeface="Times New Roman" panose="02020603050405020304" pitchFamily="18" charset="0"/>
            </a:rPr>
            <a:t>: The model processes images in batches, taking advantage of the GPU's ability to handle large amounts of data simultaneously. This reduces the time taken to generate embeddings for a large set of images, further improving efficiency.</a:t>
          </a:r>
          <a:endParaRPr lang="en-US" sz="1700" kern="1200">
            <a:latin typeface="Times New Roman" panose="02020603050405020304" pitchFamily="18" charset="0"/>
            <a:cs typeface="Times New Roman" panose="02020603050405020304" pitchFamily="18" charset="0"/>
          </a:endParaRPr>
        </a:p>
      </dsp:txBody>
      <dsp:txXfrm>
        <a:off x="1435590" y="1554201"/>
        <a:ext cx="9080009" cy="1242935"/>
      </dsp:txXfrm>
    </dsp:sp>
    <dsp:sp modelId="{56EB3AB6-3DC7-4BC8-AE41-77C15E5A633B}">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B95EF9-B5F5-4E4B-8907-FF00113D479A}">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A1E40C-FB31-439D-AED8-EB5C0C09678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55650">
            <a:lnSpc>
              <a:spcPct val="100000"/>
            </a:lnSpc>
            <a:spcBef>
              <a:spcPct val="0"/>
            </a:spcBef>
            <a:spcAft>
              <a:spcPct val="35000"/>
            </a:spcAft>
            <a:buNone/>
          </a:pPr>
          <a:r>
            <a:rPr lang="en-IN" sz="1700" b="1" kern="1200">
              <a:latin typeface="Times New Roman" panose="02020603050405020304" pitchFamily="18" charset="0"/>
              <a:cs typeface="Times New Roman" panose="02020603050405020304" pitchFamily="18" charset="0"/>
            </a:rPr>
            <a:t>Reduced Latency</a:t>
          </a:r>
          <a:r>
            <a:rPr lang="en-IN" sz="1700" kern="1200">
              <a:latin typeface="Times New Roman" panose="02020603050405020304" pitchFamily="18" charset="0"/>
              <a:cs typeface="Times New Roman" panose="02020603050405020304" pitchFamily="18" charset="0"/>
            </a:rPr>
            <a:t>: The GPU’s architecture is designed for high-throughput computing tasks, reducing the latency of image feature extraction. This accelerates the entire pipeline from image processing to embedding generation.</a:t>
          </a:r>
          <a:endParaRPr lang="en-US" sz="1700" kern="1200">
            <a:latin typeface="Times New Roman" panose="02020603050405020304" pitchFamily="18" charset="0"/>
            <a:cs typeface="Times New Roman" panose="02020603050405020304" pitchFamily="18" charset="0"/>
          </a:endParaRP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34AED9A8-5C8D-4431-A5F4-8C33E90860AB}" type="datetimeFigureOut">
              <a:rPr lang="en-IN" smtClean="0"/>
              <a:t>13/06/24</a:t>
            </a:fld>
            <a:endParaRPr lang="en-IN"/>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BDC313F1-1FB8-4F83-8BC6-DAB5B44D1222}" type="slidenum">
              <a:rPr lang="en-IN" smtClean="0"/>
              <a:t>‹#›</a:t>
            </a:fld>
            <a:endParaRPr lang="en-IN"/>
          </a:p>
        </p:txBody>
      </p:sp>
    </p:spTree>
    <p:extLst>
      <p:ext uri="{BB962C8B-B14F-4D97-AF65-F5344CB8AC3E}">
        <p14:creationId xmlns:p14="http://schemas.microsoft.com/office/powerpoint/2010/main" val="311807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https://nv-tlabs.github.io/DIB-R/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D3B71A-2468-47CC-84B3-BEC29266752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4544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E0497B9-1650-49C0-9DC3-19077151AC12}" type="datetimeFigureOut">
              <a:rPr lang="en-IN" smtClean="0"/>
              <a:t>13/06/24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25338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0497B9-1650-49C0-9DC3-19077151AC12}" type="datetimeFigureOut">
              <a:rPr lang="en-IN" smtClean="0"/>
              <a:t>13/06/24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35913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0497B9-1650-49C0-9DC3-19077151AC12}" type="datetimeFigureOut">
              <a:rPr lang="en-IN" smtClean="0"/>
              <a:t>13/06/24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923618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E0497B9-1650-49C0-9DC3-19077151AC12}" type="datetimeFigureOut">
              <a:rPr lang="en-IN" smtClean="0"/>
              <a:t>13/06/24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20700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0497B9-1650-49C0-9DC3-19077151AC12}" type="datetimeFigureOut">
              <a:rPr lang="en-IN" smtClean="0"/>
              <a:t>13/06/24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64937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E0497B9-1650-49C0-9DC3-19077151AC12}" type="datetimeFigureOut">
              <a:rPr lang="en-IN" smtClean="0"/>
              <a:t>13/06/24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37081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E0497B9-1650-49C0-9DC3-19077151AC12}" type="datetimeFigureOut">
              <a:rPr lang="en-IN" smtClean="0"/>
              <a:t>13/06/24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85973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E0497B9-1650-49C0-9DC3-19077151AC12}" type="datetimeFigureOut">
              <a:rPr lang="en-IN" smtClean="0"/>
              <a:t>13/06/24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2430802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497B9-1650-49C0-9DC3-19077151AC12}" type="datetimeFigureOut">
              <a:rPr lang="en-IN" smtClean="0"/>
              <a:t>13/06/24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355467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0497B9-1650-49C0-9DC3-19077151AC12}" type="datetimeFigureOut">
              <a:rPr lang="en-IN" smtClean="0"/>
              <a:t>13/06/24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17218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0497B9-1650-49C0-9DC3-19077151AC12}" type="datetimeFigureOut">
              <a:rPr lang="en-IN" smtClean="0"/>
              <a:t>13/06/24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2D325D-58D3-4BF7-9D0E-103D0026DEF8}" type="slidenum">
              <a:rPr lang="en-IN" smtClean="0"/>
              <a:t>‹#›</a:t>
            </a:fld>
            <a:endParaRPr lang="en-IN"/>
          </a:p>
        </p:txBody>
      </p:sp>
    </p:spTree>
    <p:extLst>
      <p:ext uri="{BB962C8B-B14F-4D97-AF65-F5344CB8AC3E}">
        <p14:creationId xmlns:p14="http://schemas.microsoft.com/office/powerpoint/2010/main" val="1787060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497B9-1650-49C0-9DC3-19077151AC12}" type="datetimeFigureOut">
              <a:rPr lang="en-IN" smtClean="0"/>
              <a:t>13/06/24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2D325D-58D3-4BF7-9D0E-103D0026DEF8}" type="slidenum">
              <a:rPr lang="en-IN" smtClean="0"/>
              <a:t>‹#›</a:t>
            </a:fld>
            <a:endParaRPr lang="en-IN"/>
          </a:p>
        </p:txBody>
      </p:sp>
    </p:spTree>
    <p:extLst>
      <p:ext uri="{BB962C8B-B14F-4D97-AF65-F5344CB8AC3E}">
        <p14:creationId xmlns:p14="http://schemas.microsoft.com/office/powerpoint/2010/main" val="4171940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vintage.winklerbros.net/californiaND.html"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github.ecodesamsung.com/SRIB-PRISM/23RSG40SRM_Filter_Duplicate_Images" TargetMode="External"/><Relationship Id="rId4" Type="http://schemas.openxmlformats.org/officeDocument/2006/relationships/hyperlink" Target="https://drive.google.com/file/d/1u69dj5ZZTdLKdQBAZ_Tf4bLOtFtffToS/view?usp=sharin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85"/>
          <p:cNvSpPr/>
          <p:nvPr/>
        </p:nvSpPr>
        <p:spPr>
          <a:xfrm>
            <a:off x="0" y="846171"/>
            <a:ext cx="5191760" cy="601182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pic>
        <p:nvPicPr>
          <p:cNvPr id="7" name="Picture 6"/>
          <p:cNvPicPr>
            <a:picLocks noChangeAspect="1"/>
          </p:cNvPicPr>
          <p:nvPr/>
        </p:nvPicPr>
        <p:blipFill>
          <a:blip r:embed="rId3"/>
          <a:stretch>
            <a:fillRect/>
          </a:stretch>
        </p:blipFill>
        <p:spPr>
          <a:xfrm>
            <a:off x="10616796" y="105045"/>
            <a:ext cx="1540998" cy="323924"/>
          </a:xfrm>
          <a:prstGeom prst="rect">
            <a:avLst/>
          </a:prstGeom>
        </p:spPr>
      </p:pic>
      <p:sp>
        <p:nvSpPr>
          <p:cNvPr id="8" name="Rectangle 7"/>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msungOne 600C" panose="020B0706030303020204" pitchFamily="34" charset="0"/>
              <a:ea typeface="SamsungOne 600C" panose="020B0706030303020204" pitchFamily="34" charset="0"/>
              <a:cs typeface="+mn-cs"/>
            </a:endParaRPr>
          </a:p>
        </p:txBody>
      </p:sp>
      <p:sp>
        <p:nvSpPr>
          <p:cNvPr id="15" name="TextBox 14"/>
          <p:cNvSpPr txBox="1"/>
          <p:nvPr/>
        </p:nvSpPr>
        <p:spPr>
          <a:xfrm>
            <a:off x="275616" y="1703175"/>
            <a:ext cx="4842798" cy="193899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rPr>
              <a:t>What might seem trivial and easy, Finding and weeding out duplicate images from a large dataset is complex. It has to be done with high accuracy which can be difficult for multiple images. </a:t>
            </a:r>
            <a:br>
              <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rPr>
            </a:br>
            <a:br>
              <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rPr>
            </a:br>
            <a:r>
              <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rPr>
              <a:t>Also, the method dictates memory consumption. To compare, if 1 image is compared with (n-1), the number of images within dataset and size of each image (as in hash method).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solidFill>
                <a:effectLst/>
                <a:uLnTx/>
                <a:uFillTx/>
                <a:latin typeface="SamsungOne 400C" panose="020B0506030303020204" pitchFamily="34" charset="0"/>
                <a:ea typeface="SamsungOne 400C" panose="020B0506030303020204" pitchFamily="34" charset="0"/>
                <a:cs typeface="+mn-cs"/>
              </a:rPr>
              <a:t>The worklet intends to investigate into various methods for quick and accurate duplication. </a:t>
            </a:r>
          </a:p>
        </p:txBody>
      </p:sp>
      <p:sp>
        <p:nvSpPr>
          <p:cNvPr id="32" name="TextBox 31"/>
          <p:cNvSpPr txBox="1"/>
          <p:nvPr/>
        </p:nvSpPr>
        <p:spPr>
          <a:xfrm>
            <a:off x="208407" y="4364797"/>
            <a:ext cx="4824347" cy="26161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IN" sz="1100" b="0" i="0" u="none" strike="noStrike" kern="1200" cap="none" spc="0" normalizeH="0" baseline="0" noProof="0">
                <a:ln>
                  <a:noFill/>
                </a:ln>
                <a:solidFill>
                  <a:prstClr val="black"/>
                </a:solidFill>
                <a:effectLst/>
                <a:uLnTx/>
                <a:uFillTx/>
                <a:latin typeface="SamsungOne 700" panose="020B0803030303020204" pitchFamily="34" charset="0"/>
                <a:ea typeface="SamsungOne 700" panose="020B0803030303020204" pitchFamily="34" charset="0"/>
                <a:cs typeface="+mn-cs"/>
              </a:rPr>
              <a:t>Filter Duplicate Images to optimize accuracy and memory consumption</a:t>
            </a:r>
            <a:endParaRPr kumimoji="0" lang="en-US" sz="1100" b="0" i="0" u="none" strike="noStrike" kern="1200" cap="none" spc="0" normalizeH="0" baseline="0" noProof="0">
              <a:ln>
                <a:noFill/>
              </a:ln>
              <a:solidFill>
                <a:prstClr val="black"/>
              </a:solidFill>
              <a:effectLst/>
              <a:uLnTx/>
              <a:uFillTx/>
              <a:latin typeface="SamsungOne 700" panose="020B0803030303020204" pitchFamily="34" charset="0"/>
              <a:ea typeface="SamsungOne 700" panose="020B0803030303020204" pitchFamily="34" charset="0"/>
              <a:cs typeface="+mn-cs"/>
            </a:endParaRPr>
          </a:p>
        </p:txBody>
      </p:sp>
      <p:sp>
        <p:nvSpPr>
          <p:cNvPr id="9" name="Rectangle 8"/>
          <p:cNvSpPr/>
          <p:nvPr/>
        </p:nvSpPr>
        <p:spPr>
          <a:xfrm>
            <a:off x="1624454" y="1011117"/>
            <a:ext cx="1991251"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Problem Statement</a:t>
            </a:r>
          </a:p>
        </p:txBody>
      </p:sp>
      <p:sp>
        <p:nvSpPr>
          <p:cNvPr id="52" name="Rectangle 51"/>
          <p:cNvSpPr/>
          <p:nvPr/>
        </p:nvSpPr>
        <p:spPr>
          <a:xfrm>
            <a:off x="7986798" y="998667"/>
            <a:ext cx="1378904"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Expectations</a:t>
            </a:r>
          </a:p>
        </p:txBody>
      </p:sp>
      <p:sp>
        <p:nvSpPr>
          <p:cNvPr id="57" name="Rectangle 56"/>
          <p:cNvSpPr/>
          <p:nvPr/>
        </p:nvSpPr>
        <p:spPr>
          <a:xfrm>
            <a:off x="232300" y="1286391"/>
            <a:ext cx="729687"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Context</a:t>
            </a:r>
          </a:p>
        </p:txBody>
      </p:sp>
      <p:sp>
        <p:nvSpPr>
          <p:cNvPr id="16" name="Rectangle 15"/>
          <p:cNvSpPr/>
          <p:nvPr/>
        </p:nvSpPr>
        <p:spPr>
          <a:xfrm>
            <a:off x="208407" y="4080589"/>
            <a:ext cx="4842798" cy="276999"/>
          </a:xfrm>
          <a:prstGeom prst="rect">
            <a:avLst/>
          </a:prstGeom>
        </p:spPr>
        <p:txBody>
          <a:bodyPr wrap="square">
            <a:spAutoFit/>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Statement</a:t>
            </a:r>
            <a:endParaRPr kumimoji="0" lang="en-US" sz="1200" b="0"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58" name="Rectangle 57"/>
          <p:cNvSpPr/>
          <p:nvPr/>
        </p:nvSpPr>
        <p:spPr>
          <a:xfrm>
            <a:off x="1762158" y="5084610"/>
            <a:ext cx="1667444"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a:ln>
                  <a:noFill/>
                </a:ln>
                <a:solidFill>
                  <a:srgbClr val="0E4094"/>
                </a:solidFill>
                <a:effectLst/>
                <a:uLnTx/>
                <a:uFillTx/>
                <a:latin typeface="SamsungOne 800" panose="020B0903030303020204" pitchFamily="34" charset="0"/>
                <a:ea typeface="SamsungOne 800" panose="020B0903030303020204" pitchFamily="34" charset="0"/>
                <a:cs typeface="Samsung Sharp Sans Bold" pitchFamily="2" charset="0"/>
              </a:rPr>
              <a:t>Work let Details</a:t>
            </a:r>
          </a:p>
        </p:txBody>
      </p:sp>
      <p:sp>
        <p:nvSpPr>
          <p:cNvPr id="61" name="Rectangle 60"/>
          <p:cNvSpPr/>
          <p:nvPr/>
        </p:nvSpPr>
        <p:spPr>
          <a:xfrm>
            <a:off x="3860783" y="5950808"/>
            <a:ext cx="1043723" cy="276999"/>
          </a:xfrm>
          <a:prstGeom prst="rect">
            <a:avLst/>
          </a:prstGeom>
        </p:spPr>
        <p:txBody>
          <a:bodyPr wrap="square">
            <a:spAutoFit/>
          </a:bodyPr>
          <a:lstStyle/>
          <a:p>
            <a:pPr marL="0" marR="0" lvl="0" indent="0" algn="l" defTabSz="914400" rtl="0" eaLnBrk="1" fontAlgn="auto" latinLnBrk="0" hangingPunct="1">
              <a:lnSpc>
                <a:spcPct val="100000"/>
              </a:lnSpc>
              <a:spcBef>
                <a:spcPts val="1200"/>
              </a:spcBef>
              <a:spcAft>
                <a:spcPts val="1200"/>
              </a:spcAft>
              <a:buClrTx/>
              <a:buSzTx/>
              <a:buFontTx/>
              <a:buNone/>
              <a:tabLst/>
              <a:defRPr/>
            </a:pPr>
            <a:r>
              <a:rPr kumimoji="0" lang="en-IN" sz="1200" b="0"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Mentors</a:t>
            </a:r>
            <a:endParaRPr kumimoji="0" lang="en-US" sz="1200" b="0"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endParaRPr>
          </a:p>
        </p:txBody>
      </p:sp>
      <p:sp>
        <p:nvSpPr>
          <p:cNvPr id="62" name="Rectangle 61"/>
          <p:cNvSpPr/>
          <p:nvPr/>
        </p:nvSpPr>
        <p:spPr>
          <a:xfrm>
            <a:off x="360126" y="5936830"/>
            <a:ext cx="1447832"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Duration (Months)</a:t>
            </a:r>
          </a:p>
        </p:txBody>
      </p:sp>
      <p:sp>
        <p:nvSpPr>
          <p:cNvPr id="63" name="Rectangle 62"/>
          <p:cNvSpPr/>
          <p:nvPr/>
        </p:nvSpPr>
        <p:spPr>
          <a:xfrm>
            <a:off x="867431" y="5413170"/>
            <a:ext cx="38664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a:ln>
                  <a:noFill/>
                </a:ln>
                <a:solidFill>
                  <a:prstClr val="black">
                    <a:lumMod val="65000"/>
                    <a:lumOff val="35000"/>
                  </a:prstClr>
                </a:solidFill>
                <a:effectLst/>
                <a:uLnTx/>
                <a:uFillTx/>
                <a:latin typeface="Samsung Sharp Sans Bold" pitchFamily="2" charset="0"/>
                <a:ea typeface="Samsung Sharp Sans Bold" pitchFamily="2" charset="0"/>
                <a:cs typeface="Samsung Sharp Sans Bold" pitchFamily="2" charset="0"/>
              </a:rPr>
              <a:t>6</a:t>
            </a:r>
          </a:p>
        </p:txBody>
      </p:sp>
      <p:sp>
        <p:nvSpPr>
          <p:cNvPr id="64" name="Rectangle 63"/>
          <p:cNvSpPr/>
          <p:nvPr/>
        </p:nvSpPr>
        <p:spPr>
          <a:xfrm>
            <a:off x="1968923" y="5950808"/>
            <a:ext cx="126989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Members Count</a:t>
            </a:r>
          </a:p>
        </p:txBody>
      </p:sp>
      <p:sp>
        <p:nvSpPr>
          <p:cNvPr id="65" name="Rectangle 64"/>
          <p:cNvSpPr/>
          <p:nvPr/>
        </p:nvSpPr>
        <p:spPr>
          <a:xfrm>
            <a:off x="2437978" y="5413170"/>
            <a:ext cx="40908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a:ln>
                  <a:noFill/>
                </a:ln>
                <a:solidFill>
                  <a:prstClr val="black">
                    <a:lumMod val="65000"/>
                    <a:lumOff val="35000"/>
                  </a:prstClr>
                </a:solidFill>
                <a:effectLst/>
                <a:uLnTx/>
                <a:uFillTx/>
                <a:latin typeface="Samsung Sharp Sans Bold" pitchFamily="2" charset="0"/>
                <a:ea typeface="Samsung Sharp Sans Bold" pitchFamily="2" charset="0"/>
                <a:cs typeface="Samsung Sharp Sans Bold" pitchFamily="2" charset="0"/>
              </a:rPr>
              <a:t>4</a:t>
            </a:r>
          </a:p>
        </p:txBody>
      </p:sp>
      <p:sp>
        <p:nvSpPr>
          <p:cNvPr id="76" name="Rectangle 75"/>
          <p:cNvSpPr/>
          <p:nvPr/>
        </p:nvSpPr>
        <p:spPr>
          <a:xfrm>
            <a:off x="5519591" y="1336198"/>
            <a:ext cx="141897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Undertaken Tasks</a:t>
            </a:r>
          </a:p>
        </p:txBody>
      </p:sp>
      <p:sp>
        <p:nvSpPr>
          <p:cNvPr id="77" name="Rectangle 76"/>
          <p:cNvSpPr/>
          <p:nvPr/>
        </p:nvSpPr>
        <p:spPr>
          <a:xfrm>
            <a:off x="5501834" y="4914857"/>
            <a:ext cx="785793"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Timeline</a:t>
            </a:r>
          </a:p>
        </p:txBody>
      </p:sp>
      <p:cxnSp>
        <p:nvCxnSpPr>
          <p:cNvPr id="78" name="Straight Connector 77"/>
          <p:cNvCxnSpPr>
            <a:stCxn id="80" idx="6"/>
            <a:endCxn id="83" idx="6"/>
          </p:cNvCxnSpPr>
          <p:nvPr/>
        </p:nvCxnSpPr>
        <p:spPr>
          <a:xfrm flipV="1">
            <a:off x="6384759" y="5823471"/>
            <a:ext cx="4645381" cy="9403"/>
          </a:xfrm>
          <a:prstGeom prst="line">
            <a:avLst/>
          </a:prstGeom>
          <a:ln w="12700">
            <a:solidFill>
              <a:srgbClr val="B2B2B2"/>
            </a:solidFill>
          </a:ln>
        </p:spPr>
        <p:style>
          <a:lnRef idx="1">
            <a:schemeClr val="dk1"/>
          </a:lnRef>
          <a:fillRef idx="0">
            <a:schemeClr val="dk1"/>
          </a:fillRef>
          <a:effectRef idx="0">
            <a:schemeClr val="dk1"/>
          </a:effectRef>
          <a:fontRef idx="minor">
            <a:schemeClr val="tx1"/>
          </a:fontRef>
        </p:style>
      </p:cxnSp>
      <p:sp>
        <p:nvSpPr>
          <p:cNvPr id="80" name="Oval 79"/>
          <p:cNvSpPr/>
          <p:nvPr/>
        </p:nvSpPr>
        <p:spPr>
          <a:xfrm>
            <a:off x="6242519" y="5761754"/>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81" name="Oval 80"/>
          <p:cNvSpPr/>
          <p:nvPr/>
        </p:nvSpPr>
        <p:spPr>
          <a:xfrm>
            <a:off x="8595618" y="5735567"/>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83" name="Oval 82"/>
          <p:cNvSpPr/>
          <p:nvPr/>
        </p:nvSpPr>
        <p:spPr>
          <a:xfrm>
            <a:off x="10887900" y="5752351"/>
            <a:ext cx="142240" cy="142240"/>
          </a:xfrm>
          <a:prstGeom prst="ellipse">
            <a:avLst/>
          </a:prstGeom>
          <a:solidFill>
            <a:srgbClr val="2664E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Calibri"/>
              <a:ea typeface="+mn-ea"/>
              <a:cs typeface="+mn-cs"/>
            </a:endParaRPr>
          </a:p>
        </p:txBody>
      </p:sp>
      <p:sp>
        <p:nvSpPr>
          <p:cNvPr id="20" name="Rectangle 19"/>
          <p:cNvSpPr/>
          <p:nvPr/>
        </p:nvSpPr>
        <p:spPr>
          <a:xfrm>
            <a:off x="5753822" y="5219882"/>
            <a:ext cx="1116011"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Kick Off </a:t>
            </a:r>
            <a:b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&lt; 2</a:t>
            </a:r>
            <a:r>
              <a:rPr kumimoji="0" lang="en-IN" sz="1200" b="1" i="0" u="none" strike="noStrike" kern="1200" cap="none" spc="0" normalizeH="0" baseline="30000" noProof="0">
                <a:ln>
                  <a:noFill/>
                </a:ln>
                <a:solidFill>
                  <a:prstClr val="black"/>
                </a:solidFill>
                <a:effectLst/>
                <a:uLnTx/>
                <a:uFillTx/>
                <a:latin typeface="SamsungOne 800" panose="020B0903030303020204" pitchFamily="34" charset="0"/>
                <a:ea typeface="SamsungOne 800" panose="020B0903030303020204" pitchFamily="34" charset="0"/>
                <a:cs typeface="+mn-cs"/>
              </a:rPr>
              <a:t>nd</a:t>
            </a:r>
            <a: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   Month &gt;</a:t>
            </a:r>
          </a:p>
        </p:txBody>
      </p:sp>
      <p:sp>
        <p:nvSpPr>
          <p:cNvPr id="21" name="Rectangle 20"/>
          <p:cNvSpPr/>
          <p:nvPr/>
        </p:nvSpPr>
        <p:spPr>
          <a:xfrm>
            <a:off x="8058439" y="5222677"/>
            <a:ext cx="1151305"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Milestone 1 </a:t>
            </a:r>
            <a:b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&lt; 4</a:t>
            </a:r>
            <a:r>
              <a:rPr kumimoji="0" lang="en-IN" sz="1200" b="1" i="0" u="none" strike="noStrike" kern="1200" cap="none" spc="0" normalizeH="0" baseline="30000" noProof="0">
                <a:ln>
                  <a:noFill/>
                </a:ln>
                <a:solidFill>
                  <a:prstClr val="black"/>
                </a:solidFill>
                <a:effectLst/>
                <a:uLnTx/>
                <a:uFillTx/>
                <a:latin typeface="SamsungOne 800" panose="020B0903030303020204" pitchFamily="34" charset="0"/>
                <a:ea typeface="SamsungOne 800" panose="020B0903030303020204" pitchFamily="34" charset="0"/>
                <a:cs typeface="+mn-cs"/>
              </a:rPr>
              <a:t>th</a:t>
            </a:r>
            <a: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 Month &gt;</a:t>
            </a:r>
          </a:p>
        </p:txBody>
      </p:sp>
      <p:sp>
        <p:nvSpPr>
          <p:cNvPr id="22" name="Rectangle 21"/>
          <p:cNvSpPr/>
          <p:nvPr/>
        </p:nvSpPr>
        <p:spPr>
          <a:xfrm>
            <a:off x="10326004" y="5232952"/>
            <a:ext cx="1408271"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Milestone 2 </a:t>
            </a:r>
            <a:b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br>
            <a: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&lt; 6</a:t>
            </a:r>
            <a:r>
              <a:rPr kumimoji="0" lang="en-IN" sz="1200" b="1" i="0" u="none" strike="noStrike" kern="1200" cap="none" spc="0" normalizeH="0" baseline="30000" noProof="0">
                <a:ln>
                  <a:noFill/>
                </a:ln>
                <a:solidFill>
                  <a:prstClr val="black"/>
                </a:solidFill>
                <a:effectLst/>
                <a:uLnTx/>
                <a:uFillTx/>
                <a:latin typeface="SamsungOne 800" panose="020B0903030303020204" pitchFamily="34" charset="0"/>
                <a:ea typeface="SamsungOne 800" panose="020B0903030303020204" pitchFamily="34" charset="0"/>
                <a:cs typeface="+mn-cs"/>
              </a:rPr>
              <a:t>th</a:t>
            </a:r>
            <a: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 Month &gt;</a:t>
            </a:r>
          </a:p>
        </p:txBody>
      </p:sp>
      <p:sp>
        <p:nvSpPr>
          <p:cNvPr id="89" name="TextBox 88"/>
          <p:cNvSpPr txBox="1"/>
          <p:nvPr/>
        </p:nvSpPr>
        <p:spPr>
          <a:xfrm>
            <a:off x="373094" y="218945"/>
            <a:ext cx="10243702" cy="369332"/>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Filter Duplicate Images </a:t>
            </a:r>
            <a:r>
              <a:rPr kumimoji="0" lang="en-IN" sz="1800" b="1" i="0" u="none" strike="noStrike" kern="1200" cap="none" spc="0" normalizeH="0" baseline="0" noProof="0">
                <a:ln>
                  <a:noFill/>
                </a:ln>
                <a:solidFill>
                  <a:srgbClr val="4472C4">
                    <a:lumMod val="50000"/>
                  </a:srgbClr>
                </a:solidFill>
                <a:effectLst/>
                <a:uLnTx/>
                <a:uFillTx/>
                <a:latin typeface="SamsungOne 800" panose="020B0903030303020204" pitchFamily="34" charset="0"/>
                <a:ea typeface="SamsungOne 800" panose="020B0903030303020204" pitchFamily="34" charset="0"/>
                <a:cs typeface="+mn-cs"/>
              </a:rPr>
              <a:t>|</a:t>
            </a:r>
            <a:r>
              <a:rPr kumimoji="0" lang="en-IN" sz="1800" b="0" i="0" u="none" strike="noStrike" kern="1200" cap="none" spc="0" normalizeH="0" baseline="0" noProof="0">
                <a:ln>
                  <a:noFill/>
                </a:ln>
                <a:solidFill>
                  <a:srgbClr val="4472C4">
                    <a:lumMod val="50000"/>
                  </a:srgbClr>
                </a:solidFill>
                <a:effectLst/>
                <a:uLnTx/>
                <a:uFillTx/>
                <a:latin typeface="SamsungOne 800" panose="020B0903030303020204" pitchFamily="34" charset="0"/>
                <a:ea typeface="SamsungOne 800" panose="020B0903030303020204" pitchFamily="34" charset="0"/>
                <a:cs typeface="+mn-cs"/>
              </a:rPr>
              <a:t> Description</a:t>
            </a:r>
          </a:p>
        </p:txBody>
      </p:sp>
      <p:sp>
        <p:nvSpPr>
          <p:cNvPr id="35" name="Rectangle 34"/>
          <p:cNvSpPr/>
          <p:nvPr/>
        </p:nvSpPr>
        <p:spPr>
          <a:xfrm>
            <a:off x="5542193" y="3497344"/>
            <a:ext cx="41549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Samsung Sharp Sans Bold" pitchFamily="2" charset="0"/>
              </a:rPr>
              <a:t>KPI</a:t>
            </a:r>
          </a:p>
        </p:txBody>
      </p:sp>
      <p:sp>
        <p:nvSpPr>
          <p:cNvPr id="37" name="Rectangle 36"/>
          <p:cNvSpPr/>
          <p:nvPr/>
        </p:nvSpPr>
        <p:spPr>
          <a:xfrm>
            <a:off x="5542193" y="1690675"/>
            <a:ext cx="6409015" cy="1477328"/>
          </a:xfrm>
          <a:prstGeom prst="rect">
            <a:avLst/>
          </a:prstGeom>
        </p:spPr>
        <p:txBody>
          <a:bodyPr wrap="square" lIns="91440" tIns="45720" rIns="91440" bIns="45720" anchor="t">
            <a:spAutoFit/>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a:ln>
                  <a:noFill/>
                </a:ln>
                <a:solidFill>
                  <a:prstClr val="black"/>
                </a:solidFill>
                <a:effectLst/>
                <a:uLnTx/>
                <a:uFillTx/>
                <a:latin typeface="SamsungOne 400C"/>
                <a:ea typeface="SamsungOne 400C" panose="020B0506030303020204" pitchFamily="34" charset="0"/>
              </a:rPr>
              <a:t>Evaluate various image duplication checking and filtering methods including Hash, etc</a:t>
            </a:r>
          </a:p>
          <a:p>
            <a:pPr marL="171450" indent="-171450">
              <a:lnSpc>
                <a:spcPct val="150000"/>
              </a:lnSpc>
              <a:buFont typeface="Arial" panose="020B0604020202020204" pitchFamily="34" charset="0"/>
              <a:buChar char="•"/>
              <a:defRPr/>
            </a:pPr>
            <a:r>
              <a:rPr kumimoji="0" lang="en-IN" sz="1200" b="0" i="0" u="none" strike="noStrike" kern="1200" cap="none" spc="0" normalizeH="0" baseline="0" noProof="0">
                <a:ln>
                  <a:noFill/>
                </a:ln>
                <a:solidFill>
                  <a:prstClr val="black"/>
                </a:solidFill>
                <a:effectLst/>
                <a:uLnTx/>
                <a:uFillTx/>
                <a:latin typeface="SamsungOne 400C"/>
                <a:ea typeface="SamsungOne 400C" panose="020B0506030303020204" pitchFamily="34" charset="0"/>
              </a:rPr>
              <a:t>Evaluate </a:t>
            </a:r>
            <a:r>
              <a:rPr lang="en-IN" sz="1200">
                <a:solidFill>
                  <a:prstClr val="black"/>
                </a:solidFill>
                <a:latin typeface="SamsungOne 400C"/>
                <a:ea typeface="SamsungOne 400C" panose="020B0506030303020204" pitchFamily="34" charset="0"/>
              </a:rPr>
              <a:t>Open-Source </a:t>
            </a:r>
            <a:r>
              <a:rPr kumimoji="0" lang="en-IN" sz="1200" b="0" i="0" u="none" strike="noStrike" kern="1200" cap="none" spc="0" normalizeH="0" baseline="0" noProof="0">
                <a:ln>
                  <a:noFill/>
                </a:ln>
                <a:solidFill>
                  <a:prstClr val="black"/>
                </a:solidFill>
                <a:effectLst/>
                <a:uLnTx/>
                <a:uFillTx/>
                <a:latin typeface="SamsungOne 400C"/>
                <a:ea typeface="SamsungOne 400C" panose="020B0506030303020204" pitchFamily="34" charset="0"/>
              </a:rPr>
              <a:t>Scripts available &amp; classify on basis of effectivity.</a:t>
            </a:r>
            <a:r>
              <a:rPr lang="en-IN" sz="1200">
                <a:solidFill>
                  <a:prstClr val="black"/>
                </a:solidFill>
                <a:latin typeface="SamsungOne 400C"/>
                <a:ea typeface="SamsungOne 400C" panose="020B0506030303020204" pitchFamily="34" charset="0"/>
              </a:rPr>
              <a:t> </a:t>
            </a:r>
            <a:endParaRPr lang="en-IN" sz="1200" b="0" i="0" u="none" strike="noStrike" kern="1200" cap="none" spc="0" normalizeH="0" baseline="0" noProof="0">
              <a:ln>
                <a:noFill/>
              </a:ln>
              <a:solidFill>
                <a:prstClr val="black"/>
              </a:solidFill>
              <a:effectLst/>
              <a:uLnTx/>
              <a:uFillTx/>
              <a:latin typeface="SamsungOne 400C" panose="020B0506030303020204" pitchFamily="34" charset="0"/>
              <a:ea typeface="SamsungOne 400C" panose="020B0506030303020204" pitchFamily="34" charset="0"/>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a:ln>
                  <a:noFill/>
                </a:ln>
                <a:solidFill>
                  <a:prstClr val="black"/>
                </a:solidFill>
                <a:effectLst/>
                <a:uLnTx/>
                <a:uFillTx/>
                <a:latin typeface="SamsungOne 400C" panose="020B0506030303020204" pitchFamily="34" charset="0"/>
                <a:ea typeface="SamsungOne 400C" panose="020B0506030303020204" pitchFamily="34" charset="0"/>
                <a:cs typeface="+mn-cs"/>
              </a:rPr>
              <a:t>Write custom script to find and filter out duplication in images.</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a:ln>
                  <a:noFill/>
                </a:ln>
                <a:solidFill>
                  <a:prstClr val="black"/>
                </a:solidFill>
                <a:effectLst/>
                <a:uLnTx/>
                <a:uFillTx/>
                <a:latin typeface="SamsungOne 400C" panose="020B0506030303020204" pitchFamily="34" charset="0"/>
                <a:ea typeface="SamsungOne 400C" panose="020B0506030303020204" pitchFamily="34" charset="0"/>
                <a:cs typeface="+mn-cs"/>
              </a:rPr>
              <a:t>Test it for high scale and maintain accuracy. </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a:ln>
                  <a:noFill/>
                </a:ln>
                <a:solidFill>
                  <a:prstClr val="black"/>
                </a:solidFill>
                <a:effectLst/>
                <a:uLnTx/>
                <a:uFillTx/>
                <a:latin typeface="SamsungOne 400C" panose="020B0506030303020204" pitchFamily="34" charset="0"/>
                <a:ea typeface="SamsungOne 400C" panose="020B0506030303020204" pitchFamily="34" charset="0"/>
                <a:cs typeface="+mn-cs"/>
              </a:rPr>
              <a:t>Improve the algorithm to improve the decided parameters. </a:t>
            </a:r>
          </a:p>
        </p:txBody>
      </p:sp>
      <p:sp>
        <p:nvSpPr>
          <p:cNvPr id="39" name="Rectangle 38"/>
          <p:cNvSpPr/>
          <p:nvPr/>
        </p:nvSpPr>
        <p:spPr>
          <a:xfrm>
            <a:off x="5560380" y="3776112"/>
            <a:ext cx="6310692" cy="923330"/>
          </a:xfrm>
          <a:prstGeom prst="rect">
            <a:avLst/>
          </a:prstGeom>
        </p:spPr>
        <p:txBody>
          <a:bodyPr wrap="square">
            <a:spAutoFit/>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a:ln>
                  <a:noFill/>
                </a:ln>
                <a:solidFill>
                  <a:prstClr val="black"/>
                </a:solidFill>
                <a:effectLst/>
                <a:uLnTx/>
                <a:uFillTx/>
                <a:latin typeface="SamsungOne 400C" panose="020B0506030303020204" pitchFamily="34" charset="0"/>
                <a:ea typeface="SamsungOne 400C" panose="020B0506030303020204" pitchFamily="34" charset="0"/>
                <a:cs typeface="+mn-cs"/>
              </a:rPr>
              <a:t>Write Research Paper stating innovative methods to find and filter duplication. </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a:ln>
                  <a:noFill/>
                </a:ln>
                <a:solidFill>
                  <a:prstClr val="black"/>
                </a:solidFill>
                <a:effectLst/>
                <a:uLnTx/>
                <a:uFillTx/>
                <a:latin typeface="SamsungOne 400C" panose="020B0506030303020204" pitchFamily="34" charset="0"/>
                <a:ea typeface="SamsungOne 400C" panose="020B0506030303020204" pitchFamily="34" charset="0"/>
                <a:cs typeface="+mn-cs"/>
              </a:rPr>
              <a:t>Scalable, Production Ready Script</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a:ln>
                  <a:noFill/>
                </a:ln>
                <a:solidFill>
                  <a:prstClr val="black"/>
                </a:solidFill>
                <a:effectLst/>
                <a:uLnTx/>
                <a:uFillTx/>
                <a:latin typeface="SamsungOne 400C" panose="020B0506030303020204" pitchFamily="34" charset="0"/>
                <a:ea typeface="SamsungOne 400C" panose="020B0506030303020204" pitchFamily="34" charset="0"/>
                <a:cs typeface="+mn-cs"/>
              </a:rPr>
              <a:t>Accuracy &gt;98% on any given sample. </a:t>
            </a:r>
          </a:p>
        </p:txBody>
      </p:sp>
      <p:sp>
        <p:nvSpPr>
          <p:cNvPr id="41" name="TextBox 40"/>
          <p:cNvSpPr txBox="1"/>
          <p:nvPr/>
        </p:nvSpPr>
        <p:spPr>
          <a:xfrm>
            <a:off x="5670338" y="5920778"/>
            <a:ext cx="1623847" cy="507831"/>
          </a:xfrm>
          <a:prstGeom prst="rect">
            <a:avLst/>
          </a:prstGeom>
          <a:noFill/>
        </p:spPr>
        <p:txBody>
          <a:bodyPr wrap="square" rtlCol="0">
            <a:spAutoFit/>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Evaluation</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Design HDL &amp; LDL</a:t>
            </a:r>
          </a:p>
        </p:txBody>
      </p:sp>
      <p:sp>
        <p:nvSpPr>
          <p:cNvPr id="42" name="TextBox 41"/>
          <p:cNvSpPr txBox="1"/>
          <p:nvPr/>
        </p:nvSpPr>
        <p:spPr>
          <a:xfrm>
            <a:off x="7890470" y="5894591"/>
            <a:ext cx="1712459" cy="507831"/>
          </a:xfrm>
          <a:prstGeom prst="rect">
            <a:avLst/>
          </a:prstGeom>
          <a:noFill/>
        </p:spPr>
        <p:txBody>
          <a:bodyPr wrap="square" rtlCol="0">
            <a:spAutoFit/>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Write Python Scripts for decided functions</a:t>
            </a:r>
          </a:p>
        </p:txBody>
      </p:sp>
      <p:sp>
        <p:nvSpPr>
          <p:cNvPr id="43" name="TextBox 42"/>
          <p:cNvSpPr txBox="1"/>
          <p:nvPr/>
        </p:nvSpPr>
        <p:spPr>
          <a:xfrm>
            <a:off x="10199214" y="5909175"/>
            <a:ext cx="1671858" cy="78483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Apply batch &amp; reduce time (benchmark against SOTA techniques)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900" b="0" i="0" u="none" strike="noStrike" kern="1200" cap="none" spc="0" normalizeH="0" baseline="0" noProof="0">
                <a:ln>
                  <a:noFill/>
                </a:ln>
                <a:solidFill>
                  <a:prstClr val="black"/>
                </a:solidFill>
                <a:effectLst/>
                <a:uLnTx/>
                <a:uFillTx/>
                <a:latin typeface="SamsungOne 800" panose="020B0903030303020204" pitchFamily="34" charset="0"/>
                <a:ea typeface="SamsungOne 800" panose="020B0903030303020204" pitchFamily="34" charset="0"/>
                <a:cs typeface="+mn-cs"/>
              </a:rPr>
              <a:t>Completion of Research Paper</a:t>
            </a:r>
          </a:p>
        </p:txBody>
      </p:sp>
      <p:sp>
        <p:nvSpPr>
          <p:cNvPr id="36" name="Rectangle 35"/>
          <p:cNvSpPr/>
          <p:nvPr/>
        </p:nvSpPr>
        <p:spPr>
          <a:xfrm>
            <a:off x="3614996" y="5348104"/>
            <a:ext cx="1330814"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Abhishek Mishra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Ankit Mishra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err="1">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Athira</a:t>
            </a:r>
            <a:r>
              <a:rPr kumimoji="0" lang="en-IN" sz="1200" b="1" i="0" u="none" strike="noStrike" kern="1200" cap="none" spc="0" normalizeH="0" baseline="0" noProof="0">
                <a:ln>
                  <a:noFill/>
                </a:ln>
                <a:solidFill>
                  <a:prstClr val="black">
                    <a:lumMod val="65000"/>
                    <a:lumOff val="35000"/>
                  </a:prstClr>
                </a:solidFill>
                <a:effectLst/>
                <a:uLnTx/>
                <a:uFillTx/>
                <a:latin typeface="SamsungOne 800" panose="020B0903030303020204" pitchFamily="34" charset="0"/>
                <a:ea typeface="SamsungOne 800" panose="020B0903030303020204" pitchFamily="34" charset="0"/>
                <a:cs typeface="Samsung Sharp Sans Bold" pitchFamily="2" charset="0"/>
              </a:rPr>
              <a:t> Menon</a:t>
            </a:r>
          </a:p>
        </p:txBody>
      </p:sp>
    </p:spTree>
    <p:extLst>
      <p:ext uri="{BB962C8B-B14F-4D97-AF65-F5344CB8AC3E}">
        <p14:creationId xmlns:p14="http://schemas.microsoft.com/office/powerpoint/2010/main" val="3527894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261" y="700412"/>
            <a:ext cx="11840507" cy="924140"/>
          </a:xfrm>
          <a:prstGeom prst="rect">
            <a:avLst/>
          </a:prstGeom>
          <a:solidFill>
            <a:schemeClr val="tx1">
              <a:lumMod val="75000"/>
              <a:lumOff val="2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7" y="146254"/>
            <a:ext cx="10023343" cy="400110"/>
          </a:xfrm>
          <a:prstGeom prst="rect">
            <a:avLst/>
          </a:prstGeom>
          <a:noFill/>
        </p:spPr>
        <p:txBody>
          <a:bodyPr wrap="square" rtlCol="0" anchor="ctr">
            <a:spAutoFit/>
          </a:bodyPr>
          <a:lstStyle/>
          <a:p>
            <a:r>
              <a:rPr lang="en-IN" sz="2000">
                <a:latin typeface="SamsungOne 600C" panose="020B0706030303020204" pitchFamily="34" charset="0"/>
                <a:ea typeface="SamsungOne 600C" panose="020B0706030303020204" pitchFamily="34" charset="0"/>
              </a:rPr>
              <a:t>Work-let Name: Filter Duplicate Images</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5" name="Rectangle 24"/>
          <p:cNvSpPr/>
          <p:nvPr/>
        </p:nvSpPr>
        <p:spPr>
          <a:xfrm>
            <a:off x="173158" y="715652"/>
            <a:ext cx="1667444" cy="369332"/>
          </a:xfrm>
          <a:prstGeom prst="rect">
            <a:avLst/>
          </a:prstGeom>
        </p:spPr>
        <p:txBody>
          <a:bodyPr wrap="none">
            <a:spAutoFit/>
          </a:bodyPr>
          <a:lstStyle/>
          <a:p>
            <a:r>
              <a:rPr lang="en-IN" b="1">
                <a:solidFill>
                  <a:schemeClr val="accent6"/>
                </a:solidFill>
                <a:latin typeface="SamsungOne 600C" panose="020B0706030303020204" pitchFamily="34" charset="0"/>
                <a:ea typeface="SamsungOne 600C" panose="020B0706030303020204" pitchFamily="34" charset="0"/>
              </a:rPr>
              <a:t>Worklet Details</a:t>
            </a: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7" name="Rectangle 26"/>
          <p:cNvSpPr/>
          <p:nvPr/>
        </p:nvSpPr>
        <p:spPr>
          <a:xfrm>
            <a:off x="167262" y="4195157"/>
            <a:ext cx="5867778" cy="181344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34" name="Rectangle 33"/>
          <p:cNvSpPr/>
          <p:nvPr/>
        </p:nvSpPr>
        <p:spPr>
          <a:xfrm>
            <a:off x="167261" y="2037123"/>
            <a:ext cx="5867779" cy="1986591"/>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5113" lvl="1" indent="-171450">
              <a:buFont typeface="Arial" panose="020B0604020202020204" pitchFamily="34" charset="0"/>
              <a:buChar char="•"/>
            </a:pPr>
            <a:r>
              <a:rPr lang="en-US" sz="1200">
                <a:solidFill>
                  <a:schemeClr val="tx1"/>
                </a:solidFill>
                <a:latin typeface="Times New Roman" panose="02020603050405020304" pitchFamily="18" charset="0"/>
                <a:cs typeface="Times New Roman" panose="02020603050405020304" pitchFamily="18" charset="0"/>
              </a:rPr>
              <a:t>Columbia NDI Dataset</a:t>
            </a:r>
          </a:p>
          <a:p>
            <a:pPr marL="265113" lvl="1" indent="-171450">
              <a:buFont typeface="Arial" panose="020B0604020202020204" pitchFamily="34" charset="0"/>
              <a:buChar char="•"/>
            </a:pPr>
            <a:r>
              <a:rPr lang="en-US" sz="1200">
                <a:solidFill>
                  <a:schemeClr val="tx1"/>
                </a:solidFill>
                <a:latin typeface="Times New Roman" panose="02020603050405020304" pitchFamily="18" charset="0"/>
                <a:ea typeface="SamsungOne 600C" panose="020B0706030303020204" pitchFamily="34" charset="0"/>
                <a:cs typeface="Times New Roman" panose="02020603050405020304" pitchFamily="18" charset="0"/>
              </a:rPr>
              <a:t>California ND Dataset</a:t>
            </a:r>
            <a:endParaRPr lang="en-IN" sz="1200">
              <a:solidFill>
                <a:schemeClr val="tx1"/>
              </a:solidFill>
              <a:latin typeface="Times New Roman" panose="02020603050405020304" pitchFamily="18" charset="0"/>
              <a:ea typeface="SamsungOne 600C" panose="020B0706030303020204" pitchFamily="34" charset="0"/>
              <a:cs typeface="Times New Roman" panose="02020603050405020304" pitchFamily="18" charset="0"/>
            </a:endParaRPr>
          </a:p>
        </p:txBody>
      </p:sp>
      <p:sp>
        <p:nvSpPr>
          <p:cNvPr id="37" name="Rectangle 36"/>
          <p:cNvSpPr/>
          <p:nvPr/>
        </p:nvSpPr>
        <p:spPr>
          <a:xfrm>
            <a:off x="167262" y="4262103"/>
            <a:ext cx="5867778" cy="1077218"/>
          </a:xfrm>
          <a:prstGeom prst="rect">
            <a:avLst/>
          </a:prstGeom>
        </p:spPr>
        <p:txBody>
          <a:bodyPr wrap="square">
            <a:spAutoFit/>
          </a:bodyPr>
          <a:lstStyle/>
          <a:p>
            <a:r>
              <a:rPr lang="en-IN" b="1" dirty="0">
                <a:solidFill>
                  <a:srgbClr val="0E4094"/>
                </a:solidFill>
                <a:latin typeface="SamsungOne 600C" panose="020B0706030303020204" pitchFamily="34" charset="0"/>
                <a:ea typeface="SamsungOne 600C" panose="020B0706030303020204" pitchFamily="34" charset="0"/>
              </a:rPr>
              <a:t>Any Anticipated Break (Due to exams etc)</a:t>
            </a:r>
          </a:p>
          <a:p>
            <a:endParaRPr lang="en-IN" b="1" dirty="0">
              <a:solidFill>
                <a:srgbClr val="0E4094"/>
              </a:solidFill>
              <a:latin typeface="SamsungOne 600C" panose="020B0706030303020204" pitchFamily="34" charset="0"/>
              <a:ea typeface="SamsungOne 600C" panose="020B0706030303020204" pitchFamily="34" charset="0"/>
            </a:endParaRPr>
          </a:p>
          <a:p>
            <a:pPr marL="269875" indent="-269875"/>
            <a:r>
              <a:rPr lang="en-IN" sz="14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rPr>
              <a:t>Halt in research paper due to semester exams.</a:t>
            </a:r>
          </a:p>
          <a:p>
            <a:endParaRPr lang="en-IN" sz="1400" b="1" dirty="0">
              <a:solidFill>
                <a:srgbClr val="0E4094"/>
              </a:solidFill>
              <a:latin typeface="SamsungOne 600C" panose="020B0706030303020204" pitchFamily="34" charset="0"/>
              <a:ea typeface="SamsungOne 600C" panose="020B0706030303020204" pitchFamily="34" charset="0"/>
            </a:endParaRPr>
          </a:p>
        </p:txBody>
      </p:sp>
      <p:sp>
        <p:nvSpPr>
          <p:cNvPr id="39" name="Rectangle 38"/>
          <p:cNvSpPr/>
          <p:nvPr/>
        </p:nvSpPr>
        <p:spPr>
          <a:xfrm>
            <a:off x="265767" y="2110196"/>
            <a:ext cx="4773371" cy="369332"/>
          </a:xfrm>
          <a:prstGeom prst="rect">
            <a:avLst/>
          </a:prstGeom>
        </p:spPr>
        <p:txBody>
          <a:bodyPr wrap="square">
            <a:spAutoFit/>
          </a:bodyPr>
          <a:lstStyle/>
          <a:p>
            <a:r>
              <a:rPr lang="en-IN" b="1">
                <a:solidFill>
                  <a:srgbClr val="0E4094"/>
                </a:solidFill>
                <a:latin typeface="SamsungOne 600C" panose="020B0706030303020204" pitchFamily="34" charset="0"/>
                <a:ea typeface="SamsungOne 600C" panose="020B0706030303020204" pitchFamily="34" charset="0"/>
              </a:rPr>
              <a:t>Resource Requirement Identified with Status</a:t>
            </a:r>
          </a:p>
        </p:txBody>
      </p:sp>
      <p:sp>
        <p:nvSpPr>
          <p:cNvPr id="40" name="Rectangle 39"/>
          <p:cNvSpPr/>
          <p:nvPr/>
        </p:nvSpPr>
        <p:spPr>
          <a:xfrm>
            <a:off x="6139991" y="4205097"/>
            <a:ext cx="5867778" cy="1798451"/>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chemeClr val="tx1"/>
                </a:solidFill>
                <a:latin typeface="Times New Roman" panose="02020603050405020304" pitchFamily="18" charset="0"/>
                <a:ea typeface="SamsungOne 600C" panose="020B0706030303020204" pitchFamily="34" charset="0"/>
                <a:cs typeface="Times New Roman" panose="02020603050405020304" pitchFamily="18" charset="0"/>
              </a:rPr>
              <a:t>Website: </a:t>
            </a:r>
            <a:r>
              <a:rPr lang="en-US" sz="1200">
                <a:solidFill>
                  <a:schemeClr val="tx1"/>
                </a:solidFill>
                <a:latin typeface="Times New Roman" panose="02020603050405020304" pitchFamily="18" charset="0"/>
                <a:ea typeface="SamsungOne 600C" panose="020B0706030303020204" pitchFamily="34" charset="0"/>
                <a:cs typeface="Times New Roman" panose="02020603050405020304" pitchFamily="18" charset="0"/>
                <a:hlinkClick r:id="rId3"/>
              </a:rPr>
              <a:t>https://vintage.winklerbros.net/californiaND.html</a:t>
            </a:r>
            <a:endParaRPr lang="en-US" sz="1200">
              <a:solidFill>
                <a:schemeClr val="tx1"/>
              </a:solidFill>
              <a:latin typeface="Times New Roman" panose="02020603050405020304" pitchFamily="18" charset="0"/>
              <a:ea typeface="SamsungOne 600C" panose="020B0706030303020204" pitchFamily="34" charset="0"/>
              <a:cs typeface="Times New Roman" panose="02020603050405020304" pitchFamily="18" charset="0"/>
            </a:endParaRPr>
          </a:p>
          <a:p>
            <a:r>
              <a:rPr lang="en-US" sz="1200">
                <a:solidFill>
                  <a:schemeClr val="tx1"/>
                </a:solidFill>
                <a:latin typeface="Times New Roman" panose="02020603050405020304" pitchFamily="18" charset="0"/>
                <a:ea typeface="SamsungOne 600C" panose="020B0706030303020204" pitchFamily="34" charset="0"/>
                <a:cs typeface="Times New Roman" panose="02020603050405020304" pitchFamily="18" charset="0"/>
              </a:rPr>
              <a:t>Dataset: </a:t>
            </a:r>
            <a:r>
              <a:rPr lang="en-US" sz="1200">
                <a:solidFill>
                  <a:schemeClr val="tx1"/>
                </a:solidFill>
                <a:latin typeface="Times New Roman" panose="02020603050405020304" pitchFamily="18" charset="0"/>
                <a:ea typeface="SamsungOne 600C" panose="020B0706030303020204" pitchFamily="34" charset="0"/>
                <a:cs typeface="Times New Roman" panose="02020603050405020304" pitchFamily="18" charset="0"/>
                <a:hlinkClick r:id="rId4"/>
              </a:rPr>
              <a:t>https://drive.google.com/file/d/1u69dj5ZZTdLKdQBAZ_Tf4bLOtFtffToS/view?usp=sharing</a:t>
            </a:r>
            <a:endParaRPr lang="en-US" sz="1200">
              <a:solidFill>
                <a:schemeClr val="tx1"/>
              </a:solidFill>
              <a:latin typeface="Times New Roman" panose="02020603050405020304" pitchFamily="18" charset="0"/>
              <a:ea typeface="SamsungOne 600C" panose="020B0706030303020204" pitchFamily="34" charset="0"/>
              <a:cs typeface="Times New Roman" panose="02020603050405020304" pitchFamily="18" charset="0"/>
            </a:endParaRPr>
          </a:p>
          <a:p>
            <a:r>
              <a:rPr lang="en-US" sz="1200">
                <a:solidFill>
                  <a:schemeClr val="tx1"/>
                </a:solidFill>
                <a:latin typeface="Times New Roman" panose="02020603050405020304" pitchFamily="18" charset="0"/>
                <a:ea typeface="SamsungOne 600C" panose="020B0706030303020204" pitchFamily="34" charset="0"/>
                <a:cs typeface="Times New Roman" panose="02020603050405020304" pitchFamily="18" charset="0"/>
              </a:rPr>
              <a:t>Password: </a:t>
            </a:r>
            <a:r>
              <a:rPr lang="en-IN" sz="1200">
                <a:solidFill>
                  <a:schemeClr val="tx1"/>
                </a:solidFill>
                <a:latin typeface="Times New Roman" panose="02020603050405020304" pitchFamily="18" charset="0"/>
                <a:cs typeface="Times New Roman" panose="02020603050405020304" pitchFamily="18" charset="0"/>
              </a:rPr>
              <a:t>QoMEX-2013</a:t>
            </a:r>
            <a:endParaRPr lang="en-US" sz="1200">
              <a:solidFill>
                <a:schemeClr val="tx1"/>
              </a:solidFill>
              <a:latin typeface="Times New Roman" panose="02020603050405020304" pitchFamily="18" charset="0"/>
              <a:ea typeface="SamsungOne 600C" panose="020B0706030303020204" pitchFamily="34" charset="0"/>
              <a:cs typeface="Times New Roman" panose="02020603050405020304" pitchFamily="18" charset="0"/>
            </a:endParaRPr>
          </a:p>
        </p:txBody>
      </p:sp>
      <p:sp>
        <p:nvSpPr>
          <p:cNvPr id="41" name="Rectangle 40"/>
          <p:cNvSpPr/>
          <p:nvPr/>
        </p:nvSpPr>
        <p:spPr>
          <a:xfrm>
            <a:off x="6139991" y="4277046"/>
            <a:ext cx="2618217" cy="369332"/>
          </a:xfrm>
          <a:prstGeom prst="rect">
            <a:avLst/>
          </a:prstGeom>
        </p:spPr>
        <p:txBody>
          <a:bodyPr wrap="none">
            <a:spAutoFit/>
          </a:bodyPr>
          <a:lstStyle/>
          <a:p>
            <a:r>
              <a:rPr lang="en-IN" b="1">
                <a:solidFill>
                  <a:srgbClr val="0E4094"/>
                </a:solidFill>
                <a:latin typeface="SamsungOne 600C" panose="020B0706030303020204" pitchFamily="34" charset="0"/>
                <a:ea typeface="SamsungOne 600C" panose="020B0706030303020204" pitchFamily="34" charset="0"/>
              </a:rPr>
              <a:t>Data Collection Information</a:t>
            </a:r>
          </a:p>
        </p:txBody>
      </p:sp>
      <p:sp>
        <p:nvSpPr>
          <p:cNvPr id="42" name="Rectangle 41"/>
          <p:cNvSpPr/>
          <p:nvPr/>
        </p:nvSpPr>
        <p:spPr>
          <a:xfrm>
            <a:off x="6181044" y="2037123"/>
            <a:ext cx="5867778" cy="1986592"/>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rPr>
              <a:t>GITHUB: </a:t>
            </a:r>
            <a:r>
              <a:rPr lang="en-IN" sz="1200" b="1">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hlinkClick r:id="rId5"/>
              </a:rPr>
              <a:t>https://</a:t>
            </a:r>
            <a:r>
              <a:rPr lang="en-IN" sz="1200" b="1" err="1">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hlinkClick r:id="rId5"/>
              </a:rPr>
              <a:t>github.ecodesamsung.com</a:t>
            </a:r>
            <a:r>
              <a:rPr lang="en-IN" sz="1200" b="1">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hlinkClick r:id="rId5"/>
              </a:rPr>
              <a:t>/SRIB-PRISM/23RSG40SRM_Filter_Duplicate_Images</a:t>
            </a:r>
            <a:endParaRPr lang="en-IN" sz="1200" b="1">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p:txBody>
      </p:sp>
      <p:sp>
        <p:nvSpPr>
          <p:cNvPr id="43" name="Rectangle 42"/>
          <p:cNvSpPr/>
          <p:nvPr/>
        </p:nvSpPr>
        <p:spPr>
          <a:xfrm>
            <a:off x="6139991" y="2116292"/>
            <a:ext cx="5279330" cy="646331"/>
          </a:xfrm>
          <a:prstGeom prst="rect">
            <a:avLst/>
          </a:prstGeom>
        </p:spPr>
        <p:txBody>
          <a:bodyPr wrap="none" lIns="91440" tIns="45720" rIns="91440" bIns="45720" anchor="t">
            <a:spAutoFit/>
          </a:bodyPr>
          <a:lstStyle/>
          <a:p>
            <a:r>
              <a:rPr lang="en-IN" b="1" err="1">
                <a:solidFill>
                  <a:srgbClr val="0E4094"/>
                </a:solidFill>
                <a:latin typeface="SamsungOne 600C"/>
                <a:ea typeface="SamsungOne 600C" panose="020B0706030303020204" pitchFamily="34" charset="0"/>
              </a:rPr>
              <a:t>Github</a:t>
            </a:r>
            <a:r>
              <a:rPr lang="en-IN" b="1">
                <a:solidFill>
                  <a:srgbClr val="0E4094"/>
                </a:solidFill>
                <a:latin typeface="SamsungOne 600C"/>
                <a:ea typeface="SamsungOne 600C" panose="020B0706030303020204" pitchFamily="34" charset="0"/>
              </a:rPr>
              <a:t> Repository Link and PRISM Portal Registration</a:t>
            </a:r>
            <a:endParaRPr lang="en-US">
              <a:latin typeface="SamsungOne 600C"/>
            </a:endParaRPr>
          </a:p>
          <a:p>
            <a:r>
              <a:rPr lang="en-IN" b="1">
                <a:solidFill>
                  <a:srgbClr val="0E4094"/>
                </a:solidFill>
                <a:latin typeface="SamsungOne 600C"/>
                <a:ea typeface="SamsungOne 600C" panose="020B0706030303020204" pitchFamily="34" charset="0"/>
              </a:rPr>
              <a:t> Status</a:t>
            </a:r>
            <a:endParaRPr lang="en-IN">
              <a:latin typeface="SamsungOne 600C"/>
            </a:endParaRPr>
          </a:p>
        </p:txBody>
      </p:sp>
      <p:sp>
        <p:nvSpPr>
          <p:cNvPr id="44" name="TextBox 43"/>
          <p:cNvSpPr txBox="1"/>
          <p:nvPr/>
        </p:nvSpPr>
        <p:spPr>
          <a:xfrm>
            <a:off x="10040112" y="6489192"/>
            <a:ext cx="2151887" cy="369332"/>
          </a:xfrm>
          <a:prstGeom prst="rect">
            <a:avLst/>
          </a:prstGeom>
          <a:noFill/>
        </p:spPr>
        <p:txBody>
          <a:bodyPr wrap="square" rtlCol="0" anchor="ctr">
            <a:spAutoFit/>
          </a:bodyPr>
          <a:lstStyle/>
          <a:p>
            <a:r>
              <a:rPr lang="en-IN">
                <a:latin typeface="SamsungOne 600C" panose="020B0706030303020204" pitchFamily="34" charset="0"/>
                <a:ea typeface="SamsungOne 600C" panose="020B0706030303020204" pitchFamily="34" charset="0"/>
              </a:rPr>
              <a:t>Date: 13/06/2024</a:t>
            </a:r>
            <a:endParaRPr lang="en-US">
              <a:solidFill>
                <a:schemeClr val="bg1">
                  <a:lumMod val="50000"/>
                </a:schemeClr>
              </a:solidFill>
              <a:latin typeface="SamsungOne 600C" panose="020B0706030303020204" pitchFamily="34" charset="0"/>
              <a:ea typeface="SamsungOne 600C" panose="020B0706030303020204" pitchFamily="34" charset="0"/>
            </a:endParaRPr>
          </a:p>
        </p:txBody>
      </p:sp>
      <p:sp>
        <p:nvSpPr>
          <p:cNvPr id="4" name="Rectangle 3">
            <a:extLst>
              <a:ext uri="{FF2B5EF4-FFF2-40B4-BE49-F238E27FC236}">
                <a16:creationId xmlns:a16="http://schemas.microsoft.com/office/drawing/2014/main" id="{8D1904FD-29AC-9562-EA29-886C6A99A07E}"/>
              </a:ext>
            </a:extLst>
          </p:cNvPr>
          <p:cNvSpPr/>
          <p:nvPr/>
        </p:nvSpPr>
        <p:spPr>
          <a:xfrm>
            <a:off x="283464" y="1109867"/>
            <a:ext cx="4167194" cy="461665"/>
          </a:xfrm>
          <a:prstGeom prst="rect">
            <a:avLst/>
          </a:prstGeom>
        </p:spPr>
        <p:txBody>
          <a:bodyPr wrap="square">
            <a:spAutoFit/>
          </a:bodyPr>
          <a:lstStyle/>
          <a:p>
            <a:pPr marL="228600" indent="-228600">
              <a:buFontTx/>
              <a:buAutoNum type="arabicPeriod"/>
            </a:pPr>
            <a:r>
              <a:rPr lang="en-IN" sz="1200">
                <a:solidFill>
                  <a:schemeClr val="bg1"/>
                </a:solidFill>
                <a:latin typeface="SamsungOne 600C" panose="020B0706030303020204" pitchFamily="34" charset="0"/>
                <a:ea typeface="SamsungOne 600C" panose="020B0706030303020204" pitchFamily="34" charset="0"/>
              </a:rPr>
              <a:t>Worklet ID: 23RSG40SRM</a:t>
            </a:r>
          </a:p>
          <a:p>
            <a:pPr marL="228600" indent="-228600">
              <a:buAutoNum type="arabicPeriod"/>
            </a:pPr>
            <a:r>
              <a:rPr lang="en-IN" sz="1200">
                <a:solidFill>
                  <a:schemeClr val="bg1"/>
                </a:solidFill>
                <a:latin typeface="SamsungOne 600C" panose="020B0706030303020204" pitchFamily="34" charset="0"/>
                <a:ea typeface="SamsungOne 600C" panose="020B0706030303020204" pitchFamily="34" charset="0"/>
              </a:rPr>
              <a:t>College Name: SRM institute of Science and Technology</a:t>
            </a:r>
          </a:p>
        </p:txBody>
      </p:sp>
    </p:spTree>
    <p:extLst>
      <p:ext uri="{BB962C8B-B14F-4D97-AF65-F5344CB8AC3E}">
        <p14:creationId xmlns:p14="http://schemas.microsoft.com/office/powerpoint/2010/main" val="384078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261" y="700412"/>
            <a:ext cx="11840507" cy="924140"/>
          </a:xfrm>
          <a:prstGeom prst="rect">
            <a:avLst/>
          </a:prstGeom>
          <a:solidFill>
            <a:schemeClr val="tx1">
              <a:lumMod val="75000"/>
              <a:lumOff val="2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7" y="146254"/>
            <a:ext cx="10023343" cy="400110"/>
          </a:xfrm>
          <a:prstGeom prst="rect">
            <a:avLst/>
          </a:prstGeom>
          <a:noFill/>
        </p:spPr>
        <p:txBody>
          <a:bodyPr wrap="square" rtlCol="0" anchor="ctr">
            <a:spAutoFit/>
          </a:bodyPr>
          <a:lstStyle/>
          <a:p>
            <a:r>
              <a:rPr lang="en-IN" sz="2000">
                <a:latin typeface="SamsungOne 600C" panose="020B0706030303020204" pitchFamily="34" charset="0"/>
                <a:ea typeface="SamsungOne 600C" panose="020B0706030303020204" pitchFamily="34" charset="0"/>
              </a:rPr>
              <a:t>Work-let Name: Filter Duplicate Images</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5" name="Rectangle 24"/>
          <p:cNvSpPr/>
          <p:nvPr/>
        </p:nvSpPr>
        <p:spPr>
          <a:xfrm>
            <a:off x="173158" y="715652"/>
            <a:ext cx="1667444" cy="369332"/>
          </a:xfrm>
          <a:prstGeom prst="rect">
            <a:avLst/>
          </a:prstGeom>
        </p:spPr>
        <p:txBody>
          <a:bodyPr wrap="none">
            <a:spAutoFit/>
          </a:bodyPr>
          <a:lstStyle/>
          <a:p>
            <a:r>
              <a:rPr lang="en-IN" b="1">
                <a:solidFill>
                  <a:schemeClr val="accent6"/>
                </a:solidFill>
                <a:latin typeface="SamsungOne 600C" panose="020B0706030303020204" pitchFamily="34" charset="0"/>
                <a:ea typeface="SamsungOne 600C" panose="020B0706030303020204" pitchFamily="34" charset="0"/>
              </a:rPr>
              <a:t>Worklet Details</a:t>
            </a: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34" name="Rectangle 33"/>
          <p:cNvSpPr/>
          <p:nvPr/>
        </p:nvSpPr>
        <p:spPr>
          <a:xfrm>
            <a:off x="167262" y="1737388"/>
            <a:ext cx="11840506" cy="4751803"/>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93345" lvl="1"/>
            <a:endParaRPr lang="en-IN" sz="1200" b="1" dirty="0">
              <a:solidFill>
                <a:srgbClr val="0E4094"/>
              </a:solidFill>
              <a:latin typeface="Times New Roman"/>
              <a:ea typeface="SamsungOne 600C" panose="020B0706030303020204" pitchFamily="34" charset="0"/>
              <a:cs typeface="Times New Roman"/>
            </a:endParaRPr>
          </a:p>
          <a:p>
            <a:pPr marL="93345" lvl="1"/>
            <a:endParaRPr lang="en-IN" sz="1200" b="1" dirty="0">
              <a:solidFill>
                <a:srgbClr val="0E4094"/>
              </a:solidFill>
              <a:latin typeface="Times New Roman"/>
              <a:ea typeface="SamsungOne 600C" panose="020B0706030303020204" pitchFamily="34" charset="0"/>
              <a:cs typeface="Times New Roman"/>
            </a:endParaRPr>
          </a:p>
          <a:p>
            <a:pPr marL="93345" lvl="1"/>
            <a:endParaRPr lang="en-IN" sz="1200" b="1" dirty="0">
              <a:solidFill>
                <a:srgbClr val="0E4094"/>
              </a:solidFill>
              <a:latin typeface="Times New Roman"/>
              <a:ea typeface="SamsungOne 600C" panose="020B0706030303020204" pitchFamily="34" charset="0"/>
              <a:cs typeface="Times New Roman"/>
            </a:endParaRPr>
          </a:p>
          <a:p>
            <a:pPr marL="93345" lvl="1"/>
            <a:endParaRPr lang="en-IN" sz="1200" b="1" dirty="0">
              <a:solidFill>
                <a:srgbClr val="0E4094"/>
              </a:solidFill>
              <a:latin typeface="Times New Roman"/>
              <a:ea typeface="SamsungOne 600C" panose="020B0706030303020204" pitchFamily="34" charset="0"/>
              <a:cs typeface="Times New Roman"/>
            </a:endParaRPr>
          </a:p>
          <a:p>
            <a:pPr marL="93345" lvl="1"/>
            <a:endParaRPr lang="en-IN" sz="1200" b="1" dirty="0">
              <a:solidFill>
                <a:srgbClr val="0E4094"/>
              </a:solidFill>
              <a:latin typeface="Times New Roman"/>
              <a:ea typeface="SamsungOne 600C" panose="020B0706030303020204" pitchFamily="34" charset="0"/>
              <a:cs typeface="Times New Roman"/>
            </a:endParaRPr>
          </a:p>
          <a:p>
            <a:pPr marL="93345" lvl="1"/>
            <a:r>
              <a:rPr lang="en-IN" sz="1200" b="1" dirty="0">
                <a:solidFill>
                  <a:srgbClr val="0E4094"/>
                </a:solidFill>
                <a:latin typeface="Times New Roman"/>
                <a:ea typeface="SamsungOne 600C" panose="020B0706030303020204" pitchFamily="34" charset="0"/>
                <a:cs typeface="Times New Roman"/>
              </a:rPr>
              <a:t>Status and future plan:</a:t>
            </a:r>
            <a:endParaRPr lang="en-US" sz="1200" dirty="0">
              <a:latin typeface="Times New Roman"/>
              <a:cs typeface="Times New Roman"/>
            </a:endParaRPr>
          </a:p>
          <a:p>
            <a:pPr marL="264795" lvl="1" indent="-171450">
              <a:buFont typeface="Arial"/>
              <a:buChar char="•"/>
            </a:pPr>
            <a:r>
              <a:rPr lang="en-IN" sz="1200" b="1" dirty="0">
                <a:solidFill>
                  <a:srgbClr val="0E4094"/>
                </a:solidFill>
                <a:latin typeface="Times New Roman"/>
                <a:ea typeface="SamsungOne 600C" panose="020B0706030303020204" pitchFamily="34" charset="0"/>
                <a:cs typeface="Times New Roman"/>
              </a:rPr>
              <a:t>     Current status is that various models are compared and clip model on GPU gave promising results.</a:t>
            </a:r>
          </a:p>
          <a:p>
            <a:pPr marL="264795" lvl="1" indent="-171450">
              <a:buFont typeface="Arial"/>
              <a:buChar char="•"/>
            </a:pPr>
            <a:r>
              <a:rPr lang="en-IN" sz="1200" b="1" dirty="0">
                <a:solidFill>
                  <a:srgbClr val="0E4094"/>
                </a:solidFill>
                <a:latin typeface="Times New Roman"/>
                <a:ea typeface="SamsungOne 600C" panose="020B0706030303020204" pitchFamily="34" charset="0"/>
                <a:cs typeface="Times New Roman"/>
              </a:rPr>
              <a:t>      Future plans is to write a research paper analysing the various models on detecting the duplicate images of different sizes of different datasets.</a:t>
            </a:r>
            <a:endParaRPr lang="en-IN" sz="12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pPr marL="93345" lvl="1"/>
            <a:r>
              <a:rPr lang="en-IN" sz="12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rPr>
              <a:t>Latest Literature Review:</a:t>
            </a:r>
          </a:p>
          <a:p>
            <a:pPr marL="93345" lvl="1"/>
            <a:endParaRPr lang="en-IN" sz="12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pPr marL="93345" lvl="1"/>
            <a:endParaRPr lang="en-IN" sz="12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pPr marL="93345" lvl="1"/>
            <a:endParaRPr lang="en-IN" sz="12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pPr marL="93345" lvl="1"/>
            <a:endParaRPr lang="en-IN" sz="12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pPr marL="93345" lvl="1"/>
            <a:endParaRPr lang="en-IN" sz="12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pPr marL="93345" lvl="1"/>
            <a:endParaRPr lang="en-IN" sz="12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pPr marL="93345" lvl="1"/>
            <a:endParaRPr lang="en-IN" sz="12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pPr marL="93345" lvl="1"/>
            <a:endParaRPr lang="en-IN" sz="12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pPr marL="93345" lvl="1"/>
            <a:endParaRPr lang="en-IN" sz="12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pPr marL="93345" lvl="1"/>
            <a:endParaRPr lang="en-IN" sz="12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pPr marL="93345" lvl="1"/>
            <a:endParaRPr lang="en-IN" sz="12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pPr marL="93345" lvl="1"/>
            <a:endParaRPr lang="en-IN" sz="1200" b="1">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endParaRPr>
          </a:p>
          <a:p>
            <a:pPr marL="93345" lvl="1"/>
            <a:r>
              <a:rPr lang="en-IN" sz="1200" b="1">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rPr>
              <a:t>Any </a:t>
            </a:r>
            <a:r>
              <a:rPr lang="en-IN" sz="12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rPr>
              <a:t>other comment:</a:t>
            </a:r>
          </a:p>
          <a:p>
            <a:pPr marL="93345" lvl="1"/>
            <a:r>
              <a:rPr lang="en-IN" sz="1200" b="1" dirty="0">
                <a:solidFill>
                  <a:srgbClr val="0E4094"/>
                </a:solidFill>
                <a:latin typeface="Times New Roman"/>
                <a:ea typeface="SamsungOne 600C" panose="020B0706030303020204" pitchFamily="34" charset="0"/>
                <a:cs typeface="Times New Roman"/>
              </a:rPr>
              <a:t>Suggestions and review  from Samsung mentors for the work done  .</a:t>
            </a:r>
          </a:p>
          <a:p>
            <a:pPr marL="93345" lvl="1"/>
            <a:r>
              <a:rPr lang="en-IN" sz="12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rPr>
              <a:t>Suggestions for the research paper publications( conference or Journal)</a:t>
            </a:r>
          </a:p>
        </p:txBody>
      </p:sp>
      <p:sp>
        <p:nvSpPr>
          <p:cNvPr id="39" name="Rectangle 38"/>
          <p:cNvSpPr/>
          <p:nvPr/>
        </p:nvSpPr>
        <p:spPr>
          <a:xfrm>
            <a:off x="237966" y="2003978"/>
            <a:ext cx="10444418" cy="830997"/>
          </a:xfrm>
          <a:prstGeom prst="rect">
            <a:avLst/>
          </a:prstGeom>
        </p:spPr>
        <p:txBody>
          <a:bodyPr wrap="square" lIns="91440" tIns="45720" rIns="91440" bIns="45720" anchor="t">
            <a:spAutoFit/>
          </a:bodyPr>
          <a:lstStyle/>
          <a:p>
            <a:r>
              <a:rPr lang="en-IN" sz="1200" b="1"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rPr>
              <a:t>Professor Comments :</a:t>
            </a:r>
            <a:endParaRPr lang="en-US" sz="1200" dirty="0">
              <a:solidFill>
                <a:srgbClr val="000000"/>
              </a:solidFill>
              <a:latin typeface="Times New Roman" panose="02020603050405020304" pitchFamily="18" charset="0"/>
              <a:ea typeface="SamsungOne 600C" panose="020B0706030303020204" pitchFamily="34" charset="0"/>
              <a:cs typeface="Times New Roman" panose="02020603050405020304" pitchFamily="18" charset="0"/>
            </a:endParaRPr>
          </a:p>
          <a:p>
            <a:pPr marL="342900" indent="-342900">
              <a:buAutoNum type="arabicPeriod"/>
            </a:pPr>
            <a:r>
              <a:rPr lang="en-IN" sz="1200"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rPr>
              <a:t>Initially the dataset size was small and detection time was more (first approach)</a:t>
            </a:r>
            <a:endParaRPr lang="en-US" sz="1200" dirty="0">
              <a:solidFill>
                <a:srgbClr val="000000"/>
              </a:solidFill>
              <a:latin typeface="Times New Roman" panose="02020603050405020304" pitchFamily="18" charset="0"/>
              <a:ea typeface="SamsungOne 600C" panose="020B0706030303020204" pitchFamily="34" charset="0"/>
              <a:cs typeface="Times New Roman" panose="02020603050405020304" pitchFamily="18" charset="0"/>
            </a:endParaRPr>
          </a:p>
          <a:p>
            <a:pPr marL="342900" indent="-342900">
              <a:buAutoNum type="arabicPeriod"/>
            </a:pPr>
            <a:r>
              <a:rPr lang="en-IN" sz="1200"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rPr>
              <a:t>After applying multithreading optimization to larger dataset,</a:t>
            </a:r>
          </a:p>
          <a:p>
            <a:r>
              <a:rPr lang="en-IN" sz="1200" dirty="0">
                <a:solidFill>
                  <a:srgbClr val="0E4094"/>
                </a:solidFill>
                <a:latin typeface="Times New Roman" panose="02020603050405020304" pitchFamily="18" charset="0"/>
                <a:ea typeface="SamsungOne 600C" panose="020B0706030303020204" pitchFamily="34" charset="0"/>
                <a:cs typeface="Times New Roman" panose="02020603050405020304" pitchFamily="18" charset="0"/>
              </a:rPr>
              <a:t> the detection time was less( the second approach seems to be better for detection)</a:t>
            </a:r>
            <a:r>
              <a:rPr lang="en-IN" sz="1200" b="1" dirty="0">
                <a:solidFill>
                  <a:srgbClr val="0E4094"/>
                </a:solidFill>
                <a:latin typeface="Times New Roman" panose="02020603050405020304" pitchFamily="18" charset="0"/>
                <a:cs typeface="Times New Roman" panose="02020603050405020304" pitchFamily="18" charset="0"/>
              </a:rPr>
              <a:t>	</a:t>
            </a:r>
          </a:p>
        </p:txBody>
      </p:sp>
      <p:sp>
        <p:nvSpPr>
          <p:cNvPr id="44" name="TextBox 43"/>
          <p:cNvSpPr txBox="1"/>
          <p:nvPr/>
        </p:nvSpPr>
        <p:spPr>
          <a:xfrm>
            <a:off x="10040112" y="6489192"/>
            <a:ext cx="2151887" cy="369332"/>
          </a:xfrm>
          <a:prstGeom prst="rect">
            <a:avLst/>
          </a:prstGeom>
          <a:noFill/>
        </p:spPr>
        <p:txBody>
          <a:bodyPr wrap="square" rtlCol="0" anchor="ctr">
            <a:spAutoFit/>
          </a:bodyPr>
          <a:lstStyle/>
          <a:p>
            <a:r>
              <a:rPr lang="en-IN">
                <a:latin typeface="SamsungOne 600C" panose="020B0706030303020204" pitchFamily="34" charset="0"/>
                <a:ea typeface="SamsungOne 600C" panose="020B0706030303020204" pitchFamily="34" charset="0"/>
              </a:rPr>
              <a:t>Date: 13/06/2024</a:t>
            </a:r>
            <a:endParaRPr lang="en-US">
              <a:solidFill>
                <a:schemeClr val="bg1">
                  <a:lumMod val="50000"/>
                </a:schemeClr>
              </a:solidFill>
              <a:latin typeface="SamsungOne 600C" panose="020B0706030303020204" pitchFamily="34" charset="0"/>
              <a:ea typeface="SamsungOne 600C" panose="020B0706030303020204" pitchFamily="34" charset="0"/>
            </a:endParaRPr>
          </a:p>
        </p:txBody>
      </p:sp>
      <p:sp>
        <p:nvSpPr>
          <p:cNvPr id="2" name="Rectangle 1">
            <a:extLst>
              <a:ext uri="{FF2B5EF4-FFF2-40B4-BE49-F238E27FC236}">
                <a16:creationId xmlns:a16="http://schemas.microsoft.com/office/drawing/2014/main" id="{E4E79F7E-5853-5F14-CBAE-F054198548B9}"/>
              </a:ext>
            </a:extLst>
          </p:cNvPr>
          <p:cNvSpPr/>
          <p:nvPr/>
        </p:nvSpPr>
        <p:spPr>
          <a:xfrm>
            <a:off x="283464" y="1109867"/>
            <a:ext cx="4167194" cy="461665"/>
          </a:xfrm>
          <a:prstGeom prst="rect">
            <a:avLst/>
          </a:prstGeom>
        </p:spPr>
        <p:txBody>
          <a:bodyPr wrap="square">
            <a:spAutoFit/>
          </a:bodyPr>
          <a:lstStyle/>
          <a:p>
            <a:pPr marL="228600" indent="-228600">
              <a:buFontTx/>
              <a:buAutoNum type="arabicPeriod"/>
            </a:pPr>
            <a:r>
              <a:rPr lang="en-IN" sz="1200">
                <a:solidFill>
                  <a:schemeClr val="bg1"/>
                </a:solidFill>
                <a:latin typeface="SamsungOne 600C" panose="020B0706030303020204" pitchFamily="34" charset="0"/>
                <a:ea typeface="SamsungOne 600C" panose="020B0706030303020204" pitchFamily="34" charset="0"/>
              </a:rPr>
              <a:t>Worklet ID: 23RSG40SRM</a:t>
            </a:r>
          </a:p>
          <a:p>
            <a:pPr marL="228600" indent="-228600">
              <a:buAutoNum type="arabicPeriod"/>
            </a:pPr>
            <a:r>
              <a:rPr lang="en-IN" sz="1200">
                <a:solidFill>
                  <a:schemeClr val="bg1"/>
                </a:solidFill>
                <a:latin typeface="SamsungOne 600C" panose="020B0706030303020204" pitchFamily="34" charset="0"/>
                <a:ea typeface="SamsungOne 600C" panose="020B0706030303020204" pitchFamily="34" charset="0"/>
              </a:rPr>
              <a:t>College Name: SRM institute of Science and Technology</a:t>
            </a:r>
          </a:p>
        </p:txBody>
      </p:sp>
      <p:graphicFrame>
        <p:nvGraphicFramePr>
          <p:cNvPr id="3" name="Table 2">
            <a:extLst>
              <a:ext uri="{FF2B5EF4-FFF2-40B4-BE49-F238E27FC236}">
                <a16:creationId xmlns:a16="http://schemas.microsoft.com/office/drawing/2014/main" id="{F4E038CB-C462-D3A1-5F9B-CFB2E6545D36}"/>
              </a:ext>
            </a:extLst>
          </p:cNvPr>
          <p:cNvGraphicFramePr>
            <a:graphicFrameLocks noGrp="1"/>
          </p:cNvGraphicFramePr>
          <p:nvPr>
            <p:extLst>
              <p:ext uri="{D42A27DB-BD31-4B8C-83A1-F6EECF244321}">
                <p14:modId xmlns:p14="http://schemas.microsoft.com/office/powerpoint/2010/main" val="4205854288"/>
              </p:ext>
            </p:extLst>
          </p:nvPr>
        </p:nvGraphicFramePr>
        <p:xfrm>
          <a:off x="313266" y="3636229"/>
          <a:ext cx="11244450" cy="2103120"/>
        </p:xfrm>
        <a:graphic>
          <a:graphicData uri="http://schemas.openxmlformats.org/drawingml/2006/table">
            <a:tbl>
              <a:tblPr firstRow="1" bandRow="1">
                <a:tableStyleId>{5C22544A-7EE6-4342-B048-85BDC9FD1C3A}</a:tableStyleId>
              </a:tblPr>
              <a:tblGrid>
                <a:gridCol w="3748150">
                  <a:extLst>
                    <a:ext uri="{9D8B030D-6E8A-4147-A177-3AD203B41FA5}">
                      <a16:colId xmlns:a16="http://schemas.microsoft.com/office/drawing/2014/main" val="1592904102"/>
                    </a:ext>
                  </a:extLst>
                </a:gridCol>
                <a:gridCol w="3748150">
                  <a:extLst>
                    <a:ext uri="{9D8B030D-6E8A-4147-A177-3AD203B41FA5}">
                      <a16:colId xmlns:a16="http://schemas.microsoft.com/office/drawing/2014/main" val="807490802"/>
                    </a:ext>
                  </a:extLst>
                </a:gridCol>
                <a:gridCol w="3748150">
                  <a:extLst>
                    <a:ext uri="{9D8B030D-6E8A-4147-A177-3AD203B41FA5}">
                      <a16:colId xmlns:a16="http://schemas.microsoft.com/office/drawing/2014/main" val="2358237166"/>
                    </a:ext>
                  </a:extLst>
                </a:gridCol>
              </a:tblGrid>
              <a:tr h="261035">
                <a:tc>
                  <a:txBody>
                    <a:bodyPr/>
                    <a:lstStyle/>
                    <a:p>
                      <a:pPr algn="l"/>
                      <a:r>
                        <a:rPr lang="en-US" sz="1200" dirty="0">
                          <a:latin typeface="Times New Roman" panose="02020603050405020304" pitchFamily="18" charset="0"/>
                          <a:cs typeface="Times New Roman" panose="02020603050405020304" pitchFamily="18" charset="0"/>
                        </a:rPr>
                        <a:t>Article</a:t>
                      </a:r>
                    </a:p>
                  </a:txBody>
                  <a:tcPr/>
                </a:tc>
                <a:tc>
                  <a:txBody>
                    <a:bodyPr/>
                    <a:lstStyle/>
                    <a:p>
                      <a:pPr algn="l"/>
                      <a:r>
                        <a:rPr lang="en-US" sz="1200" dirty="0">
                          <a:latin typeface="Times New Roman" panose="02020603050405020304" pitchFamily="18" charset="0"/>
                          <a:cs typeface="Times New Roman" panose="02020603050405020304" pitchFamily="18" charset="0"/>
                        </a:rPr>
                        <a:t>Author</a:t>
                      </a:r>
                    </a:p>
                  </a:txBody>
                  <a:tcPr/>
                </a:tc>
                <a:tc>
                  <a:txBody>
                    <a:bodyPr/>
                    <a:lstStyle/>
                    <a:p>
                      <a:pPr algn="l"/>
                      <a:r>
                        <a:rPr lang="en-US" sz="1200" dirty="0">
                          <a:latin typeface="Times New Roman" panose="02020603050405020304" pitchFamily="18" charset="0"/>
                          <a:cs typeface="Times New Roman" panose="02020603050405020304" pitchFamily="18" charset="0"/>
                        </a:rPr>
                        <a:t>Review</a:t>
                      </a:r>
                    </a:p>
                  </a:txBody>
                  <a:tcPr/>
                </a:tc>
                <a:extLst>
                  <a:ext uri="{0D108BD9-81ED-4DB2-BD59-A6C34878D82A}">
                    <a16:rowId xmlns:a16="http://schemas.microsoft.com/office/drawing/2014/main" val="4233592003"/>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A Closer Look at the Robustness of Contrastive Language-Image Pre-Training (CLIP)</a:t>
                      </a:r>
                    </a:p>
                  </a:txBody>
                  <a:tcPr/>
                </a:tc>
                <a:tc>
                  <a:txBody>
                    <a:bodyPr/>
                    <a:lstStyle/>
                    <a:p>
                      <a:pPr algn="l"/>
                      <a:r>
                        <a:rPr lang="en-US" sz="1200" b="0" i="0" kern="1200" dirty="0" err="1">
                          <a:solidFill>
                            <a:schemeClr val="dk1"/>
                          </a:solidFill>
                          <a:effectLst/>
                          <a:latin typeface="Times New Roman" panose="02020603050405020304" pitchFamily="18" charset="0"/>
                          <a:ea typeface="+mn-ea"/>
                          <a:cs typeface="Times New Roman" panose="02020603050405020304" pitchFamily="18" charset="0"/>
                        </a:rPr>
                        <a:t>Weijie</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Tu, </a:t>
                      </a:r>
                      <a:r>
                        <a:rPr lang="en-US" sz="1200" b="0" i="0" kern="1200" dirty="0" err="1">
                          <a:solidFill>
                            <a:schemeClr val="dk1"/>
                          </a:solidFill>
                          <a:effectLst/>
                          <a:latin typeface="Times New Roman" panose="02020603050405020304" pitchFamily="18" charset="0"/>
                          <a:ea typeface="+mn-ea"/>
                          <a:cs typeface="Times New Roman" panose="02020603050405020304" pitchFamily="18" charset="0"/>
                        </a:rPr>
                        <a:t>Weijian</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Deng, Tom Gedeon</a:t>
                      </a:r>
                      <a:endParaRPr lang="en-US" sz="1200" i="0" dirty="0">
                        <a:latin typeface="Times New Roman" panose="02020603050405020304" pitchFamily="18" charset="0"/>
                        <a:cs typeface="Times New Roman" panose="02020603050405020304" pitchFamily="18" charset="0"/>
                      </a:endParaRPr>
                    </a:p>
                  </a:txBody>
                  <a:tcPr/>
                </a:tc>
                <a:tc>
                  <a:txBody>
                    <a:bodyPr/>
                    <a:lstStyle/>
                    <a:p>
                      <a:pPr algn="l"/>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study shows that it found CLIP models to have remarkable generalization capabilities across multiple challenging distribution shifts. This indicates their robustness and adaptability in diverse and challenging conditions.</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3945443"/>
                  </a:ext>
                </a:extLst>
              </a:tr>
              <a:tr h="7715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Re-scoring using image-language similarity for few-shot object detection</a:t>
                      </a:r>
                    </a:p>
                  </a:txBody>
                  <a:tcPr/>
                </a:tc>
                <a:tc>
                  <a:txBody>
                    <a:bodyPr/>
                    <a:lstStyle/>
                    <a:p>
                      <a:pPr algn="l"/>
                      <a:r>
                        <a:rPr lang="en-US" sz="1200" dirty="0">
                          <a:effectLst/>
                          <a:latin typeface="Times New Roman" panose="02020603050405020304" pitchFamily="18" charset="0"/>
                          <a:cs typeface="Times New Roman" panose="02020603050405020304" pitchFamily="18" charset="0"/>
                        </a:rPr>
                        <a:t>Min Jae Jung</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dirty="0">
                          <a:effectLst/>
                          <a:latin typeface="Times New Roman" panose="02020603050405020304" pitchFamily="18" charset="0"/>
                          <a:cs typeface="Times New Roman" panose="02020603050405020304" pitchFamily="18" charset="0"/>
                        </a:rPr>
                        <a:t>Seung Dae Han</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200" dirty="0" err="1">
                          <a:effectLst/>
                          <a:latin typeface="Times New Roman" panose="02020603050405020304" pitchFamily="18" charset="0"/>
                          <a:cs typeface="Times New Roman" panose="02020603050405020304" pitchFamily="18" charset="0"/>
                        </a:rPr>
                        <a:t>Joohee</a:t>
                      </a:r>
                      <a:r>
                        <a:rPr lang="en-US" sz="1200" dirty="0">
                          <a:effectLst/>
                          <a:latin typeface="Times New Roman" panose="02020603050405020304" pitchFamily="18" charset="0"/>
                          <a:cs typeface="Times New Roman" panose="02020603050405020304" pitchFamily="18" charset="0"/>
                        </a:rPr>
                        <a:t> Kim</a:t>
                      </a:r>
                      <a:endParaRPr lang="en-US" sz="1200" dirty="0">
                        <a:latin typeface="Times New Roman" panose="02020603050405020304" pitchFamily="18" charset="0"/>
                        <a:cs typeface="Times New Roman" panose="02020603050405020304" pitchFamily="18" charset="0"/>
                      </a:endParaRPr>
                    </a:p>
                  </a:txBody>
                  <a:tcPr/>
                </a:tc>
                <a:tc>
                  <a:txBody>
                    <a:bodyPr/>
                    <a:lstStyle/>
                    <a:p>
                      <a:pPr algn="l"/>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The paper uses CLIP for few-shot object detection. It enhances detection by re-scoring classification scores using image-class similarities. However, its effectiveness can vary with data quality and task complexity.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9122120"/>
                  </a:ext>
                </a:extLst>
              </a:tr>
            </a:tbl>
          </a:graphicData>
        </a:graphic>
      </p:graphicFrame>
    </p:spTree>
    <p:extLst>
      <p:ext uri="{BB962C8B-B14F-4D97-AF65-F5344CB8AC3E}">
        <p14:creationId xmlns:p14="http://schemas.microsoft.com/office/powerpoint/2010/main" val="4017226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67261" y="700412"/>
            <a:ext cx="11840507" cy="924140"/>
          </a:xfrm>
          <a:prstGeom prst="rect">
            <a:avLst/>
          </a:prstGeom>
          <a:solidFill>
            <a:schemeClr val="tx1">
              <a:lumMod val="75000"/>
              <a:lumOff val="2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1" name="Rectangle 10"/>
          <p:cNvSpPr/>
          <p:nvPr/>
        </p:nvSpPr>
        <p:spPr>
          <a:xfrm>
            <a:off x="1" y="105045"/>
            <a:ext cx="169332" cy="482531"/>
          </a:xfrm>
          <a:prstGeom prst="rect">
            <a:avLst/>
          </a:prstGeom>
          <a:solidFill>
            <a:srgbClr val="0E40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12" name="TextBox 11"/>
          <p:cNvSpPr txBox="1"/>
          <p:nvPr/>
        </p:nvSpPr>
        <p:spPr>
          <a:xfrm>
            <a:off x="381897" y="146254"/>
            <a:ext cx="10023343" cy="400110"/>
          </a:xfrm>
          <a:prstGeom prst="rect">
            <a:avLst/>
          </a:prstGeom>
          <a:noFill/>
        </p:spPr>
        <p:txBody>
          <a:bodyPr wrap="square" rtlCol="0" anchor="ctr">
            <a:spAutoFit/>
          </a:bodyPr>
          <a:lstStyle/>
          <a:p>
            <a:r>
              <a:rPr lang="en-IN" sz="2000">
                <a:latin typeface="SamsungOne 600C" panose="020B0706030303020204" pitchFamily="34" charset="0"/>
                <a:ea typeface="SamsungOne 600C" panose="020B0706030303020204" pitchFamily="34" charset="0"/>
              </a:rPr>
              <a:t>Work-let Name: Filter Duplicate Images</a:t>
            </a:r>
          </a:p>
        </p:txBody>
      </p:sp>
      <p:sp>
        <p:nvSpPr>
          <p:cNvPr id="14" name="Rectangle 13"/>
          <p:cNvSpPr/>
          <p:nvPr/>
        </p:nvSpPr>
        <p:spPr>
          <a:xfrm>
            <a:off x="237966" y="105045"/>
            <a:ext cx="75300" cy="4825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SamsungOne 600C" panose="020B0706030303020204" pitchFamily="34" charset="0"/>
              <a:ea typeface="SamsungOne 600C" panose="020B0706030303020204" pitchFamily="34" charset="0"/>
            </a:endParaRPr>
          </a:p>
        </p:txBody>
      </p:sp>
      <p:sp>
        <p:nvSpPr>
          <p:cNvPr id="25" name="Rectangle 24"/>
          <p:cNvSpPr/>
          <p:nvPr/>
        </p:nvSpPr>
        <p:spPr>
          <a:xfrm>
            <a:off x="173158" y="715652"/>
            <a:ext cx="1667444" cy="369332"/>
          </a:xfrm>
          <a:prstGeom prst="rect">
            <a:avLst/>
          </a:prstGeom>
        </p:spPr>
        <p:txBody>
          <a:bodyPr wrap="none">
            <a:spAutoFit/>
          </a:bodyPr>
          <a:lstStyle/>
          <a:p>
            <a:r>
              <a:rPr lang="en-IN" b="1">
                <a:solidFill>
                  <a:schemeClr val="accent6"/>
                </a:solidFill>
                <a:latin typeface="SamsungOne 600C" panose="020B0706030303020204" pitchFamily="34" charset="0"/>
                <a:ea typeface="SamsungOne 600C" panose="020B0706030303020204" pitchFamily="34" charset="0"/>
              </a:rPr>
              <a:t>Worklet Details</a:t>
            </a:r>
          </a:p>
        </p:txBody>
      </p:sp>
      <p:sp>
        <p:nvSpPr>
          <p:cNvPr id="26" name="Rectangle 25"/>
          <p:cNvSpPr/>
          <p:nvPr/>
        </p:nvSpPr>
        <p:spPr>
          <a:xfrm>
            <a:off x="283464" y="1109867"/>
            <a:ext cx="4167194" cy="461665"/>
          </a:xfrm>
          <a:prstGeom prst="rect">
            <a:avLst/>
          </a:prstGeom>
        </p:spPr>
        <p:txBody>
          <a:bodyPr wrap="square">
            <a:spAutoFit/>
          </a:bodyPr>
          <a:lstStyle/>
          <a:p>
            <a:pPr marL="228600" indent="-228600">
              <a:buFontTx/>
              <a:buAutoNum type="arabicPeriod"/>
            </a:pPr>
            <a:r>
              <a:rPr lang="en-IN" sz="1200">
                <a:solidFill>
                  <a:schemeClr val="bg1"/>
                </a:solidFill>
                <a:latin typeface="SamsungOne 600C" panose="020B0706030303020204" pitchFamily="34" charset="0"/>
                <a:ea typeface="SamsungOne 600C" panose="020B0706030303020204" pitchFamily="34" charset="0"/>
              </a:rPr>
              <a:t>Worklet ID: 23RSG40SRM</a:t>
            </a:r>
          </a:p>
          <a:p>
            <a:pPr marL="228600" indent="-228600">
              <a:buAutoNum type="arabicPeriod"/>
            </a:pPr>
            <a:r>
              <a:rPr lang="en-IN" sz="1200">
                <a:solidFill>
                  <a:schemeClr val="bg1"/>
                </a:solidFill>
                <a:latin typeface="SamsungOne 600C" panose="020B0706030303020204" pitchFamily="34" charset="0"/>
                <a:ea typeface="SamsungOne 600C" panose="020B0706030303020204" pitchFamily="34" charset="0"/>
              </a:rPr>
              <a:t>College Name: SRM institute of Science and Technology</a:t>
            </a:r>
          </a:p>
        </p:txBody>
      </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4529" t="20267" r="4175" b="26842"/>
          <a:stretch/>
        </p:blipFill>
        <p:spPr>
          <a:xfrm>
            <a:off x="10942081" y="105045"/>
            <a:ext cx="1249918" cy="474910"/>
          </a:xfrm>
          <a:prstGeom prst="rect">
            <a:avLst/>
          </a:prstGeom>
        </p:spPr>
      </p:pic>
      <p:sp>
        <p:nvSpPr>
          <p:cNvPr id="27" name="Rectangle 26"/>
          <p:cNvSpPr/>
          <p:nvPr/>
        </p:nvSpPr>
        <p:spPr>
          <a:xfrm>
            <a:off x="211252" y="4515455"/>
            <a:ext cx="5867778" cy="1813440"/>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SamsungOne 600C" panose="020B0706030303020204" pitchFamily="34" charset="0"/>
              <a:cs typeface="Times New Roman" panose="02020603050405020304" pitchFamily="18" charset="0"/>
            </a:endParaRPr>
          </a:p>
        </p:txBody>
      </p:sp>
      <p:sp>
        <p:nvSpPr>
          <p:cNvPr id="34" name="Rectangle 33"/>
          <p:cNvSpPr/>
          <p:nvPr/>
        </p:nvSpPr>
        <p:spPr>
          <a:xfrm>
            <a:off x="167261" y="2037123"/>
            <a:ext cx="5907387" cy="2303046"/>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264795" lvl="1" indent="-171450">
              <a:buFont typeface="Arial"/>
              <a:buChar char="•"/>
            </a:pPr>
            <a:r>
              <a:rPr lang="en-IN" sz="1200" dirty="0">
                <a:solidFill>
                  <a:schemeClr val="tx1"/>
                </a:solidFill>
                <a:latin typeface="Times New Roman"/>
                <a:ea typeface="+mn-lt"/>
                <a:cs typeface="Times New Roman"/>
              </a:rPr>
              <a:t>Achieved high accuracy in detecting duplicate images, ensuring reliable performance across various datasets and samples.</a:t>
            </a:r>
          </a:p>
          <a:p>
            <a:pPr marL="264795" lvl="1" indent="-171450">
              <a:buFont typeface="Arial"/>
              <a:buChar char="•"/>
            </a:pPr>
            <a:r>
              <a:rPr lang="en-IN" sz="1200" dirty="0">
                <a:solidFill>
                  <a:schemeClr val="tx1"/>
                </a:solidFill>
                <a:ea typeface="+mn-lt"/>
                <a:cs typeface="+mn-lt"/>
              </a:rPr>
              <a:t>Ensured that the script can handle a large volume of images without performance degradation.</a:t>
            </a:r>
          </a:p>
          <a:p>
            <a:pPr marL="264795" lvl="1" indent="-171450">
              <a:buFont typeface="Arial"/>
              <a:buChar char="•"/>
            </a:pPr>
            <a:r>
              <a:rPr lang="en-IN" sz="1200" dirty="0">
                <a:solidFill>
                  <a:schemeClr val="tx1"/>
                </a:solidFill>
                <a:ea typeface="+mn-lt"/>
                <a:cs typeface="+mn-lt"/>
              </a:rPr>
              <a:t>Reviewed existing open-source solutions.</a:t>
            </a:r>
          </a:p>
          <a:p>
            <a:pPr marL="264795" lvl="1" indent="-171450">
              <a:buFont typeface="Arial"/>
              <a:buChar char="•"/>
            </a:pPr>
            <a:r>
              <a:rPr lang="en-IN" sz="1200" dirty="0">
                <a:solidFill>
                  <a:schemeClr val="tx1"/>
                </a:solidFill>
                <a:ea typeface="+mn-lt"/>
                <a:cs typeface="+mn-lt"/>
              </a:rPr>
              <a:t>Developed a custom script tailored to the specific needs and context of the project.</a:t>
            </a:r>
          </a:p>
          <a:p>
            <a:pPr marL="264795" lvl="1" indent="-171450">
              <a:buFont typeface="Arial"/>
              <a:buChar char="•"/>
            </a:pPr>
            <a:r>
              <a:rPr lang="en-IN" sz="1200" dirty="0">
                <a:solidFill>
                  <a:schemeClr val="tx1"/>
                </a:solidFill>
                <a:ea typeface="+mn-lt"/>
                <a:cs typeface="+mn-lt"/>
              </a:rPr>
              <a:t>Continuously refined and optimized the algorithm based on test results and feedback.</a:t>
            </a:r>
            <a:endParaRPr lang="en-IN" sz="1200" dirty="0">
              <a:solidFill>
                <a:schemeClr val="tx1"/>
              </a:solidFill>
              <a:latin typeface="Calibri"/>
              <a:ea typeface="+mn-lt"/>
              <a:cs typeface="Calibri"/>
            </a:endParaRPr>
          </a:p>
        </p:txBody>
      </p:sp>
      <p:sp>
        <p:nvSpPr>
          <p:cNvPr id="37" name="Rectangle 36"/>
          <p:cNvSpPr/>
          <p:nvPr/>
        </p:nvSpPr>
        <p:spPr>
          <a:xfrm>
            <a:off x="206870" y="4538656"/>
            <a:ext cx="5867778" cy="1723549"/>
          </a:xfrm>
          <a:prstGeom prst="rect">
            <a:avLst/>
          </a:prstGeom>
        </p:spPr>
        <p:txBody>
          <a:bodyPr wrap="square" lIns="91440" tIns="45720" rIns="91440" bIns="45720" anchor="ctr">
            <a:spAutoFit/>
          </a:bodyPr>
          <a:lstStyle/>
          <a:p>
            <a:r>
              <a:rPr lang="en-IN" b="1" dirty="0">
                <a:solidFill>
                  <a:srgbClr val="0E4094"/>
                </a:solidFill>
                <a:latin typeface="SamsungOne 600C"/>
                <a:ea typeface="SamsungOne 600C" panose="020B0706030303020204" pitchFamily="34" charset="0"/>
              </a:rPr>
              <a:t>Next Steps </a:t>
            </a:r>
            <a:endParaRPr lang="en-US" dirty="0"/>
          </a:p>
          <a:p>
            <a:endParaRPr lang="en-IN" b="1" dirty="0">
              <a:solidFill>
                <a:srgbClr val="0E4094"/>
              </a:solidFill>
              <a:latin typeface="SamsungOne 600C"/>
              <a:ea typeface="+mn-lt"/>
              <a:cs typeface="+mn-lt"/>
            </a:endParaRPr>
          </a:p>
          <a:p>
            <a:pPr marL="285750" indent="-285750" algn="just">
              <a:buFont typeface="Arial"/>
              <a:buChar char="•"/>
            </a:pPr>
            <a:r>
              <a:rPr lang="en-IN" sz="1400" dirty="0">
                <a:ea typeface="+mn-lt"/>
                <a:cs typeface="+mn-lt"/>
              </a:rPr>
              <a:t>To write a comprehensive research paper outlining our innovative methods to detect and filter image duplication using the combination of CLIP and multithreading.</a:t>
            </a:r>
            <a:endParaRPr lang="en-IN" dirty="0">
              <a:ea typeface="+mn-lt"/>
              <a:cs typeface="+mn-lt"/>
            </a:endParaRPr>
          </a:p>
          <a:p>
            <a:pPr marL="285750" indent="-285750" algn="just">
              <a:buFont typeface="Arial"/>
              <a:buChar char="•"/>
            </a:pPr>
            <a:r>
              <a:rPr lang="en-IN" sz="1400" dirty="0">
                <a:solidFill>
                  <a:srgbClr val="000000"/>
                </a:solidFill>
                <a:latin typeface="Calibri"/>
                <a:ea typeface="SamsungOne 600C" panose="020B0706030303020204" pitchFamily="34" charset="0"/>
                <a:cs typeface="Calibri"/>
              </a:rPr>
              <a:t>Optimization as per further feedback received (if any).</a:t>
            </a:r>
          </a:p>
          <a:p>
            <a:pPr algn="just"/>
            <a:endParaRPr lang="en-IN" sz="1400" dirty="0">
              <a:solidFill>
                <a:srgbClr val="0E4094"/>
              </a:solidFill>
              <a:latin typeface="SamsungOne 600C" panose="020B0706030303020204" pitchFamily="34" charset="0"/>
              <a:ea typeface="SamsungOne 600C" panose="020B0706030303020204" pitchFamily="34" charset="0"/>
            </a:endParaRPr>
          </a:p>
        </p:txBody>
      </p:sp>
      <p:sp>
        <p:nvSpPr>
          <p:cNvPr id="39" name="Rectangle 38"/>
          <p:cNvSpPr/>
          <p:nvPr/>
        </p:nvSpPr>
        <p:spPr>
          <a:xfrm>
            <a:off x="265768" y="2110196"/>
            <a:ext cx="2260555" cy="369332"/>
          </a:xfrm>
          <a:prstGeom prst="rect">
            <a:avLst/>
          </a:prstGeom>
        </p:spPr>
        <p:txBody>
          <a:bodyPr wrap="none">
            <a:spAutoFit/>
          </a:bodyPr>
          <a:lstStyle/>
          <a:p>
            <a:r>
              <a:rPr lang="en-IN" b="1">
                <a:solidFill>
                  <a:srgbClr val="0E4094"/>
                </a:solidFill>
                <a:latin typeface="SamsungOne 600C" panose="020B0706030303020204" pitchFamily="34" charset="0"/>
                <a:ea typeface="SamsungOne 600C" panose="020B0706030303020204" pitchFamily="34" charset="0"/>
              </a:rPr>
              <a:t>KPIs achieved till now</a:t>
            </a:r>
          </a:p>
        </p:txBody>
      </p:sp>
      <p:sp>
        <p:nvSpPr>
          <p:cNvPr id="40" name="Rectangle 39"/>
          <p:cNvSpPr/>
          <p:nvPr/>
        </p:nvSpPr>
        <p:spPr>
          <a:xfrm>
            <a:off x="6181044" y="4515455"/>
            <a:ext cx="5843696" cy="1798451"/>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Times New Roman" panose="02020603050405020304" pitchFamily="18" charset="0"/>
                <a:cs typeface="Times New Roman" panose="02020603050405020304" pitchFamily="18" charset="0"/>
              </a:rPr>
              <a:t>Our project focused on enhancing the efficiency of duplicate image detection utilizing the CLIP model as guided by our mentors. By implementing multithreading and leveraging GPU processing, we successfully reduced the detection time from 2-3 minutes to an average of just 20 seconds.</a:t>
            </a:r>
            <a:endParaRPr lang="en-US" sz="1400" dirty="0">
              <a:solidFill>
                <a:schemeClr val="tx1"/>
              </a:solidFill>
              <a:latin typeface="Times New Roman" panose="02020603050405020304" pitchFamily="18" charset="0"/>
              <a:ea typeface="SamsungOne 600C" panose="020B0706030303020204" pitchFamily="34" charset="0"/>
              <a:cs typeface="Times New Roman" panose="02020603050405020304" pitchFamily="18" charset="0"/>
            </a:endParaRPr>
          </a:p>
        </p:txBody>
      </p:sp>
      <p:sp>
        <p:nvSpPr>
          <p:cNvPr id="41" name="Rectangle 40"/>
          <p:cNvSpPr/>
          <p:nvPr/>
        </p:nvSpPr>
        <p:spPr>
          <a:xfrm>
            <a:off x="6176662" y="4560366"/>
            <a:ext cx="3720890" cy="369332"/>
          </a:xfrm>
          <a:prstGeom prst="rect">
            <a:avLst/>
          </a:prstGeom>
        </p:spPr>
        <p:txBody>
          <a:bodyPr wrap="none">
            <a:spAutoFit/>
          </a:bodyPr>
          <a:lstStyle/>
          <a:p>
            <a:r>
              <a:rPr lang="en-IN" b="1">
                <a:solidFill>
                  <a:srgbClr val="0E4094"/>
                </a:solidFill>
                <a:latin typeface="SamsungOne 600C" panose="020B0706030303020204" pitchFamily="34" charset="0"/>
                <a:ea typeface="SamsungOne 600C" panose="020B0706030303020204" pitchFamily="34" charset="0"/>
              </a:rPr>
              <a:t>Key Achievements/ Outcome till now</a:t>
            </a:r>
          </a:p>
        </p:txBody>
      </p:sp>
      <p:sp>
        <p:nvSpPr>
          <p:cNvPr id="42" name="Rectangle 41"/>
          <p:cNvSpPr/>
          <p:nvPr/>
        </p:nvSpPr>
        <p:spPr>
          <a:xfrm>
            <a:off x="6181044" y="2037123"/>
            <a:ext cx="5745188" cy="2303046"/>
          </a:xfrm>
          <a:prstGeom prst="rect">
            <a:avLst/>
          </a:prstGeom>
          <a:solidFill>
            <a:schemeClr val="bg1">
              <a:lumMod val="8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Dataset Collection</a:t>
            </a:r>
            <a:r>
              <a:rPr lang="en-US" sz="1400" dirty="0">
                <a:solidFill>
                  <a:schemeClr val="tx1"/>
                </a:solidFill>
                <a:latin typeface="Times New Roman" panose="02020603050405020304" pitchFamily="18" charset="0"/>
                <a:cs typeface="Times New Roman" panose="02020603050405020304" pitchFamily="18" charset="0"/>
              </a:rPr>
              <a:t>: Acquiring a suitable dataset with duplicate images posed an initial challenge, demanding meticulous curation to ensure data quality and integrity.</a:t>
            </a:r>
          </a:p>
          <a:p>
            <a:pPr marL="171450" indent="-171450">
              <a:buFont typeface="Arial" panose="020B0604020202020204" pitchFamily="34" charset="0"/>
              <a:buChar char="•"/>
            </a:pPr>
            <a:r>
              <a:rPr lang="en-US" sz="1400" b="1" dirty="0">
                <a:solidFill>
                  <a:schemeClr val="tx1"/>
                </a:solidFill>
                <a:latin typeface="Times New Roman" panose="02020603050405020304" pitchFamily="18" charset="0"/>
                <a:cs typeface="Times New Roman" panose="02020603050405020304" pitchFamily="18" charset="0"/>
              </a:rPr>
              <a:t>Workflow Optimization</a:t>
            </a:r>
            <a:r>
              <a:rPr lang="en-US" sz="1400" dirty="0">
                <a:solidFill>
                  <a:schemeClr val="tx1"/>
                </a:solidFill>
                <a:latin typeface="Times New Roman" panose="02020603050405020304" pitchFamily="18" charset="0"/>
                <a:cs typeface="Times New Roman" panose="02020603050405020304" pitchFamily="18" charset="0"/>
              </a:rPr>
              <a:t>: Streamlining the CLIP workflow for efficiency proved challenging. However, through GPU acceleration and multithreading, we successfully reduced computation time to mere seconds, significantly enhancing productivity.</a:t>
            </a:r>
          </a:p>
        </p:txBody>
      </p:sp>
      <p:sp>
        <p:nvSpPr>
          <p:cNvPr id="43" name="Rectangle 42"/>
          <p:cNvSpPr/>
          <p:nvPr/>
        </p:nvSpPr>
        <p:spPr>
          <a:xfrm>
            <a:off x="6139991" y="2116292"/>
            <a:ext cx="3070071" cy="369332"/>
          </a:xfrm>
          <a:prstGeom prst="rect">
            <a:avLst/>
          </a:prstGeom>
        </p:spPr>
        <p:txBody>
          <a:bodyPr wrap="none">
            <a:spAutoFit/>
          </a:bodyPr>
          <a:lstStyle/>
          <a:p>
            <a:r>
              <a:rPr lang="en-IN" b="1">
                <a:solidFill>
                  <a:srgbClr val="0E4094"/>
                </a:solidFill>
                <a:latin typeface="SamsungOne 600C" panose="020B0706030303020204" pitchFamily="34" charset="0"/>
                <a:ea typeface="SamsungOne 600C" panose="020B0706030303020204" pitchFamily="34" charset="0"/>
              </a:rPr>
              <a:t>Any Challenges/ Issues faced</a:t>
            </a:r>
          </a:p>
        </p:txBody>
      </p:sp>
      <p:sp>
        <p:nvSpPr>
          <p:cNvPr id="44" name="TextBox 43"/>
          <p:cNvSpPr txBox="1"/>
          <p:nvPr/>
        </p:nvSpPr>
        <p:spPr>
          <a:xfrm>
            <a:off x="10040112" y="6489192"/>
            <a:ext cx="2151887" cy="369332"/>
          </a:xfrm>
          <a:prstGeom prst="rect">
            <a:avLst/>
          </a:prstGeom>
          <a:noFill/>
        </p:spPr>
        <p:txBody>
          <a:bodyPr wrap="square" rtlCol="0" anchor="ctr">
            <a:spAutoFit/>
          </a:bodyPr>
          <a:lstStyle/>
          <a:p>
            <a:r>
              <a:rPr lang="en-IN">
                <a:latin typeface="SamsungOne 600C" panose="020B0706030303020204" pitchFamily="34" charset="0"/>
                <a:ea typeface="SamsungOne 600C" panose="020B0706030303020204" pitchFamily="34" charset="0"/>
              </a:rPr>
              <a:t>Date: 13/06/2024</a:t>
            </a:r>
            <a:endParaRPr lang="en-US">
              <a:solidFill>
                <a:schemeClr val="bg1">
                  <a:lumMod val="50000"/>
                </a:schemeClr>
              </a:solidFill>
              <a:latin typeface="SamsungOne 600C" panose="020B0706030303020204" pitchFamily="34" charset="0"/>
              <a:ea typeface="SamsungOne 600C" panose="020B0706030303020204" pitchFamily="34" charset="0"/>
            </a:endParaRPr>
          </a:p>
        </p:txBody>
      </p:sp>
    </p:spTree>
    <p:extLst>
      <p:ext uri="{BB962C8B-B14F-4D97-AF65-F5344CB8AC3E}">
        <p14:creationId xmlns:p14="http://schemas.microsoft.com/office/powerpoint/2010/main" val="1844431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00165-9EC9-1E7F-1120-2773F957E9A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CLIP:</a:t>
            </a:r>
          </a:p>
        </p:txBody>
      </p:sp>
      <p:pic>
        <p:nvPicPr>
          <p:cNvPr id="5" name="Content Placeholder 4" descr="A diagram of a community&#10;&#10;Description automatically generated">
            <a:extLst>
              <a:ext uri="{FF2B5EF4-FFF2-40B4-BE49-F238E27FC236}">
                <a16:creationId xmlns:a16="http://schemas.microsoft.com/office/drawing/2014/main" id="{0782DF5E-AF2E-3A85-F88B-AC4D4383AE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14761"/>
            <a:ext cx="12004160" cy="4291487"/>
          </a:xfrm>
          <a:prstGeom prst="rect">
            <a:avLst/>
          </a:prstGeom>
        </p:spPr>
      </p:pic>
    </p:spTree>
    <p:extLst>
      <p:ext uri="{BB962C8B-B14F-4D97-AF65-F5344CB8AC3E}">
        <p14:creationId xmlns:p14="http://schemas.microsoft.com/office/powerpoint/2010/main" val="40706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9" name="Rectangle 2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A23AD-2A49-799F-F6DE-720F371E8BAC}"/>
              </a:ext>
            </a:extLst>
          </p:cNvPr>
          <p:cNvSpPr>
            <a:spLocks noGrp="1"/>
          </p:cNvSpPr>
          <p:nvPr>
            <p:ph type="title"/>
          </p:nvPr>
        </p:nvSpPr>
        <p:spPr>
          <a:xfrm>
            <a:off x="1043631" y="809898"/>
            <a:ext cx="10173010" cy="1554480"/>
          </a:xfrm>
        </p:spPr>
        <p:txBody>
          <a:bodyPr anchor="ctr">
            <a:normAutofit/>
          </a:bodyPr>
          <a:lstStyle/>
          <a:p>
            <a:r>
              <a:rPr lang="en-US" sz="4800"/>
              <a:t>New Dataset (Columbia NDI Dataset)</a:t>
            </a:r>
          </a:p>
        </p:txBody>
      </p:sp>
      <p:cxnSp>
        <p:nvCxnSpPr>
          <p:cNvPr id="44" name="Straight Connector 4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yellow box with red text&#10;&#10;Description automatically generated">
            <a:extLst>
              <a:ext uri="{FF2B5EF4-FFF2-40B4-BE49-F238E27FC236}">
                <a16:creationId xmlns:a16="http://schemas.microsoft.com/office/drawing/2014/main" id="{99AFFD00-AB2A-90D7-BEE0-1D53D03CED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1" y="2888329"/>
            <a:ext cx="1052668" cy="1052668"/>
          </a:xfrm>
          <a:prstGeom prst="rect">
            <a:avLst/>
          </a:prstGeom>
        </p:spPr>
      </p:pic>
      <p:pic>
        <p:nvPicPr>
          <p:cNvPr id="9" name="Picture 8" descr="A yellow box with red text&#10;&#10;Description automatically generated">
            <a:extLst>
              <a:ext uri="{FF2B5EF4-FFF2-40B4-BE49-F238E27FC236}">
                <a16:creationId xmlns:a16="http://schemas.microsoft.com/office/drawing/2014/main" id="{E9778DBB-1871-C312-77FC-42F2DFC87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454" y="2888329"/>
            <a:ext cx="1052668" cy="1052668"/>
          </a:xfrm>
          <a:prstGeom prst="rect">
            <a:avLst/>
          </a:prstGeom>
        </p:spPr>
      </p:pic>
      <p:pic>
        <p:nvPicPr>
          <p:cNvPr id="11" name="Picture 10" descr="A yellow toy vehicle on a black background&#10;&#10;Description automatically generated">
            <a:extLst>
              <a:ext uri="{FF2B5EF4-FFF2-40B4-BE49-F238E27FC236}">
                <a16:creationId xmlns:a16="http://schemas.microsoft.com/office/drawing/2014/main" id="{A74B7B41-407C-C2CF-35F4-C12F19E645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4960" y="2888329"/>
            <a:ext cx="1052668" cy="1052668"/>
          </a:xfrm>
          <a:prstGeom prst="rect">
            <a:avLst/>
          </a:prstGeom>
        </p:spPr>
      </p:pic>
      <p:pic>
        <p:nvPicPr>
          <p:cNvPr id="13" name="Picture 12" descr="A yellow plastic toy vehicle&#10;&#10;Description automatically generated">
            <a:extLst>
              <a:ext uri="{FF2B5EF4-FFF2-40B4-BE49-F238E27FC236}">
                <a16:creationId xmlns:a16="http://schemas.microsoft.com/office/drawing/2014/main" id="{0368BE3F-E99D-E067-A157-FB451FE32A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02707" y="2888329"/>
            <a:ext cx="1052668" cy="1052668"/>
          </a:xfrm>
          <a:prstGeom prst="rect">
            <a:avLst/>
          </a:prstGeom>
        </p:spPr>
      </p:pic>
      <p:pic>
        <p:nvPicPr>
          <p:cNvPr id="15" name="Picture 14" descr="A tomato with a green stem&#10;&#10;Description automatically generated">
            <a:extLst>
              <a:ext uri="{FF2B5EF4-FFF2-40B4-BE49-F238E27FC236}">
                <a16:creationId xmlns:a16="http://schemas.microsoft.com/office/drawing/2014/main" id="{1525F50D-C86B-0DCB-D9A9-E852C3FF63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3973" y="2829609"/>
            <a:ext cx="1052668" cy="1052668"/>
          </a:xfrm>
          <a:prstGeom prst="rect">
            <a:avLst/>
          </a:prstGeom>
        </p:spPr>
      </p:pic>
      <p:pic>
        <p:nvPicPr>
          <p:cNvPr id="17" name="Picture 16" descr="A tomato with a green stem&#10;&#10;Description automatically generated">
            <a:extLst>
              <a:ext uri="{FF2B5EF4-FFF2-40B4-BE49-F238E27FC236}">
                <a16:creationId xmlns:a16="http://schemas.microsoft.com/office/drawing/2014/main" id="{FDEC5D61-69E0-7007-212E-B4FDB193B8B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31720" y="2829609"/>
            <a:ext cx="1052668" cy="1052668"/>
          </a:xfrm>
          <a:prstGeom prst="rect">
            <a:avLst/>
          </a:prstGeom>
        </p:spPr>
      </p:pic>
      <p:pic>
        <p:nvPicPr>
          <p:cNvPr id="19" name="Picture 18" descr="A white bottle with green lid&#10;&#10;Description automatically generated">
            <a:extLst>
              <a:ext uri="{FF2B5EF4-FFF2-40B4-BE49-F238E27FC236}">
                <a16:creationId xmlns:a16="http://schemas.microsoft.com/office/drawing/2014/main" id="{33C4125D-93D2-4575-EA28-3B3DB8DB5D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99467" y="2829609"/>
            <a:ext cx="1052668" cy="1052668"/>
          </a:xfrm>
          <a:prstGeom prst="rect">
            <a:avLst/>
          </a:prstGeom>
        </p:spPr>
      </p:pic>
      <p:pic>
        <p:nvPicPr>
          <p:cNvPr id="21" name="Picture 20" descr="A white bottle with green lid&#10;&#10;Description automatically generated">
            <a:extLst>
              <a:ext uri="{FF2B5EF4-FFF2-40B4-BE49-F238E27FC236}">
                <a16:creationId xmlns:a16="http://schemas.microsoft.com/office/drawing/2014/main" id="{CA1AC302-B566-3CA7-0CAC-C1FAC0480CD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67214" y="2829609"/>
            <a:ext cx="1052668" cy="1052668"/>
          </a:xfrm>
          <a:prstGeom prst="rect">
            <a:avLst/>
          </a:prstGeom>
        </p:spPr>
      </p:pic>
      <p:pic>
        <p:nvPicPr>
          <p:cNvPr id="34" name="Picture 33" descr="A plastic bottle with a white lid&#10;&#10;Description automatically generated">
            <a:extLst>
              <a:ext uri="{FF2B5EF4-FFF2-40B4-BE49-F238E27FC236}">
                <a16:creationId xmlns:a16="http://schemas.microsoft.com/office/drawing/2014/main" id="{6035ECA3-A572-A914-D8C7-7751C381293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8201" y="4185702"/>
            <a:ext cx="1052667" cy="1052667"/>
          </a:xfrm>
          <a:prstGeom prst="rect">
            <a:avLst/>
          </a:prstGeom>
        </p:spPr>
      </p:pic>
      <p:pic>
        <p:nvPicPr>
          <p:cNvPr id="40" name="Picture 39" descr="A white bottle with blue label&#10;&#10;Description automatically generated">
            <a:extLst>
              <a:ext uri="{FF2B5EF4-FFF2-40B4-BE49-F238E27FC236}">
                <a16:creationId xmlns:a16="http://schemas.microsoft.com/office/drawing/2014/main" id="{2FD62852-645D-D2C5-0998-3010B565B1E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70454" y="4195199"/>
            <a:ext cx="1052667" cy="1052667"/>
          </a:xfrm>
          <a:prstGeom prst="rect">
            <a:avLst/>
          </a:prstGeom>
        </p:spPr>
      </p:pic>
      <p:pic>
        <p:nvPicPr>
          <p:cNvPr id="46" name="Picture 45" descr="A white cat with red collar&#10;&#10;Description automatically generated">
            <a:extLst>
              <a:ext uri="{FF2B5EF4-FFF2-40B4-BE49-F238E27FC236}">
                <a16:creationId xmlns:a16="http://schemas.microsoft.com/office/drawing/2014/main" id="{52B39ACF-4C8F-A236-AAF2-C84C2A82AB1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152661" y="4205761"/>
            <a:ext cx="1052667" cy="1052667"/>
          </a:xfrm>
          <a:prstGeom prst="rect">
            <a:avLst/>
          </a:prstGeom>
        </p:spPr>
      </p:pic>
      <p:pic>
        <p:nvPicPr>
          <p:cNvPr id="48" name="Picture 47" descr="A white cat with red ribbon&#10;&#10;Description automatically generated">
            <a:extLst>
              <a:ext uri="{FF2B5EF4-FFF2-40B4-BE49-F238E27FC236}">
                <a16:creationId xmlns:a16="http://schemas.microsoft.com/office/drawing/2014/main" id="{5A5DD5B4-C7B7-F8A6-1B90-D7CEC8C2D54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501227" y="4166945"/>
            <a:ext cx="1052667" cy="1052667"/>
          </a:xfrm>
          <a:prstGeom prst="rect">
            <a:avLst/>
          </a:prstGeom>
        </p:spPr>
      </p:pic>
      <p:pic>
        <p:nvPicPr>
          <p:cNvPr id="50" name="Picture 49" descr="A yellow toy car on a black background&#10;&#10;Description automatically generated">
            <a:extLst>
              <a:ext uri="{FF2B5EF4-FFF2-40B4-BE49-F238E27FC236}">
                <a16:creationId xmlns:a16="http://schemas.microsoft.com/office/drawing/2014/main" id="{F29545AE-6434-8383-CEE6-60FB12EF121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820407" y="4204824"/>
            <a:ext cx="1052667" cy="1052667"/>
          </a:xfrm>
          <a:prstGeom prst="rect">
            <a:avLst/>
          </a:prstGeom>
        </p:spPr>
      </p:pic>
      <p:pic>
        <p:nvPicPr>
          <p:cNvPr id="52" name="Picture 51" descr="A yellow toy car on a black background&#10;&#10;Description automatically generated">
            <a:extLst>
              <a:ext uri="{FF2B5EF4-FFF2-40B4-BE49-F238E27FC236}">
                <a16:creationId xmlns:a16="http://schemas.microsoft.com/office/drawing/2014/main" id="{D8B2C57F-389B-FE18-F862-E4B0193CAA2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40599" y="4200971"/>
            <a:ext cx="1052667" cy="1052667"/>
          </a:xfrm>
          <a:prstGeom prst="rect">
            <a:avLst/>
          </a:prstGeom>
        </p:spPr>
      </p:pic>
      <p:pic>
        <p:nvPicPr>
          <p:cNvPr id="54" name="Picture 53" descr="A wooden squeezer on a black surface&#10;&#10;Description automatically generated">
            <a:extLst>
              <a:ext uri="{FF2B5EF4-FFF2-40B4-BE49-F238E27FC236}">
                <a16:creationId xmlns:a16="http://schemas.microsoft.com/office/drawing/2014/main" id="{9742A059-836A-C745-575E-723D2894172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202009" y="4185701"/>
            <a:ext cx="1052667" cy="1052667"/>
          </a:xfrm>
          <a:prstGeom prst="rect">
            <a:avLst/>
          </a:prstGeom>
        </p:spPr>
      </p:pic>
      <p:pic>
        <p:nvPicPr>
          <p:cNvPr id="56" name="Picture 55" descr="A wooden juicer on a black background&#10;&#10;Description automatically generated">
            <a:extLst>
              <a:ext uri="{FF2B5EF4-FFF2-40B4-BE49-F238E27FC236}">
                <a16:creationId xmlns:a16="http://schemas.microsoft.com/office/drawing/2014/main" id="{6D10FA25-A98B-8817-48C8-B5E7853A8C03}"/>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502708" y="4204824"/>
            <a:ext cx="1052667" cy="1052667"/>
          </a:xfrm>
          <a:prstGeom prst="rect">
            <a:avLst/>
          </a:prstGeom>
        </p:spPr>
      </p:pic>
      <p:sp>
        <p:nvSpPr>
          <p:cNvPr id="3" name="TextBox 2">
            <a:extLst>
              <a:ext uri="{FF2B5EF4-FFF2-40B4-BE49-F238E27FC236}">
                <a16:creationId xmlns:a16="http://schemas.microsoft.com/office/drawing/2014/main" id="{F2079E80-5764-DF19-C13E-959EF92C0BA7}"/>
              </a:ext>
            </a:extLst>
          </p:cNvPr>
          <p:cNvSpPr txBox="1"/>
          <p:nvPr/>
        </p:nvSpPr>
        <p:spPr>
          <a:xfrm>
            <a:off x="1076043" y="1971150"/>
            <a:ext cx="1365758" cy="369332"/>
          </a:xfrm>
          <a:prstGeom prst="rect">
            <a:avLst/>
          </a:prstGeom>
          <a:noFill/>
        </p:spPr>
        <p:txBody>
          <a:bodyPr wrap="none" rtlCol="0">
            <a:spAutoFit/>
          </a:bodyPr>
          <a:lstStyle/>
          <a:p>
            <a:r>
              <a:rPr lang="en-US"/>
              <a:t>7200 images</a:t>
            </a:r>
          </a:p>
        </p:txBody>
      </p:sp>
    </p:spTree>
    <p:extLst>
      <p:ext uri="{BB962C8B-B14F-4D97-AF65-F5344CB8AC3E}">
        <p14:creationId xmlns:p14="http://schemas.microsoft.com/office/powerpoint/2010/main" val="2708165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961314-6EAB-5C21-30CD-7C3A681895EF}"/>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High Level Overview</a:t>
            </a:r>
          </a:p>
        </p:txBody>
      </p:sp>
      <p:pic>
        <p:nvPicPr>
          <p:cNvPr id="5" name="Content Placeholder 4" descr="A diagram of a process&#10;&#10;Description automatically generated">
            <a:extLst>
              <a:ext uri="{FF2B5EF4-FFF2-40B4-BE49-F238E27FC236}">
                <a16:creationId xmlns:a16="http://schemas.microsoft.com/office/drawing/2014/main" id="{6870FDB9-C4F3-0CB7-74B2-56230AA2E1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4027" y="169616"/>
            <a:ext cx="5182419" cy="6518767"/>
          </a:xfrm>
          <a:prstGeom prst="rect">
            <a:avLst/>
          </a:prstGeom>
        </p:spPr>
      </p:pic>
    </p:spTree>
    <p:extLst>
      <p:ext uri="{BB962C8B-B14F-4D97-AF65-F5344CB8AC3E}">
        <p14:creationId xmlns:p14="http://schemas.microsoft.com/office/powerpoint/2010/main" val="2356450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7DF75-F2E6-B082-5750-AC148161EFBE}"/>
              </a:ext>
            </a:extLst>
          </p:cNvPr>
          <p:cNvSpPr>
            <a:spLocks noGrp="1"/>
          </p:cNvSpPr>
          <p:nvPr>
            <p:ph type="title"/>
          </p:nvPr>
        </p:nvSpPr>
        <p:spPr/>
        <p:txBody>
          <a:bodyPr/>
          <a:lstStyle/>
          <a:p>
            <a:r>
              <a:rPr lang="en-IN"/>
              <a:t>Multithreading Optimization</a:t>
            </a:r>
            <a:endParaRPr lang="en-US"/>
          </a:p>
        </p:txBody>
      </p:sp>
      <p:graphicFrame>
        <p:nvGraphicFramePr>
          <p:cNvPr id="7" name="Content Placeholder 2">
            <a:extLst>
              <a:ext uri="{FF2B5EF4-FFF2-40B4-BE49-F238E27FC236}">
                <a16:creationId xmlns:a16="http://schemas.microsoft.com/office/drawing/2014/main" id="{026B938A-B132-C35F-C435-CE4A533B6BE0}"/>
              </a:ext>
            </a:extLst>
          </p:cNvPr>
          <p:cNvGraphicFramePr>
            <a:graphicFrameLocks noGrp="1"/>
          </p:cNvGraphicFramePr>
          <p:nvPr>
            <p:ph idx="1"/>
            <p:extLst>
              <p:ext uri="{D42A27DB-BD31-4B8C-83A1-F6EECF244321}">
                <p14:modId xmlns:p14="http://schemas.microsoft.com/office/powerpoint/2010/main" val="26736180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451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BEE62-6B60-9AAA-0985-AECD0C4D4E6D}"/>
              </a:ext>
            </a:extLst>
          </p:cNvPr>
          <p:cNvSpPr>
            <a:spLocks noGrp="1"/>
          </p:cNvSpPr>
          <p:nvPr>
            <p:ph type="title"/>
          </p:nvPr>
        </p:nvSpPr>
        <p:spPr/>
        <p:txBody>
          <a:bodyPr/>
          <a:lstStyle/>
          <a:p>
            <a:r>
              <a:rPr lang="en-IN"/>
              <a:t>GPU Utilization Optimization</a:t>
            </a:r>
            <a:endParaRPr lang="en-US"/>
          </a:p>
        </p:txBody>
      </p:sp>
      <p:graphicFrame>
        <p:nvGraphicFramePr>
          <p:cNvPr id="5" name="Content Placeholder 2">
            <a:extLst>
              <a:ext uri="{FF2B5EF4-FFF2-40B4-BE49-F238E27FC236}">
                <a16:creationId xmlns:a16="http://schemas.microsoft.com/office/drawing/2014/main" id="{E333B054-0F26-0763-2199-BC000F5B5CD2}"/>
              </a:ext>
            </a:extLst>
          </p:cNvPr>
          <p:cNvGraphicFramePr>
            <a:graphicFrameLocks noGrp="1"/>
          </p:cNvGraphicFramePr>
          <p:nvPr>
            <p:ph idx="1"/>
            <p:extLst>
              <p:ext uri="{D42A27DB-BD31-4B8C-83A1-F6EECF244321}">
                <p14:modId xmlns:p14="http://schemas.microsoft.com/office/powerpoint/2010/main" val="15845419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7246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CDBF42-1DD5-56F2-7283-C147379EF03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Detailed Overview</a:t>
            </a:r>
          </a:p>
        </p:txBody>
      </p:sp>
      <p:pic>
        <p:nvPicPr>
          <p:cNvPr id="5" name="Content Placeholder 4" descr="A screenshot of a computer&#10;&#10;Description automatically generated">
            <a:extLst>
              <a:ext uri="{FF2B5EF4-FFF2-40B4-BE49-F238E27FC236}">
                <a16:creationId xmlns:a16="http://schemas.microsoft.com/office/drawing/2014/main" id="{BB2D0609-DE15-9BF4-BEBC-DC969B7E671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7610" t="4276" r="17610"/>
          <a:stretch/>
        </p:blipFill>
        <p:spPr>
          <a:xfrm>
            <a:off x="1938528" y="1227882"/>
            <a:ext cx="8522207" cy="5539435"/>
          </a:xfrm>
          <a:prstGeom prst="rect">
            <a:avLst/>
          </a:prstGeom>
        </p:spPr>
      </p:pic>
    </p:spTree>
    <p:extLst>
      <p:ext uri="{BB962C8B-B14F-4D97-AF65-F5344CB8AC3E}">
        <p14:creationId xmlns:p14="http://schemas.microsoft.com/office/powerpoint/2010/main" val="276757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B12EB2-D365-EFB5-F3F3-A2A7BA5FD45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Output:</a:t>
            </a:r>
          </a:p>
        </p:txBody>
      </p:sp>
      <p:pic>
        <p:nvPicPr>
          <p:cNvPr id="5" name="Content Placeholder 4">
            <a:extLst>
              <a:ext uri="{FF2B5EF4-FFF2-40B4-BE49-F238E27FC236}">
                <a16:creationId xmlns:a16="http://schemas.microsoft.com/office/drawing/2014/main" id="{4685837F-CDAE-2DE9-44CF-231193F2D8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2648540"/>
            <a:ext cx="6083375" cy="1338343"/>
          </a:xfrm>
          <a:prstGeom prst="rect">
            <a:avLst/>
          </a:prstGeom>
        </p:spPr>
      </p:pic>
      <p:sp>
        <p:nvSpPr>
          <p:cNvPr id="3" name="TextBox 2">
            <a:extLst>
              <a:ext uri="{FF2B5EF4-FFF2-40B4-BE49-F238E27FC236}">
                <a16:creationId xmlns:a16="http://schemas.microsoft.com/office/drawing/2014/main" id="{5BCA26D7-CF92-0959-DDB2-008B33CD0BFC}"/>
              </a:ext>
            </a:extLst>
          </p:cNvPr>
          <p:cNvSpPr txBox="1"/>
          <p:nvPr/>
        </p:nvSpPr>
        <p:spPr>
          <a:xfrm>
            <a:off x="1529395" y="2209126"/>
            <a:ext cx="2170979" cy="369332"/>
          </a:xfrm>
          <a:prstGeom prst="rect">
            <a:avLst/>
          </a:prstGeom>
          <a:noFill/>
        </p:spPr>
        <p:txBody>
          <a:bodyPr wrap="none" rtlCol="0">
            <a:spAutoFit/>
          </a:bodyPr>
          <a:lstStyle/>
          <a:p>
            <a:r>
              <a:rPr lang="en-US"/>
              <a:t>California ND dataset</a:t>
            </a:r>
          </a:p>
        </p:txBody>
      </p:sp>
      <p:pic>
        <p:nvPicPr>
          <p:cNvPr id="6" name="Picture 5" descr="A close up of numbers&#10;&#10;Description automatically generated">
            <a:extLst>
              <a:ext uri="{FF2B5EF4-FFF2-40B4-BE49-F238E27FC236}">
                <a16:creationId xmlns:a16="http://schemas.microsoft.com/office/drawing/2014/main" id="{23BD1483-93B1-694B-6279-29AFD2B55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4598" y="4933353"/>
            <a:ext cx="6030357" cy="885190"/>
          </a:xfrm>
          <a:prstGeom prst="rect">
            <a:avLst/>
          </a:prstGeom>
        </p:spPr>
      </p:pic>
      <p:sp>
        <p:nvSpPr>
          <p:cNvPr id="8" name="TextBox 7">
            <a:extLst>
              <a:ext uri="{FF2B5EF4-FFF2-40B4-BE49-F238E27FC236}">
                <a16:creationId xmlns:a16="http://schemas.microsoft.com/office/drawing/2014/main" id="{9E496304-B762-3900-8057-5F50524E628C}"/>
              </a:ext>
            </a:extLst>
          </p:cNvPr>
          <p:cNvSpPr txBox="1"/>
          <p:nvPr/>
        </p:nvSpPr>
        <p:spPr>
          <a:xfrm>
            <a:off x="5931463" y="4564021"/>
            <a:ext cx="2246384" cy="369332"/>
          </a:xfrm>
          <a:prstGeom prst="rect">
            <a:avLst/>
          </a:prstGeom>
          <a:noFill/>
        </p:spPr>
        <p:txBody>
          <a:bodyPr wrap="none" rtlCol="0">
            <a:spAutoFit/>
          </a:bodyPr>
          <a:lstStyle/>
          <a:p>
            <a:r>
              <a:rPr lang="en-US" sz="1800">
                <a:solidFill>
                  <a:schemeClr val="tx1"/>
                </a:solidFill>
              </a:rPr>
              <a:t>Columbia NDI Dataset</a:t>
            </a:r>
          </a:p>
        </p:txBody>
      </p:sp>
      <p:sp>
        <p:nvSpPr>
          <p:cNvPr id="9" name="TextBox 8">
            <a:extLst>
              <a:ext uri="{FF2B5EF4-FFF2-40B4-BE49-F238E27FC236}">
                <a16:creationId xmlns:a16="http://schemas.microsoft.com/office/drawing/2014/main" id="{B28F1D8A-410D-1D10-BCD3-E53ECCEA89F2}"/>
              </a:ext>
            </a:extLst>
          </p:cNvPr>
          <p:cNvSpPr txBox="1"/>
          <p:nvPr/>
        </p:nvSpPr>
        <p:spPr>
          <a:xfrm>
            <a:off x="6392708" y="2671381"/>
            <a:ext cx="5715131" cy="646331"/>
          </a:xfrm>
          <a:prstGeom prst="rect">
            <a:avLst/>
          </a:prstGeom>
          <a:noFill/>
        </p:spPr>
        <p:txBody>
          <a:bodyPr wrap="square" rtlCol="0">
            <a:spAutoFit/>
          </a:bodyPr>
          <a:lstStyle/>
          <a:p>
            <a:r>
              <a:rPr lang="en-US" b="0" i="0" u="none" strike="noStrike">
                <a:solidFill>
                  <a:srgbClr val="000000"/>
                </a:solidFill>
                <a:effectLst/>
                <a:latin typeface="Times New Roman" panose="02020603050405020304" pitchFamily="18" charset="0"/>
                <a:cs typeface="Times New Roman" panose="02020603050405020304" pitchFamily="18" charset="0"/>
              </a:rPr>
              <a:t>Time taken to identify and store duplicates into the folder: </a:t>
            </a:r>
            <a:r>
              <a:rPr lang="en-US" b="1" i="0" u="none" strike="noStrike">
                <a:solidFill>
                  <a:srgbClr val="000000"/>
                </a:solidFill>
                <a:effectLst/>
                <a:latin typeface="Times New Roman" panose="02020603050405020304" pitchFamily="18" charset="0"/>
                <a:cs typeface="Times New Roman" panose="02020603050405020304" pitchFamily="18" charset="0"/>
              </a:rPr>
              <a:t>7.1706</a:t>
            </a:r>
            <a:r>
              <a:rPr lang="en-US" b="0" i="0" u="none" strike="noStrike">
                <a:solidFill>
                  <a:srgbClr val="000000"/>
                </a:solidFill>
                <a:effectLst/>
                <a:latin typeface="Times New Roman" panose="02020603050405020304" pitchFamily="18" charset="0"/>
                <a:cs typeface="Times New Roman" panose="02020603050405020304" pitchFamily="18" charset="0"/>
              </a:rPr>
              <a:t> seconds.</a:t>
            </a:r>
            <a:endParaRPr lang="en-US">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663DE06-AFB5-CD46-CF1F-E542CED94A91}"/>
              </a:ext>
            </a:extLst>
          </p:cNvPr>
          <p:cNvSpPr txBox="1"/>
          <p:nvPr/>
        </p:nvSpPr>
        <p:spPr>
          <a:xfrm>
            <a:off x="152400" y="5172212"/>
            <a:ext cx="5715131" cy="646331"/>
          </a:xfrm>
          <a:prstGeom prst="rect">
            <a:avLst/>
          </a:prstGeom>
          <a:noFill/>
        </p:spPr>
        <p:txBody>
          <a:bodyPr wrap="square" rtlCol="0">
            <a:spAutoFit/>
          </a:bodyPr>
          <a:lstStyle/>
          <a:p>
            <a:r>
              <a:rPr lang="en-US" b="0" i="0" u="none" strike="noStrike">
                <a:solidFill>
                  <a:srgbClr val="000000"/>
                </a:solidFill>
                <a:effectLst/>
                <a:latin typeface="Times New Roman" panose="02020603050405020304" pitchFamily="18" charset="0"/>
                <a:cs typeface="Times New Roman" panose="02020603050405020304" pitchFamily="18" charset="0"/>
              </a:rPr>
              <a:t>Time taken to identify and store duplicates into the folder: </a:t>
            </a:r>
            <a:r>
              <a:rPr lang="en-US" b="1" i="0" u="none" strike="noStrike">
                <a:solidFill>
                  <a:srgbClr val="000000"/>
                </a:solidFill>
                <a:effectLst/>
                <a:latin typeface="Times New Roman" panose="02020603050405020304" pitchFamily="18" charset="0"/>
                <a:cs typeface="Times New Roman" panose="02020603050405020304" pitchFamily="18" charset="0"/>
              </a:rPr>
              <a:t>51.6869</a:t>
            </a:r>
            <a:r>
              <a:rPr lang="en-US" b="0" i="0" u="none" strike="noStrike">
                <a:solidFill>
                  <a:srgbClr val="000000"/>
                </a:solidFill>
                <a:effectLst/>
                <a:latin typeface="Times New Roman" panose="02020603050405020304" pitchFamily="18" charset="0"/>
                <a:cs typeface="Times New Roman" panose="02020603050405020304" pitchFamily="18" charset="0"/>
              </a:rPr>
              <a:t> seconds.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613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68D5616F9BF194488B07F0627BAB481" ma:contentTypeVersion="0" ma:contentTypeDescription="Create a new document." ma:contentTypeScope="" ma:versionID="a03a99aabb1e89e7b494f7f7c7c53837">
  <xsd:schema xmlns:xsd="http://www.w3.org/2001/XMLSchema" xmlns:xs="http://www.w3.org/2001/XMLSchema" xmlns:p="http://schemas.microsoft.com/office/2006/metadata/properties" targetNamespace="http://schemas.microsoft.com/office/2006/metadata/properties" ma:root="true" ma:fieldsID="6ff03dde4259c08ff71d8d05c94e2e9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A45360-03A4-4567-9FDE-03C8691D85E2}">
  <ds:schemaRefs>
    <ds:schemaRef ds:uri="http://schemas.microsoft.com/sharepoint/v3/contenttype/forms"/>
  </ds:schemaRefs>
</ds:datastoreItem>
</file>

<file path=customXml/itemProps2.xml><?xml version="1.0" encoding="utf-8"?>
<ds:datastoreItem xmlns:ds="http://schemas.openxmlformats.org/officeDocument/2006/customXml" ds:itemID="{BCC52CD1-58C0-485B-9619-B9EBD43EE183}">
  <ds:schemaRefs>
    <ds:schemaRef ds:uri="http://purl.org/dc/term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infopath/2007/PartnerControls"/>
  </ds:schemaRefs>
</ds:datastoreItem>
</file>

<file path=customXml/itemProps3.xml><?xml version="1.0" encoding="utf-8"?>
<ds:datastoreItem xmlns:ds="http://schemas.openxmlformats.org/officeDocument/2006/customXml" ds:itemID="{154A7D69-8D57-4DF2-9544-252FB4EB0280}">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43</TotalTime>
  <Words>1146</Words>
  <Application>Microsoft Macintosh PowerPoint</Application>
  <PresentationFormat>Widescreen</PresentationFormat>
  <Paragraphs>136</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Calibri Light</vt:lpstr>
      <vt:lpstr>Samsung Sharp Sans Bold</vt:lpstr>
      <vt:lpstr>SamsungOne 400C</vt:lpstr>
      <vt:lpstr>SamsungOne 600C</vt:lpstr>
      <vt:lpstr>SamsungOne 700</vt:lpstr>
      <vt:lpstr>SamsungOne 800</vt:lpstr>
      <vt:lpstr>Times New Roman</vt:lpstr>
      <vt:lpstr>Office Theme</vt:lpstr>
      <vt:lpstr>PowerPoint Presentation</vt:lpstr>
      <vt:lpstr>PowerPoint Presentation</vt:lpstr>
      <vt:lpstr>CLIP:</vt:lpstr>
      <vt:lpstr>New Dataset (Columbia NDI Dataset)</vt:lpstr>
      <vt:lpstr>High Level Overview</vt:lpstr>
      <vt:lpstr>Multithreading Optimization</vt:lpstr>
      <vt:lpstr>GPU Utilization Optimization</vt:lpstr>
      <vt:lpstr>Detailed Overview</vt:lpstr>
      <vt:lpstr>Output: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Saad Hashmi/Tech Mgmt /SRI-Bangalore/Professional/삼성전자</dc:creator>
  <cp:lastModifiedBy>DIPTAYAN JASH (RA2211003010890)</cp:lastModifiedBy>
  <cp:revision>2</cp:revision>
  <cp:lastPrinted>2019-06-27T12:08:24Z</cp:lastPrinted>
  <dcterms:created xsi:type="dcterms:W3CDTF">2019-04-12T08:37:01Z</dcterms:created>
  <dcterms:modified xsi:type="dcterms:W3CDTF">2024-06-13T07:50:33Z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y fmtid="{D5CDD505-2E9C-101B-9397-08002B2CF9AE}" pid="3" name="ContentTypeId">
    <vt:lpwstr>0x010100168D5616F9BF194488B07F0627BAB481</vt:lpwstr>
  </property>
</Properties>
</file>