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4"/>
  </p:notesMasterIdLst>
  <p:sldIdLst>
    <p:sldId id="429" r:id="rId3"/>
    <p:sldId id="430" r:id="rId5"/>
    <p:sldId id="427" r:id="rId6"/>
    <p:sldId id="428" r:id="rId7"/>
    <p:sldId id="431" r:id="rId8"/>
    <p:sldId id="432" r:id="rId9"/>
    <p:sldId id="433" r:id="rId10"/>
    <p:sldId id="434" r:id="rId11"/>
    <p:sldId id="435" r:id="rId12"/>
    <p:sldId id="436" r:id="rId13"/>
    <p:sldId id="437" r:id="rId14"/>
    <p:sldId id="438" r:id="rId15"/>
    <p:sldId id="439" r:id="rId16"/>
    <p:sldId id="440" r:id="rId17"/>
    <p:sldId id="441" r:id="rId18"/>
    <p:sldId id="442" r:id="rId19"/>
    <p:sldId id="443" r:id="rId20"/>
    <p:sldId id="444" r:id="rId21"/>
    <p:sldId id="445" r:id="rId22"/>
    <p:sldId id="446" r:id="rId23"/>
    <p:sldId id="447" r:id="rId24"/>
    <p:sldId id="452" r:id="rId25"/>
    <p:sldId id="448" r:id="rId26"/>
    <p:sldId id="449" r:id="rId27"/>
  </p:sldIdLst>
  <p:sldSz cx="9144000" cy="5143500"/>
  <p:notesSz cx="6858000" cy="9144000"/>
  <p:custDataLst>
    <p:tags r:id="rId31"/>
  </p:custDataLst>
  <p:defaultTextStyle>
    <a:defPPr>
      <a:defRPr lang="zh-CN"/>
    </a:defPPr>
    <a:lvl1pPr marL="0" lvl="0"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华文细黑" panose="02010600040101010101" pitchFamily="2" charset="-122"/>
        <a:cs typeface="+mn-cs"/>
      </a:defRPr>
    </a:lvl1pPr>
    <a:lvl2pPr marL="422275" lvl="1" indent="-60325"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华文细黑" panose="02010600040101010101" pitchFamily="2" charset="-122"/>
        <a:cs typeface="+mn-cs"/>
      </a:defRPr>
    </a:lvl2pPr>
    <a:lvl3pPr marL="846455" lvl="2" indent="-12065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华文细黑" panose="02010600040101010101" pitchFamily="2" charset="-122"/>
        <a:cs typeface="+mn-cs"/>
      </a:defRPr>
    </a:lvl3pPr>
    <a:lvl4pPr marL="1271905" lvl="3" indent="-18288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华文细黑" panose="02010600040101010101" pitchFamily="2" charset="-122"/>
        <a:cs typeface="+mn-cs"/>
      </a:defRPr>
    </a:lvl4pPr>
    <a:lvl5pPr marL="1694180" lvl="4" indent="-243205"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华文细黑" panose="02010600040101010101" pitchFamily="2" charset="-122"/>
        <a:cs typeface="+mn-cs"/>
      </a:defRPr>
    </a:lvl5pPr>
    <a:lvl6pPr marL="2286000" lvl="5" indent="-243205"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华文细黑" panose="02010600040101010101" pitchFamily="2" charset="-122"/>
        <a:cs typeface="+mn-cs"/>
      </a:defRPr>
    </a:lvl6pPr>
    <a:lvl7pPr marL="2743200" lvl="6" indent="-243205"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华文细黑" panose="02010600040101010101" pitchFamily="2" charset="-122"/>
        <a:cs typeface="+mn-cs"/>
      </a:defRPr>
    </a:lvl7pPr>
    <a:lvl8pPr marL="3200400" lvl="7" indent="-243205"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华文细黑" panose="02010600040101010101" pitchFamily="2" charset="-122"/>
        <a:cs typeface="+mn-cs"/>
      </a:defRPr>
    </a:lvl8pPr>
    <a:lvl9pPr marL="3657600" lvl="8" indent="-243205"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华文细黑" panose="0201060004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FAF"/>
    <a:srgbClr val="AC0000"/>
    <a:srgbClr val="FF0000"/>
    <a:srgbClr val="DE0000"/>
    <a:srgbClr val="133FCB"/>
    <a:srgbClr val="08A810"/>
    <a:srgbClr val="067C0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581"/>
    <p:restoredTop sz="94651"/>
  </p:normalViewPr>
  <p:slideViewPr>
    <p:cSldViewPr showGuides="1">
      <p:cViewPr>
        <p:scale>
          <a:sx n="50" d="100"/>
          <a:sy n="50" d="100"/>
        </p:scale>
        <p:origin x="-1464" y="-1157"/>
      </p:cViewPr>
      <p:guideLst>
        <p:guide orient="horz" pos="1378"/>
        <p:guide orient="horz" pos="327"/>
        <p:guide orient="horz" pos="2424"/>
        <p:guide orient="horz" pos="2664"/>
        <p:guide orient="horz" pos="3083"/>
        <p:guide pos="297"/>
        <p:guide pos="2880"/>
        <p:guide pos="5458"/>
      </p:guideLst>
    </p:cSldViewPr>
  </p:slideViewPr>
  <p:notesTextViewPr>
    <p:cViewPr>
      <p:scale>
        <a:sx n="100" d="100"/>
        <a:sy n="100" d="100"/>
      </p:scale>
      <p:origin x="0" y="0"/>
    </p:cViewPr>
  </p:notesTextViewPr>
  <p:sorterViewPr showFormatting="0">
    <p:cViewPr>
      <p:scale>
        <a:sx n="124" d="100"/>
        <a:sy n="124"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3.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华文细黑" panose="02010600040101010101" pitchFamily="2" charset="-122"/>
              <a:cs typeface="+mn-cs"/>
            </a:endParaRPr>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a:defRPr sz="1200" b="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华文细黑" panose="02010600040101010101" pitchFamily="2" charset="-122"/>
              <a:cs typeface="+mn-cs"/>
            </a:endParaRPr>
          </a:p>
        </p:txBody>
      </p:sp>
      <p:sp>
        <p:nvSpPr>
          <p:cNvPr id="49156" name="Rectangle 4"/>
          <p:cNvSpPr>
            <a:spLocks noGrp="1" noRot="1" noChangeAspect="1" noTextEdit="1"/>
          </p:cNvSpPr>
          <p:nvPr>
            <p:ph type="sldImg" idx="2"/>
          </p:nvPr>
        </p:nvSpPr>
        <p:spPr>
          <a:xfrm>
            <a:off x="381000" y="685800"/>
            <a:ext cx="6096000" cy="3429000"/>
          </a:xfrm>
          <a:prstGeom prst="rect">
            <a:avLst/>
          </a:prstGeom>
          <a:noFill/>
          <a:ln w="9525" cap="flat" cmpd="sng">
            <a:solidFill>
              <a:srgbClr val="000000"/>
            </a:solidFill>
            <a:prstDash val="solid"/>
            <a:miter/>
            <a:headEnd type="none" w="med" len="med"/>
            <a:tailEnd type="none" w="med" len="me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1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1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22910" marR="0" lvl="1" indent="0" algn="l" defTabSz="914400" rtl="0" eaLnBrk="0" fontAlgn="base" latinLnBrk="0" hangingPunct="0">
              <a:lnSpc>
                <a:spcPct val="100000"/>
              </a:lnSpc>
              <a:spcBef>
                <a:spcPct val="30000"/>
              </a:spcBef>
              <a:spcAft>
                <a:spcPct val="0"/>
              </a:spcAft>
              <a:buClrTx/>
              <a:buSzTx/>
              <a:buFontTx/>
              <a:buNone/>
              <a:defRPr/>
            </a:pPr>
            <a:r>
              <a:rPr kumimoji="0" lang="zh-CN" altLang="en-US" sz="11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1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847725" marR="0" lvl="2" indent="0" algn="l" defTabSz="914400" rtl="0" eaLnBrk="0" fontAlgn="base" latinLnBrk="0" hangingPunct="0">
              <a:lnSpc>
                <a:spcPct val="100000"/>
              </a:lnSpc>
              <a:spcBef>
                <a:spcPct val="30000"/>
              </a:spcBef>
              <a:spcAft>
                <a:spcPct val="0"/>
              </a:spcAft>
              <a:buClrTx/>
              <a:buSzTx/>
              <a:buFontTx/>
              <a:buNone/>
              <a:defRPr/>
            </a:pPr>
            <a:r>
              <a:rPr kumimoji="0" lang="zh-CN" altLang="en-US" sz="11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1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271905" marR="0" lvl="3" indent="0" algn="l" defTabSz="914400" rtl="0" eaLnBrk="0" fontAlgn="base" latinLnBrk="0" hangingPunct="0">
              <a:lnSpc>
                <a:spcPct val="100000"/>
              </a:lnSpc>
              <a:spcBef>
                <a:spcPct val="30000"/>
              </a:spcBef>
              <a:spcAft>
                <a:spcPct val="0"/>
              </a:spcAft>
              <a:buClrTx/>
              <a:buSzTx/>
              <a:buFontTx/>
              <a:buNone/>
              <a:defRPr/>
            </a:pPr>
            <a:r>
              <a:rPr kumimoji="0" lang="zh-CN" altLang="en-US" sz="11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1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695450" marR="0" lvl="4" indent="0" algn="l" defTabSz="914400" rtl="0" eaLnBrk="0" fontAlgn="base" latinLnBrk="0" hangingPunct="0">
              <a:lnSpc>
                <a:spcPct val="100000"/>
              </a:lnSpc>
              <a:spcBef>
                <a:spcPct val="30000"/>
              </a:spcBef>
              <a:spcAft>
                <a:spcPct val="0"/>
              </a:spcAft>
              <a:buClrTx/>
              <a:buSzTx/>
              <a:buFontTx/>
              <a:buNone/>
              <a:defRPr/>
            </a:pPr>
            <a:r>
              <a:rPr kumimoji="0" lang="zh-CN" altLang="en-US" sz="11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1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defRPr sz="1200"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华文细黑" panose="02010600040101010101" pitchFamily="2" charset="-122"/>
              <a:cs typeface="+mn-cs"/>
            </a:endParaRPr>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hangingPunct="1">
              <a:buNone/>
            </a:pPr>
            <a:fld id="{9A0DB2DC-4C9A-4742-B13C-FB6460FD3503}" type="slidenum">
              <a:rPr lang="en-US" altLang="zh-CN" sz="1200" b="0" dirty="0"/>
            </a:fld>
            <a:endParaRPr lang="en-US" altLang="zh-CN" sz="12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100" kern="1200">
        <a:solidFill>
          <a:schemeClr val="tx1"/>
        </a:solidFill>
        <a:latin typeface="Arial" panose="020B0604020202020204" pitchFamily="34" charset="0"/>
        <a:ea typeface="宋体" panose="02010600030101010101" pitchFamily="2" charset="-122"/>
        <a:cs typeface="+mn-cs"/>
      </a:defRPr>
    </a:lvl1pPr>
    <a:lvl2pPr marL="422910" algn="l" rtl="0" eaLnBrk="0" fontAlgn="base" hangingPunct="0">
      <a:spcBef>
        <a:spcPct val="30000"/>
      </a:spcBef>
      <a:spcAft>
        <a:spcPct val="0"/>
      </a:spcAft>
      <a:defRPr sz="1100" kern="1200">
        <a:solidFill>
          <a:schemeClr val="tx1"/>
        </a:solidFill>
        <a:latin typeface="Arial" panose="020B0604020202020204" pitchFamily="34" charset="0"/>
        <a:ea typeface="宋体" panose="02010600030101010101" pitchFamily="2" charset="-122"/>
        <a:cs typeface="+mn-cs"/>
      </a:defRPr>
    </a:lvl2pPr>
    <a:lvl3pPr marL="847725" algn="l" rtl="0" eaLnBrk="0" fontAlgn="base" hangingPunct="0">
      <a:spcBef>
        <a:spcPct val="30000"/>
      </a:spcBef>
      <a:spcAft>
        <a:spcPct val="0"/>
      </a:spcAft>
      <a:defRPr sz="1100" kern="1200">
        <a:solidFill>
          <a:schemeClr val="tx1"/>
        </a:solidFill>
        <a:latin typeface="Arial" panose="020B0604020202020204" pitchFamily="34" charset="0"/>
        <a:ea typeface="宋体" panose="02010600030101010101" pitchFamily="2" charset="-122"/>
        <a:cs typeface="+mn-cs"/>
      </a:defRPr>
    </a:lvl3pPr>
    <a:lvl4pPr marL="1271905" algn="l" rtl="0" eaLnBrk="0" fontAlgn="base" hangingPunct="0">
      <a:spcBef>
        <a:spcPct val="30000"/>
      </a:spcBef>
      <a:spcAft>
        <a:spcPct val="0"/>
      </a:spcAft>
      <a:defRPr sz="1100" kern="1200">
        <a:solidFill>
          <a:schemeClr val="tx1"/>
        </a:solidFill>
        <a:latin typeface="Arial" panose="020B0604020202020204" pitchFamily="34" charset="0"/>
        <a:ea typeface="宋体" panose="02010600030101010101" pitchFamily="2" charset="-122"/>
        <a:cs typeface="+mn-cs"/>
      </a:defRPr>
    </a:lvl4pPr>
    <a:lvl5pPr marL="1695450" algn="l" rtl="0" eaLnBrk="0" fontAlgn="base" hangingPunct="0">
      <a:spcBef>
        <a:spcPct val="30000"/>
      </a:spcBef>
      <a:spcAft>
        <a:spcPct val="0"/>
      </a:spcAft>
      <a:defRPr sz="1100" kern="1200">
        <a:solidFill>
          <a:schemeClr val="tx1"/>
        </a:solidFill>
        <a:latin typeface="Arial" panose="020B0604020202020204" pitchFamily="34" charset="0"/>
        <a:ea typeface="宋体" panose="02010600030101010101" pitchFamily="2" charset="-122"/>
        <a:cs typeface="+mn-cs"/>
      </a:defRPr>
    </a:lvl5pPr>
    <a:lvl6pPr marL="2120265" algn="l" defTabSz="848360" rtl="0" eaLnBrk="1" latinLnBrk="0" hangingPunct="1">
      <a:defRPr sz="1100" kern="1200">
        <a:solidFill>
          <a:schemeClr val="tx1"/>
        </a:solidFill>
        <a:latin typeface="+mn-lt"/>
        <a:ea typeface="+mn-ea"/>
        <a:cs typeface="+mn-cs"/>
      </a:defRPr>
    </a:lvl6pPr>
    <a:lvl7pPr marL="2544445" algn="l" defTabSz="848360" rtl="0" eaLnBrk="1" latinLnBrk="0" hangingPunct="1">
      <a:defRPr sz="1100" kern="1200">
        <a:solidFill>
          <a:schemeClr val="tx1"/>
        </a:solidFill>
        <a:latin typeface="+mn-lt"/>
        <a:ea typeface="+mn-ea"/>
        <a:cs typeface="+mn-cs"/>
      </a:defRPr>
    </a:lvl7pPr>
    <a:lvl8pPr marL="2967990" algn="l" defTabSz="848360" rtl="0" eaLnBrk="1" latinLnBrk="0" hangingPunct="1">
      <a:defRPr sz="1100" kern="1200">
        <a:solidFill>
          <a:schemeClr val="tx1"/>
        </a:solidFill>
        <a:latin typeface="+mn-lt"/>
        <a:ea typeface="+mn-ea"/>
        <a:cs typeface="+mn-cs"/>
      </a:defRPr>
    </a:lvl8pPr>
    <a:lvl9pPr marL="3392170" algn="l" defTabSz="8483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幻灯片图像占位符 1"/>
          <p:cNvSpPr>
            <a:spLocks noGrp="1" noRot="1" noChangeAspect="1" noTextEdit="1"/>
          </p:cNvSpPr>
          <p:nvPr>
            <p:ph type="sldImg"/>
          </p:nvPr>
        </p:nvSpPr>
        <p:spPr/>
      </p:sp>
      <p:sp>
        <p:nvSpPr>
          <p:cNvPr id="62467" name="备注占位符 2"/>
          <p:cNvSpPr>
            <a:spLocks noGrp="1"/>
          </p:cNvSpPr>
          <p:nvPr>
            <p:ph type="body" idx="1"/>
          </p:nvPr>
        </p:nvSpPr>
        <p:spPr/>
        <p:txBody>
          <a:bodyPr wrap="square" lIns="91440" tIns="45720" rIns="91440" bIns="45720" anchor="t"/>
          <a:p>
            <a:pPr lvl="0"/>
            <a:endParaRPr lang="zh-CN" altLang="en-US" dirty="0"/>
          </a:p>
        </p:txBody>
      </p:sp>
      <p:sp>
        <p:nvSpPr>
          <p:cNvPr id="6246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en-US" altLang="zh-CN" sz="1200" b="0" dirty="0"/>
            </a:fld>
            <a:endParaRPr lang="en-US" altLang="zh-CN" sz="1200"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幻灯片图像占位符 1"/>
          <p:cNvSpPr>
            <a:spLocks noGrp="1" noRot="1" noChangeAspect="1" noTextEdit="1"/>
          </p:cNvSpPr>
          <p:nvPr>
            <p:ph type="sldImg"/>
          </p:nvPr>
        </p:nvSpPr>
        <p:spPr/>
      </p:sp>
      <p:sp>
        <p:nvSpPr>
          <p:cNvPr id="63491" name="备注占位符 2"/>
          <p:cNvSpPr>
            <a:spLocks noGrp="1"/>
          </p:cNvSpPr>
          <p:nvPr>
            <p:ph type="body" idx="1"/>
          </p:nvPr>
        </p:nvSpPr>
        <p:spPr/>
        <p:txBody>
          <a:bodyPr wrap="square" lIns="91440" tIns="45720" rIns="91440" bIns="45720" anchor="t"/>
          <a:p>
            <a:pPr lvl="0"/>
            <a:endParaRPr lang="zh-CN" altLang="en-US" dirty="0"/>
          </a:p>
        </p:txBody>
      </p:sp>
      <p:sp>
        <p:nvSpPr>
          <p:cNvPr id="63492"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None/>
            </a:pPr>
            <a:fld id="{9A0DB2DC-4C9A-4742-B13C-FB6460FD3503}" type="slidenum">
              <a:rPr lang="en-US" altLang="zh-CN" sz="1200" b="0" dirty="0"/>
            </a:fld>
            <a:endParaRPr lang="en-US" altLang="zh-CN" sz="1200" b="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advClick="0" advTm="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ransition advClick="0" advT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ransition advClick="0" advT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transition advClick="0" advTm="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advClick="0" advT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p:transition advClick="0" advTm="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4"/>
            <a:ext cx="5486400" cy="425055"/>
          </a:xfrm>
          <a:prstGeom prst="rect">
            <a:avLst/>
          </a:prstGeom>
        </p:spPr>
        <p:txBody>
          <a:bodyPr lIns="72545" tIns="36273" rIns="72545" bIns="36273" anchor="b"/>
          <a:lstStyle>
            <a:lvl1pPr algn="l">
              <a:defRPr sz="19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lIns="72545" tIns="36273" rIns="72545" bIns="36273"/>
          <a:lstStyle>
            <a:lvl1pPr marL="0" indent="0">
              <a:buNone/>
              <a:defRPr sz="2900"/>
            </a:lvl1pPr>
            <a:lvl2pPr marL="424180" indent="0">
              <a:buNone/>
              <a:defRPr sz="2600"/>
            </a:lvl2pPr>
            <a:lvl3pPr marL="848360" indent="0">
              <a:buNone/>
              <a:defRPr sz="2200"/>
            </a:lvl3pPr>
            <a:lvl4pPr marL="1271905" indent="0">
              <a:buNone/>
              <a:defRPr sz="1900"/>
            </a:lvl4pPr>
            <a:lvl5pPr marL="1696085" indent="0">
              <a:buNone/>
              <a:defRPr sz="1900"/>
            </a:lvl5pPr>
            <a:lvl6pPr marL="2120265" indent="0">
              <a:buNone/>
              <a:defRPr sz="1900"/>
            </a:lvl6pPr>
            <a:lvl7pPr marL="2544445" indent="0">
              <a:buNone/>
              <a:defRPr sz="1900"/>
            </a:lvl7pPr>
            <a:lvl8pPr marL="2967990" indent="0">
              <a:buNone/>
              <a:defRPr sz="1900"/>
            </a:lvl8pPr>
            <a:lvl9pPr marL="3392170" indent="0">
              <a:buNone/>
              <a:defRPr sz="1900"/>
            </a:lvl9pPr>
          </a:lstStyle>
          <a:p>
            <a:pPr marL="0" marR="0" lvl="0" indent="0" algn="l" defTabSz="914400" rtl="0" eaLnBrk="0" fontAlgn="ctr" latinLnBrk="0" hangingPunct="0">
              <a:lnSpc>
                <a:spcPct val="120000"/>
              </a:lnSpc>
              <a:spcBef>
                <a:spcPct val="20000"/>
              </a:spcBef>
              <a:spcAft>
                <a:spcPct val="0"/>
              </a:spcAft>
              <a:buClr>
                <a:schemeClr val="accent1"/>
              </a:buClr>
              <a:buSzPct val="60000"/>
              <a:buFont typeface="Wingdings" panose="05000000000000000000" pitchFamily="2" charset="2"/>
              <a:buNone/>
              <a:defRPr/>
            </a:pPr>
            <a:endParaRPr kumimoji="0" lang="zh-CN" altLang="en-US" sz="29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509"/>
            <a:ext cx="5486400" cy="603645"/>
          </a:xfrm>
          <a:prstGeom prst="rect">
            <a:avLst/>
          </a:prstGeom>
        </p:spPr>
        <p:txBody>
          <a:bodyPr lIns="72545" tIns="36273" rIns="72545" bIns="36273"/>
          <a:lstStyle>
            <a:lvl1pPr marL="0" indent="0">
              <a:buNone/>
              <a:defRPr sz="1300"/>
            </a:lvl1pPr>
            <a:lvl2pPr marL="424180" indent="0">
              <a:buNone/>
              <a:defRPr sz="1100"/>
            </a:lvl2pPr>
            <a:lvl3pPr marL="848360" indent="0">
              <a:buNone/>
              <a:defRPr sz="1000"/>
            </a:lvl3pPr>
            <a:lvl4pPr marL="1271905" indent="0">
              <a:buNone/>
              <a:defRPr sz="800"/>
            </a:lvl4pPr>
            <a:lvl5pPr marL="1696085" indent="0">
              <a:buNone/>
              <a:defRPr sz="800"/>
            </a:lvl5pPr>
            <a:lvl6pPr marL="2120265" indent="0">
              <a:buNone/>
              <a:defRPr sz="800"/>
            </a:lvl6pPr>
            <a:lvl7pPr marL="2544445" indent="0">
              <a:buNone/>
              <a:defRPr sz="800"/>
            </a:lvl7pPr>
            <a:lvl8pPr marL="2967990" indent="0">
              <a:buNone/>
              <a:defRPr sz="800"/>
            </a:lvl8pPr>
            <a:lvl9pPr marL="3392170" indent="0">
              <a:buNone/>
              <a:defRPr sz="800"/>
            </a:lvl9pPr>
          </a:lstStyle>
          <a:p>
            <a:pPr lvl="0"/>
            <a:r>
              <a:rPr lang="zh-CN" altLang="en-US" smtClean="0"/>
              <a:t>单击此处编辑母版文本样式</a:t>
            </a:r>
            <a:endParaRPr lang="zh-CN" altLang="en-US" smtClean="0"/>
          </a:p>
        </p:txBody>
      </p:sp>
    </p:spTree>
  </p:cSld>
  <p:clrMapOvr>
    <a:masterClrMapping/>
  </p:clrMapOvr>
  <p:transition advClick="0" advTm="0"/>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671" y="87314"/>
            <a:ext cx="8206671" cy="486455"/>
          </a:xfrm>
          <a:prstGeom prst="rect">
            <a:avLst/>
          </a:prstGeom>
        </p:spPr>
        <p:txBody>
          <a:bodyPr lIns="72545" tIns="36273" rIns="72545" bIns="36273"/>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671" y="735920"/>
            <a:ext cx="8206671" cy="4029982"/>
          </a:xfrm>
          <a:prstGeom prst="rect">
            <a:avLst/>
          </a:prstGeom>
        </p:spPr>
        <p:txBody>
          <a:bodyPr vert="eaVert" lIns="72545" tIns="36273" rIns="72545" bIns="36273"/>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advClick="0" advTm="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86922"/>
            <a:ext cx="2051050" cy="4679156"/>
          </a:xfrm>
          <a:prstGeom prst="rect">
            <a:avLst/>
          </a:prstGeom>
        </p:spPr>
        <p:txBody>
          <a:bodyPr vert="eaVert" lIns="72545" tIns="36273" rIns="72545" bIns="36273"/>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8" y="86922"/>
            <a:ext cx="6003925" cy="4679156"/>
          </a:xfrm>
          <a:prstGeom prst="rect">
            <a:avLst/>
          </a:prstGeom>
        </p:spPr>
        <p:txBody>
          <a:bodyPr vert="eaVert" lIns="72545" tIns="36273" rIns="72545" bIns="36273"/>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advClick="0" advTm="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0"/>
          <a:stretch>
            <a:fillRect/>
          </a:stretch>
        </a:blipFill>
        <a:effectLst/>
      </p:bgPr>
    </p:bg>
    <p:spTree>
      <p:nvGrpSpPr>
        <p:cNvPr id="1" name=""/>
        <p:cNvGrpSpPr/>
        <p:nvPr/>
      </p:nvGrpSpPr>
      <p:grpSpPr/>
      <p:sp>
        <p:nvSpPr>
          <p:cNvPr id="6" name="矩形 5"/>
          <p:cNvSpPr/>
          <p:nvPr/>
        </p:nvSpPr>
        <p:spPr>
          <a:xfrm>
            <a:off x="174625" y="152400"/>
            <a:ext cx="373063" cy="373063"/>
          </a:xfrm>
          <a:prstGeom prst="rect">
            <a:avLst/>
          </a:prstGeom>
          <a:solidFill>
            <a:srgbClr val="AC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358775" y="352425"/>
            <a:ext cx="249238" cy="247650"/>
          </a:xfrm>
          <a:prstGeom prst="rect">
            <a:avLst/>
          </a:prstGeom>
          <a:solidFill>
            <a:srgbClr val="FFAF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cxnSp>
        <p:nvCxnSpPr>
          <p:cNvPr id="9" name="直接连接符 46"/>
          <p:cNvCxnSpPr/>
          <p:nvPr userDrawn="1"/>
        </p:nvCxnSpPr>
        <p:spPr>
          <a:xfrm flipH="1">
            <a:off x="641350" y="771525"/>
            <a:ext cx="8351838" cy="0"/>
          </a:xfrm>
          <a:prstGeom prst="line">
            <a:avLst/>
          </a:prstGeom>
          <a:ln w="15875" cap="flat" cmpd="sng">
            <a:solidFill>
              <a:srgbClr val="C00000"/>
            </a:solidFill>
            <a:prstDash val="dash"/>
            <a:headEnd type="none" w="med" len="med"/>
            <a:tailEnd type="none" w="med" len="med"/>
          </a:ln>
        </p:spPr>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out)">
                                      <p:cBhvr>
                                        <p:cTn id="10" dur="500"/>
                                        <p:tgtEl>
                                          <p:spTgt spid="7"/>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hf sldNum="0" hdr="0" ftr="0" dt="0"/>
  <p:txStyles>
    <p:titleStyle>
      <a:lvl1pPr algn="l" rtl="0" eaLnBrk="0" fontAlgn="base" hangingPunct="0">
        <a:spcBef>
          <a:spcPct val="0"/>
        </a:spcBef>
        <a:spcAft>
          <a:spcPct val="0"/>
        </a:spcAft>
        <a:defRPr sz="2600" b="1">
          <a:solidFill>
            <a:schemeClr val="tx1"/>
          </a:solidFill>
          <a:latin typeface="+mj-lt"/>
          <a:ea typeface="+mj-ea"/>
          <a:cs typeface="+mj-cs"/>
        </a:defRPr>
      </a:lvl1pPr>
      <a:lvl2pPr algn="l" rtl="0" eaLnBrk="0" fontAlgn="base" hangingPunct="0">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2pPr>
      <a:lvl3pPr algn="l" rtl="0" eaLnBrk="0" fontAlgn="base" hangingPunct="0">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3pPr>
      <a:lvl4pPr algn="l" rtl="0" eaLnBrk="0" fontAlgn="base" hangingPunct="0">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4pPr>
      <a:lvl5pPr algn="l" rtl="0" eaLnBrk="0" fontAlgn="base" hangingPunct="0">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5pPr>
      <a:lvl6pPr marL="424180" algn="l" rtl="0" fontAlgn="base">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6pPr>
      <a:lvl7pPr marL="848360" algn="l" rtl="0" fontAlgn="base">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7pPr>
      <a:lvl8pPr marL="1271905" algn="l" rtl="0" fontAlgn="base">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8pPr>
      <a:lvl9pPr marL="1696085" algn="l" rtl="0" fontAlgn="base">
        <a:spcBef>
          <a:spcPct val="0"/>
        </a:spcBef>
        <a:spcAft>
          <a:spcPct val="0"/>
        </a:spcAft>
        <a:defRPr sz="2600" b="1">
          <a:solidFill>
            <a:schemeClr val="tx1"/>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167640" indent="-16764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900" b="1">
          <a:solidFill>
            <a:schemeClr val="tx1"/>
          </a:solidFill>
          <a:latin typeface="+mn-lt"/>
          <a:ea typeface="+mn-ea"/>
          <a:cs typeface="+mn-cs"/>
        </a:defRPr>
      </a:lvl1pPr>
      <a:lvl2pPr marL="501015" indent="-16764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a:solidFill>
            <a:schemeClr val="tx1"/>
          </a:solidFill>
          <a:latin typeface="+mn-lt"/>
          <a:ea typeface="+mn-ea"/>
          <a:cs typeface="+mn-cs"/>
        </a:defRPr>
      </a:lvl2pPr>
      <a:lvl3pPr marL="829945" indent="-16129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400">
          <a:solidFill>
            <a:schemeClr val="tx1"/>
          </a:solidFill>
          <a:latin typeface="+mn-lt"/>
          <a:ea typeface="+mn-ea"/>
          <a:cs typeface="+mn-cs"/>
        </a:defRPr>
      </a:lvl3pPr>
      <a:lvl4pPr marL="1163955" indent="-16764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300">
          <a:solidFill>
            <a:schemeClr val="tx1"/>
          </a:solidFill>
          <a:latin typeface="+mn-lt"/>
          <a:ea typeface="+mn-ea"/>
          <a:cs typeface="+mn-cs"/>
        </a:defRPr>
      </a:lvl4pPr>
      <a:lvl5pPr marL="1501140" indent="-170180" algn="l" rtl="0" eaLnBrk="0" fontAlgn="ctr" hangingPunct="0">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5pPr>
      <a:lvl6pPr marL="192595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6pPr>
      <a:lvl7pPr marL="2350135"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7pPr>
      <a:lvl8pPr marL="277368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8pPr>
      <a:lvl9pPr marL="3197860" indent="-170815" algn="l" rtl="0" fontAlgn="ctr">
        <a:lnSpc>
          <a:spcPct val="120000"/>
        </a:lnSpc>
        <a:spcBef>
          <a:spcPct val="20000"/>
        </a:spcBef>
        <a:spcAft>
          <a:spcPct val="0"/>
        </a:spcAft>
        <a:buClr>
          <a:schemeClr val="accent1"/>
        </a:buClr>
        <a:buSzPct val="60000"/>
        <a:buFont typeface="Wingdings" panose="05000000000000000000" pitchFamily="2" charset="2"/>
        <a:buChar char="l"/>
        <a:defRPr sz="1100">
          <a:solidFill>
            <a:schemeClr val="tx1"/>
          </a:solidFill>
          <a:latin typeface="+mn-lt"/>
          <a:ea typeface="+mn-ea"/>
          <a:cs typeface="+mn-cs"/>
        </a:defRPr>
      </a:lvl9pPr>
    </p:bodyStyle>
    <p:otherStyle>
      <a:defPPr>
        <a:defRPr lang="zh-CN"/>
      </a:defPPr>
      <a:lvl1pPr marL="0" algn="l" defTabSz="848360" rtl="0" eaLnBrk="1" latinLnBrk="0" hangingPunct="1">
        <a:defRPr sz="1700" kern="1200">
          <a:solidFill>
            <a:schemeClr val="tx1"/>
          </a:solidFill>
          <a:latin typeface="+mn-lt"/>
          <a:ea typeface="+mn-ea"/>
          <a:cs typeface="+mn-cs"/>
        </a:defRPr>
      </a:lvl1pPr>
      <a:lvl2pPr marL="424180" algn="l" defTabSz="848360" rtl="0" eaLnBrk="1" latinLnBrk="0" hangingPunct="1">
        <a:defRPr sz="1700" kern="1200">
          <a:solidFill>
            <a:schemeClr val="tx1"/>
          </a:solidFill>
          <a:latin typeface="+mn-lt"/>
          <a:ea typeface="+mn-ea"/>
          <a:cs typeface="+mn-cs"/>
        </a:defRPr>
      </a:lvl2pPr>
      <a:lvl3pPr marL="848360" algn="l" defTabSz="848360" rtl="0" eaLnBrk="1" latinLnBrk="0" hangingPunct="1">
        <a:defRPr sz="1700" kern="1200">
          <a:solidFill>
            <a:schemeClr val="tx1"/>
          </a:solidFill>
          <a:latin typeface="+mn-lt"/>
          <a:ea typeface="+mn-ea"/>
          <a:cs typeface="+mn-cs"/>
        </a:defRPr>
      </a:lvl3pPr>
      <a:lvl4pPr marL="1271905" algn="l" defTabSz="848360" rtl="0" eaLnBrk="1" latinLnBrk="0" hangingPunct="1">
        <a:defRPr sz="1700" kern="1200">
          <a:solidFill>
            <a:schemeClr val="tx1"/>
          </a:solidFill>
          <a:latin typeface="+mn-lt"/>
          <a:ea typeface="+mn-ea"/>
          <a:cs typeface="+mn-cs"/>
        </a:defRPr>
      </a:lvl4pPr>
      <a:lvl5pPr marL="1696085" algn="l" defTabSz="848360" rtl="0" eaLnBrk="1" latinLnBrk="0" hangingPunct="1">
        <a:defRPr sz="1700" kern="1200">
          <a:solidFill>
            <a:schemeClr val="tx1"/>
          </a:solidFill>
          <a:latin typeface="+mn-lt"/>
          <a:ea typeface="+mn-ea"/>
          <a:cs typeface="+mn-cs"/>
        </a:defRPr>
      </a:lvl5pPr>
      <a:lvl6pPr marL="2120265" algn="l" defTabSz="848360" rtl="0" eaLnBrk="1" latinLnBrk="0" hangingPunct="1">
        <a:defRPr sz="1700" kern="1200">
          <a:solidFill>
            <a:schemeClr val="tx1"/>
          </a:solidFill>
          <a:latin typeface="+mn-lt"/>
          <a:ea typeface="+mn-ea"/>
          <a:cs typeface="+mn-cs"/>
        </a:defRPr>
      </a:lvl6pPr>
      <a:lvl7pPr marL="2544445" algn="l" defTabSz="848360" rtl="0" eaLnBrk="1" latinLnBrk="0" hangingPunct="1">
        <a:defRPr sz="1700" kern="1200">
          <a:solidFill>
            <a:schemeClr val="tx1"/>
          </a:solidFill>
          <a:latin typeface="+mn-lt"/>
          <a:ea typeface="+mn-ea"/>
          <a:cs typeface="+mn-cs"/>
        </a:defRPr>
      </a:lvl7pPr>
      <a:lvl8pPr marL="2967990" algn="l" defTabSz="848360" rtl="0" eaLnBrk="1" latinLnBrk="0" hangingPunct="1">
        <a:defRPr sz="1700" kern="1200">
          <a:solidFill>
            <a:schemeClr val="tx1"/>
          </a:solidFill>
          <a:latin typeface="+mn-lt"/>
          <a:ea typeface="+mn-ea"/>
          <a:cs typeface="+mn-cs"/>
        </a:defRPr>
      </a:lvl8pPr>
      <a:lvl9pPr marL="3392170" algn="l" defTabSz="848360"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image" Target="../media/image28.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image" Target="../media/image31.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image" Target="../media/image34.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image" Target="../media/image37.jpe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image" Target="../media/image40.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338" name="图片 62"/>
          <p:cNvPicPr>
            <a:picLocks noChangeAspect="1"/>
          </p:cNvPicPr>
          <p:nvPr/>
        </p:nvPicPr>
        <p:blipFill>
          <a:blip r:embed="rId1"/>
          <a:stretch>
            <a:fillRect/>
          </a:stretch>
        </p:blipFill>
        <p:spPr>
          <a:xfrm>
            <a:off x="0" y="0"/>
            <a:ext cx="9144000" cy="5143500"/>
          </a:xfrm>
          <a:prstGeom prst="rect">
            <a:avLst/>
          </a:prstGeom>
          <a:noFill/>
          <a:ln w="9525">
            <a:noFill/>
          </a:ln>
        </p:spPr>
      </p:pic>
      <p:grpSp>
        <p:nvGrpSpPr>
          <p:cNvPr id="2" name="组合 63"/>
          <p:cNvGrpSpPr/>
          <p:nvPr/>
        </p:nvGrpSpPr>
        <p:grpSpPr>
          <a:xfrm>
            <a:off x="1171575" y="901700"/>
            <a:ext cx="7072313" cy="3482975"/>
            <a:chOff x="1358950" y="1173758"/>
            <a:chExt cx="7072312" cy="3482975"/>
          </a:xfrm>
        </p:grpSpPr>
        <p:sp>
          <p:nvSpPr>
            <p:cNvPr id="65" name="Freeform 5"/>
            <p:cNvSpPr/>
            <p:nvPr/>
          </p:nvSpPr>
          <p:spPr bwMode="auto">
            <a:xfrm>
              <a:off x="1358950" y="1173758"/>
              <a:ext cx="7072312" cy="3482975"/>
            </a:xfrm>
            <a:custGeom>
              <a:avLst/>
              <a:gdLst>
                <a:gd name="T0" fmla="*/ 97 w 9549"/>
                <a:gd name="T1" fmla="*/ 0 h 4700"/>
                <a:gd name="T2" fmla="*/ 9452 w 9549"/>
                <a:gd name="T3" fmla="*/ 0 h 4700"/>
                <a:gd name="T4" fmla="*/ 9549 w 9549"/>
                <a:gd name="T5" fmla="*/ 97 h 4700"/>
                <a:gd name="T6" fmla="*/ 9549 w 9549"/>
                <a:gd name="T7" fmla="*/ 4603 h 4700"/>
                <a:gd name="T8" fmla="*/ 9452 w 9549"/>
                <a:gd name="T9" fmla="*/ 4700 h 4700"/>
                <a:gd name="T10" fmla="*/ 97 w 9549"/>
                <a:gd name="T11" fmla="*/ 4700 h 4700"/>
                <a:gd name="T12" fmla="*/ 0 w 9549"/>
                <a:gd name="T13" fmla="*/ 4603 h 4700"/>
                <a:gd name="T14" fmla="*/ 0 w 9549"/>
                <a:gd name="T15" fmla="*/ 97 h 4700"/>
                <a:gd name="T16" fmla="*/ 97 w 9549"/>
                <a:gd name="T17" fmla="*/ 0 h 4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49" h="4700">
                  <a:moveTo>
                    <a:pt x="97" y="0"/>
                  </a:moveTo>
                  <a:lnTo>
                    <a:pt x="9452" y="0"/>
                  </a:lnTo>
                  <a:cubicBezTo>
                    <a:pt x="9505" y="0"/>
                    <a:pt x="9549" y="43"/>
                    <a:pt x="9549" y="97"/>
                  </a:cubicBezTo>
                  <a:lnTo>
                    <a:pt x="9549" y="4603"/>
                  </a:lnTo>
                  <a:cubicBezTo>
                    <a:pt x="9549" y="4656"/>
                    <a:pt x="9505" y="4700"/>
                    <a:pt x="9452" y="4700"/>
                  </a:cubicBezTo>
                  <a:lnTo>
                    <a:pt x="97" y="4700"/>
                  </a:lnTo>
                  <a:cubicBezTo>
                    <a:pt x="44" y="4700"/>
                    <a:pt x="0" y="4656"/>
                    <a:pt x="0" y="4603"/>
                  </a:cubicBezTo>
                  <a:lnTo>
                    <a:pt x="0" y="97"/>
                  </a:lnTo>
                  <a:cubicBezTo>
                    <a:pt x="0" y="43"/>
                    <a:pt x="44" y="0"/>
                    <a:pt x="97" y="0"/>
                  </a:cubicBezTo>
                  <a:close/>
                </a:path>
              </a:pathLst>
            </a:cu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500" b="1" i="0" u="none" strike="noStrike" kern="120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n-cs"/>
              </a:endParaRPr>
            </a:p>
          </p:txBody>
        </p:sp>
        <p:sp>
          <p:nvSpPr>
            <p:cNvPr id="14350" name="Freeform 8"/>
            <p:cNvSpPr/>
            <p:nvPr/>
          </p:nvSpPr>
          <p:spPr>
            <a:xfrm>
              <a:off x="7851825" y="4077295"/>
              <a:ext cx="579437" cy="579438"/>
            </a:xfrm>
            <a:custGeom>
              <a:avLst/>
              <a:gdLst>
                <a:gd name="txL" fmla="*/ 0 w 782"/>
                <a:gd name="txT" fmla="*/ 0 h 782"/>
                <a:gd name="txR" fmla="*/ 782 w 782"/>
                <a:gd name="txB" fmla="*/ 782 h 782"/>
              </a:gdLst>
              <a:ahLst/>
              <a:cxnLst>
                <a:cxn ang="0">
                  <a:pos x="579437" y="0"/>
                </a:cxn>
                <a:cxn ang="0">
                  <a:pos x="579437" y="507564"/>
                </a:cxn>
                <a:cxn ang="0">
                  <a:pos x="507563" y="579438"/>
                </a:cxn>
                <a:cxn ang="0">
                  <a:pos x="0" y="579438"/>
                </a:cxn>
                <a:cxn ang="0">
                  <a:pos x="579437" y="0"/>
                </a:cxn>
              </a:cxnLst>
              <a:rect l="txL" t="txT" r="txR" b="txB"/>
              <a:pathLst>
                <a:path w="782" h="782">
                  <a:moveTo>
                    <a:pt x="782" y="0"/>
                  </a:moveTo>
                  <a:lnTo>
                    <a:pt x="782" y="685"/>
                  </a:lnTo>
                  <a:cubicBezTo>
                    <a:pt x="782" y="738"/>
                    <a:pt x="738" y="782"/>
                    <a:pt x="685" y="782"/>
                  </a:cubicBezTo>
                  <a:lnTo>
                    <a:pt x="0" y="782"/>
                  </a:lnTo>
                  <a:lnTo>
                    <a:pt x="782" y="0"/>
                  </a:lnTo>
                  <a:close/>
                </a:path>
              </a:pathLst>
            </a:custGeom>
            <a:solidFill>
              <a:srgbClr val="AC0000"/>
            </a:solidFill>
            <a:ln w="9525">
              <a:noFill/>
            </a:ln>
          </p:spPr>
          <p:txBody>
            <a:bodyPr/>
            <a:p>
              <a:endParaRPr lang="zh-CN" altLang="en-US" dirty="0">
                <a:solidFill>
                  <a:srgbClr val="FEAE01"/>
                </a:solidFill>
                <a:latin typeface="微软雅黑" panose="020B0503020204020204" pitchFamily="34" charset="-122"/>
                <a:ea typeface="微软雅黑" panose="020B0503020204020204" pitchFamily="34" charset="-122"/>
              </a:endParaRPr>
            </a:p>
          </p:txBody>
        </p:sp>
      </p:grpSp>
      <p:sp>
        <p:nvSpPr>
          <p:cNvPr id="67" name="Freeform 6"/>
          <p:cNvSpPr/>
          <p:nvPr/>
        </p:nvSpPr>
        <p:spPr>
          <a:xfrm>
            <a:off x="1073150" y="700088"/>
            <a:ext cx="2422525" cy="193675"/>
          </a:xfrm>
          <a:custGeom>
            <a:avLst/>
            <a:gdLst>
              <a:gd name="txL" fmla="*/ 0 w 3270"/>
              <a:gd name="txT" fmla="*/ 0 h 261"/>
              <a:gd name="txR" fmla="*/ 3270 w 3270"/>
              <a:gd name="txB" fmla="*/ 261 h 261"/>
            </a:gdLst>
            <a:ahLst/>
            <a:cxnLst>
              <a:cxn ang="0">
                <a:pos x="184467" y="193675"/>
              </a:cxn>
              <a:cxn ang="0">
                <a:pos x="2422525" y="193675"/>
              </a:cxn>
              <a:cxn ang="0">
                <a:pos x="2238798" y="0"/>
              </a:cxn>
              <a:cxn ang="0">
                <a:pos x="0" y="0"/>
              </a:cxn>
              <a:cxn ang="0">
                <a:pos x="184467" y="193675"/>
              </a:cxn>
            </a:cxnLst>
            <a:rect l="txL" t="txT" r="txR" b="txB"/>
            <a:pathLst>
              <a:path w="3270" h="261">
                <a:moveTo>
                  <a:pt x="249" y="261"/>
                </a:moveTo>
                <a:lnTo>
                  <a:pt x="3270" y="261"/>
                </a:lnTo>
                <a:lnTo>
                  <a:pt x="3022" y="0"/>
                </a:lnTo>
                <a:lnTo>
                  <a:pt x="0" y="0"/>
                </a:lnTo>
                <a:lnTo>
                  <a:pt x="249" y="261"/>
                </a:lnTo>
                <a:close/>
              </a:path>
            </a:pathLst>
          </a:custGeom>
          <a:solidFill>
            <a:srgbClr val="AC0000"/>
          </a:solidFill>
          <a:ln w="9525">
            <a:noFill/>
          </a:ln>
        </p:spPr>
        <p:txBody>
          <a:bodyPr/>
          <a:p>
            <a:endParaRPr lang="zh-CN" altLang="en-US" dirty="0">
              <a:solidFill>
                <a:srgbClr val="FEAE01"/>
              </a:solidFill>
              <a:latin typeface="微软雅黑" panose="020B0503020204020204" pitchFamily="34" charset="-122"/>
              <a:ea typeface="微软雅黑" panose="020B0503020204020204" pitchFamily="34" charset="-122"/>
            </a:endParaRPr>
          </a:p>
        </p:txBody>
      </p:sp>
      <p:sp>
        <p:nvSpPr>
          <p:cNvPr id="68" name="Freeform 7"/>
          <p:cNvSpPr/>
          <p:nvPr/>
        </p:nvSpPr>
        <p:spPr>
          <a:xfrm>
            <a:off x="1073150" y="700088"/>
            <a:ext cx="2238375" cy="1554162"/>
          </a:xfrm>
          <a:custGeom>
            <a:avLst/>
            <a:gdLst>
              <a:gd name="txL" fmla="*/ 0 w 3022"/>
              <a:gd name="txT" fmla="*/ 0 h 2098"/>
              <a:gd name="txR" fmla="*/ 3022 w 3022"/>
              <a:gd name="txB" fmla="*/ 2098 h 2098"/>
            </a:gdLst>
            <a:ahLst/>
            <a:cxnLst>
              <a:cxn ang="0">
                <a:pos x="2238375" y="0"/>
              </a:cxn>
              <a:cxn ang="0">
                <a:pos x="0" y="0"/>
              </a:cxn>
              <a:cxn ang="0">
                <a:pos x="0" y="1554163"/>
              </a:cxn>
              <a:cxn ang="0">
                <a:pos x="1603601" y="1554163"/>
              </a:cxn>
              <a:cxn ang="0">
                <a:pos x="2238375" y="0"/>
              </a:cxn>
            </a:cxnLst>
            <a:rect l="txL" t="txT" r="txR" b="txB"/>
            <a:pathLst>
              <a:path w="3022" h="2098">
                <a:moveTo>
                  <a:pt x="3022" y="0"/>
                </a:moveTo>
                <a:lnTo>
                  <a:pt x="0" y="0"/>
                </a:lnTo>
                <a:lnTo>
                  <a:pt x="0" y="2098"/>
                </a:lnTo>
                <a:lnTo>
                  <a:pt x="2165" y="2098"/>
                </a:lnTo>
                <a:lnTo>
                  <a:pt x="3022" y="0"/>
                </a:lnTo>
                <a:close/>
              </a:path>
            </a:pathLst>
          </a:custGeom>
          <a:solidFill>
            <a:srgbClr val="DE0000"/>
          </a:solidFill>
          <a:ln w="9525">
            <a:noFill/>
          </a:ln>
        </p:spPr>
        <p:txBody>
          <a:bodyPr/>
          <a:p>
            <a:endParaRPr lang="zh-CN" altLang="en-US" dirty="0">
              <a:solidFill>
                <a:srgbClr val="FEAE01"/>
              </a:solidFill>
              <a:latin typeface="微软雅黑" panose="020B0503020204020204" pitchFamily="34" charset="-122"/>
              <a:ea typeface="微软雅黑" panose="020B0503020204020204" pitchFamily="34" charset="-122"/>
            </a:endParaRPr>
          </a:p>
        </p:txBody>
      </p:sp>
      <p:sp>
        <p:nvSpPr>
          <p:cNvPr id="14342" name="Freeform 9"/>
          <p:cNvSpPr>
            <a:spLocks noEditPoints="1"/>
          </p:cNvSpPr>
          <p:nvPr/>
        </p:nvSpPr>
        <p:spPr>
          <a:xfrm>
            <a:off x="7966075" y="4130675"/>
            <a:ext cx="198438" cy="198438"/>
          </a:xfrm>
          <a:custGeom>
            <a:avLst/>
            <a:gdLst>
              <a:gd name="txL" fmla="*/ 0 w 268"/>
              <a:gd name="txT" fmla="*/ 0 h 268"/>
              <a:gd name="txR" fmla="*/ 268 w 268"/>
              <a:gd name="txB" fmla="*/ 268 h 268"/>
            </a:gdLst>
            <a:ahLst/>
            <a:cxnLst>
              <a:cxn ang="0">
                <a:pos x="108104" y="167339"/>
              </a:cxn>
              <a:cxn ang="0">
                <a:pos x="92555" y="154752"/>
              </a:cxn>
              <a:cxn ang="0">
                <a:pos x="131057" y="109585"/>
              </a:cxn>
              <a:cxn ang="0">
                <a:pos x="31839" y="109585"/>
              </a:cxn>
              <a:cxn ang="0">
                <a:pos x="31839" y="88853"/>
              </a:cxn>
              <a:cxn ang="0">
                <a:pos x="131057" y="88853"/>
              </a:cxn>
              <a:cxn ang="0">
                <a:pos x="92555" y="44426"/>
              </a:cxn>
              <a:cxn ang="0">
                <a:pos x="108104" y="31098"/>
              </a:cxn>
              <a:cxn ang="0">
                <a:pos x="165858" y="99219"/>
              </a:cxn>
              <a:cxn ang="0">
                <a:pos x="108104" y="167339"/>
              </a:cxn>
              <a:cxn ang="0">
                <a:pos x="99219" y="0"/>
              </a:cxn>
              <a:cxn ang="0">
                <a:pos x="198437" y="99219"/>
              </a:cxn>
              <a:cxn ang="0">
                <a:pos x="99219" y="198438"/>
              </a:cxn>
              <a:cxn ang="0">
                <a:pos x="0" y="99219"/>
              </a:cxn>
              <a:cxn ang="0">
                <a:pos x="99219" y="0"/>
              </a:cxn>
              <a:cxn ang="0">
                <a:pos x="99219" y="12587"/>
              </a:cxn>
              <a:cxn ang="0">
                <a:pos x="185109" y="99219"/>
              </a:cxn>
              <a:cxn ang="0">
                <a:pos x="99219" y="185850"/>
              </a:cxn>
              <a:cxn ang="0">
                <a:pos x="12587" y="99219"/>
              </a:cxn>
              <a:cxn ang="0">
                <a:pos x="99219" y="12587"/>
              </a:cxn>
            </a:cxnLst>
            <a:rect l="txL" t="txT" r="txR" b="txB"/>
            <a:pathLst>
              <a:path w="268" h="268">
                <a:moveTo>
                  <a:pt x="146" y="226"/>
                </a:moveTo>
                <a:lnTo>
                  <a:pt x="125" y="209"/>
                </a:lnTo>
                <a:lnTo>
                  <a:pt x="177" y="148"/>
                </a:lnTo>
                <a:lnTo>
                  <a:pt x="43" y="148"/>
                </a:lnTo>
                <a:lnTo>
                  <a:pt x="43" y="120"/>
                </a:lnTo>
                <a:lnTo>
                  <a:pt x="177" y="120"/>
                </a:lnTo>
                <a:lnTo>
                  <a:pt x="125" y="60"/>
                </a:lnTo>
                <a:lnTo>
                  <a:pt x="146" y="42"/>
                </a:lnTo>
                <a:lnTo>
                  <a:pt x="224" y="134"/>
                </a:lnTo>
                <a:lnTo>
                  <a:pt x="146" y="226"/>
                </a:lnTo>
                <a:close/>
                <a:moveTo>
                  <a:pt x="134" y="0"/>
                </a:moveTo>
                <a:cubicBezTo>
                  <a:pt x="208" y="0"/>
                  <a:pt x="268" y="60"/>
                  <a:pt x="268" y="134"/>
                </a:cubicBezTo>
                <a:cubicBezTo>
                  <a:pt x="268" y="208"/>
                  <a:pt x="208" y="268"/>
                  <a:pt x="134" y="268"/>
                </a:cubicBezTo>
                <a:cubicBezTo>
                  <a:pt x="60" y="268"/>
                  <a:pt x="0" y="208"/>
                  <a:pt x="0" y="134"/>
                </a:cubicBezTo>
                <a:cubicBezTo>
                  <a:pt x="0" y="60"/>
                  <a:pt x="60" y="0"/>
                  <a:pt x="134" y="0"/>
                </a:cubicBezTo>
                <a:close/>
                <a:moveTo>
                  <a:pt x="134" y="17"/>
                </a:moveTo>
                <a:cubicBezTo>
                  <a:pt x="198" y="17"/>
                  <a:pt x="250" y="70"/>
                  <a:pt x="250" y="134"/>
                </a:cubicBezTo>
                <a:cubicBezTo>
                  <a:pt x="250" y="199"/>
                  <a:pt x="198" y="251"/>
                  <a:pt x="134" y="251"/>
                </a:cubicBezTo>
                <a:cubicBezTo>
                  <a:pt x="69" y="251"/>
                  <a:pt x="17" y="199"/>
                  <a:pt x="17" y="134"/>
                </a:cubicBezTo>
                <a:cubicBezTo>
                  <a:pt x="17" y="70"/>
                  <a:pt x="69" y="17"/>
                  <a:pt x="134" y="17"/>
                </a:cubicBezTo>
                <a:close/>
              </a:path>
            </a:pathLst>
          </a:custGeom>
          <a:solidFill>
            <a:srgbClr val="FFFFFF"/>
          </a:solidFill>
          <a:ln w="9525">
            <a:noFill/>
          </a:ln>
        </p:spPr>
        <p:txBody>
          <a:bodyPr/>
          <a:p>
            <a:endParaRPr lang="zh-CN" altLang="en-US" dirty="0">
              <a:solidFill>
                <a:srgbClr val="FEAE01"/>
              </a:solidFill>
              <a:latin typeface="微软雅黑" panose="020B0503020204020204" pitchFamily="34" charset="-122"/>
              <a:ea typeface="微软雅黑" panose="020B0503020204020204" pitchFamily="34" charset="-122"/>
            </a:endParaRPr>
          </a:p>
        </p:txBody>
      </p:sp>
      <p:sp>
        <p:nvSpPr>
          <p:cNvPr id="70" name="TextBox 69"/>
          <p:cNvSpPr txBox="1"/>
          <p:nvPr/>
        </p:nvSpPr>
        <p:spPr>
          <a:xfrm>
            <a:off x="1684338" y="865188"/>
            <a:ext cx="698500" cy="1322387"/>
          </a:xfrm>
          <a:prstGeom prst="rect">
            <a:avLst/>
          </a:prstGeom>
          <a:noFill/>
          <a:ln w="9525">
            <a:noFill/>
          </a:ln>
        </p:spPr>
        <p:txBody>
          <a:bodyPr>
            <a:spAutoFit/>
          </a:bodyPr>
          <a:p>
            <a:r>
              <a:rPr lang="en-US" altLang="zh-CN" sz="8000" dirty="0">
                <a:solidFill>
                  <a:srgbClr val="F8F8F8"/>
                </a:solidFill>
                <a:latin typeface="微软雅黑" panose="020B0503020204020204" pitchFamily="34" charset="-122"/>
                <a:ea typeface="微软雅黑" panose="020B0503020204020204" pitchFamily="34" charset="-122"/>
              </a:rPr>
              <a:t>2</a:t>
            </a:r>
            <a:endParaRPr lang="zh-CN" altLang="en-US" sz="8000" dirty="0">
              <a:solidFill>
                <a:srgbClr val="F8F8F8"/>
              </a:solidFill>
              <a:latin typeface="微软雅黑" panose="020B0503020204020204" pitchFamily="34" charset="-122"/>
              <a:ea typeface="微软雅黑" panose="020B0503020204020204" pitchFamily="34" charset="-122"/>
            </a:endParaRPr>
          </a:p>
        </p:txBody>
      </p:sp>
      <p:sp>
        <p:nvSpPr>
          <p:cNvPr id="71" name="TextBox 70"/>
          <p:cNvSpPr txBox="1"/>
          <p:nvPr/>
        </p:nvSpPr>
        <p:spPr>
          <a:xfrm>
            <a:off x="3195955" y="1265555"/>
            <a:ext cx="4074160" cy="583565"/>
          </a:xfrm>
          <a:prstGeom prst="rect">
            <a:avLst/>
          </a:prstGeom>
          <a:noFill/>
          <a:ln w="9525">
            <a:noFill/>
          </a:ln>
        </p:spPr>
        <p:txBody>
          <a:bodyPr wrap="square">
            <a:spAutoFit/>
          </a:bodyPr>
          <a:p>
            <a:r>
              <a:rPr lang="en-US" altLang="zh-CN" sz="3200" dirty="0">
                <a:solidFill>
                  <a:srgbClr val="2B2A30"/>
                </a:solidFill>
                <a:latin typeface="微软雅黑" panose="020B0503020204020204" pitchFamily="34" charset="-122"/>
                <a:ea typeface="微软雅黑" panose="020B0503020204020204" pitchFamily="34" charset="-122"/>
              </a:rPr>
              <a:t>1-2</a:t>
            </a:r>
            <a:r>
              <a:rPr lang="zh-CN" altLang="en-US" sz="3200" dirty="0">
                <a:solidFill>
                  <a:srgbClr val="2B2A30"/>
                </a:solidFill>
                <a:latin typeface="微软雅黑" panose="020B0503020204020204" pitchFamily="34" charset="-122"/>
                <a:ea typeface="微软雅黑" panose="020B0503020204020204" pitchFamily="34" charset="-122"/>
              </a:rPr>
              <a:t>：市场规模预测</a:t>
            </a:r>
            <a:endParaRPr lang="zh-CN" altLang="en-US" sz="3200" dirty="0">
              <a:solidFill>
                <a:srgbClr val="2B2A30"/>
              </a:solidFill>
              <a:latin typeface="微软雅黑" panose="020B0503020204020204" pitchFamily="34" charset="-122"/>
              <a:ea typeface="微软雅黑" panose="020B0503020204020204" pitchFamily="34" charset="-122"/>
            </a:endParaRPr>
          </a:p>
        </p:txBody>
      </p:sp>
      <p:sp>
        <p:nvSpPr>
          <p:cNvPr id="72" name="Rectangle 13"/>
          <p:cNvSpPr/>
          <p:nvPr/>
        </p:nvSpPr>
        <p:spPr>
          <a:xfrm>
            <a:off x="1163638" y="1579563"/>
            <a:ext cx="566737" cy="354012"/>
          </a:xfrm>
          <a:prstGeom prst="rect">
            <a:avLst/>
          </a:prstGeom>
          <a:noFill/>
          <a:ln w="9525">
            <a:noFill/>
          </a:ln>
        </p:spPr>
        <p:txBody>
          <a:bodyPr wrap="none" lIns="0" tIns="0" rIns="0" bIns="0">
            <a:spAutoFit/>
          </a:bodyPr>
          <a:p>
            <a:r>
              <a:rPr lang="zh-CN" altLang="zh-CN" sz="2300" dirty="0">
                <a:solidFill>
                  <a:srgbClr val="FFFFFF"/>
                </a:solidFill>
                <a:latin typeface="微软雅黑" panose="020B0503020204020204" pitchFamily="34" charset="-122"/>
                <a:ea typeface="微软雅黑" panose="020B0503020204020204" pitchFamily="34" charset="-122"/>
              </a:rPr>
              <a:t>Part</a:t>
            </a:r>
            <a:endParaRPr lang="zh-CN" altLang="zh-CN" dirty="0">
              <a:solidFill>
                <a:srgbClr val="FEAE01"/>
              </a:solidFill>
              <a:latin typeface="微软雅黑" panose="020B0503020204020204" pitchFamily="34" charset="-122"/>
              <a:ea typeface="微软雅黑" panose="020B0503020204020204" pitchFamily="34" charset="-122"/>
            </a:endParaRPr>
          </a:p>
        </p:txBody>
      </p:sp>
      <p:sp>
        <p:nvSpPr>
          <p:cNvPr id="74" name="TextBox 73"/>
          <p:cNvSpPr txBox="1"/>
          <p:nvPr/>
        </p:nvSpPr>
        <p:spPr>
          <a:xfrm>
            <a:off x="3270250" y="2187575"/>
            <a:ext cx="2120900" cy="1383665"/>
          </a:xfrm>
          <a:prstGeom prst="rect">
            <a:avLst/>
          </a:prstGeom>
          <a:noFill/>
          <a:ln w="9525">
            <a:noFill/>
          </a:ln>
        </p:spPr>
        <p:txBody>
          <a:bodyPr>
            <a:spAutoFit/>
          </a:bodyPr>
          <a:p>
            <a:pPr marL="285750" indent="-285750">
              <a:lnSpc>
                <a:spcPct val="150000"/>
              </a:lnSpc>
              <a:buFont typeface="Wingdings" panose="05000000000000000000" pitchFamily="2" charset="2"/>
              <a:buChar char="n"/>
            </a:pPr>
            <a:r>
              <a:rPr lang="zh-CN" altLang="en-US" sz="1400" b="0" dirty="0">
                <a:solidFill>
                  <a:srgbClr val="2B2A30"/>
                </a:solidFill>
                <a:latin typeface="微软雅黑" panose="020B0503020204020204" pitchFamily="34" charset="-122"/>
                <a:ea typeface="微软雅黑" panose="020B0503020204020204" pitchFamily="34" charset="-122"/>
              </a:rPr>
              <a:t>题目说明与基本假设</a:t>
            </a:r>
            <a:endParaRPr lang="en-US" altLang="zh-CN" sz="1400" b="0" dirty="0">
              <a:solidFill>
                <a:srgbClr val="2B2A3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sz="1400" b="0" dirty="0">
                <a:solidFill>
                  <a:srgbClr val="2B2A30"/>
                </a:solidFill>
                <a:latin typeface="微软雅黑" panose="020B0503020204020204" pitchFamily="34" charset="-122"/>
                <a:ea typeface="微软雅黑" panose="020B0503020204020204" pitchFamily="34" charset="-122"/>
              </a:rPr>
              <a:t>数据清洗</a:t>
            </a:r>
            <a:endParaRPr lang="en-US" altLang="zh-CN" sz="1400" b="0" dirty="0">
              <a:solidFill>
                <a:srgbClr val="2B2A3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sz="1400" b="0" dirty="0">
                <a:solidFill>
                  <a:srgbClr val="2B2A30"/>
                </a:solidFill>
                <a:latin typeface="微软雅黑" panose="020B0503020204020204" pitchFamily="34" charset="-122"/>
                <a:ea typeface="微软雅黑" panose="020B0503020204020204" pitchFamily="34" charset="-122"/>
              </a:rPr>
              <a:t>模型选择</a:t>
            </a:r>
            <a:endParaRPr lang="zh-CN" sz="1400" b="0" dirty="0">
              <a:solidFill>
                <a:srgbClr val="2B2A30"/>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sz="1400" b="0" dirty="0">
                <a:solidFill>
                  <a:srgbClr val="2B2A30"/>
                </a:solidFill>
                <a:latin typeface="微软雅黑" panose="020B0503020204020204" pitchFamily="34" charset="-122"/>
                <a:ea typeface="微软雅黑" panose="020B0503020204020204" pitchFamily="34" charset="-122"/>
              </a:rPr>
              <a:t>预测结果分析与评论</a:t>
            </a:r>
            <a:endParaRPr lang="zh-CN" altLang="en-US" sz="1400" b="0" dirty="0">
              <a:solidFill>
                <a:srgbClr val="2B2A30"/>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down)">
                                      <p:cBhvr>
                                        <p:cTn id="11" dur="500"/>
                                        <p:tgtEl>
                                          <p:spTgt spid="6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up)">
                                      <p:cBhvr>
                                        <p:cTn id="15" dur="500"/>
                                        <p:tgtEl>
                                          <p:spTgt spid="68"/>
                                        </p:tgtEl>
                                      </p:cBhvr>
                                    </p:animEffect>
                                  </p:childTnLst>
                                </p:cTn>
                              </p:par>
                            </p:childTnLst>
                          </p:cTn>
                        </p:par>
                        <p:par>
                          <p:cTn id="16" fill="hold">
                            <p:stCondLst>
                              <p:cond delay="1500"/>
                            </p:stCondLst>
                            <p:childTnLst>
                              <p:par>
                                <p:cTn id="17" presetID="31" presetClass="entr" presetSubtype="0" fill="hold" grpId="0" nodeType="afterEffect">
                                  <p:stCondLst>
                                    <p:cond delay="0"/>
                                  </p:stCondLst>
                                  <p:childTnLst>
                                    <p:set>
                                      <p:cBhvr>
                                        <p:cTn id="18" dur="1" fill="hold">
                                          <p:stCondLst>
                                            <p:cond delay="0"/>
                                          </p:stCondLst>
                                        </p:cTn>
                                        <p:tgtEl>
                                          <p:spTgt spid="70"/>
                                        </p:tgtEl>
                                        <p:attrNameLst>
                                          <p:attrName>style.visibility</p:attrName>
                                        </p:attrNameLst>
                                      </p:cBhvr>
                                      <p:to>
                                        <p:strVal val="visible"/>
                                      </p:to>
                                    </p:set>
                                    <p:anim calcmode="lin" valueType="num">
                                      <p:cBhvr>
                                        <p:cTn id="19" dur="500" fill="hold"/>
                                        <p:tgtEl>
                                          <p:spTgt spid="70"/>
                                        </p:tgtEl>
                                        <p:attrNameLst>
                                          <p:attrName>ppt_w</p:attrName>
                                        </p:attrNameLst>
                                      </p:cBhvr>
                                      <p:tavLst>
                                        <p:tav tm="0">
                                          <p:val>
                                            <p:fltVal val="0.000000"/>
                                          </p:val>
                                        </p:tav>
                                        <p:tav tm="100000">
                                          <p:val>
                                            <p:strVal val="#ppt_w"/>
                                          </p:val>
                                        </p:tav>
                                      </p:tavLst>
                                    </p:anim>
                                    <p:anim calcmode="lin" valueType="num">
                                      <p:cBhvr>
                                        <p:cTn id="20" dur="500" fill="hold"/>
                                        <p:tgtEl>
                                          <p:spTgt spid="70"/>
                                        </p:tgtEl>
                                        <p:attrNameLst>
                                          <p:attrName>ppt_h</p:attrName>
                                        </p:attrNameLst>
                                      </p:cBhvr>
                                      <p:tavLst>
                                        <p:tav tm="0">
                                          <p:val>
                                            <p:fltVal val="0.000000"/>
                                          </p:val>
                                        </p:tav>
                                        <p:tav tm="100000">
                                          <p:val>
                                            <p:strVal val="#ppt_h"/>
                                          </p:val>
                                        </p:tav>
                                      </p:tavLst>
                                    </p:anim>
                                    <p:anim calcmode="lin" valueType="num">
                                      <p:cBhvr>
                                        <p:cTn id="21" dur="500" fill="hold"/>
                                        <p:tgtEl>
                                          <p:spTgt spid="70"/>
                                        </p:tgtEl>
                                        <p:attrNameLst>
                                          <p:attrName>style.rotation</p:attrName>
                                        </p:attrNameLst>
                                      </p:cBhvr>
                                      <p:tavLst>
                                        <p:tav tm="0">
                                          <p:val>
                                            <p:fltVal val="90.000000"/>
                                          </p:val>
                                        </p:tav>
                                        <p:tav tm="100000">
                                          <p:val>
                                            <p:fltVal val="0.000000"/>
                                          </p:val>
                                        </p:tav>
                                      </p:tavLst>
                                    </p:anim>
                                    <p:animEffect transition="in" filter="fade">
                                      <p:cBhvr>
                                        <p:cTn id="22" dur="500"/>
                                        <p:tgtEl>
                                          <p:spTgt spid="70"/>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anim calcmode="lin" valueType="num">
                                      <p:cBhvr>
                                        <p:cTn id="25" dur="500" fill="hold"/>
                                        <p:tgtEl>
                                          <p:spTgt spid="72"/>
                                        </p:tgtEl>
                                        <p:attrNameLst>
                                          <p:attrName>ppt_w</p:attrName>
                                        </p:attrNameLst>
                                      </p:cBhvr>
                                      <p:tavLst>
                                        <p:tav tm="0">
                                          <p:val>
                                            <p:fltVal val="0.000000"/>
                                          </p:val>
                                        </p:tav>
                                        <p:tav tm="100000">
                                          <p:val>
                                            <p:strVal val="#ppt_w"/>
                                          </p:val>
                                        </p:tav>
                                      </p:tavLst>
                                    </p:anim>
                                    <p:anim calcmode="lin" valueType="num">
                                      <p:cBhvr>
                                        <p:cTn id="26" dur="500" fill="hold"/>
                                        <p:tgtEl>
                                          <p:spTgt spid="72"/>
                                        </p:tgtEl>
                                        <p:attrNameLst>
                                          <p:attrName>ppt_h</p:attrName>
                                        </p:attrNameLst>
                                      </p:cBhvr>
                                      <p:tavLst>
                                        <p:tav tm="0">
                                          <p:val>
                                            <p:fltVal val="0.000000"/>
                                          </p:val>
                                        </p:tav>
                                        <p:tav tm="100000">
                                          <p:val>
                                            <p:strVal val="#ppt_h"/>
                                          </p:val>
                                        </p:tav>
                                      </p:tavLst>
                                    </p:anim>
                                    <p:anim calcmode="lin" valueType="num">
                                      <p:cBhvr>
                                        <p:cTn id="27" dur="500" fill="hold"/>
                                        <p:tgtEl>
                                          <p:spTgt spid="72"/>
                                        </p:tgtEl>
                                        <p:attrNameLst>
                                          <p:attrName>style.rotation</p:attrName>
                                        </p:attrNameLst>
                                      </p:cBhvr>
                                      <p:tavLst>
                                        <p:tav tm="0">
                                          <p:val>
                                            <p:fltVal val="90.000000"/>
                                          </p:val>
                                        </p:tav>
                                        <p:tav tm="100000">
                                          <p:val>
                                            <p:fltVal val="0.000000"/>
                                          </p:val>
                                        </p:tav>
                                      </p:tavLst>
                                    </p:anim>
                                    <p:animEffect transition="in" filter="fade">
                                      <p:cBhvr>
                                        <p:cTn id="28" dur="500"/>
                                        <p:tgtEl>
                                          <p:spTgt spid="72"/>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wipe(left)">
                                      <p:cBhvr>
                                        <p:cTn id="32" dur="500"/>
                                        <p:tgtEl>
                                          <p:spTgt spid="71"/>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wipe(left)">
                                      <p:cBhvr>
                                        <p:cTn id="35"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ldLvl="0" animBg="1"/>
      <p:bldP spid="68" grpId="0" bldLvl="0" animBg="1"/>
      <p:bldP spid="70" grpId="0"/>
      <p:bldP spid="71" grpId="0"/>
      <p:bldP spid="72" grpId="0"/>
      <p:bldP spid="7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55"/>
          <p:cNvSpPr txBox="1"/>
          <p:nvPr/>
        </p:nvSpPr>
        <p:spPr>
          <a:xfrm>
            <a:off x="952500" y="139700"/>
            <a:ext cx="2630488" cy="520700"/>
          </a:xfrm>
          <a:prstGeom prst="rect">
            <a:avLst/>
          </a:prstGeom>
          <a:noFill/>
          <a:ln w="9525">
            <a:noFill/>
          </a:ln>
        </p:spPr>
        <p:txBody>
          <a:bodyPr lIns="91419" tIns="45709" rIns="91419" bIns="45709">
            <a:spAutoFit/>
          </a:bodyPr>
          <a:p>
            <a:r>
              <a:rPr lang="zh-CN" altLang="en-US" sz="2800" dirty="0">
                <a:latin typeface="微软雅黑" panose="020B0503020204020204" pitchFamily="34" charset="-122"/>
                <a:ea typeface="微软雅黑" panose="020B0503020204020204" pitchFamily="34" charset="-122"/>
              </a:rPr>
              <a:t>市场规模预测</a:t>
            </a:r>
            <a:endParaRPr lang="zh-CN" altLang="en-US" sz="2800" dirty="0">
              <a:latin typeface="微软雅黑" panose="020B0503020204020204" pitchFamily="34" charset="-122"/>
              <a:ea typeface="微软雅黑" panose="020B0503020204020204" pitchFamily="34" charset="-122"/>
            </a:endParaRPr>
          </a:p>
        </p:txBody>
      </p:sp>
      <p:sp>
        <p:nvSpPr>
          <p:cNvPr id="100" name="文本框 99"/>
          <p:cNvSpPr txBox="1"/>
          <p:nvPr/>
        </p:nvSpPr>
        <p:spPr>
          <a:xfrm>
            <a:off x="626745" y="1078865"/>
            <a:ext cx="6600825" cy="3046095"/>
          </a:xfrm>
          <a:prstGeom prst="rect">
            <a:avLst/>
          </a:prstGeom>
          <a:noFill/>
          <a:ln w="9525">
            <a:noFill/>
          </a:ln>
        </p:spPr>
        <p:txBody>
          <a:bodyPr wrap="square">
            <a:spAutoFit/>
          </a:bodyPr>
          <a:p>
            <a:r>
              <a:rPr lang="en-US" sz="3200" b="0">
                <a:latin typeface="Calibri" panose="020F0502020204030204" pitchFamily="34" charset="0"/>
                <a:ea typeface="宋体" panose="02010600030101010101" pitchFamily="2" charset="-122"/>
                <a:cs typeface="Times New Roman" panose="02020603050405020304" charset="0"/>
              </a:rPr>
              <a:t>ARIMA</a:t>
            </a:r>
            <a:endParaRPr lang="zh-CN" sz="1050" b="0">
              <a:latin typeface="Calibri" panose="020F0502020204030204" pitchFamily="34" charset="0"/>
              <a:ea typeface="宋体" panose="02010600030101010101" pitchFamily="2" charset="-122"/>
            </a:endParaRPr>
          </a:p>
          <a:p>
            <a:r>
              <a:rPr lang="zh-CN" sz="2000" b="0">
                <a:latin typeface="Calibri" panose="020F0502020204030204" pitchFamily="34" charset="0"/>
                <a:ea typeface="宋体" panose="02010600030101010101" pitchFamily="2" charset="-122"/>
              </a:rPr>
              <a:t>作为最著名的经典时序预测算法，</a:t>
            </a:r>
            <a:r>
              <a:rPr lang="en-US" sz="2000" b="0">
                <a:latin typeface="Calibri" panose="020F0502020204030204" pitchFamily="34" charset="0"/>
                <a:ea typeface="宋体" panose="02010600030101010101" pitchFamily="2" charset="-122"/>
                <a:cs typeface="Times New Roman" panose="02020603050405020304" charset="0"/>
              </a:rPr>
              <a:t>ARIMA</a:t>
            </a:r>
            <a:r>
              <a:rPr lang="zh-CN" sz="2000" b="0">
                <a:latin typeface="Calibri" panose="020F0502020204030204" pitchFamily="34" charset="0"/>
                <a:ea typeface="宋体" panose="02010600030101010101" pitchFamily="2" charset="-122"/>
              </a:rPr>
              <a:t>必须有自己的牌面。不可否认的是，</a:t>
            </a:r>
            <a:r>
              <a:rPr lang="en-US" sz="2000" b="0">
                <a:latin typeface="Calibri" panose="020F0502020204030204" pitchFamily="34" charset="0"/>
                <a:ea typeface="宋体" panose="02010600030101010101" pitchFamily="2" charset="-122"/>
              </a:rPr>
              <a:t>ES</a:t>
            </a:r>
            <a:r>
              <a:rPr lang="zh-CN" sz="2000" b="0">
                <a:latin typeface="Calibri" panose="020F0502020204030204" pitchFamily="34" charset="0"/>
                <a:ea typeface="宋体" panose="02010600030101010101" pitchFamily="2" charset="-122"/>
              </a:rPr>
              <a:t>算法虽然简单明了，但是其没有参数可供调节，可靠性无法得到更完备的验证。而</a:t>
            </a:r>
            <a:r>
              <a:rPr lang="en-US" sz="2000" b="0">
                <a:latin typeface="Calibri" panose="020F0502020204030204" pitchFamily="34" charset="0"/>
                <a:ea typeface="宋体" panose="02010600030101010101" pitchFamily="2" charset="-122"/>
              </a:rPr>
              <a:t>ARIMA</a:t>
            </a:r>
            <a:r>
              <a:rPr lang="zh-CN" sz="2000" b="0">
                <a:latin typeface="Calibri" panose="020F0502020204030204" pitchFamily="34" charset="0"/>
                <a:ea typeface="宋体" panose="02010600030101010101" pitchFamily="2" charset="-122"/>
              </a:rPr>
              <a:t>有一套完整的从稳定数据到参数调节到模型拟合再到评估的科学可靠的流程，其评估手段多样，模型兼顾总体趋势与差异化摆动，是许多经典问题的不二选择。当然这里自然也可以用</a:t>
            </a:r>
            <a:r>
              <a:rPr lang="en-US" sz="2000" b="0">
                <a:latin typeface="Calibri" panose="020F0502020204030204" pitchFamily="34" charset="0"/>
                <a:ea typeface="宋体" panose="02010600030101010101" pitchFamily="2" charset="-122"/>
              </a:rPr>
              <a:t>ARIMA</a:t>
            </a:r>
            <a:r>
              <a:rPr lang="zh-CN" sz="2000" b="0">
                <a:latin typeface="Calibri" panose="020F0502020204030204" pitchFamily="34" charset="0"/>
                <a:ea typeface="宋体" panose="02010600030101010101" pitchFamily="2" charset="-122"/>
              </a:rPr>
              <a:t>进行尝试。下面就以北美总体市场为例，讨论其在本题中的应用。</a:t>
            </a:r>
            <a:endParaRPr lang="zh-CN" altLang="en-US" sz="2000"/>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55"/>
          <p:cNvSpPr txBox="1"/>
          <p:nvPr/>
        </p:nvSpPr>
        <p:spPr>
          <a:xfrm>
            <a:off x="952500" y="139700"/>
            <a:ext cx="2630488" cy="520700"/>
          </a:xfrm>
          <a:prstGeom prst="rect">
            <a:avLst/>
          </a:prstGeom>
          <a:noFill/>
          <a:ln w="9525">
            <a:noFill/>
          </a:ln>
        </p:spPr>
        <p:txBody>
          <a:bodyPr lIns="91419" tIns="45709" rIns="91419" bIns="45709">
            <a:spAutoFit/>
          </a:bodyPr>
          <a:p>
            <a:r>
              <a:rPr lang="zh-CN" altLang="en-US" sz="2800" dirty="0">
                <a:latin typeface="微软雅黑" panose="020B0503020204020204" pitchFamily="34" charset="-122"/>
                <a:ea typeface="微软雅黑" panose="020B0503020204020204" pitchFamily="34" charset="-122"/>
              </a:rPr>
              <a:t>市场规模预测</a:t>
            </a:r>
            <a:endParaRPr lang="zh-CN" altLang="en-US" sz="2800" dirty="0">
              <a:latin typeface="微软雅黑" panose="020B0503020204020204" pitchFamily="34" charset="-122"/>
              <a:ea typeface="微软雅黑" panose="020B0503020204020204" pitchFamily="34" charset="-122"/>
            </a:endParaRPr>
          </a:p>
        </p:txBody>
      </p:sp>
      <p:sp>
        <p:nvSpPr>
          <p:cNvPr id="100" name="文本框 99"/>
          <p:cNvSpPr txBox="1"/>
          <p:nvPr/>
        </p:nvSpPr>
        <p:spPr>
          <a:xfrm>
            <a:off x="530225" y="1010920"/>
            <a:ext cx="7141845" cy="645160"/>
          </a:xfrm>
          <a:prstGeom prst="rect">
            <a:avLst/>
          </a:prstGeom>
          <a:noFill/>
          <a:ln w="9525">
            <a:noFill/>
          </a:ln>
        </p:spPr>
        <p:txBody>
          <a:bodyPr wrap="square">
            <a:spAutoFit/>
          </a:bodyPr>
          <a:p>
            <a:r>
              <a:rPr lang="en-US" sz="1800" b="0">
                <a:latin typeface="Calibri" panose="020F0502020204030204" pitchFamily="34" charset="0"/>
                <a:ea typeface="宋体" panose="02010600030101010101" pitchFamily="2" charset="-122"/>
                <a:cs typeface="Times New Roman" panose="02020603050405020304" charset="0"/>
              </a:rPr>
              <a:t>ARIMA</a:t>
            </a:r>
            <a:r>
              <a:rPr lang="zh-CN" sz="1800" b="0">
                <a:latin typeface="Calibri" panose="020F0502020204030204" pitchFamily="34" charset="0"/>
                <a:ea typeface="宋体" panose="02010600030101010101" pitchFamily="2" charset="-122"/>
              </a:rPr>
              <a:t>要求数据是平稳型，因此要对原数据进行差分。出于信息丢失与数据平稳性的综合考虑，一阶差分足以满足要求。</a:t>
            </a:r>
            <a:endParaRPr lang="zh-CN" altLang="en-US" sz="1800"/>
          </a:p>
        </p:txBody>
      </p:sp>
      <p:pic>
        <p:nvPicPr>
          <p:cNvPr id="19" name="图片 19"/>
          <p:cNvPicPr>
            <a:picLocks noChangeAspect="1"/>
          </p:cNvPicPr>
          <p:nvPr/>
        </p:nvPicPr>
        <p:blipFill>
          <a:blip r:embed="rId1"/>
          <a:stretch>
            <a:fillRect/>
          </a:stretch>
        </p:blipFill>
        <p:spPr>
          <a:xfrm>
            <a:off x="594360" y="1932305"/>
            <a:ext cx="4059555" cy="2706370"/>
          </a:xfrm>
          <a:prstGeom prst="rect">
            <a:avLst/>
          </a:prstGeom>
          <a:noFill/>
          <a:ln>
            <a:noFill/>
          </a:ln>
        </p:spPr>
      </p:pic>
      <p:pic>
        <p:nvPicPr>
          <p:cNvPr id="20" name="图片 20"/>
          <p:cNvPicPr>
            <a:picLocks noChangeAspect="1"/>
          </p:cNvPicPr>
          <p:nvPr/>
        </p:nvPicPr>
        <p:blipFill>
          <a:blip r:embed="rId2"/>
          <a:stretch>
            <a:fillRect/>
          </a:stretch>
        </p:blipFill>
        <p:spPr>
          <a:xfrm>
            <a:off x="4851400" y="1932305"/>
            <a:ext cx="4025265" cy="2719705"/>
          </a:xfrm>
          <a:prstGeom prst="rect">
            <a:avLst/>
          </a:prstGeom>
          <a:noFill/>
          <a:ln>
            <a:noFill/>
          </a:ln>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55"/>
          <p:cNvSpPr txBox="1"/>
          <p:nvPr/>
        </p:nvSpPr>
        <p:spPr>
          <a:xfrm>
            <a:off x="952500" y="139700"/>
            <a:ext cx="2630488" cy="520700"/>
          </a:xfrm>
          <a:prstGeom prst="rect">
            <a:avLst/>
          </a:prstGeom>
          <a:noFill/>
          <a:ln w="9525">
            <a:noFill/>
          </a:ln>
        </p:spPr>
        <p:txBody>
          <a:bodyPr lIns="91419" tIns="45709" rIns="91419" bIns="45709">
            <a:spAutoFit/>
          </a:bodyPr>
          <a:p>
            <a:r>
              <a:rPr lang="zh-CN" altLang="en-US" sz="2800" dirty="0">
                <a:latin typeface="微软雅黑" panose="020B0503020204020204" pitchFamily="34" charset="-122"/>
                <a:ea typeface="微软雅黑" panose="020B0503020204020204" pitchFamily="34" charset="-122"/>
              </a:rPr>
              <a:t>市场规模预测</a:t>
            </a:r>
            <a:endParaRPr lang="zh-CN" altLang="en-US" sz="2800" dirty="0">
              <a:latin typeface="微软雅黑" panose="020B0503020204020204" pitchFamily="34" charset="-122"/>
              <a:ea typeface="微软雅黑" panose="020B0503020204020204" pitchFamily="34" charset="-122"/>
            </a:endParaRPr>
          </a:p>
        </p:txBody>
      </p:sp>
      <p:sp>
        <p:nvSpPr>
          <p:cNvPr id="100" name="文本框 99"/>
          <p:cNvSpPr txBox="1"/>
          <p:nvPr/>
        </p:nvSpPr>
        <p:spPr>
          <a:xfrm>
            <a:off x="640080" y="949325"/>
            <a:ext cx="7322820" cy="575945"/>
          </a:xfrm>
          <a:prstGeom prst="rect">
            <a:avLst/>
          </a:prstGeom>
          <a:noFill/>
          <a:ln w="9525">
            <a:noFill/>
          </a:ln>
        </p:spPr>
        <p:txBody>
          <a:bodyPr wrap="square">
            <a:spAutoFit/>
          </a:bodyPr>
          <a:p>
            <a:r>
              <a:rPr lang="zh-CN" sz="1050" b="0">
                <a:latin typeface="Calibri" panose="020F0502020204030204" pitchFamily="34" charset="0"/>
                <a:ea typeface="宋体" panose="02010600030101010101" pitchFamily="2" charset="-122"/>
              </a:rPr>
              <a:t>接下来是模型选择，需要对</a:t>
            </a:r>
            <a:r>
              <a:rPr lang="en-US" sz="1050" b="0">
                <a:latin typeface="Calibri" panose="020F0502020204030204" pitchFamily="34" charset="0"/>
                <a:ea typeface="宋体" panose="02010600030101010101" pitchFamily="2" charset="-122"/>
                <a:cs typeface="Times New Roman" panose="02020603050405020304" charset="0"/>
              </a:rPr>
              <a:t>ARIMA</a:t>
            </a:r>
            <a:r>
              <a:rPr lang="zh-CN" sz="1050" b="0">
                <a:latin typeface="Calibri" panose="020F0502020204030204" pitchFamily="34" charset="0"/>
                <a:ea typeface="宋体" panose="02010600030101010101" pitchFamily="2" charset="-122"/>
              </a:rPr>
              <a:t>中</a:t>
            </a:r>
            <a:r>
              <a:rPr lang="en-US" sz="1050" b="0">
                <a:latin typeface="Calibri" panose="020F0502020204030204" pitchFamily="34" charset="0"/>
                <a:ea typeface="宋体" panose="02010600030101010101" pitchFamily="2" charset="-122"/>
              </a:rPr>
              <a:t>p,q</a:t>
            </a:r>
            <a:r>
              <a:rPr lang="zh-CN" sz="1050" b="0">
                <a:latin typeface="Calibri" panose="020F0502020204030204" pitchFamily="34" charset="0"/>
                <a:ea typeface="宋体" panose="02010600030101010101" pitchFamily="2" charset="-122"/>
              </a:rPr>
              <a:t>的系数进行确定，即自相关移动平均与偏自相关自动回归系数（自相关系数拖尾</a:t>
            </a:r>
            <a:r>
              <a:rPr lang="en-US" sz="1050" b="0">
                <a:latin typeface="Calibri" panose="020F0502020204030204" pitchFamily="34" charset="0"/>
                <a:ea typeface="宋体" panose="02010600030101010101" pitchFamily="2" charset="-122"/>
              </a:rPr>
              <a:t>p</a:t>
            </a:r>
            <a:r>
              <a:rPr lang="zh-CN" sz="1050" b="0">
                <a:latin typeface="Calibri" panose="020F0502020204030204" pitchFamily="34" charset="0"/>
                <a:ea typeface="宋体" panose="02010600030101010101" pitchFamily="2" charset="-122"/>
              </a:rPr>
              <a:t>、偏自相关系数拖尾</a:t>
            </a:r>
            <a:r>
              <a:rPr lang="en-US" sz="1050" b="0">
                <a:latin typeface="Calibri" panose="020F0502020204030204" pitchFamily="34" charset="0"/>
                <a:ea typeface="宋体" panose="02010600030101010101" pitchFamily="2" charset="-122"/>
              </a:rPr>
              <a:t>q</a:t>
            </a:r>
            <a:r>
              <a:rPr lang="zh-CN" sz="1050" b="0">
                <a:latin typeface="Calibri" panose="020F0502020204030204" pitchFamily="34" charset="0"/>
                <a:ea typeface="宋体" panose="02010600030101010101" pitchFamily="2" charset="-122"/>
              </a:rPr>
              <a:t>）。这里就需要</a:t>
            </a:r>
            <a:r>
              <a:rPr lang="en-US" sz="1050" b="0">
                <a:latin typeface="Calibri" panose="020F0502020204030204" pitchFamily="34" charset="0"/>
                <a:ea typeface="宋体" panose="02010600030101010101" pitchFamily="2" charset="-122"/>
              </a:rPr>
              <a:t>acf&amp;pacf</a:t>
            </a:r>
            <a:r>
              <a:rPr lang="zh-CN" sz="1050" b="0">
                <a:latin typeface="Calibri" panose="020F0502020204030204" pitchFamily="34" charset="0"/>
                <a:ea typeface="宋体" panose="02010600030101010101" pitchFamily="2" charset="-122"/>
              </a:rPr>
              <a:t>图来帮助我们判断。看起来跟预测的差不太多，（2,1）作为AIC给出的最优解，其数值与猜想的（3,0）差不太多，我们就确定（2,1）作为最终模型。</a:t>
            </a:r>
            <a:endParaRPr lang="zh-CN" sz="1050" b="0">
              <a:latin typeface="Calibri" panose="020F0502020204030204" pitchFamily="34" charset="0"/>
              <a:ea typeface="宋体" panose="02010600030101010101" pitchFamily="2" charset="-122"/>
            </a:endParaRPr>
          </a:p>
        </p:txBody>
      </p:sp>
      <p:pic>
        <p:nvPicPr>
          <p:cNvPr id="21" name="图片 21"/>
          <p:cNvPicPr>
            <a:picLocks noChangeAspect="1"/>
          </p:cNvPicPr>
          <p:nvPr/>
        </p:nvPicPr>
        <p:blipFill>
          <a:blip r:embed="rId1"/>
          <a:stretch>
            <a:fillRect/>
          </a:stretch>
        </p:blipFill>
        <p:spPr>
          <a:xfrm>
            <a:off x="640080" y="1615440"/>
            <a:ext cx="4356735" cy="3065145"/>
          </a:xfrm>
          <a:prstGeom prst="rect">
            <a:avLst/>
          </a:prstGeom>
          <a:noFill/>
          <a:ln>
            <a:noFill/>
          </a:ln>
        </p:spPr>
      </p:pic>
      <p:pic>
        <p:nvPicPr>
          <p:cNvPr id="22" name="图片 22"/>
          <p:cNvPicPr>
            <a:picLocks noChangeAspect="1"/>
          </p:cNvPicPr>
          <p:nvPr/>
        </p:nvPicPr>
        <p:blipFill>
          <a:blip r:embed="rId2"/>
          <a:stretch>
            <a:fillRect/>
          </a:stretch>
        </p:blipFill>
        <p:spPr>
          <a:xfrm>
            <a:off x="5231765" y="1793875"/>
            <a:ext cx="2374900" cy="2886710"/>
          </a:xfrm>
          <a:prstGeom prst="rect">
            <a:avLst/>
          </a:prstGeom>
          <a:noFill/>
          <a:ln>
            <a:noFill/>
          </a:ln>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55"/>
          <p:cNvSpPr txBox="1"/>
          <p:nvPr/>
        </p:nvSpPr>
        <p:spPr>
          <a:xfrm>
            <a:off x="952500" y="139700"/>
            <a:ext cx="2630488" cy="520700"/>
          </a:xfrm>
          <a:prstGeom prst="rect">
            <a:avLst/>
          </a:prstGeom>
          <a:noFill/>
          <a:ln w="9525">
            <a:noFill/>
          </a:ln>
        </p:spPr>
        <p:txBody>
          <a:bodyPr lIns="91419" tIns="45709" rIns="91419" bIns="45709">
            <a:spAutoFit/>
          </a:bodyPr>
          <a:p>
            <a:r>
              <a:rPr lang="zh-CN" altLang="en-US" sz="2800" dirty="0">
                <a:latin typeface="微软雅黑" panose="020B0503020204020204" pitchFamily="34" charset="-122"/>
                <a:ea typeface="微软雅黑" panose="020B0503020204020204" pitchFamily="34" charset="-122"/>
              </a:rPr>
              <a:t>市场规模预测</a:t>
            </a:r>
            <a:endParaRPr lang="zh-CN" altLang="en-US" sz="2800" dirty="0">
              <a:latin typeface="微软雅黑" panose="020B0503020204020204" pitchFamily="34" charset="-122"/>
              <a:ea typeface="微软雅黑" panose="020B0503020204020204" pitchFamily="34" charset="-122"/>
            </a:endParaRPr>
          </a:p>
        </p:txBody>
      </p:sp>
      <p:pic>
        <p:nvPicPr>
          <p:cNvPr id="23" name="图片 23"/>
          <p:cNvPicPr>
            <a:picLocks noChangeAspect="1"/>
          </p:cNvPicPr>
          <p:nvPr/>
        </p:nvPicPr>
        <p:blipFill>
          <a:blip r:embed="rId1"/>
          <a:stretch>
            <a:fillRect/>
          </a:stretch>
        </p:blipFill>
        <p:spPr>
          <a:xfrm>
            <a:off x="466725" y="1729740"/>
            <a:ext cx="3950335" cy="2816225"/>
          </a:xfrm>
          <a:prstGeom prst="rect">
            <a:avLst/>
          </a:prstGeom>
          <a:noFill/>
          <a:ln>
            <a:noFill/>
          </a:ln>
        </p:spPr>
      </p:pic>
      <p:sp>
        <p:nvSpPr>
          <p:cNvPr id="100" name="文本框 99"/>
          <p:cNvSpPr txBox="1"/>
          <p:nvPr/>
        </p:nvSpPr>
        <p:spPr>
          <a:xfrm>
            <a:off x="569595" y="847725"/>
            <a:ext cx="1838325" cy="968375"/>
          </a:xfrm>
          <a:prstGeom prst="rect">
            <a:avLst/>
          </a:prstGeom>
          <a:noFill/>
          <a:ln w="9525">
            <a:noFill/>
          </a:ln>
        </p:spPr>
        <p:txBody>
          <a:bodyPr wrap="square">
            <a:spAutoFit/>
          </a:bodyPr>
          <a:p>
            <a:r>
              <a:rPr lang="zh-CN" altLang="en-US" sz="2400">
                <a:latin typeface="Calibri" panose="020F0502020204030204" pitchFamily="34" charset="0"/>
                <a:ea typeface="宋体" panose="02010600030101010101" pitchFamily="2" charset="-122"/>
                <a:cs typeface="Times New Roman" panose="02020603050405020304" charset="0"/>
              </a:rPr>
              <a:t>可靠性：</a:t>
            </a:r>
            <a:endParaRPr lang="zh-CN" altLang="en-US" sz="2400">
              <a:latin typeface="Calibri" panose="020F0502020204030204" pitchFamily="34" charset="0"/>
              <a:ea typeface="宋体" panose="02010600030101010101" pitchFamily="2" charset="-122"/>
              <a:cs typeface="Times New Roman" panose="02020603050405020304" charset="0"/>
            </a:endParaRPr>
          </a:p>
          <a:p>
            <a:endParaRPr lang="en-US" sz="1050" b="0">
              <a:latin typeface="Calibri" panose="020F0502020204030204" pitchFamily="34" charset="0"/>
              <a:ea typeface="宋体" panose="02010600030101010101" pitchFamily="2" charset="-122"/>
              <a:cs typeface="Times New Roman" panose="02020603050405020304" charset="0"/>
            </a:endParaRPr>
          </a:p>
          <a:p>
            <a:r>
              <a:rPr lang="en-US" sz="1050" b="0">
                <a:latin typeface="Calibri" panose="020F0502020204030204" pitchFamily="34" charset="0"/>
                <a:ea typeface="宋体" panose="02010600030101010101" pitchFamily="2" charset="-122"/>
                <a:cs typeface="Times New Roman" panose="02020603050405020304" charset="0"/>
              </a:rPr>
              <a:t>D-W</a:t>
            </a:r>
            <a:r>
              <a:rPr lang="zh-CN" sz="1050" b="0">
                <a:latin typeface="Calibri" panose="020F0502020204030204" pitchFamily="34" charset="0"/>
                <a:ea typeface="宋体" panose="02010600030101010101" pitchFamily="2" charset="-122"/>
              </a:rPr>
              <a:t>检验：</a:t>
            </a:r>
            <a:r>
              <a:rPr lang="en-US" sz="1200" b="0">
                <a:latin typeface="宋体" panose="02010600030101010101" pitchFamily="2" charset="-122"/>
              </a:rPr>
              <a:t>1.7843892749928243</a:t>
            </a:r>
            <a:endParaRPr lang="zh-CN" altLang="en-US"/>
          </a:p>
        </p:txBody>
      </p:sp>
      <p:pic>
        <p:nvPicPr>
          <p:cNvPr id="24" name="图片 24"/>
          <p:cNvPicPr>
            <a:picLocks noChangeAspect="1"/>
          </p:cNvPicPr>
          <p:nvPr/>
        </p:nvPicPr>
        <p:blipFill>
          <a:blip r:embed="rId2"/>
          <a:stretch>
            <a:fillRect/>
          </a:stretch>
        </p:blipFill>
        <p:spPr>
          <a:xfrm>
            <a:off x="4717415" y="1816100"/>
            <a:ext cx="4018280" cy="2643505"/>
          </a:xfrm>
          <a:prstGeom prst="rect">
            <a:avLst/>
          </a:prstGeom>
          <a:noFill/>
          <a:ln>
            <a:noFill/>
          </a:ln>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55"/>
          <p:cNvSpPr txBox="1"/>
          <p:nvPr/>
        </p:nvSpPr>
        <p:spPr>
          <a:xfrm>
            <a:off x="952500" y="139700"/>
            <a:ext cx="2630488" cy="520700"/>
          </a:xfrm>
          <a:prstGeom prst="rect">
            <a:avLst/>
          </a:prstGeom>
          <a:noFill/>
          <a:ln w="9525">
            <a:noFill/>
          </a:ln>
        </p:spPr>
        <p:txBody>
          <a:bodyPr lIns="91419" tIns="45709" rIns="91419" bIns="45709">
            <a:spAutoFit/>
          </a:bodyPr>
          <a:p>
            <a:r>
              <a:rPr lang="zh-CN" altLang="en-US" sz="2800" dirty="0">
                <a:latin typeface="微软雅黑" panose="020B0503020204020204" pitchFamily="34" charset="-122"/>
                <a:ea typeface="微软雅黑" panose="020B0503020204020204" pitchFamily="34" charset="-122"/>
              </a:rPr>
              <a:t>市场规模预测</a:t>
            </a:r>
            <a:endParaRPr lang="zh-CN" altLang="en-US" sz="2800" dirty="0">
              <a:latin typeface="微软雅黑" panose="020B0503020204020204" pitchFamily="34" charset="-122"/>
              <a:ea typeface="微软雅黑" panose="020B0503020204020204" pitchFamily="34" charset="-122"/>
            </a:endParaRPr>
          </a:p>
        </p:txBody>
      </p:sp>
      <p:sp>
        <p:nvSpPr>
          <p:cNvPr id="100" name="文本框 99"/>
          <p:cNvSpPr txBox="1"/>
          <p:nvPr/>
        </p:nvSpPr>
        <p:spPr>
          <a:xfrm>
            <a:off x="407670" y="974090"/>
            <a:ext cx="5080000" cy="3538220"/>
          </a:xfrm>
          <a:prstGeom prst="rect">
            <a:avLst/>
          </a:prstGeom>
          <a:noFill/>
          <a:ln w="9525">
            <a:noFill/>
          </a:ln>
        </p:spPr>
        <p:txBody>
          <a:bodyPr>
            <a:spAutoFit/>
          </a:bodyPr>
          <a:p>
            <a:r>
              <a:rPr lang="en-US" sz="3200" b="0">
                <a:latin typeface="Calibri" panose="020F0502020204030204" pitchFamily="34" charset="0"/>
                <a:ea typeface="宋体" panose="02010600030101010101" pitchFamily="2" charset="-122"/>
                <a:cs typeface="Times New Roman" panose="02020603050405020304" charset="0"/>
              </a:rPr>
              <a:t>LSTM</a:t>
            </a:r>
            <a:endParaRPr lang="zh-CN" sz="1050" b="0">
              <a:latin typeface="Calibri" panose="020F0502020204030204" pitchFamily="34" charset="0"/>
              <a:ea typeface="宋体" panose="02010600030101010101" pitchFamily="2" charset="-122"/>
            </a:endParaRPr>
          </a:p>
          <a:p>
            <a:r>
              <a:rPr lang="zh-CN" sz="1600" b="0">
                <a:latin typeface="Calibri" panose="020F0502020204030204" pitchFamily="34" charset="0"/>
                <a:ea typeface="宋体" panose="02010600030101010101" pitchFamily="2" charset="-122"/>
              </a:rPr>
              <a:t>如同量子力学的出现对经典物理学理论提出了挑战，近年来大数据与人工智能的兴起同样也对计算机领域许多传统的算法框架发起冲击。在时间序列预测上同样如此。基于各种神经网络的深度学习算法在各个领域被广泛运用。当然，大部分深度学习算法都是基于大数据设计，其需要经过大量训练来保证其工作可靠。在时间序列预测中，为了解决一般的</a:t>
            </a:r>
            <a:r>
              <a:rPr lang="en-US" sz="1600" b="0">
                <a:latin typeface="Calibri" panose="020F0502020204030204" pitchFamily="34" charset="0"/>
                <a:ea typeface="宋体" panose="02010600030101010101" pitchFamily="2" charset="-122"/>
                <a:cs typeface="Times New Roman" panose="02020603050405020304" charset="0"/>
              </a:rPr>
              <a:t>RNN</a:t>
            </a:r>
            <a:r>
              <a:rPr lang="zh-CN" sz="1600" b="0">
                <a:latin typeface="Calibri" panose="020F0502020204030204" pitchFamily="34" charset="0"/>
                <a:ea typeface="宋体" panose="02010600030101010101" pitchFamily="2" charset="-122"/>
              </a:rPr>
              <a:t>（循环神经网络）存在的长期依赖问题，长短期记忆人工神经网络（</a:t>
            </a:r>
            <a:r>
              <a:rPr lang="en-US" sz="1600" b="0">
                <a:latin typeface="Calibri" panose="020F0502020204030204" pitchFamily="34" charset="0"/>
                <a:ea typeface="宋体" panose="02010600030101010101" pitchFamily="2" charset="-122"/>
              </a:rPr>
              <a:t>LSTM</a:t>
            </a:r>
            <a:r>
              <a:rPr lang="zh-CN" sz="1600" b="0">
                <a:latin typeface="Calibri" panose="020F0502020204030204" pitchFamily="34" charset="0"/>
                <a:ea typeface="宋体" panose="02010600030101010101" pitchFamily="2" charset="-122"/>
              </a:rPr>
              <a:t>）最早于</a:t>
            </a:r>
            <a:r>
              <a:rPr lang="en-US" sz="1600" b="0">
                <a:latin typeface="Calibri" panose="020F0502020204030204" pitchFamily="34" charset="0"/>
                <a:ea typeface="宋体" panose="02010600030101010101" pitchFamily="2" charset="-122"/>
              </a:rPr>
              <a:t>1997</a:t>
            </a:r>
            <a:r>
              <a:rPr lang="zh-CN" sz="1600" b="0">
                <a:latin typeface="Calibri" panose="020F0502020204030204" pitchFamily="34" charset="0"/>
                <a:ea typeface="宋体" panose="02010600030101010101" pitchFamily="2" charset="-122"/>
              </a:rPr>
              <a:t>年被提出。与</a:t>
            </a:r>
            <a:r>
              <a:rPr lang="en-US" sz="1600" b="0">
                <a:latin typeface="Calibri" panose="020F0502020204030204" pitchFamily="34" charset="0"/>
                <a:ea typeface="宋体" panose="02010600030101010101" pitchFamily="2" charset="-122"/>
                <a:cs typeface="Times New Roman" panose="02020603050405020304" charset="0"/>
              </a:rPr>
              <a:t>CNN</a:t>
            </a:r>
            <a:r>
              <a:rPr lang="zh-CN" sz="1600" b="0">
                <a:latin typeface="Calibri" panose="020F0502020204030204" pitchFamily="34" charset="0"/>
                <a:ea typeface="宋体" panose="02010600030101010101" pitchFamily="2" charset="-122"/>
              </a:rPr>
              <a:t>动辄上万训练数据才能有比较可靠的模型相比，</a:t>
            </a:r>
            <a:r>
              <a:rPr lang="en-US" sz="1600" b="0">
                <a:latin typeface="Calibri" panose="020F0502020204030204" pitchFamily="34" charset="0"/>
                <a:ea typeface="宋体" panose="02010600030101010101" pitchFamily="2" charset="-122"/>
              </a:rPr>
              <a:t>LSTM</a:t>
            </a:r>
            <a:r>
              <a:rPr lang="zh-CN" sz="1600" b="0">
                <a:latin typeface="Calibri" panose="020F0502020204030204" pitchFamily="34" charset="0"/>
                <a:ea typeface="宋体" panose="02010600030101010101" pitchFamily="2" charset="-122"/>
              </a:rPr>
              <a:t>对于类似本例中的小数据预测同样具有理论意义，至少可以作为参考。</a:t>
            </a:r>
            <a:endParaRPr lang="zh-CN" altLang="en-US" sz="1600"/>
          </a:p>
        </p:txBody>
      </p:sp>
      <p:pic>
        <p:nvPicPr>
          <p:cNvPr id="2" name="图片 1" descr="14ce36d3d539b600564bd957e550352ac75cb74d"/>
          <p:cNvPicPr>
            <a:picLocks noChangeAspect="1"/>
          </p:cNvPicPr>
          <p:nvPr/>
        </p:nvPicPr>
        <p:blipFill>
          <a:blip r:embed="rId1"/>
          <a:stretch>
            <a:fillRect/>
          </a:stretch>
        </p:blipFill>
        <p:spPr>
          <a:xfrm>
            <a:off x="5906770" y="1022350"/>
            <a:ext cx="2853690" cy="3287395"/>
          </a:xfrm>
          <a:prstGeom prst="rect">
            <a:avLst/>
          </a:prstGeom>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55"/>
          <p:cNvSpPr txBox="1"/>
          <p:nvPr/>
        </p:nvSpPr>
        <p:spPr>
          <a:xfrm>
            <a:off x="952500" y="139700"/>
            <a:ext cx="2630488" cy="520700"/>
          </a:xfrm>
          <a:prstGeom prst="rect">
            <a:avLst/>
          </a:prstGeom>
          <a:noFill/>
          <a:ln w="9525">
            <a:noFill/>
          </a:ln>
        </p:spPr>
        <p:txBody>
          <a:bodyPr lIns="91419" tIns="45709" rIns="91419" bIns="45709">
            <a:spAutoFit/>
          </a:bodyPr>
          <a:p>
            <a:r>
              <a:rPr lang="zh-CN" altLang="en-US" sz="2800" dirty="0">
                <a:latin typeface="微软雅黑" panose="020B0503020204020204" pitchFamily="34" charset="-122"/>
                <a:ea typeface="微软雅黑" panose="020B0503020204020204" pitchFamily="34" charset="-122"/>
              </a:rPr>
              <a:t>市场规模预测</a:t>
            </a:r>
            <a:endParaRPr lang="zh-CN" altLang="en-US" sz="28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5242560" y="2919730"/>
            <a:ext cx="2783205" cy="1969135"/>
          </a:xfrm>
          <a:prstGeom prst="rect">
            <a:avLst/>
          </a:prstGeom>
        </p:spPr>
      </p:pic>
      <p:pic>
        <p:nvPicPr>
          <p:cNvPr id="7" name="图片 6"/>
          <p:cNvPicPr>
            <a:picLocks noChangeAspect="1"/>
          </p:cNvPicPr>
          <p:nvPr/>
        </p:nvPicPr>
        <p:blipFill>
          <a:blip r:embed="rId2"/>
          <a:stretch>
            <a:fillRect/>
          </a:stretch>
        </p:blipFill>
        <p:spPr>
          <a:xfrm>
            <a:off x="5242560" y="817245"/>
            <a:ext cx="2836545" cy="2019300"/>
          </a:xfrm>
          <a:prstGeom prst="rect">
            <a:avLst/>
          </a:prstGeom>
        </p:spPr>
      </p:pic>
      <p:sp>
        <p:nvSpPr>
          <p:cNvPr id="100" name="文本框 99"/>
          <p:cNvSpPr txBox="1"/>
          <p:nvPr/>
        </p:nvSpPr>
        <p:spPr>
          <a:xfrm>
            <a:off x="549275" y="1036320"/>
            <a:ext cx="3681730" cy="2861310"/>
          </a:xfrm>
          <a:prstGeom prst="rect">
            <a:avLst/>
          </a:prstGeom>
          <a:noFill/>
          <a:ln w="9525">
            <a:noFill/>
          </a:ln>
        </p:spPr>
        <p:txBody>
          <a:bodyPr wrap="square">
            <a:spAutoFit/>
          </a:bodyPr>
          <a:p>
            <a:r>
              <a:rPr lang="zh-CN" sz="2000" b="0">
                <a:latin typeface="Calibri" panose="020F0502020204030204" pitchFamily="34" charset="0"/>
                <a:ea typeface="宋体" panose="02010600030101010101" pitchFamily="2" charset="-122"/>
              </a:rPr>
              <a:t>我们可以先以最后</a:t>
            </a:r>
            <a:r>
              <a:rPr lang="en-US" sz="2000" b="0">
                <a:latin typeface="Calibri" panose="020F0502020204030204" pitchFamily="34" charset="0"/>
                <a:ea typeface="宋体" panose="02010600030101010101" pitchFamily="2" charset="-122"/>
                <a:cs typeface="Times New Roman" panose="02020603050405020304" charset="0"/>
              </a:rPr>
              <a:t>10</a:t>
            </a:r>
            <a:r>
              <a:rPr lang="zh-CN" sz="2000" b="0">
                <a:latin typeface="Calibri" panose="020F0502020204030204" pitchFamily="34" charset="0"/>
                <a:ea typeface="宋体" panose="02010600030101010101" pitchFamily="2" charset="-122"/>
              </a:rPr>
              <a:t>项作为</a:t>
            </a:r>
            <a:r>
              <a:rPr lang="en-US" sz="2000" b="0">
                <a:latin typeface="Calibri" panose="020F0502020204030204" pitchFamily="34" charset="0"/>
                <a:ea typeface="宋体" panose="02010600030101010101" pitchFamily="2" charset="-122"/>
              </a:rPr>
              <a:t>test</a:t>
            </a:r>
            <a:r>
              <a:rPr lang="zh-CN" sz="2000" b="0">
                <a:latin typeface="Calibri" panose="020F0502020204030204" pitchFamily="34" charset="0"/>
                <a:ea typeface="宋体" panose="02010600030101010101" pitchFamily="2" charset="-122"/>
              </a:rPr>
              <a:t>数据集，而之前的作为</a:t>
            </a:r>
            <a:r>
              <a:rPr lang="en-US" sz="2000" b="0">
                <a:latin typeface="Calibri" panose="020F0502020204030204" pitchFamily="34" charset="0"/>
                <a:ea typeface="宋体" panose="02010600030101010101" pitchFamily="2" charset="-122"/>
              </a:rPr>
              <a:t>train</a:t>
            </a:r>
            <a:r>
              <a:rPr lang="zh-CN" sz="2000" b="0">
                <a:latin typeface="Calibri" panose="020F0502020204030204" pitchFamily="34" charset="0"/>
                <a:ea typeface="宋体" panose="02010600030101010101" pitchFamily="2" charset="-122"/>
              </a:rPr>
              <a:t>数据集，根据</a:t>
            </a:r>
            <a:r>
              <a:rPr lang="en-US" sz="2000" b="0">
                <a:latin typeface="Calibri" panose="020F0502020204030204" pitchFamily="34" charset="0"/>
                <a:ea typeface="宋体" panose="02010600030101010101" pitchFamily="2" charset="-122"/>
              </a:rPr>
              <a:t>train</a:t>
            </a:r>
            <a:r>
              <a:rPr lang="zh-CN" sz="2000" b="0">
                <a:latin typeface="Calibri" panose="020F0502020204030204" pitchFamily="34" charset="0"/>
                <a:ea typeface="宋体" panose="02010600030101010101" pitchFamily="2" charset="-122"/>
              </a:rPr>
              <a:t>学习到的模型在最后</a:t>
            </a:r>
            <a:r>
              <a:rPr lang="en-US" sz="2000" b="0">
                <a:latin typeface="Calibri" panose="020F0502020204030204" pitchFamily="34" charset="0"/>
                <a:ea typeface="宋体" panose="02010600030101010101" pitchFamily="2" charset="-122"/>
              </a:rPr>
              <a:t>10</a:t>
            </a:r>
            <a:r>
              <a:rPr lang="zh-CN" sz="2000" b="0">
                <a:latin typeface="Calibri" panose="020F0502020204030204" pitchFamily="34" charset="0"/>
                <a:ea typeface="宋体" panose="02010600030101010101" pitchFamily="2" charset="-122"/>
              </a:rPr>
              <a:t>项上的表现来评估其准确性。可以看到，即使在总体趋势不明显数据波动较大的</a:t>
            </a:r>
            <a:r>
              <a:rPr lang="en-US" sz="2000" b="0">
                <a:latin typeface="Calibri" panose="020F0502020204030204" pitchFamily="34" charset="0"/>
                <a:ea typeface="宋体" panose="02010600030101010101" pitchFamily="2" charset="-122"/>
              </a:rPr>
              <a:t>total</a:t>
            </a:r>
            <a:r>
              <a:rPr lang="zh-CN" sz="2000" b="0">
                <a:latin typeface="Calibri" panose="020F0502020204030204" pitchFamily="34" charset="0"/>
                <a:ea typeface="宋体" panose="02010600030101010101" pitchFamily="2" charset="-122"/>
              </a:rPr>
              <a:t>上，</a:t>
            </a:r>
            <a:r>
              <a:rPr lang="en-US" sz="2000" b="0">
                <a:latin typeface="Calibri" panose="020F0502020204030204" pitchFamily="34" charset="0"/>
                <a:ea typeface="宋体" panose="02010600030101010101" pitchFamily="2" charset="-122"/>
              </a:rPr>
              <a:t>LSTM</a:t>
            </a:r>
            <a:r>
              <a:rPr lang="zh-CN" sz="2000" b="0">
                <a:latin typeface="Calibri" panose="020F0502020204030204" pitchFamily="34" charset="0"/>
                <a:ea typeface="宋体" panose="02010600030101010101" pitchFamily="2" charset="-122"/>
              </a:rPr>
              <a:t>依旧比较准确的预测出了数据的增减走势，再一次体现了神经网络的强大。</a:t>
            </a:r>
            <a:endParaRPr lang="zh-CN" altLang="en-US" sz="2000"/>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55"/>
          <p:cNvSpPr txBox="1"/>
          <p:nvPr/>
        </p:nvSpPr>
        <p:spPr>
          <a:xfrm>
            <a:off x="952500" y="139700"/>
            <a:ext cx="2630488" cy="520700"/>
          </a:xfrm>
          <a:prstGeom prst="rect">
            <a:avLst/>
          </a:prstGeom>
          <a:noFill/>
          <a:ln w="9525">
            <a:noFill/>
          </a:ln>
        </p:spPr>
        <p:txBody>
          <a:bodyPr lIns="91419" tIns="45709" rIns="91419" bIns="45709">
            <a:spAutoFit/>
          </a:bodyPr>
          <a:p>
            <a:r>
              <a:rPr lang="zh-CN" altLang="en-US" sz="2800" dirty="0">
                <a:latin typeface="微软雅黑" panose="020B0503020204020204" pitchFamily="34" charset="-122"/>
                <a:ea typeface="微软雅黑" panose="020B0503020204020204" pitchFamily="34" charset="-122"/>
              </a:rPr>
              <a:t>市场规模预测</a:t>
            </a:r>
            <a:endParaRPr lang="zh-CN" altLang="en-US" sz="2800"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5088255" y="3063875"/>
            <a:ext cx="2770505" cy="1967230"/>
          </a:xfrm>
          <a:prstGeom prst="rect">
            <a:avLst/>
          </a:prstGeom>
        </p:spPr>
      </p:pic>
      <p:pic>
        <p:nvPicPr>
          <p:cNvPr id="4" name="图片 3"/>
          <p:cNvPicPr>
            <a:picLocks noChangeAspect="1"/>
          </p:cNvPicPr>
          <p:nvPr/>
        </p:nvPicPr>
        <p:blipFill>
          <a:blip r:embed="rId2"/>
          <a:stretch>
            <a:fillRect/>
          </a:stretch>
        </p:blipFill>
        <p:spPr>
          <a:xfrm>
            <a:off x="5088255" y="808355"/>
            <a:ext cx="3166745" cy="2143125"/>
          </a:xfrm>
          <a:prstGeom prst="rect">
            <a:avLst/>
          </a:prstGeom>
        </p:spPr>
      </p:pic>
      <p:sp>
        <p:nvSpPr>
          <p:cNvPr id="100" name="文本框 99"/>
          <p:cNvSpPr txBox="1"/>
          <p:nvPr/>
        </p:nvSpPr>
        <p:spPr>
          <a:xfrm>
            <a:off x="556260" y="969010"/>
            <a:ext cx="3752850" cy="2306955"/>
          </a:xfrm>
          <a:prstGeom prst="rect">
            <a:avLst/>
          </a:prstGeom>
          <a:noFill/>
          <a:ln w="9525">
            <a:noFill/>
          </a:ln>
        </p:spPr>
        <p:txBody>
          <a:bodyPr wrap="square">
            <a:spAutoFit/>
          </a:bodyPr>
          <a:p>
            <a:r>
              <a:rPr lang="zh-CN" sz="1800" b="0">
                <a:latin typeface="Calibri" panose="020F0502020204030204" pitchFamily="34" charset="0"/>
                <a:ea typeface="宋体" panose="02010600030101010101" pitchFamily="2" charset="-122"/>
              </a:rPr>
              <a:t>不妨用简明的</a:t>
            </a:r>
            <a:r>
              <a:rPr lang="en-US" sz="1800" b="0">
                <a:latin typeface="Calibri" panose="020F0502020204030204" pitchFamily="34" charset="0"/>
                <a:ea typeface="宋体" panose="02010600030101010101" pitchFamily="2" charset="-122"/>
                <a:cs typeface="Times New Roman" panose="02020603050405020304" charset="0"/>
              </a:rPr>
              <a:t>ES</a:t>
            </a:r>
            <a:r>
              <a:rPr lang="zh-CN" sz="1800" b="0">
                <a:latin typeface="Calibri" panose="020F0502020204030204" pitchFamily="34" charset="0"/>
                <a:ea typeface="宋体" panose="02010600030101010101" pitchFamily="2" charset="-122"/>
              </a:rPr>
              <a:t>预测结果与</a:t>
            </a:r>
            <a:r>
              <a:rPr lang="en-US" sz="1800" b="0">
                <a:latin typeface="Calibri" panose="020F0502020204030204" pitchFamily="34" charset="0"/>
                <a:ea typeface="宋体" panose="02010600030101010101" pitchFamily="2" charset="-122"/>
              </a:rPr>
              <a:t>LSTM</a:t>
            </a:r>
            <a:r>
              <a:rPr lang="zh-CN" sz="1800" b="0">
                <a:latin typeface="Calibri" panose="020F0502020204030204" pitchFamily="34" charset="0"/>
                <a:ea typeface="宋体" panose="02010600030101010101" pitchFamily="2" charset="-122"/>
              </a:rPr>
              <a:t>进行比较。可以看到，两者反映出的大致趋势基本相同，但是</a:t>
            </a:r>
            <a:r>
              <a:rPr lang="en-US" sz="1800" b="0">
                <a:latin typeface="Calibri" panose="020F0502020204030204" pitchFamily="34" charset="0"/>
                <a:ea typeface="宋体" panose="02010600030101010101" pitchFamily="2" charset="-122"/>
              </a:rPr>
              <a:t>ES</a:t>
            </a:r>
            <a:r>
              <a:rPr lang="zh-CN" sz="1800" b="0">
                <a:latin typeface="Calibri" panose="020F0502020204030204" pitchFamily="34" charset="0"/>
                <a:ea typeface="宋体" panose="02010600030101010101" pitchFamily="2" charset="-122"/>
              </a:rPr>
              <a:t>算法粗糙，采用的线性化、多项式化的拟合思维，难以做到细节上的精细；而</a:t>
            </a:r>
            <a:r>
              <a:rPr lang="en-US" sz="1800" b="0">
                <a:latin typeface="Calibri" panose="020F0502020204030204" pitchFamily="34" charset="0"/>
                <a:ea typeface="宋体" panose="02010600030101010101" pitchFamily="2" charset="-122"/>
              </a:rPr>
              <a:t>LSTM</a:t>
            </a:r>
            <a:r>
              <a:rPr lang="zh-CN" sz="1800" b="0">
                <a:latin typeface="Calibri" panose="020F0502020204030204" pitchFamily="34" charset="0"/>
                <a:ea typeface="宋体" panose="02010600030101010101" pitchFamily="2" charset="-122"/>
              </a:rPr>
              <a:t>可以在总体趋势的基础上展示出合理的季节波动，比</a:t>
            </a:r>
            <a:r>
              <a:rPr lang="en-US" sz="1800" b="0">
                <a:latin typeface="Calibri" panose="020F0502020204030204" pitchFamily="34" charset="0"/>
                <a:ea typeface="宋体" panose="02010600030101010101" pitchFamily="2" charset="-122"/>
              </a:rPr>
              <a:t>ES</a:t>
            </a:r>
            <a:r>
              <a:rPr lang="zh-CN" sz="1800" b="0">
                <a:latin typeface="Calibri" panose="020F0502020204030204" pitchFamily="34" charset="0"/>
                <a:ea typeface="宋体" panose="02010600030101010101" pitchFamily="2" charset="-122"/>
              </a:rPr>
              <a:t>高明了不少。</a:t>
            </a:r>
            <a:endParaRPr lang="zh-CN" altLang="en-US" sz="1800"/>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55"/>
          <p:cNvSpPr txBox="1"/>
          <p:nvPr/>
        </p:nvSpPr>
        <p:spPr>
          <a:xfrm>
            <a:off x="952500" y="139700"/>
            <a:ext cx="2630488" cy="520700"/>
          </a:xfrm>
          <a:prstGeom prst="rect">
            <a:avLst/>
          </a:prstGeom>
          <a:noFill/>
          <a:ln w="9525">
            <a:noFill/>
          </a:ln>
        </p:spPr>
        <p:txBody>
          <a:bodyPr lIns="91419" tIns="45709" rIns="91419" bIns="45709">
            <a:spAutoFit/>
          </a:bodyPr>
          <a:p>
            <a:r>
              <a:rPr lang="zh-CN" altLang="en-US" sz="2800" dirty="0">
                <a:latin typeface="微软雅黑" panose="020B0503020204020204" pitchFamily="34" charset="-122"/>
                <a:ea typeface="微软雅黑" panose="020B0503020204020204" pitchFamily="34" charset="-122"/>
              </a:rPr>
              <a:t>市场规模预测</a:t>
            </a:r>
            <a:endParaRPr lang="zh-CN" altLang="en-US" sz="2800" dirty="0">
              <a:latin typeface="微软雅黑" panose="020B0503020204020204" pitchFamily="34" charset="-122"/>
              <a:ea typeface="微软雅黑" panose="020B0503020204020204" pitchFamily="34" charset="-122"/>
            </a:endParaRPr>
          </a:p>
        </p:txBody>
      </p:sp>
      <p:sp>
        <p:nvSpPr>
          <p:cNvPr id="100" name="文本框 99"/>
          <p:cNvSpPr txBox="1"/>
          <p:nvPr/>
        </p:nvSpPr>
        <p:spPr>
          <a:xfrm>
            <a:off x="542925" y="833755"/>
            <a:ext cx="5080000" cy="499110"/>
          </a:xfrm>
          <a:prstGeom prst="rect">
            <a:avLst/>
          </a:prstGeom>
          <a:noFill/>
          <a:ln w="9525">
            <a:noFill/>
          </a:ln>
        </p:spPr>
        <p:txBody>
          <a:bodyPr>
            <a:spAutoFit/>
          </a:bodyPr>
          <a:p>
            <a:r>
              <a:rPr lang="zh-CN" sz="1600">
                <a:latin typeface="Arial" panose="020B0604020202020204" pitchFamily="34" charset="0"/>
                <a:ea typeface="黑体" panose="02010609060101010101" charset="-122"/>
              </a:rPr>
              <a:t>结果评价</a:t>
            </a:r>
            <a:r>
              <a:rPr lang="zh-CN" sz="1050" b="0">
                <a:latin typeface="Calibri" panose="020F0502020204030204" pitchFamily="34" charset="0"/>
                <a:ea typeface="宋体" panose="02010600030101010101" pitchFamily="2" charset="-122"/>
              </a:rPr>
              <a:t>首先我们给出三种算法得出的预测结果</a:t>
            </a:r>
            <a:endParaRPr lang="zh-CN" altLang="en-US"/>
          </a:p>
        </p:txBody>
      </p:sp>
      <p:sp>
        <p:nvSpPr>
          <p:cNvPr id="4" name="文本框 3"/>
          <p:cNvSpPr txBox="1"/>
          <p:nvPr/>
        </p:nvSpPr>
        <p:spPr>
          <a:xfrm>
            <a:off x="5403215" y="401320"/>
            <a:ext cx="1285240" cy="368300"/>
          </a:xfrm>
          <a:prstGeom prst="rect">
            <a:avLst/>
          </a:prstGeom>
          <a:noFill/>
        </p:spPr>
        <p:txBody>
          <a:bodyPr wrap="square" rtlCol="0">
            <a:spAutoFit/>
          </a:bodyPr>
          <a:p>
            <a:r>
              <a:rPr lang="en-US" altLang="zh-CN"/>
              <a:t>ES</a:t>
            </a:r>
            <a:endParaRPr lang="en-US" altLang="zh-CN"/>
          </a:p>
        </p:txBody>
      </p:sp>
      <p:pic>
        <p:nvPicPr>
          <p:cNvPr id="5" name="图片 4"/>
          <p:cNvPicPr>
            <a:picLocks noChangeAspect="1"/>
          </p:cNvPicPr>
          <p:nvPr/>
        </p:nvPicPr>
        <p:blipFill>
          <a:blip r:embed="rId1"/>
          <a:stretch>
            <a:fillRect/>
          </a:stretch>
        </p:blipFill>
        <p:spPr>
          <a:xfrm>
            <a:off x="3519170" y="833755"/>
            <a:ext cx="4699000" cy="3948430"/>
          </a:xfrm>
          <a:prstGeom prst="rect">
            <a:avLst/>
          </a:prstGeom>
        </p:spPr>
      </p:pic>
      <p:sp>
        <p:nvSpPr>
          <p:cNvPr id="6" name="文本框 5"/>
          <p:cNvSpPr txBox="1"/>
          <p:nvPr/>
        </p:nvSpPr>
        <p:spPr>
          <a:xfrm>
            <a:off x="903605" y="2694305"/>
            <a:ext cx="2045970" cy="2030095"/>
          </a:xfrm>
          <a:prstGeom prst="rect">
            <a:avLst/>
          </a:prstGeom>
          <a:noFill/>
        </p:spPr>
        <p:txBody>
          <a:bodyPr wrap="square" rtlCol="0">
            <a:spAutoFit/>
          </a:bodyPr>
          <a:p>
            <a:r>
              <a:rPr lang="zh-CN" altLang="en-US" sz="1400" b="0"/>
              <a:t>注意到，拉美</a:t>
            </a:r>
            <a:r>
              <a:rPr lang="en-US" altLang="zh-CN" sz="1400" b="0"/>
              <a:t>5G</a:t>
            </a:r>
            <a:r>
              <a:rPr lang="zh-CN" altLang="en-US" sz="1400" b="0"/>
              <a:t>规模出现了负值，这是因为其在给出的数据集里</a:t>
            </a:r>
            <a:r>
              <a:rPr lang="en-US" altLang="zh-CN" sz="1400" b="0"/>
              <a:t>5G</a:t>
            </a:r>
            <a:r>
              <a:rPr lang="zh-CN" altLang="en-US" sz="1400" b="0"/>
              <a:t>规模一直很小，在</a:t>
            </a:r>
            <a:r>
              <a:rPr lang="en-US" altLang="zh-CN" sz="1400" b="0"/>
              <a:t>2018-19</a:t>
            </a:r>
            <a:r>
              <a:rPr lang="zh-CN" altLang="en-US" sz="1400" b="0"/>
              <a:t>年接连出现负值，为了保留信息对数据不做删除，但认为其没有</a:t>
            </a:r>
            <a:r>
              <a:rPr lang="en-US" altLang="zh-CN" sz="1400" b="0"/>
              <a:t>5G</a:t>
            </a:r>
            <a:r>
              <a:rPr lang="zh-CN" altLang="en-US" sz="1400" b="0"/>
              <a:t>市场，我们会在之后给出分析。</a:t>
            </a:r>
            <a:endParaRPr lang="zh-CN" altLang="en-US" sz="1400" b="0"/>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55"/>
          <p:cNvSpPr txBox="1"/>
          <p:nvPr/>
        </p:nvSpPr>
        <p:spPr>
          <a:xfrm>
            <a:off x="952500" y="139700"/>
            <a:ext cx="2630488" cy="520700"/>
          </a:xfrm>
          <a:prstGeom prst="rect">
            <a:avLst/>
          </a:prstGeom>
          <a:noFill/>
          <a:ln w="9525">
            <a:noFill/>
          </a:ln>
        </p:spPr>
        <p:txBody>
          <a:bodyPr lIns="91419" tIns="45709" rIns="91419" bIns="45709">
            <a:spAutoFit/>
          </a:bodyPr>
          <a:p>
            <a:r>
              <a:rPr lang="zh-CN" altLang="en-US" sz="2800" dirty="0">
                <a:latin typeface="微软雅黑" panose="020B0503020204020204" pitchFamily="34" charset="-122"/>
                <a:ea typeface="微软雅黑" panose="020B0503020204020204" pitchFamily="34" charset="-122"/>
              </a:rPr>
              <a:t>市场规模预测</a:t>
            </a:r>
            <a:endParaRPr lang="zh-CN" altLang="en-US" sz="28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151630" y="860425"/>
            <a:ext cx="3997960" cy="4047490"/>
          </a:xfrm>
          <a:prstGeom prst="rect">
            <a:avLst/>
          </a:prstGeom>
        </p:spPr>
      </p:pic>
      <p:sp>
        <p:nvSpPr>
          <p:cNvPr id="3" name="文本框 2"/>
          <p:cNvSpPr txBox="1"/>
          <p:nvPr/>
        </p:nvSpPr>
        <p:spPr>
          <a:xfrm>
            <a:off x="5426075" y="386080"/>
            <a:ext cx="1448435" cy="368300"/>
          </a:xfrm>
          <a:prstGeom prst="rect">
            <a:avLst/>
          </a:prstGeom>
          <a:noFill/>
        </p:spPr>
        <p:txBody>
          <a:bodyPr wrap="square" rtlCol="0">
            <a:spAutoFit/>
          </a:bodyPr>
          <a:p>
            <a:r>
              <a:rPr lang="en-US" altLang="zh-CN"/>
              <a:t>ARIMA</a:t>
            </a:r>
            <a:endParaRPr lang="en-US" altLang="zh-CN"/>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55"/>
          <p:cNvSpPr txBox="1"/>
          <p:nvPr/>
        </p:nvSpPr>
        <p:spPr>
          <a:xfrm>
            <a:off x="952500" y="139700"/>
            <a:ext cx="2630488" cy="520700"/>
          </a:xfrm>
          <a:prstGeom prst="rect">
            <a:avLst/>
          </a:prstGeom>
          <a:noFill/>
          <a:ln w="9525">
            <a:noFill/>
          </a:ln>
        </p:spPr>
        <p:txBody>
          <a:bodyPr lIns="91419" tIns="45709" rIns="91419" bIns="45709">
            <a:spAutoFit/>
          </a:bodyPr>
          <a:p>
            <a:r>
              <a:rPr lang="zh-CN" altLang="en-US" sz="2800" dirty="0">
                <a:latin typeface="微软雅黑" panose="020B0503020204020204" pitchFamily="34" charset="-122"/>
                <a:ea typeface="微软雅黑" panose="020B0503020204020204" pitchFamily="34" charset="-122"/>
              </a:rPr>
              <a:t>市场规模预测</a:t>
            </a:r>
            <a:endParaRPr lang="zh-CN" altLang="en-US" sz="28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982085" y="776605"/>
            <a:ext cx="4363720" cy="4128770"/>
          </a:xfrm>
          <a:prstGeom prst="rect">
            <a:avLst/>
          </a:prstGeom>
        </p:spPr>
      </p:pic>
      <p:sp>
        <p:nvSpPr>
          <p:cNvPr id="3" name="文本框 2"/>
          <p:cNvSpPr txBox="1"/>
          <p:nvPr/>
        </p:nvSpPr>
        <p:spPr>
          <a:xfrm>
            <a:off x="5461000" y="340995"/>
            <a:ext cx="1186180" cy="368300"/>
          </a:xfrm>
          <a:prstGeom prst="rect">
            <a:avLst/>
          </a:prstGeom>
          <a:noFill/>
        </p:spPr>
        <p:txBody>
          <a:bodyPr wrap="square" rtlCol="0">
            <a:spAutoFit/>
          </a:bodyPr>
          <a:p>
            <a:r>
              <a:rPr lang="en-US" altLang="zh-CN"/>
              <a:t>LSTM</a:t>
            </a:r>
            <a:endParaRPr lang="en-US" altLang="zh-CN"/>
          </a:p>
        </p:txBody>
      </p:sp>
      <p:sp>
        <p:nvSpPr>
          <p:cNvPr id="4" name="文本框 3"/>
          <p:cNvSpPr txBox="1"/>
          <p:nvPr/>
        </p:nvSpPr>
        <p:spPr>
          <a:xfrm>
            <a:off x="534035" y="3666490"/>
            <a:ext cx="3049270" cy="922020"/>
          </a:xfrm>
          <a:prstGeom prst="rect">
            <a:avLst/>
          </a:prstGeom>
          <a:noFill/>
        </p:spPr>
        <p:txBody>
          <a:bodyPr wrap="square" rtlCol="0">
            <a:spAutoFit/>
          </a:bodyPr>
          <a:p>
            <a:r>
              <a:rPr lang="zh-CN" altLang="en-US"/>
              <a:t>接下来将分为四个市场从宏观上谈谈三份预测结果的总体趋势，并分析原因。</a:t>
            </a:r>
            <a:endParaRPr lang="zh-CN" altLang="en-US"/>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55"/>
          <p:cNvSpPr txBox="1"/>
          <p:nvPr/>
        </p:nvSpPr>
        <p:spPr>
          <a:xfrm>
            <a:off x="952500" y="139700"/>
            <a:ext cx="2630488" cy="520700"/>
          </a:xfrm>
          <a:prstGeom prst="rect">
            <a:avLst/>
          </a:prstGeom>
          <a:noFill/>
          <a:ln w="9525">
            <a:noFill/>
          </a:ln>
        </p:spPr>
        <p:txBody>
          <a:bodyPr lIns="91419" tIns="45709" rIns="91419" bIns="45709">
            <a:spAutoFit/>
          </a:bodyPr>
          <a:p>
            <a:r>
              <a:rPr lang="zh-CN" altLang="en-US" sz="2800" dirty="0">
                <a:latin typeface="微软雅黑" panose="020B0503020204020204" pitchFamily="34" charset="-122"/>
                <a:ea typeface="微软雅黑" panose="020B0503020204020204" pitchFamily="34" charset="-122"/>
              </a:rPr>
              <a:t>市场规模预测</a:t>
            </a:r>
            <a:endParaRPr lang="zh-CN" altLang="en-US" sz="2800" dirty="0">
              <a:latin typeface="微软雅黑" panose="020B0503020204020204" pitchFamily="34" charset="-122"/>
              <a:ea typeface="微软雅黑" panose="020B0503020204020204" pitchFamily="34" charset="-122"/>
            </a:endParaRPr>
          </a:p>
        </p:txBody>
      </p:sp>
      <p:sp>
        <p:nvSpPr>
          <p:cNvPr id="34" name="圆角矩形标注 33"/>
          <p:cNvSpPr/>
          <p:nvPr/>
        </p:nvSpPr>
        <p:spPr>
          <a:xfrm>
            <a:off x="2778125" y="2547938"/>
            <a:ext cx="1609725" cy="528638"/>
          </a:xfrm>
          <a:prstGeom prst="wedgeRoundRectCallout">
            <a:avLst>
              <a:gd name="adj1" fmla="val -20833"/>
              <a:gd name="adj2" fmla="val 101383"/>
              <a:gd name="adj3" fmla="val 16667"/>
            </a:avLst>
          </a:prstGeom>
          <a:solidFill>
            <a:srgbClr val="AC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0803" tIns="50402" rIns="100803" bIns="5040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200" b="1" i="0" u="none" strike="noStrike" kern="1200" cap="none" spc="0" normalizeH="0" baseline="0" noProof="0" dirty="0" smtClean="0">
                <a:ln>
                  <a:noFill/>
                </a:ln>
                <a:solidFill>
                  <a:schemeClr val="lt1"/>
                </a:solidFill>
                <a:effectLst/>
                <a:uLnTx/>
                <a:uFillTx/>
                <a:latin typeface="微软雅黑" panose="020B0503020204020204" pitchFamily="34" charset="-122"/>
                <a:ea typeface="微软雅黑" panose="020B0503020204020204" pitchFamily="34" charset="-122"/>
                <a:cs typeface="+mn-cs"/>
              </a:rPr>
              <a:t>数据清洗</a:t>
            </a:r>
            <a:endParaRPr kumimoji="0" lang="zh-CN" altLang="en-US" sz="2200" b="1"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35" name="圆角矩形标注 34"/>
          <p:cNvSpPr/>
          <p:nvPr/>
        </p:nvSpPr>
        <p:spPr>
          <a:xfrm>
            <a:off x="6557963" y="2547938"/>
            <a:ext cx="1611313" cy="528638"/>
          </a:xfrm>
          <a:prstGeom prst="wedgeRoundRectCallout">
            <a:avLst>
              <a:gd name="adj1" fmla="val -20833"/>
              <a:gd name="adj2" fmla="val 101383"/>
              <a:gd name="adj3" fmla="val 16667"/>
            </a:avLst>
          </a:prstGeom>
          <a:solidFill>
            <a:srgbClr val="AC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0803" tIns="50402" rIns="100803" bIns="5040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200" b="1" i="0" u="none" strike="noStrike" kern="1200" cap="none" spc="0" normalizeH="0" baseline="0" noProof="0" dirty="0" smtClean="0">
                <a:ln>
                  <a:noFill/>
                </a:ln>
                <a:solidFill>
                  <a:schemeClr val="lt1"/>
                </a:solidFill>
                <a:effectLst/>
                <a:uLnTx/>
                <a:uFillTx/>
                <a:latin typeface="微软雅黑" panose="020B0503020204020204" pitchFamily="34" charset="-122"/>
                <a:ea typeface="微软雅黑" panose="020B0503020204020204" pitchFamily="34" charset="-122"/>
                <a:cs typeface="+mn-cs"/>
              </a:rPr>
              <a:t>结果评价</a:t>
            </a:r>
            <a:endParaRPr kumimoji="0" lang="zh-CN" altLang="en-US" sz="2200" b="1"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36" name="任意多边形 35"/>
          <p:cNvSpPr/>
          <p:nvPr/>
        </p:nvSpPr>
        <p:spPr>
          <a:xfrm>
            <a:off x="889000" y="2278063"/>
            <a:ext cx="1609725" cy="798513"/>
          </a:xfrm>
          <a:custGeom>
            <a:avLst/>
            <a:gdLst>
              <a:gd name="connsiteX0" fmla="*/ 425985 w 1460502"/>
              <a:gd name="connsiteY0" fmla="*/ 0 h 725082"/>
              <a:gd name="connsiteX1" fmla="*/ 608543 w 1460502"/>
              <a:gd name="connsiteY1" fmla="*/ 246110 h 725082"/>
              <a:gd name="connsiteX2" fmla="*/ 1380672 w 1460502"/>
              <a:gd name="connsiteY2" fmla="*/ 246110 h 725082"/>
              <a:gd name="connsiteX3" fmla="*/ 1460502 w 1460502"/>
              <a:gd name="connsiteY3" fmla="*/ 325940 h 725082"/>
              <a:gd name="connsiteX4" fmla="*/ 1460502 w 1460502"/>
              <a:gd name="connsiteY4" fmla="*/ 445682 h 725082"/>
              <a:gd name="connsiteX5" fmla="*/ 1460502 w 1460502"/>
              <a:gd name="connsiteY5" fmla="*/ 645252 h 725082"/>
              <a:gd name="connsiteX6" fmla="*/ 1380672 w 1460502"/>
              <a:gd name="connsiteY6" fmla="*/ 725082 h 725082"/>
              <a:gd name="connsiteX7" fmla="*/ 608543 w 1460502"/>
              <a:gd name="connsiteY7" fmla="*/ 725082 h 725082"/>
              <a:gd name="connsiteX8" fmla="*/ 243417 w 1460502"/>
              <a:gd name="connsiteY8" fmla="*/ 725082 h 725082"/>
              <a:gd name="connsiteX9" fmla="*/ 79830 w 1460502"/>
              <a:gd name="connsiteY9" fmla="*/ 725082 h 725082"/>
              <a:gd name="connsiteX10" fmla="*/ 0 w 1460502"/>
              <a:gd name="connsiteY10" fmla="*/ 645252 h 725082"/>
              <a:gd name="connsiteX11" fmla="*/ 0 w 1460502"/>
              <a:gd name="connsiteY11" fmla="*/ 445682 h 725082"/>
              <a:gd name="connsiteX12" fmla="*/ 0 w 1460502"/>
              <a:gd name="connsiteY12" fmla="*/ 325940 h 725082"/>
              <a:gd name="connsiteX13" fmla="*/ 79830 w 1460502"/>
              <a:gd name="connsiteY13" fmla="*/ 246110 h 725082"/>
              <a:gd name="connsiteX14" fmla="*/ 243417 w 1460502"/>
              <a:gd name="connsiteY14" fmla="*/ 246110 h 72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0502" h="725082">
                <a:moveTo>
                  <a:pt x="425985" y="0"/>
                </a:moveTo>
                <a:lnTo>
                  <a:pt x="608543" y="246110"/>
                </a:lnTo>
                <a:lnTo>
                  <a:pt x="1380672" y="246110"/>
                </a:lnTo>
                <a:cubicBezTo>
                  <a:pt x="1424761" y="246110"/>
                  <a:pt x="1460502" y="281851"/>
                  <a:pt x="1460502" y="325940"/>
                </a:cubicBezTo>
                <a:lnTo>
                  <a:pt x="1460502" y="445682"/>
                </a:lnTo>
                <a:lnTo>
                  <a:pt x="1460502" y="645252"/>
                </a:lnTo>
                <a:cubicBezTo>
                  <a:pt x="1460502" y="689341"/>
                  <a:pt x="1424761" y="725082"/>
                  <a:pt x="1380672" y="725082"/>
                </a:cubicBezTo>
                <a:lnTo>
                  <a:pt x="608543" y="725082"/>
                </a:lnTo>
                <a:lnTo>
                  <a:pt x="243417" y="725082"/>
                </a:lnTo>
                <a:lnTo>
                  <a:pt x="79830" y="725082"/>
                </a:lnTo>
                <a:cubicBezTo>
                  <a:pt x="35741" y="725082"/>
                  <a:pt x="0" y="689341"/>
                  <a:pt x="0" y="645252"/>
                </a:cubicBezTo>
                <a:lnTo>
                  <a:pt x="0" y="445682"/>
                </a:lnTo>
                <a:lnTo>
                  <a:pt x="0" y="325940"/>
                </a:lnTo>
                <a:cubicBezTo>
                  <a:pt x="0" y="281851"/>
                  <a:pt x="35741" y="246110"/>
                  <a:pt x="79830" y="246110"/>
                </a:cubicBezTo>
                <a:lnTo>
                  <a:pt x="243417" y="246110"/>
                </a:lnTo>
                <a:close/>
              </a:path>
            </a:pathLst>
          </a:custGeom>
          <a:solidFill>
            <a:srgbClr val="AC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0803" tIns="317491" rIns="100803" bIns="5040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200" b="1"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rPr>
              <a:t>基本假设</a:t>
            </a:r>
            <a:endParaRPr kumimoji="0" lang="zh-CN" altLang="en-US" sz="2200" b="1"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37" name="任意多边形 36"/>
          <p:cNvSpPr/>
          <p:nvPr/>
        </p:nvSpPr>
        <p:spPr>
          <a:xfrm>
            <a:off x="4668838" y="2278063"/>
            <a:ext cx="1609725" cy="798513"/>
          </a:xfrm>
          <a:custGeom>
            <a:avLst/>
            <a:gdLst>
              <a:gd name="connsiteX0" fmla="*/ 425985 w 1460502"/>
              <a:gd name="connsiteY0" fmla="*/ 0 h 725082"/>
              <a:gd name="connsiteX1" fmla="*/ 608543 w 1460502"/>
              <a:gd name="connsiteY1" fmla="*/ 246110 h 725082"/>
              <a:gd name="connsiteX2" fmla="*/ 1380672 w 1460502"/>
              <a:gd name="connsiteY2" fmla="*/ 246110 h 725082"/>
              <a:gd name="connsiteX3" fmla="*/ 1460502 w 1460502"/>
              <a:gd name="connsiteY3" fmla="*/ 325940 h 725082"/>
              <a:gd name="connsiteX4" fmla="*/ 1460502 w 1460502"/>
              <a:gd name="connsiteY4" fmla="*/ 445682 h 725082"/>
              <a:gd name="connsiteX5" fmla="*/ 1460502 w 1460502"/>
              <a:gd name="connsiteY5" fmla="*/ 645252 h 725082"/>
              <a:gd name="connsiteX6" fmla="*/ 1380672 w 1460502"/>
              <a:gd name="connsiteY6" fmla="*/ 725082 h 725082"/>
              <a:gd name="connsiteX7" fmla="*/ 608543 w 1460502"/>
              <a:gd name="connsiteY7" fmla="*/ 725082 h 725082"/>
              <a:gd name="connsiteX8" fmla="*/ 243417 w 1460502"/>
              <a:gd name="connsiteY8" fmla="*/ 725082 h 725082"/>
              <a:gd name="connsiteX9" fmla="*/ 79830 w 1460502"/>
              <a:gd name="connsiteY9" fmla="*/ 725082 h 725082"/>
              <a:gd name="connsiteX10" fmla="*/ 0 w 1460502"/>
              <a:gd name="connsiteY10" fmla="*/ 645252 h 725082"/>
              <a:gd name="connsiteX11" fmla="*/ 0 w 1460502"/>
              <a:gd name="connsiteY11" fmla="*/ 445682 h 725082"/>
              <a:gd name="connsiteX12" fmla="*/ 0 w 1460502"/>
              <a:gd name="connsiteY12" fmla="*/ 325940 h 725082"/>
              <a:gd name="connsiteX13" fmla="*/ 79830 w 1460502"/>
              <a:gd name="connsiteY13" fmla="*/ 246110 h 725082"/>
              <a:gd name="connsiteX14" fmla="*/ 243417 w 1460502"/>
              <a:gd name="connsiteY14" fmla="*/ 246110 h 72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0502" h="725082">
                <a:moveTo>
                  <a:pt x="425985" y="0"/>
                </a:moveTo>
                <a:lnTo>
                  <a:pt x="608543" y="246110"/>
                </a:lnTo>
                <a:lnTo>
                  <a:pt x="1380672" y="246110"/>
                </a:lnTo>
                <a:cubicBezTo>
                  <a:pt x="1424761" y="246110"/>
                  <a:pt x="1460502" y="281851"/>
                  <a:pt x="1460502" y="325940"/>
                </a:cubicBezTo>
                <a:lnTo>
                  <a:pt x="1460502" y="445682"/>
                </a:lnTo>
                <a:lnTo>
                  <a:pt x="1460502" y="645252"/>
                </a:lnTo>
                <a:cubicBezTo>
                  <a:pt x="1460502" y="689341"/>
                  <a:pt x="1424761" y="725082"/>
                  <a:pt x="1380672" y="725082"/>
                </a:cubicBezTo>
                <a:lnTo>
                  <a:pt x="608543" y="725082"/>
                </a:lnTo>
                <a:lnTo>
                  <a:pt x="243417" y="725082"/>
                </a:lnTo>
                <a:lnTo>
                  <a:pt x="79830" y="725082"/>
                </a:lnTo>
                <a:cubicBezTo>
                  <a:pt x="35741" y="725082"/>
                  <a:pt x="0" y="689341"/>
                  <a:pt x="0" y="645252"/>
                </a:cubicBezTo>
                <a:lnTo>
                  <a:pt x="0" y="445682"/>
                </a:lnTo>
                <a:lnTo>
                  <a:pt x="0" y="325940"/>
                </a:lnTo>
                <a:cubicBezTo>
                  <a:pt x="0" y="281851"/>
                  <a:pt x="35741" y="246110"/>
                  <a:pt x="79830" y="246110"/>
                </a:cubicBezTo>
                <a:lnTo>
                  <a:pt x="243417" y="246110"/>
                </a:lnTo>
                <a:close/>
              </a:path>
            </a:pathLst>
          </a:custGeom>
          <a:solidFill>
            <a:srgbClr val="AC0000"/>
          </a:solidFill>
          <a:ln>
            <a:noFill/>
          </a:ln>
        </p:spPr>
        <p:style>
          <a:lnRef idx="2">
            <a:schemeClr val="accent1">
              <a:shade val="50000"/>
            </a:schemeClr>
          </a:lnRef>
          <a:fillRef idx="1">
            <a:schemeClr val="accent1"/>
          </a:fillRef>
          <a:effectRef idx="0">
            <a:schemeClr val="accent1"/>
          </a:effectRef>
          <a:fontRef idx="minor">
            <a:schemeClr val="lt1"/>
          </a:fontRef>
        </p:style>
        <p:txBody>
          <a:bodyPr lIns="100803" tIns="317491" rIns="100803" bIns="50402"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200" b="1" i="0" u="none" strike="noStrike" kern="1200" cap="none" spc="0" normalizeH="0" baseline="0" noProof="0" dirty="0" smtClean="0">
                <a:ln>
                  <a:noFill/>
                </a:ln>
                <a:solidFill>
                  <a:schemeClr val="lt1"/>
                </a:solidFill>
                <a:effectLst/>
                <a:uLnTx/>
                <a:uFillTx/>
                <a:latin typeface="微软雅黑" panose="020B0503020204020204" pitchFamily="34" charset="-122"/>
                <a:ea typeface="微软雅黑" panose="020B0503020204020204" pitchFamily="34" charset="-122"/>
                <a:cs typeface="+mn-cs"/>
              </a:rPr>
              <a:t>模型选择</a:t>
            </a:r>
            <a:endParaRPr kumimoji="0" lang="zh-CN" altLang="en-US" sz="2200" b="1"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38" name="矩形 37"/>
          <p:cNvSpPr/>
          <p:nvPr/>
        </p:nvSpPr>
        <p:spPr>
          <a:xfrm>
            <a:off x="835025" y="1130300"/>
            <a:ext cx="2152650" cy="1296988"/>
          </a:xfrm>
          <a:prstGeom prst="rect">
            <a:avLst/>
          </a:prstGeom>
        </p:spPr>
        <p:txBody>
          <a:bodyPr lIns="51592" tIns="51592" rIns="51592" bIns="51592" anchor="ctr"/>
          <a:lstStyle/>
          <a:p>
            <a:pPr marL="0" marR="0" lvl="0" indent="0" algn="just" defTabSz="914400" rtl="0" eaLnBrk="1" fontAlgn="base" latinLnBrk="0" hangingPunct="1">
              <a:lnSpc>
                <a:spcPct val="120000"/>
              </a:lnSpc>
              <a:spcBef>
                <a:spcPts val="660"/>
              </a:spcBef>
              <a:spcAft>
                <a:spcPts val="660"/>
              </a:spcAft>
              <a:buClrTx/>
              <a:buSzTx/>
              <a:buFontTx/>
              <a:buNone/>
              <a:defRPr/>
            </a:pPr>
            <a:r>
              <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确定以时间序列预测作为解题基本思路，确定</a:t>
            </a:r>
            <a:r>
              <a:rPr kumimoji="0" lang="en-US" altLang="zh-CN"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5G</a:t>
            </a:r>
            <a:r>
              <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以及总体规模的预测方法</a:t>
            </a:r>
            <a:endPar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
        <p:nvSpPr>
          <p:cNvPr id="40" name="矩形 39"/>
          <p:cNvSpPr/>
          <p:nvPr/>
        </p:nvSpPr>
        <p:spPr>
          <a:xfrm>
            <a:off x="2778125" y="3148013"/>
            <a:ext cx="2046288" cy="1379538"/>
          </a:xfrm>
          <a:prstGeom prst="rect">
            <a:avLst/>
          </a:prstGeom>
        </p:spPr>
        <p:txBody>
          <a:bodyPr lIns="51592" tIns="51592" rIns="51592" bIns="51592" anchor="ctr"/>
          <a:lstStyle/>
          <a:p>
            <a:pPr marL="0" marR="0" lvl="0" indent="0" algn="just" defTabSz="914400" rtl="0" eaLnBrk="1" fontAlgn="base" latinLnBrk="0" hangingPunct="1">
              <a:lnSpc>
                <a:spcPct val="120000"/>
              </a:lnSpc>
              <a:spcBef>
                <a:spcPts val="660"/>
              </a:spcBef>
              <a:spcAft>
                <a:spcPts val="660"/>
              </a:spcAft>
              <a:buClrTx/>
              <a:buSzTx/>
              <a:buFontTx/>
              <a:buNone/>
              <a:defRPr/>
            </a:pPr>
            <a:r>
              <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以</a:t>
            </a:r>
            <a:r>
              <a:rPr kumimoji="0" lang="en-US" altLang="zh-CN"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2G3G4G</a:t>
            </a:r>
            <a:r>
              <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之和对标总体，</a:t>
            </a:r>
            <a:r>
              <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清洗较大出入数据与离群数据</a:t>
            </a:r>
            <a:endPar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
        <p:nvSpPr>
          <p:cNvPr id="41" name="矩形 40"/>
          <p:cNvSpPr/>
          <p:nvPr/>
        </p:nvSpPr>
        <p:spPr>
          <a:xfrm>
            <a:off x="4668838" y="1130300"/>
            <a:ext cx="2044700" cy="1296988"/>
          </a:xfrm>
          <a:prstGeom prst="rect">
            <a:avLst/>
          </a:prstGeom>
        </p:spPr>
        <p:txBody>
          <a:bodyPr lIns="51592" tIns="51592" rIns="51592" bIns="51592" anchor="ctr"/>
          <a:lstStyle/>
          <a:p>
            <a:pPr marL="0" marR="0" lvl="0" indent="0" algn="just" defTabSz="914400" rtl="0" eaLnBrk="1" fontAlgn="base" latinLnBrk="0" hangingPunct="1">
              <a:lnSpc>
                <a:spcPct val="120000"/>
              </a:lnSpc>
              <a:spcBef>
                <a:spcPts val="660"/>
              </a:spcBef>
              <a:spcAft>
                <a:spcPts val="660"/>
              </a:spcAft>
              <a:buClrTx/>
              <a:buSzTx/>
              <a:buFontTx/>
              <a:buNone/>
              <a:defRPr/>
            </a:pPr>
            <a:r>
              <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由简到繁考虑单函数</a:t>
            </a:r>
            <a:r>
              <a:rPr kumimoji="0" lang="en-US" altLang="zh-CN"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ES</a:t>
            </a:r>
            <a:r>
              <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算法、经典</a:t>
            </a:r>
            <a:r>
              <a:rPr kumimoji="0" lang="en-US" altLang="zh-CN"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ARIMA</a:t>
            </a:r>
            <a:r>
              <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算法、神经卷积</a:t>
            </a:r>
            <a:r>
              <a:rPr kumimoji="0" lang="en-US" altLang="zh-CN"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LSTM</a:t>
            </a:r>
            <a:r>
              <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算法进行预测并说明其可靠性</a:t>
            </a:r>
            <a:endPar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
        <p:nvSpPr>
          <p:cNvPr id="42" name="矩形 41"/>
          <p:cNvSpPr/>
          <p:nvPr/>
        </p:nvSpPr>
        <p:spPr>
          <a:xfrm>
            <a:off x="6557963" y="3148013"/>
            <a:ext cx="2046288" cy="1379538"/>
          </a:xfrm>
          <a:prstGeom prst="rect">
            <a:avLst/>
          </a:prstGeom>
        </p:spPr>
        <p:txBody>
          <a:bodyPr lIns="51592" tIns="51592" rIns="51592" bIns="51592" anchor="ctr"/>
          <a:lstStyle/>
          <a:p>
            <a:pPr marL="0" marR="0" lvl="0" indent="0" algn="just" defTabSz="914400" rtl="0" eaLnBrk="1" fontAlgn="base" latinLnBrk="0" hangingPunct="1">
              <a:lnSpc>
                <a:spcPct val="120000"/>
              </a:lnSpc>
              <a:spcBef>
                <a:spcPts val="660"/>
              </a:spcBef>
              <a:spcAft>
                <a:spcPts val="660"/>
              </a:spcAft>
              <a:buClrTx/>
              <a:buSzTx/>
              <a:buFontTx/>
              <a:buNone/>
              <a:defRPr/>
            </a:pPr>
            <a:r>
              <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简要介绍预测结果，并对对</a:t>
            </a:r>
            <a:r>
              <a:rPr kumimoji="0" lang="en-US" altLang="zh-CN"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2020</a:t>
            </a:r>
            <a:r>
              <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年规模预测做出评论</a:t>
            </a:r>
            <a:endParaRPr kumimoji="0" lang="zh-CN" altLang="en-US" sz="12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par>
                          <p:cTn id="12" fill="hold">
                            <p:stCondLst>
                              <p:cond delay="750"/>
                            </p:stCondLst>
                            <p:childTnLst>
                              <p:par>
                                <p:cTn id="13" presetID="2" presetClass="entr" presetSubtype="4"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 calcmode="lin" valueType="num">
                                      <p:cBhvr additive="base">
                                        <p:cTn id="15" dur="500" fill="hold"/>
                                        <p:tgtEl>
                                          <p:spTgt spid="36"/>
                                        </p:tgtEl>
                                        <p:attrNameLst>
                                          <p:attrName>ppt_x</p:attrName>
                                        </p:attrNameLst>
                                      </p:cBhvr>
                                      <p:tavLst>
                                        <p:tav tm="0">
                                          <p:val>
                                            <p:strVal val="#ppt_x"/>
                                          </p:val>
                                        </p:tav>
                                        <p:tav tm="100000">
                                          <p:val>
                                            <p:strVal val="#ppt_x"/>
                                          </p:val>
                                        </p:tav>
                                      </p:tavLst>
                                    </p:anim>
                                    <p:anim calcmode="lin" valueType="num">
                                      <p:cBhvr additive="base">
                                        <p:cTn id="16" dur="500" fill="hold"/>
                                        <p:tgtEl>
                                          <p:spTgt spid="36"/>
                                        </p:tgtEl>
                                        <p:attrNameLst>
                                          <p:attrName>ppt_y</p:attrName>
                                        </p:attrNameLst>
                                      </p:cBhvr>
                                      <p:tavLst>
                                        <p:tav tm="0">
                                          <p:val>
                                            <p:strVal val="1+#ppt_h/2"/>
                                          </p:val>
                                        </p:tav>
                                        <p:tav tm="100000">
                                          <p:val>
                                            <p:strVal val="#ppt_y"/>
                                          </p:val>
                                        </p:tav>
                                      </p:tavLst>
                                    </p:anim>
                                  </p:childTnLst>
                                </p:cTn>
                              </p:par>
                            </p:childTnLst>
                          </p:cTn>
                        </p:par>
                        <p:par>
                          <p:cTn id="17" fill="hold">
                            <p:stCondLst>
                              <p:cond delay="1250"/>
                            </p:stCondLst>
                            <p:childTnLst>
                              <p:par>
                                <p:cTn id="18" presetID="22" presetClass="entr" presetSubtype="4" fill="hold" grpId="0"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down)">
                                      <p:cBhvr>
                                        <p:cTn id="20" dur="500"/>
                                        <p:tgtEl>
                                          <p:spTgt spid="38"/>
                                        </p:tgtEl>
                                      </p:cBhvr>
                                    </p:animEffect>
                                  </p:childTnLst>
                                </p:cTn>
                              </p:par>
                            </p:childTnLst>
                          </p:cTn>
                        </p:par>
                        <p:par>
                          <p:cTn id="21" fill="hold">
                            <p:stCondLst>
                              <p:cond delay="1750"/>
                            </p:stCondLst>
                            <p:childTnLst>
                              <p:par>
                                <p:cTn id="22" presetID="2" presetClass="entr" presetSubtype="1"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ppt_x"/>
                                          </p:val>
                                        </p:tav>
                                        <p:tav tm="100000">
                                          <p:val>
                                            <p:strVal val="#ppt_x"/>
                                          </p:val>
                                        </p:tav>
                                      </p:tavLst>
                                    </p:anim>
                                    <p:anim calcmode="lin" valueType="num">
                                      <p:cBhvr additive="base">
                                        <p:cTn id="25" dur="500" fill="hold"/>
                                        <p:tgtEl>
                                          <p:spTgt spid="34"/>
                                        </p:tgtEl>
                                        <p:attrNameLst>
                                          <p:attrName>ppt_y</p:attrName>
                                        </p:attrNameLst>
                                      </p:cBhvr>
                                      <p:tavLst>
                                        <p:tav tm="0">
                                          <p:val>
                                            <p:strVal val="0-#ppt_h/2"/>
                                          </p:val>
                                        </p:tav>
                                        <p:tav tm="100000">
                                          <p:val>
                                            <p:strVal val="#ppt_y"/>
                                          </p:val>
                                        </p:tav>
                                      </p:tavLst>
                                    </p:anim>
                                  </p:childTnLst>
                                </p:cTn>
                              </p:par>
                            </p:childTnLst>
                          </p:cTn>
                        </p:par>
                        <p:par>
                          <p:cTn id="26" fill="hold">
                            <p:stCondLst>
                              <p:cond delay="2250"/>
                            </p:stCondLst>
                            <p:childTnLst>
                              <p:par>
                                <p:cTn id="27" presetID="22" presetClass="entr" presetSubtype="1"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up)">
                                      <p:cBhvr>
                                        <p:cTn id="29" dur="500"/>
                                        <p:tgtEl>
                                          <p:spTgt spid="40"/>
                                        </p:tgtEl>
                                      </p:cBhvr>
                                    </p:animEffect>
                                  </p:childTnLst>
                                </p:cTn>
                              </p:par>
                            </p:childTnLst>
                          </p:cTn>
                        </p:par>
                        <p:par>
                          <p:cTn id="30" fill="hold">
                            <p:stCondLst>
                              <p:cond delay="2750"/>
                            </p:stCondLst>
                            <p:childTnLst>
                              <p:par>
                                <p:cTn id="31" presetID="2" presetClass="entr" presetSubtype="4" fill="hold" grpId="0" nodeType="after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additive="base">
                                        <p:cTn id="33" dur="500" fill="hold"/>
                                        <p:tgtEl>
                                          <p:spTgt spid="37"/>
                                        </p:tgtEl>
                                        <p:attrNameLst>
                                          <p:attrName>ppt_x</p:attrName>
                                        </p:attrNameLst>
                                      </p:cBhvr>
                                      <p:tavLst>
                                        <p:tav tm="0">
                                          <p:val>
                                            <p:strVal val="#ppt_x"/>
                                          </p:val>
                                        </p:tav>
                                        <p:tav tm="100000">
                                          <p:val>
                                            <p:strVal val="#ppt_x"/>
                                          </p:val>
                                        </p:tav>
                                      </p:tavLst>
                                    </p:anim>
                                    <p:anim calcmode="lin" valueType="num">
                                      <p:cBhvr additive="base">
                                        <p:cTn id="34" dur="500" fill="hold"/>
                                        <p:tgtEl>
                                          <p:spTgt spid="37"/>
                                        </p:tgtEl>
                                        <p:attrNameLst>
                                          <p:attrName>ppt_y</p:attrName>
                                        </p:attrNameLst>
                                      </p:cBhvr>
                                      <p:tavLst>
                                        <p:tav tm="0">
                                          <p:val>
                                            <p:strVal val="1+#ppt_h/2"/>
                                          </p:val>
                                        </p:tav>
                                        <p:tav tm="100000">
                                          <p:val>
                                            <p:strVal val="#ppt_y"/>
                                          </p:val>
                                        </p:tav>
                                      </p:tavLst>
                                    </p:anim>
                                  </p:childTnLst>
                                </p:cTn>
                              </p:par>
                            </p:childTnLst>
                          </p:cTn>
                        </p:par>
                        <p:par>
                          <p:cTn id="35" fill="hold">
                            <p:stCondLst>
                              <p:cond delay="3250"/>
                            </p:stCondLst>
                            <p:childTnLst>
                              <p:par>
                                <p:cTn id="36" presetID="22" presetClass="entr" presetSubtype="4" fill="hold" grpId="0" nodeType="after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down)">
                                      <p:cBhvr>
                                        <p:cTn id="38" dur="500"/>
                                        <p:tgtEl>
                                          <p:spTgt spid="41"/>
                                        </p:tgtEl>
                                      </p:cBhvr>
                                    </p:animEffect>
                                  </p:childTnLst>
                                </p:cTn>
                              </p:par>
                            </p:childTnLst>
                          </p:cTn>
                        </p:par>
                        <p:par>
                          <p:cTn id="39" fill="hold">
                            <p:stCondLst>
                              <p:cond delay="3750"/>
                            </p:stCondLst>
                            <p:childTnLst>
                              <p:par>
                                <p:cTn id="40" presetID="2" presetClass="entr" presetSubtype="1"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additive="base">
                                        <p:cTn id="42" dur="500" fill="hold"/>
                                        <p:tgtEl>
                                          <p:spTgt spid="35"/>
                                        </p:tgtEl>
                                        <p:attrNameLst>
                                          <p:attrName>ppt_x</p:attrName>
                                        </p:attrNameLst>
                                      </p:cBhvr>
                                      <p:tavLst>
                                        <p:tav tm="0">
                                          <p:val>
                                            <p:strVal val="#ppt_x"/>
                                          </p:val>
                                        </p:tav>
                                        <p:tav tm="100000">
                                          <p:val>
                                            <p:strVal val="#ppt_x"/>
                                          </p:val>
                                        </p:tav>
                                      </p:tavLst>
                                    </p:anim>
                                    <p:anim calcmode="lin" valueType="num">
                                      <p:cBhvr additive="base">
                                        <p:cTn id="43" dur="500" fill="hold"/>
                                        <p:tgtEl>
                                          <p:spTgt spid="35"/>
                                        </p:tgtEl>
                                        <p:attrNameLst>
                                          <p:attrName>ppt_y</p:attrName>
                                        </p:attrNameLst>
                                      </p:cBhvr>
                                      <p:tavLst>
                                        <p:tav tm="0">
                                          <p:val>
                                            <p:strVal val="0-#ppt_h/2"/>
                                          </p:val>
                                        </p:tav>
                                        <p:tav tm="100000">
                                          <p:val>
                                            <p:strVal val="#ppt_y"/>
                                          </p:val>
                                        </p:tav>
                                      </p:tavLst>
                                    </p:anim>
                                  </p:childTnLst>
                                </p:cTn>
                              </p:par>
                            </p:childTnLst>
                          </p:cTn>
                        </p:par>
                        <p:par>
                          <p:cTn id="44" fill="hold">
                            <p:stCondLst>
                              <p:cond delay="4250"/>
                            </p:stCondLst>
                            <p:childTnLst>
                              <p:par>
                                <p:cTn id="45" presetID="22" presetClass="entr" presetSubtype="1" fill="hold" grpId="0" nodeType="after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wipe(up)">
                                      <p:cBhvr>
                                        <p:cTn id="4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4" grpId="0" bldLvl="0" animBg="1"/>
      <p:bldP spid="35" grpId="0" bldLvl="0" animBg="1"/>
      <p:bldP spid="36" grpId="0" bldLvl="0" animBg="1"/>
      <p:bldP spid="37" grpId="0" bldLvl="0" animBg="1"/>
      <p:bldP spid="38" grpId="0"/>
      <p:bldP spid="40" grpId="0"/>
      <p:bldP spid="41" grpId="0"/>
      <p:bldP spid="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55"/>
          <p:cNvSpPr txBox="1"/>
          <p:nvPr/>
        </p:nvSpPr>
        <p:spPr>
          <a:xfrm>
            <a:off x="952500" y="139700"/>
            <a:ext cx="2630488" cy="520700"/>
          </a:xfrm>
          <a:prstGeom prst="rect">
            <a:avLst/>
          </a:prstGeom>
          <a:noFill/>
          <a:ln w="9525">
            <a:noFill/>
          </a:ln>
        </p:spPr>
        <p:txBody>
          <a:bodyPr lIns="91419" tIns="45709" rIns="91419" bIns="45709">
            <a:spAutoFit/>
          </a:bodyPr>
          <a:p>
            <a:r>
              <a:rPr lang="zh-CN" altLang="en-US" sz="2800" dirty="0">
                <a:latin typeface="微软雅黑" panose="020B0503020204020204" pitchFamily="34" charset="-122"/>
                <a:ea typeface="微软雅黑" panose="020B0503020204020204" pitchFamily="34" charset="-122"/>
              </a:rPr>
              <a:t>市场规模预测</a:t>
            </a:r>
            <a:endParaRPr lang="zh-CN" altLang="en-US" sz="2800" dirty="0">
              <a:latin typeface="微软雅黑" panose="020B0503020204020204" pitchFamily="34" charset="-122"/>
              <a:ea typeface="微软雅黑" panose="020B0503020204020204" pitchFamily="34" charset="-122"/>
            </a:endParaRPr>
          </a:p>
        </p:txBody>
      </p:sp>
      <p:sp>
        <p:nvSpPr>
          <p:cNvPr id="100" name="文本框 99"/>
          <p:cNvSpPr txBox="1"/>
          <p:nvPr/>
        </p:nvSpPr>
        <p:spPr>
          <a:xfrm>
            <a:off x="504825" y="1000760"/>
            <a:ext cx="2113915" cy="3669030"/>
          </a:xfrm>
          <a:prstGeom prst="rect">
            <a:avLst/>
          </a:prstGeom>
          <a:noFill/>
          <a:ln w="9525">
            <a:noFill/>
          </a:ln>
        </p:spPr>
        <p:txBody>
          <a:bodyPr wrap="square">
            <a:spAutoFit/>
          </a:bodyPr>
          <a:p>
            <a:r>
              <a:rPr lang="zh-CN" sz="2000">
                <a:latin typeface="Calibri" panose="020F0502020204030204" pitchFamily="34" charset="0"/>
                <a:ea typeface="宋体" panose="02010600030101010101" pitchFamily="2" charset="-122"/>
              </a:rPr>
              <a:t>北美：</a:t>
            </a:r>
            <a:endParaRPr lang="zh-CN" sz="2000">
              <a:latin typeface="Calibri" panose="020F0502020204030204" pitchFamily="34" charset="0"/>
              <a:ea typeface="宋体" panose="02010600030101010101" pitchFamily="2" charset="-122"/>
            </a:endParaRPr>
          </a:p>
          <a:p>
            <a:r>
              <a:rPr lang="zh-CN" sz="1600">
                <a:latin typeface="Calibri" panose="020F0502020204030204" pitchFamily="34" charset="0"/>
                <a:ea typeface="宋体" panose="02010600030101010101" pitchFamily="2" charset="-122"/>
              </a:rPr>
              <a:t>迭代更新，作茧自缚</a:t>
            </a:r>
            <a:endParaRPr lang="zh-CN" sz="1600">
              <a:latin typeface="Calibri" panose="020F0502020204030204" pitchFamily="34" charset="0"/>
              <a:ea typeface="宋体" panose="02010600030101010101" pitchFamily="2" charset="-122"/>
            </a:endParaRPr>
          </a:p>
          <a:p>
            <a:endParaRPr lang="zh-CN" sz="1050" b="0">
              <a:latin typeface="Calibri" panose="020F0502020204030204" pitchFamily="34" charset="0"/>
              <a:ea typeface="宋体" panose="02010600030101010101" pitchFamily="2" charset="-122"/>
            </a:endParaRPr>
          </a:p>
          <a:p>
            <a:r>
              <a:rPr lang="zh-CN" sz="1400">
                <a:latin typeface="Calibri" panose="020F0502020204030204" pitchFamily="34" charset="0"/>
                <a:ea typeface="宋体" panose="02010600030101010101" pitchFamily="2" charset="-122"/>
              </a:rPr>
              <a:t>美国：技术先进，思想保守</a:t>
            </a:r>
            <a:endParaRPr lang="zh-CN" sz="1400">
              <a:latin typeface="Calibri" panose="020F0502020204030204" pitchFamily="34" charset="0"/>
              <a:ea typeface="宋体" panose="02010600030101010101" pitchFamily="2" charset="-122"/>
            </a:endParaRPr>
          </a:p>
          <a:p>
            <a:r>
              <a:rPr lang="zh-CN" sz="1000" b="0">
                <a:latin typeface="Calibri" panose="020F0502020204030204" pitchFamily="34" charset="0"/>
                <a:ea typeface="宋体" panose="02010600030101010101" pitchFamily="2" charset="-122"/>
              </a:rPr>
              <a:t>美国作为世界唯一超级大国，其科研实力领先世界，</a:t>
            </a:r>
            <a:r>
              <a:rPr lang="en-US" altLang="zh-CN" sz="1000" b="0">
                <a:latin typeface="Calibri" panose="020F0502020204030204" pitchFamily="34" charset="0"/>
                <a:ea typeface="宋体" panose="02010600030101010101" pitchFamily="2" charset="-122"/>
              </a:rPr>
              <a:t>5G</a:t>
            </a:r>
            <a:r>
              <a:rPr lang="zh-CN" altLang="en-US" sz="1000" b="0">
                <a:latin typeface="Calibri" panose="020F0502020204030204" pitchFamily="34" charset="0"/>
                <a:ea typeface="宋体" panose="02010600030101010101" pitchFamily="2" charset="-122"/>
              </a:rPr>
              <a:t>技术率先在美国兴起并增长迅速；但是近年来美国提出</a:t>
            </a:r>
            <a:r>
              <a:rPr lang="en-US" altLang="zh-CN" sz="1000" b="0">
                <a:latin typeface="Calibri" panose="020F0502020204030204" pitchFamily="34" charset="0"/>
                <a:ea typeface="宋体" panose="02010600030101010101" pitchFamily="2" charset="-122"/>
              </a:rPr>
              <a:t>“</a:t>
            </a:r>
            <a:r>
              <a:rPr lang="zh-CN" altLang="en-US" sz="1000" b="0">
                <a:latin typeface="Calibri" panose="020F0502020204030204" pitchFamily="34" charset="0"/>
                <a:ea typeface="宋体" panose="02010600030101010101" pitchFamily="2" charset="-122"/>
              </a:rPr>
              <a:t>制造业回流</a:t>
            </a:r>
            <a:r>
              <a:rPr lang="en-US" altLang="zh-CN" sz="1000" b="0">
                <a:latin typeface="Calibri" panose="020F0502020204030204" pitchFamily="34" charset="0"/>
                <a:ea typeface="宋体" panose="02010600030101010101" pitchFamily="2" charset="-122"/>
              </a:rPr>
              <a:t>”</a:t>
            </a:r>
            <a:r>
              <a:rPr lang="zh-CN" altLang="en-US" sz="1000" b="0">
                <a:latin typeface="Calibri" panose="020F0502020204030204" pitchFamily="34" charset="0"/>
                <a:ea typeface="宋体" panose="02010600030101010101" pitchFamily="2" charset="-122"/>
              </a:rPr>
              <a:t>，在许多领域放弃国际合作甚至走向对抗，但</a:t>
            </a:r>
            <a:r>
              <a:rPr lang="en-US" altLang="zh-CN" sz="1000" b="0">
                <a:latin typeface="Calibri" panose="020F0502020204030204" pitchFamily="34" charset="0"/>
                <a:ea typeface="宋体" panose="02010600030101010101" pitchFamily="2" charset="-122"/>
              </a:rPr>
              <a:t>’</a:t>
            </a:r>
            <a:r>
              <a:rPr lang="zh-CN" altLang="en-US" sz="1000" b="0">
                <a:latin typeface="Calibri" panose="020F0502020204030204" pitchFamily="34" charset="0"/>
                <a:ea typeface="宋体" panose="02010600030101010101" pitchFamily="2" charset="-122"/>
              </a:rPr>
              <a:t>回流</a:t>
            </a:r>
            <a:r>
              <a:rPr lang="en-US" altLang="zh-CN" sz="1000" b="0">
                <a:latin typeface="Calibri" panose="020F0502020204030204" pitchFamily="34" charset="0"/>
                <a:ea typeface="宋体" panose="02010600030101010101" pitchFamily="2" charset="-122"/>
              </a:rPr>
              <a:t>‘</a:t>
            </a:r>
            <a:r>
              <a:rPr lang="zh-CN" altLang="en-US" sz="1000" b="0">
                <a:latin typeface="Calibri" panose="020F0502020204030204" pitchFamily="34" charset="0"/>
                <a:ea typeface="宋体" panose="02010600030101010101" pitchFamily="2" charset="-122"/>
              </a:rPr>
              <a:t>岂是朝夕之功，美国</a:t>
            </a:r>
            <a:r>
              <a:rPr lang="en-US" altLang="zh-CN" sz="1000" b="0">
                <a:latin typeface="Calibri" panose="020F0502020204030204" pitchFamily="34" charset="0"/>
                <a:ea typeface="宋体" panose="02010600030101010101" pitchFamily="2" charset="-122"/>
              </a:rPr>
              <a:t>4</a:t>
            </a:r>
            <a:r>
              <a:rPr lang="zh-CN" altLang="en-US" sz="1000" b="0">
                <a:latin typeface="Calibri" panose="020F0502020204030204" pitchFamily="34" charset="0"/>
                <a:ea typeface="宋体" panose="02010600030101010101" pitchFamily="2" charset="-122"/>
              </a:rPr>
              <a:t>、</a:t>
            </a:r>
            <a:r>
              <a:rPr lang="en-US" altLang="zh-CN" sz="1000" b="0">
                <a:latin typeface="Calibri" panose="020F0502020204030204" pitchFamily="34" charset="0"/>
                <a:ea typeface="宋体" panose="02010600030101010101" pitchFamily="2" charset="-122"/>
              </a:rPr>
              <a:t>5G</a:t>
            </a:r>
            <a:r>
              <a:rPr lang="zh-CN" altLang="en-US" sz="1000" b="0">
                <a:latin typeface="Calibri" panose="020F0502020204030204" pitchFamily="34" charset="0"/>
                <a:ea typeface="宋体" panose="02010600030101010101" pitchFamily="2" charset="-122"/>
              </a:rPr>
              <a:t>更迭速度将明显放缓，整个市场也因为国际环境的不明朗而扑朔迷离。</a:t>
            </a:r>
            <a:r>
              <a:rPr lang="zh-CN" sz="1000" b="0">
                <a:latin typeface="Calibri" panose="020F0502020204030204" pitchFamily="34" charset="0"/>
                <a:ea typeface="宋体" panose="02010600030101010101" pitchFamily="2" charset="-122"/>
              </a:rPr>
              <a:t></a:t>
            </a:r>
            <a:r>
              <a:rPr lang="zh-CN" sz="1400">
                <a:latin typeface="Calibri" panose="020F0502020204030204" pitchFamily="34" charset="0"/>
                <a:ea typeface="宋体" panose="02010600030101010101" pitchFamily="2" charset="-122"/>
              </a:rPr>
              <a:t>加拿大：高枕无忧，唯美是瞻</a:t>
            </a:r>
            <a:endParaRPr lang="zh-CN" sz="1400">
              <a:latin typeface="Calibri" panose="020F0502020204030204" pitchFamily="34" charset="0"/>
              <a:ea typeface="宋体" panose="02010600030101010101" pitchFamily="2" charset="-122"/>
            </a:endParaRPr>
          </a:p>
          <a:p>
            <a:r>
              <a:rPr lang="zh-CN" altLang="en-US" sz="1000" b="0">
                <a:latin typeface="+mn-cs"/>
                <a:ea typeface="+mn-cs"/>
              </a:rPr>
              <a:t>加拿大作为美国的后花园，其在经济文化政治科技等诸多方面都得到美国支持，</a:t>
            </a:r>
            <a:r>
              <a:rPr lang="en-US" altLang="zh-CN" sz="1000" b="0">
                <a:latin typeface="+mn-cs"/>
                <a:ea typeface="+mn-cs"/>
              </a:rPr>
              <a:t>5G</a:t>
            </a:r>
            <a:r>
              <a:rPr lang="zh-CN" altLang="en-US" sz="1000" b="0">
                <a:latin typeface="+mn-cs"/>
                <a:ea typeface="+mn-cs"/>
              </a:rPr>
              <a:t>布局也较为领先；但也正因为此，加拿大市场的表现很大程度上取决于市场美国。</a:t>
            </a:r>
            <a:endParaRPr lang="zh-CN" altLang="en-US" sz="1000" b="0">
              <a:latin typeface="+mn-cs"/>
              <a:ea typeface="+mn-cs"/>
            </a:endParaRPr>
          </a:p>
        </p:txBody>
      </p:sp>
      <p:pic>
        <p:nvPicPr>
          <p:cNvPr id="3" name="图片 2" descr="timg"/>
          <p:cNvPicPr>
            <a:picLocks noChangeAspect="1"/>
          </p:cNvPicPr>
          <p:nvPr/>
        </p:nvPicPr>
        <p:blipFill>
          <a:blip r:embed="rId1"/>
          <a:stretch>
            <a:fillRect/>
          </a:stretch>
        </p:blipFill>
        <p:spPr>
          <a:xfrm>
            <a:off x="2618740" y="878205"/>
            <a:ext cx="3732530" cy="2099945"/>
          </a:xfrm>
          <a:prstGeom prst="rect">
            <a:avLst/>
          </a:prstGeom>
        </p:spPr>
      </p:pic>
      <p:pic>
        <p:nvPicPr>
          <p:cNvPr id="5" name="图片 4" descr="timg"/>
          <p:cNvPicPr>
            <a:picLocks noChangeAspect="1"/>
          </p:cNvPicPr>
          <p:nvPr/>
        </p:nvPicPr>
        <p:blipFill>
          <a:blip r:embed="rId2"/>
          <a:stretch>
            <a:fillRect/>
          </a:stretch>
        </p:blipFill>
        <p:spPr>
          <a:xfrm>
            <a:off x="3663315" y="1679575"/>
            <a:ext cx="3140710" cy="2393950"/>
          </a:xfrm>
          <a:prstGeom prst="rect">
            <a:avLst/>
          </a:prstGeom>
        </p:spPr>
      </p:pic>
      <p:pic>
        <p:nvPicPr>
          <p:cNvPr id="6" name="图片 5"/>
          <p:cNvPicPr>
            <a:picLocks noChangeAspect="1"/>
          </p:cNvPicPr>
          <p:nvPr/>
        </p:nvPicPr>
        <p:blipFill>
          <a:blip r:embed="rId3"/>
          <a:stretch>
            <a:fillRect/>
          </a:stretch>
        </p:blipFill>
        <p:spPr>
          <a:xfrm>
            <a:off x="4652645" y="2601595"/>
            <a:ext cx="4006215" cy="2156460"/>
          </a:xfrm>
          <a:prstGeom prst="rect">
            <a:avLst/>
          </a:prstGeom>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55"/>
          <p:cNvSpPr txBox="1"/>
          <p:nvPr/>
        </p:nvSpPr>
        <p:spPr>
          <a:xfrm>
            <a:off x="952500" y="139700"/>
            <a:ext cx="2630488" cy="520700"/>
          </a:xfrm>
          <a:prstGeom prst="rect">
            <a:avLst/>
          </a:prstGeom>
          <a:noFill/>
          <a:ln w="9525">
            <a:noFill/>
          </a:ln>
        </p:spPr>
        <p:txBody>
          <a:bodyPr lIns="91419" tIns="45709" rIns="91419" bIns="45709">
            <a:spAutoFit/>
          </a:bodyPr>
          <a:p>
            <a:r>
              <a:rPr lang="zh-CN" altLang="en-US" sz="2800" dirty="0">
                <a:latin typeface="微软雅黑" panose="020B0503020204020204" pitchFamily="34" charset="-122"/>
                <a:ea typeface="微软雅黑" panose="020B0503020204020204" pitchFamily="34" charset="-122"/>
              </a:rPr>
              <a:t>市场规模预测</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457200" y="963930"/>
            <a:ext cx="2540000" cy="3907790"/>
          </a:xfrm>
          <a:prstGeom prst="rect">
            <a:avLst/>
          </a:prstGeom>
          <a:noFill/>
        </p:spPr>
        <p:txBody>
          <a:bodyPr wrap="square" rtlCol="0" anchor="t">
            <a:spAutoFit/>
          </a:bodyPr>
          <a:p>
            <a:r>
              <a:rPr lang="en-US" altLang="zh-CN">
                <a:latin typeface="Calibri" panose="020F0502020204030204" pitchFamily="34" charset="0"/>
                <a:ea typeface="宋体" panose="02010600030101010101" pitchFamily="2" charset="-122"/>
                <a:sym typeface="+mn-ea"/>
              </a:rPr>
              <a:t>EMEA</a:t>
            </a:r>
            <a:r>
              <a:rPr lang="zh-CN">
                <a:latin typeface="Calibri" panose="020F0502020204030204" pitchFamily="34" charset="0"/>
                <a:ea typeface="宋体" panose="02010600030101010101" pitchFamily="2" charset="-122"/>
                <a:sym typeface="+mn-ea"/>
              </a:rPr>
              <a:t>：</a:t>
            </a:r>
            <a:endParaRPr lang="zh-CN">
              <a:latin typeface="Calibri" panose="020F0502020204030204" pitchFamily="34" charset="0"/>
              <a:ea typeface="宋体" panose="02010600030101010101" pitchFamily="2" charset="-122"/>
            </a:endParaRPr>
          </a:p>
          <a:p>
            <a:r>
              <a:rPr lang="zh-CN">
                <a:latin typeface="Calibri" panose="020F0502020204030204" pitchFamily="34" charset="0"/>
                <a:ea typeface="宋体" panose="02010600030101010101" pitchFamily="2" charset="-122"/>
              </a:rPr>
              <a:t>保守发展，昔日荣光</a:t>
            </a:r>
            <a:endParaRPr lang="zh-CN">
              <a:latin typeface="Calibri" panose="020F0502020204030204" pitchFamily="34" charset="0"/>
              <a:ea typeface="宋体" panose="02010600030101010101" pitchFamily="2" charset="-122"/>
            </a:endParaRPr>
          </a:p>
          <a:p>
            <a:r>
              <a:rPr lang="zh-CN" sz="1400">
                <a:latin typeface="Calibri" panose="020F0502020204030204" pitchFamily="34" charset="0"/>
                <a:ea typeface="宋体" panose="02010600030101010101" pitchFamily="2" charset="-122"/>
                <a:sym typeface="+mn-ea"/>
              </a:rPr>
              <a:t>欧洲：同床异梦，有心无力</a:t>
            </a:r>
            <a:endParaRPr lang="zh-CN" sz="1400" b="0">
              <a:latin typeface="Calibri" panose="020F0502020204030204" pitchFamily="34" charset="0"/>
              <a:ea typeface="宋体" panose="02010600030101010101" pitchFamily="2" charset="-122"/>
              <a:sym typeface="+mn-ea"/>
            </a:endParaRPr>
          </a:p>
          <a:p>
            <a:r>
              <a:rPr lang="zh-CN" sz="1000" b="0">
                <a:latin typeface="Calibri" panose="020F0502020204030204" pitchFamily="34" charset="0"/>
                <a:ea typeface="宋体" panose="02010600030101010101" pitchFamily="2" charset="-122"/>
                <a:sym typeface="+mn-ea"/>
              </a:rPr>
              <a:t>欧洲各国作为老牌资本主义强国，其工业基础十分雄厚，</a:t>
            </a:r>
            <a:r>
              <a:rPr lang="en-US" altLang="zh-CN" sz="1000" b="0">
                <a:latin typeface="Calibri" panose="020F0502020204030204" pitchFamily="34" charset="0"/>
                <a:ea typeface="宋体" panose="02010600030101010101" pitchFamily="2" charset="-122"/>
                <a:sym typeface="+mn-ea"/>
              </a:rPr>
              <a:t>4G</a:t>
            </a:r>
            <a:r>
              <a:rPr lang="zh-CN" altLang="en-US" sz="1000" b="0">
                <a:latin typeface="Calibri" panose="020F0502020204030204" pitchFamily="34" charset="0"/>
                <a:ea typeface="宋体" panose="02010600030101010101" pitchFamily="2" charset="-122"/>
                <a:sym typeface="+mn-ea"/>
              </a:rPr>
              <a:t>发展向好；然而面对新一轮世界变局，欧洲却无法做到精诚合作，</a:t>
            </a:r>
            <a:endParaRPr lang="zh-CN" altLang="en-US" sz="1000" b="0">
              <a:latin typeface="Calibri" panose="020F0502020204030204" pitchFamily="34" charset="0"/>
              <a:ea typeface="宋体" panose="02010600030101010101" pitchFamily="2" charset="-122"/>
              <a:sym typeface="+mn-ea"/>
            </a:endParaRPr>
          </a:p>
          <a:p>
            <a:r>
              <a:rPr lang="zh-CN" altLang="en-US" sz="1000" b="0">
                <a:latin typeface="Calibri" panose="020F0502020204030204" pitchFamily="34" charset="0"/>
                <a:ea typeface="宋体" panose="02010600030101010101" pitchFamily="2" charset="-122"/>
                <a:sym typeface="+mn-ea"/>
              </a:rPr>
              <a:t>内忧外患之下像</a:t>
            </a:r>
            <a:r>
              <a:rPr lang="en-US" altLang="zh-CN" sz="1000" b="0">
                <a:latin typeface="Calibri" panose="020F0502020204030204" pitchFamily="34" charset="0"/>
                <a:ea typeface="宋体" panose="02010600030101010101" pitchFamily="2" charset="-122"/>
                <a:sym typeface="+mn-ea"/>
              </a:rPr>
              <a:t>5G</a:t>
            </a:r>
            <a:r>
              <a:rPr lang="zh-CN" altLang="en-US" sz="1000" b="0">
                <a:latin typeface="Calibri" panose="020F0502020204030204" pitchFamily="34" charset="0"/>
                <a:ea typeface="宋体" panose="02010600030101010101" pitchFamily="2" charset="-122"/>
                <a:sym typeface="+mn-ea"/>
              </a:rPr>
              <a:t>这般</a:t>
            </a:r>
            <a:r>
              <a:rPr lang="zh-CN" altLang="en-US" sz="1000" b="0">
                <a:latin typeface="Calibri" panose="020F0502020204030204" pitchFamily="34" charset="0"/>
                <a:ea typeface="宋体" panose="02010600030101010101" pitchFamily="2" charset="-122"/>
                <a:sym typeface="+mn-ea"/>
              </a:rPr>
              <a:t>新技术新思想迟迟看不到发展的空间</a:t>
            </a:r>
            <a:endParaRPr lang="zh-CN" sz="1000" b="0">
              <a:latin typeface="Calibri" panose="020F0502020204030204" pitchFamily="34" charset="0"/>
              <a:ea typeface="宋体" panose="02010600030101010101" pitchFamily="2" charset="-122"/>
              <a:sym typeface="+mn-ea"/>
            </a:endParaRPr>
          </a:p>
          <a:p>
            <a:r>
              <a:rPr lang="zh-CN" sz="1200">
                <a:latin typeface="Calibri" panose="020F0502020204030204" pitchFamily="34" charset="0"/>
                <a:ea typeface="宋体" panose="02010600030101010101" pitchFamily="2" charset="-122"/>
                <a:sym typeface="+mn-ea"/>
              </a:rPr>
              <a:t>英国：金融立国，实体靠边</a:t>
            </a:r>
            <a:endParaRPr lang="zh-CN" sz="1200">
              <a:latin typeface="Calibri" panose="020F0502020204030204" pitchFamily="34" charset="0"/>
              <a:ea typeface="宋体" panose="02010600030101010101" pitchFamily="2" charset="-122"/>
              <a:sym typeface="+mn-ea"/>
            </a:endParaRPr>
          </a:p>
          <a:p>
            <a:r>
              <a:rPr lang="zh-CN" sz="1000" b="0">
                <a:latin typeface="Calibri" panose="020F0502020204030204" pitchFamily="34" charset="0"/>
                <a:ea typeface="宋体" panose="02010600030101010101" pitchFamily="2" charset="-122"/>
                <a:sym typeface="+mn-ea"/>
              </a:rPr>
              <a:t>英国从二战之后便开始去工业化，现在英国模式便是伦敦金融城造钱，社会其他行业为伦敦提供配套，导致实体科技日渐式微，在第四次信息革命到来之际显得有心无力</a:t>
            </a:r>
            <a:endParaRPr lang="zh-CN" sz="1000" b="0">
              <a:latin typeface="Calibri" panose="020F0502020204030204" pitchFamily="34" charset="0"/>
              <a:ea typeface="宋体" panose="02010600030101010101" pitchFamily="2" charset="-122"/>
              <a:sym typeface="+mn-ea"/>
            </a:endParaRPr>
          </a:p>
          <a:p>
            <a:r>
              <a:rPr lang="zh-CN" sz="1200">
                <a:latin typeface="Calibri" panose="020F0502020204030204" pitchFamily="34" charset="0"/>
                <a:ea typeface="宋体" panose="02010600030101010101" pitchFamily="2" charset="-122"/>
              </a:rPr>
              <a:t>德法：基础雄厚，社会撕裂</a:t>
            </a:r>
            <a:endParaRPr lang="zh-CN" sz="1200">
              <a:latin typeface="Calibri" panose="020F0502020204030204" pitchFamily="34" charset="0"/>
              <a:ea typeface="宋体" panose="02010600030101010101" pitchFamily="2" charset="-122"/>
            </a:endParaRPr>
          </a:p>
          <a:p>
            <a:r>
              <a:rPr lang="zh-CN" sz="1000" b="0">
                <a:latin typeface="Calibri" panose="020F0502020204030204" pitchFamily="34" charset="0"/>
                <a:ea typeface="宋体" panose="02010600030101010101" pitchFamily="2" charset="-122"/>
              </a:rPr>
              <a:t>德法两国作为欧盟目前的绝对核心，工业实力强大；然而欧洲外部近年来危机不断，长期的高福利社会所积累下来的社会矛盾也集中爆发，内外交困之下使得更迭缓慢</a:t>
            </a:r>
            <a:endParaRPr lang="zh-CN" sz="1000" b="0">
              <a:latin typeface="Calibri" panose="020F0502020204030204" pitchFamily="34" charset="0"/>
              <a:ea typeface="宋体" panose="02010600030101010101" pitchFamily="2" charset="-122"/>
            </a:endParaRPr>
          </a:p>
          <a:p>
            <a:endParaRPr lang="zh-CN" sz="1000" b="0">
              <a:latin typeface="Calibri" panose="020F0502020204030204" pitchFamily="34" charset="0"/>
              <a:ea typeface="宋体" panose="02010600030101010101" pitchFamily="2" charset="-122"/>
            </a:endParaRPr>
          </a:p>
          <a:p>
            <a:r>
              <a:rPr lang="zh-CN" sz="1000">
                <a:latin typeface="Calibri" panose="020F0502020204030204" pitchFamily="34" charset="0"/>
                <a:ea typeface="宋体" panose="02010600030101010101" pitchFamily="2" charset="-122"/>
              </a:rPr>
              <a:t>其他欧盟国家：欧债危机，得过且过</a:t>
            </a:r>
            <a:endParaRPr lang="zh-CN" sz="1000">
              <a:latin typeface="Calibri" panose="020F0502020204030204" pitchFamily="34" charset="0"/>
              <a:ea typeface="宋体" panose="02010600030101010101" pitchFamily="2" charset="-122"/>
            </a:endParaRPr>
          </a:p>
          <a:p>
            <a:endParaRPr lang="zh-CN" altLang="en-US" sz="1400">
              <a:latin typeface="+mj-cs"/>
              <a:ea typeface="+mj-cs"/>
            </a:endParaRPr>
          </a:p>
        </p:txBody>
      </p:sp>
      <p:pic>
        <p:nvPicPr>
          <p:cNvPr id="3" name="图片 2" descr="timg"/>
          <p:cNvPicPr>
            <a:picLocks noChangeAspect="1"/>
          </p:cNvPicPr>
          <p:nvPr/>
        </p:nvPicPr>
        <p:blipFill>
          <a:blip r:embed="rId1"/>
          <a:stretch>
            <a:fillRect/>
          </a:stretch>
        </p:blipFill>
        <p:spPr>
          <a:xfrm>
            <a:off x="2997200" y="963930"/>
            <a:ext cx="3364865" cy="1889760"/>
          </a:xfrm>
          <a:prstGeom prst="rect">
            <a:avLst/>
          </a:prstGeom>
        </p:spPr>
      </p:pic>
      <p:pic>
        <p:nvPicPr>
          <p:cNvPr id="5" name="图片 4" descr="timg"/>
          <p:cNvPicPr>
            <a:picLocks noChangeAspect="1"/>
          </p:cNvPicPr>
          <p:nvPr/>
        </p:nvPicPr>
        <p:blipFill>
          <a:blip r:embed="rId2"/>
          <a:stretch>
            <a:fillRect/>
          </a:stretch>
        </p:blipFill>
        <p:spPr>
          <a:xfrm>
            <a:off x="3583305" y="1495425"/>
            <a:ext cx="3629660" cy="2268220"/>
          </a:xfrm>
          <a:prstGeom prst="rect">
            <a:avLst/>
          </a:prstGeom>
        </p:spPr>
      </p:pic>
      <p:pic>
        <p:nvPicPr>
          <p:cNvPr id="4" name="图片 3" descr="timg"/>
          <p:cNvPicPr>
            <a:picLocks noChangeAspect="1"/>
          </p:cNvPicPr>
          <p:nvPr/>
        </p:nvPicPr>
        <p:blipFill>
          <a:blip r:embed="rId3"/>
          <a:stretch>
            <a:fillRect/>
          </a:stretch>
        </p:blipFill>
        <p:spPr>
          <a:xfrm>
            <a:off x="4396105" y="2212340"/>
            <a:ext cx="4377690" cy="2188845"/>
          </a:xfrm>
          <a:prstGeom prst="rect">
            <a:avLst/>
          </a:prstGeom>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55"/>
          <p:cNvSpPr txBox="1"/>
          <p:nvPr/>
        </p:nvSpPr>
        <p:spPr>
          <a:xfrm>
            <a:off x="952500" y="139700"/>
            <a:ext cx="2630488" cy="520700"/>
          </a:xfrm>
          <a:prstGeom prst="rect">
            <a:avLst/>
          </a:prstGeom>
          <a:noFill/>
          <a:ln w="9525">
            <a:noFill/>
          </a:ln>
        </p:spPr>
        <p:txBody>
          <a:bodyPr lIns="91419" tIns="45709" rIns="91419" bIns="45709">
            <a:spAutoFit/>
          </a:bodyPr>
          <a:p>
            <a:r>
              <a:rPr lang="zh-CN" altLang="en-US" sz="2800" dirty="0">
                <a:latin typeface="微软雅黑" panose="020B0503020204020204" pitchFamily="34" charset="-122"/>
                <a:ea typeface="微软雅黑" panose="020B0503020204020204" pitchFamily="34" charset="-122"/>
              </a:rPr>
              <a:t>市场规模预测</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594995" y="876300"/>
            <a:ext cx="2540000" cy="3599815"/>
          </a:xfrm>
          <a:prstGeom prst="rect">
            <a:avLst/>
          </a:prstGeom>
          <a:noFill/>
        </p:spPr>
        <p:txBody>
          <a:bodyPr wrap="square" rtlCol="0" anchor="t">
            <a:spAutoFit/>
          </a:bodyPr>
          <a:p>
            <a:r>
              <a:rPr lang="en-US" altLang="zh-CN">
                <a:latin typeface="Calibri" panose="020F0502020204030204" pitchFamily="34" charset="0"/>
                <a:ea typeface="宋体" panose="02010600030101010101" pitchFamily="2" charset="-122"/>
                <a:sym typeface="+mn-ea"/>
              </a:rPr>
              <a:t>EMEA</a:t>
            </a:r>
            <a:r>
              <a:rPr lang="zh-CN">
                <a:latin typeface="Calibri" panose="020F0502020204030204" pitchFamily="34" charset="0"/>
                <a:ea typeface="宋体" panose="02010600030101010101" pitchFamily="2" charset="-122"/>
                <a:sym typeface="+mn-ea"/>
              </a:rPr>
              <a:t>：</a:t>
            </a:r>
            <a:endParaRPr lang="zh-CN">
              <a:latin typeface="Calibri" panose="020F0502020204030204" pitchFamily="34" charset="0"/>
              <a:ea typeface="宋体" panose="02010600030101010101" pitchFamily="2" charset="-122"/>
            </a:endParaRPr>
          </a:p>
          <a:p>
            <a:r>
              <a:rPr lang="zh-CN">
                <a:latin typeface="Calibri" panose="020F0502020204030204" pitchFamily="34" charset="0"/>
                <a:ea typeface="宋体" panose="02010600030101010101" pitchFamily="2" charset="-122"/>
                <a:sym typeface="+mn-ea"/>
              </a:rPr>
              <a:t>保守发展，昔日荣光</a:t>
            </a:r>
            <a:endParaRPr lang="zh-CN">
              <a:latin typeface="Calibri" panose="020F0502020204030204" pitchFamily="34" charset="0"/>
              <a:ea typeface="宋体" panose="02010600030101010101" pitchFamily="2" charset="-122"/>
              <a:sym typeface="+mn-ea"/>
            </a:endParaRPr>
          </a:p>
          <a:p>
            <a:r>
              <a:rPr lang="zh-CN" altLang="en-US" sz="1400"/>
              <a:t>俄罗斯：大国迟暮，左右为难</a:t>
            </a:r>
            <a:endParaRPr lang="zh-CN" altLang="en-US" sz="1400"/>
          </a:p>
          <a:p>
            <a:r>
              <a:rPr lang="zh-CN" altLang="en-US" sz="1000" b="0"/>
              <a:t>苏联为俄罗斯留下了丰厚的科技与军事遗产，让俄罗斯有了今天的国际地位；然而文化上无法融入东西任何一方，经济上工业体系严重不平衡，仅靠出口石油维系不了其恢复往日荣光的梦想</a:t>
            </a:r>
            <a:endParaRPr lang="zh-CN" altLang="en-US" sz="1000" b="0"/>
          </a:p>
          <a:p>
            <a:endParaRPr lang="zh-CN" altLang="en-US" sz="1000" b="0"/>
          </a:p>
          <a:p>
            <a:r>
              <a:rPr lang="zh-CN" altLang="en-US" sz="1400">
                <a:latin typeface="+mj-cs"/>
                <a:ea typeface="+mj-cs"/>
                <a:sym typeface="+mn-ea"/>
              </a:rPr>
              <a:t>中东：战火不止，大国博弈</a:t>
            </a:r>
            <a:endParaRPr lang="zh-CN" altLang="en-US" sz="1400">
              <a:latin typeface="+mj-cs"/>
              <a:ea typeface="+mj-cs"/>
              <a:sym typeface="+mn-ea"/>
            </a:endParaRPr>
          </a:p>
          <a:p>
            <a:r>
              <a:rPr lang="zh-CN" altLang="en-US" sz="1200">
                <a:latin typeface="+mj-cs"/>
                <a:ea typeface="+mj-cs"/>
              </a:rPr>
              <a:t>伊朗：层层封锁，顽强抵抗</a:t>
            </a:r>
            <a:endParaRPr lang="zh-CN" altLang="en-US" sz="1400">
              <a:latin typeface="+mj-cs"/>
              <a:ea typeface="+mj-cs"/>
            </a:endParaRPr>
          </a:p>
          <a:p>
            <a:r>
              <a:rPr lang="zh-CN" altLang="en-US" sz="1000" b="0">
                <a:latin typeface="+mj-cs"/>
                <a:ea typeface="+mj-cs"/>
              </a:rPr>
              <a:t>伊朗作为最发达的伊斯兰国家，积极拥抱现代科技，实现了国家经济的腾飞；然而面对西方的穷追猛打，仅凭现有实力还是太过单薄</a:t>
            </a:r>
            <a:endParaRPr lang="zh-CN" altLang="en-US" sz="1000" b="0">
              <a:latin typeface="+mj-cs"/>
              <a:ea typeface="+mj-cs"/>
            </a:endParaRPr>
          </a:p>
          <a:p>
            <a:endParaRPr lang="zh-CN" altLang="en-US" sz="1000" b="0">
              <a:latin typeface="+mj-cs"/>
              <a:ea typeface="+mj-cs"/>
            </a:endParaRPr>
          </a:p>
          <a:p>
            <a:r>
              <a:rPr lang="zh-CN" altLang="en-US" sz="1400">
                <a:latin typeface="+mj-cs"/>
                <a:ea typeface="+mj-cs"/>
                <a:sym typeface="+mn-ea"/>
              </a:rPr>
              <a:t>非洲：人穷志短，基础落后</a:t>
            </a:r>
            <a:endParaRPr lang="zh-CN" altLang="en-US" sz="1400">
              <a:latin typeface="+mj-cs"/>
              <a:ea typeface="+mj-cs"/>
            </a:endParaRPr>
          </a:p>
          <a:p>
            <a:endParaRPr lang="zh-CN" altLang="en-US" sz="1400" b="0"/>
          </a:p>
          <a:p>
            <a:endParaRPr lang="zh-CN" altLang="en-US" sz="1400" b="0"/>
          </a:p>
        </p:txBody>
      </p:sp>
      <p:pic>
        <p:nvPicPr>
          <p:cNvPr id="3" name="图片 2" descr="timg"/>
          <p:cNvPicPr>
            <a:picLocks noChangeAspect="1"/>
          </p:cNvPicPr>
          <p:nvPr/>
        </p:nvPicPr>
        <p:blipFill>
          <a:blip r:embed="rId1"/>
          <a:stretch>
            <a:fillRect/>
          </a:stretch>
        </p:blipFill>
        <p:spPr>
          <a:xfrm>
            <a:off x="3207385" y="928370"/>
            <a:ext cx="3773805" cy="2291715"/>
          </a:xfrm>
          <a:prstGeom prst="rect">
            <a:avLst/>
          </a:prstGeom>
        </p:spPr>
      </p:pic>
      <p:pic>
        <p:nvPicPr>
          <p:cNvPr id="5" name="图片 4" descr="u=2168445771,3418084223&amp;fm=26&amp;gp=0"/>
          <p:cNvPicPr>
            <a:picLocks noChangeAspect="1"/>
          </p:cNvPicPr>
          <p:nvPr/>
        </p:nvPicPr>
        <p:blipFill>
          <a:blip r:embed="rId2"/>
          <a:stretch>
            <a:fillRect/>
          </a:stretch>
        </p:blipFill>
        <p:spPr>
          <a:xfrm>
            <a:off x="4109085" y="1653540"/>
            <a:ext cx="3662680" cy="2402840"/>
          </a:xfrm>
          <a:prstGeom prst="rect">
            <a:avLst/>
          </a:prstGeom>
        </p:spPr>
      </p:pic>
      <p:pic>
        <p:nvPicPr>
          <p:cNvPr id="4" name="图片 3" descr="timg"/>
          <p:cNvPicPr>
            <a:picLocks noChangeAspect="1"/>
          </p:cNvPicPr>
          <p:nvPr/>
        </p:nvPicPr>
        <p:blipFill>
          <a:blip r:embed="rId3"/>
          <a:stretch>
            <a:fillRect/>
          </a:stretch>
        </p:blipFill>
        <p:spPr>
          <a:xfrm>
            <a:off x="5009515" y="2587625"/>
            <a:ext cx="3875405" cy="2177415"/>
          </a:xfrm>
          <a:prstGeom prst="rect">
            <a:avLst/>
          </a:prstGeom>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55"/>
          <p:cNvSpPr txBox="1"/>
          <p:nvPr/>
        </p:nvSpPr>
        <p:spPr>
          <a:xfrm>
            <a:off x="952500" y="139700"/>
            <a:ext cx="2630488" cy="520700"/>
          </a:xfrm>
          <a:prstGeom prst="rect">
            <a:avLst/>
          </a:prstGeom>
          <a:noFill/>
          <a:ln w="9525">
            <a:noFill/>
          </a:ln>
        </p:spPr>
        <p:txBody>
          <a:bodyPr lIns="91419" tIns="45709" rIns="91419" bIns="45709">
            <a:spAutoFit/>
          </a:bodyPr>
          <a:p>
            <a:r>
              <a:rPr lang="zh-CN" altLang="en-US" sz="2800" dirty="0">
                <a:latin typeface="微软雅黑" panose="020B0503020204020204" pitchFamily="34" charset="-122"/>
                <a:ea typeface="微软雅黑" panose="020B0503020204020204" pitchFamily="34" charset="-122"/>
              </a:rPr>
              <a:t>市场规模预测</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472440" y="935355"/>
            <a:ext cx="2540000" cy="3599815"/>
          </a:xfrm>
          <a:prstGeom prst="rect">
            <a:avLst/>
          </a:prstGeom>
          <a:noFill/>
        </p:spPr>
        <p:txBody>
          <a:bodyPr wrap="square" rtlCol="0" anchor="t">
            <a:spAutoFit/>
          </a:bodyPr>
          <a:p>
            <a:r>
              <a:rPr lang="en-US" altLang="zh-CN">
                <a:latin typeface="Calibri" panose="020F0502020204030204" pitchFamily="34" charset="0"/>
                <a:ea typeface="宋体" panose="02010600030101010101" pitchFamily="2" charset="-122"/>
                <a:sym typeface="+mn-ea"/>
              </a:rPr>
              <a:t>CALA</a:t>
            </a:r>
            <a:r>
              <a:rPr lang="zh-CN">
                <a:latin typeface="Calibri" panose="020F0502020204030204" pitchFamily="34" charset="0"/>
                <a:ea typeface="宋体" panose="02010600030101010101" pitchFamily="2" charset="-122"/>
                <a:sym typeface="+mn-ea"/>
              </a:rPr>
              <a:t>：</a:t>
            </a:r>
            <a:endParaRPr lang="zh-CN">
              <a:latin typeface="Calibri" panose="020F0502020204030204" pitchFamily="34" charset="0"/>
              <a:ea typeface="宋体" panose="02010600030101010101" pitchFamily="2" charset="-122"/>
            </a:endParaRPr>
          </a:p>
          <a:p>
            <a:r>
              <a:rPr lang="zh-CN">
                <a:latin typeface="Calibri" panose="020F0502020204030204" pitchFamily="34" charset="0"/>
                <a:ea typeface="宋体" panose="02010600030101010101" pitchFamily="2" charset="-122"/>
                <a:sym typeface="+mn-ea"/>
              </a:rPr>
              <a:t>浑浑噩噩，落后时代</a:t>
            </a:r>
            <a:endParaRPr lang="zh-CN">
              <a:latin typeface="Calibri" panose="020F0502020204030204" pitchFamily="34" charset="0"/>
              <a:ea typeface="宋体" panose="02010600030101010101" pitchFamily="2" charset="-122"/>
              <a:sym typeface="+mn-ea"/>
            </a:endParaRPr>
          </a:p>
          <a:p>
            <a:r>
              <a:rPr lang="zh-CN" altLang="en-US" sz="1400">
                <a:latin typeface="+mj-cs"/>
                <a:ea typeface="+mj-cs"/>
                <a:sym typeface="+mn-ea"/>
              </a:rPr>
              <a:t>拉美：魔幻现实，自掘坟墓</a:t>
            </a:r>
            <a:endParaRPr lang="zh-CN" altLang="en-US" sz="1400" b="0">
              <a:latin typeface="+mj-cs"/>
              <a:ea typeface="+mj-cs"/>
              <a:sym typeface="+mn-ea"/>
            </a:endParaRPr>
          </a:p>
          <a:p>
            <a:r>
              <a:rPr lang="zh-CN" altLang="en-US" sz="1000" b="0"/>
              <a:t>拉美国家在上世纪七八十年代曾经高速发展，但中产阶级陷阱让拉美停滞</a:t>
            </a:r>
            <a:r>
              <a:rPr lang="en-US" altLang="zh-CN" sz="1000" b="0"/>
              <a:t>30</a:t>
            </a:r>
            <a:r>
              <a:rPr lang="zh-CN" altLang="en-US" sz="1000" b="0"/>
              <a:t>年，科技落后，基建不足，连</a:t>
            </a:r>
            <a:r>
              <a:rPr lang="en-US" altLang="zh-CN" sz="1000" b="0"/>
              <a:t>4G</a:t>
            </a:r>
            <a:r>
              <a:rPr lang="zh-CN" altLang="en-US" sz="1000" b="0"/>
              <a:t>普及都远远不足，更遑论</a:t>
            </a:r>
            <a:r>
              <a:rPr lang="en-US" altLang="zh-CN" sz="1000" b="0"/>
              <a:t>5G</a:t>
            </a:r>
            <a:r>
              <a:rPr lang="zh-CN" altLang="en-US" sz="1000" b="0"/>
              <a:t>建设了</a:t>
            </a:r>
            <a:endParaRPr lang="zh-CN" altLang="en-US" sz="1000" b="0"/>
          </a:p>
          <a:p>
            <a:r>
              <a:rPr lang="zh-CN" altLang="en-US" sz="1200"/>
              <a:t>巴西：大宗出口，政府无能</a:t>
            </a:r>
            <a:endParaRPr lang="zh-CN" altLang="en-US" sz="1200"/>
          </a:p>
          <a:p>
            <a:r>
              <a:rPr lang="zh-CN" altLang="en-US" sz="1000" b="0"/>
              <a:t>巴西于上世纪</a:t>
            </a:r>
            <a:r>
              <a:rPr lang="en-US" altLang="zh-CN" sz="1000" b="0"/>
              <a:t>90</a:t>
            </a:r>
            <a:r>
              <a:rPr lang="zh-CN" altLang="en-US" sz="1000" b="0"/>
              <a:t>年代去工业化重蹈大宗出口的覆辙，自废武功，从此财阀把控经济命脉，政府内耗行政乏力，贫富差距无限扩大，金砖被活生生糟蹋成板砖</a:t>
            </a:r>
            <a:endParaRPr lang="zh-CN" altLang="en-US" sz="1000" b="0"/>
          </a:p>
          <a:p>
            <a:r>
              <a:rPr lang="zh-CN" altLang="en-US" sz="1200"/>
              <a:t>智利：国际粮仓，工业薄弱</a:t>
            </a:r>
            <a:endParaRPr lang="zh-CN" altLang="en-US" sz="1200"/>
          </a:p>
          <a:p>
            <a:r>
              <a:rPr lang="zh-CN" altLang="en-US" sz="1000" b="0"/>
              <a:t>智利良田众多而能源、资源不足，天然不利于发展工业，国家发展与世界粮价挂钩</a:t>
            </a:r>
            <a:endParaRPr lang="zh-CN" altLang="en-US" sz="1000" b="0"/>
          </a:p>
          <a:p>
            <a:r>
              <a:rPr lang="zh-CN" altLang="en-US" sz="1200"/>
              <a:t>墨西哥</a:t>
            </a:r>
            <a:r>
              <a:rPr lang="en-US" altLang="zh-CN" sz="1200"/>
              <a:t>&amp;</a:t>
            </a:r>
            <a:r>
              <a:rPr lang="zh-CN" altLang="en-US" sz="1200"/>
              <a:t>加勒比：天堂太远，美国太近</a:t>
            </a:r>
            <a:endParaRPr lang="zh-CN" altLang="en-US" sz="1200"/>
          </a:p>
          <a:p>
            <a:r>
              <a:rPr lang="zh-CN" altLang="en-US" sz="1000" b="0"/>
              <a:t>美国视加拿大为后花园，视墨西哥为危险的敌人，为阻挠其发展确保美国的绝对控制无所不用其极</a:t>
            </a:r>
            <a:endParaRPr lang="zh-CN" altLang="en-US" sz="1000" b="0"/>
          </a:p>
        </p:txBody>
      </p:sp>
      <p:pic>
        <p:nvPicPr>
          <p:cNvPr id="3" name="图片 2" descr="timg"/>
          <p:cNvPicPr>
            <a:picLocks noChangeAspect="1"/>
          </p:cNvPicPr>
          <p:nvPr/>
        </p:nvPicPr>
        <p:blipFill>
          <a:blip r:embed="rId1"/>
          <a:stretch>
            <a:fillRect/>
          </a:stretch>
        </p:blipFill>
        <p:spPr>
          <a:xfrm>
            <a:off x="2926715" y="935355"/>
            <a:ext cx="3110230" cy="2054860"/>
          </a:xfrm>
          <a:prstGeom prst="rect">
            <a:avLst/>
          </a:prstGeom>
        </p:spPr>
      </p:pic>
      <p:pic>
        <p:nvPicPr>
          <p:cNvPr id="5" name="图片 4" descr="u=3614490937,1778029930&amp;fm=26&amp;gp=0"/>
          <p:cNvPicPr>
            <a:picLocks noChangeAspect="1"/>
          </p:cNvPicPr>
          <p:nvPr/>
        </p:nvPicPr>
        <p:blipFill>
          <a:blip r:embed="rId2"/>
          <a:stretch>
            <a:fillRect/>
          </a:stretch>
        </p:blipFill>
        <p:spPr>
          <a:xfrm>
            <a:off x="3789680" y="1494790"/>
            <a:ext cx="3699510" cy="2352675"/>
          </a:xfrm>
          <a:prstGeom prst="rect">
            <a:avLst/>
          </a:prstGeom>
        </p:spPr>
      </p:pic>
      <p:pic>
        <p:nvPicPr>
          <p:cNvPr id="4" name="图片 3" descr="timg"/>
          <p:cNvPicPr>
            <a:picLocks noChangeAspect="1"/>
          </p:cNvPicPr>
          <p:nvPr/>
        </p:nvPicPr>
        <p:blipFill>
          <a:blip r:embed="rId3"/>
          <a:stretch>
            <a:fillRect/>
          </a:stretch>
        </p:blipFill>
        <p:spPr>
          <a:xfrm>
            <a:off x="4801235" y="2306955"/>
            <a:ext cx="3863340" cy="2163445"/>
          </a:xfrm>
          <a:prstGeom prst="rect">
            <a:avLst/>
          </a:prstGeom>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55"/>
          <p:cNvSpPr txBox="1"/>
          <p:nvPr/>
        </p:nvSpPr>
        <p:spPr>
          <a:xfrm>
            <a:off x="952500" y="139700"/>
            <a:ext cx="2630488" cy="520700"/>
          </a:xfrm>
          <a:prstGeom prst="rect">
            <a:avLst/>
          </a:prstGeom>
          <a:noFill/>
          <a:ln w="9525">
            <a:noFill/>
          </a:ln>
        </p:spPr>
        <p:txBody>
          <a:bodyPr lIns="91419" tIns="45709" rIns="91419" bIns="45709">
            <a:spAutoFit/>
          </a:bodyPr>
          <a:p>
            <a:r>
              <a:rPr lang="zh-CN" altLang="en-US" sz="2800" dirty="0">
                <a:latin typeface="微软雅黑" panose="020B0503020204020204" pitchFamily="34" charset="-122"/>
                <a:ea typeface="微软雅黑" panose="020B0503020204020204" pitchFamily="34" charset="-122"/>
              </a:rPr>
              <a:t>市场规模预测</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478790" y="934720"/>
            <a:ext cx="2540000" cy="3753485"/>
          </a:xfrm>
          <a:prstGeom prst="rect">
            <a:avLst/>
          </a:prstGeom>
          <a:noFill/>
        </p:spPr>
        <p:txBody>
          <a:bodyPr wrap="square" rtlCol="0" anchor="t">
            <a:spAutoFit/>
          </a:bodyPr>
          <a:p>
            <a:r>
              <a:rPr lang="zh-CN">
                <a:latin typeface="Calibri" panose="020F0502020204030204" pitchFamily="34" charset="0"/>
                <a:ea typeface="宋体" panose="02010600030101010101" pitchFamily="2" charset="-122"/>
                <a:sym typeface="+mn-ea"/>
              </a:rPr>
              <a:t>亚太：</a:t>
            </a:r>
            <a:endParaRPr lang="zh-CN">
              <a:latin typeface="Calibri" panose="020F0502020204030204" pitchFamily="34" charset="0"/>
              <a:ea typeface="宋体" panose="02010600030101010101" pitchFamily="2" charset="-122"/>
            </a:endParaRPr>
          </a:p>
          <a:p>
            <a:r>
              <a:rPr lang="zh-CN" altLang="en-US">
                <a:latin typeface="+mj-cs"/>
                <a:ea typeface="+mj-cs"/>
              </a:rPr>
              <a:t>体量巨大，后来居上</a:t>
            </a:r>
            <a:endParaRPr lang="zh-CN" altLang="en-US">
              <a:latin typeface="+mj-cs"/>
              <a:ea typeface="+mj-cs"/>
            </a:endParaRPr>
          </a:p>
          <a:p>
            <a:r>
              <a:rPr lang="zh-CN" altLang="en-US" sz="1000" b="0">
                <a:latin typeface="+mj-cs"/>
                <a:ea typeface="+mj-cs"/>
              </a:rPr>
              <a:t>因为人口的关系，亚太市场一直是最大的市场；二战之后亚洲国家纷纷崛起，在新世纪形成了令西方为之侧目的力量</a:t>
            </a:r>
            <a:endParaRPr lang="zh-CN" altLang="en-US" sz="1000" b="0">
              <a:latin typeface="+mj-cs"/>
              <a:ea typeface="+mj-cs"/>
            </a:endParaRPr>
          </a:p>
          <a:p>
            <a:r>
              <a:rPr lang="zh-CN" altLang="en-US" sz="1400"/>
              <a:t>中国：基建狂魔，科技腾飞</a:t>
            </a:r>
            <a:endParaRPr lang="zh-CN" altLang="en-US" sz="1400"/>
          </a:p>
          <a:p>
            <a:r>
              <a:rPr lang="zh-CN" altLang="en-US" sz="1000" b="0"/>
              <a:t>中国错过了第一第二次工业革命，因此遭受百年屈辱；改革开放以来搭上第三次科技革命的快车飞速发展；如今凭借</a:t>
            </a:r>
            <a:r>
              <a:rPr lang="en-US" altLang="zh-CN" sz="1000" b="0"/>
              <a:t>“</a:t>
            </a:r>
            <a:r>
              <a:rPr lang="zh-CN" altLang="en-US" sz="1000" b="0"/>
              <a:t>世界工厂</a:t>
            </a:r>
            <a:r>
              <a:rPr lang="en-US" altLang="zh-CN" sz="1000" b="0"/>
              <a:t>”</a:t>
            </a:r>
            <a:r>
              <a:rPr lang="zh-CN" altLang="en-US" sz="1000" b="0"/>
              <a:t>强大的工业实力、庞大的国内市场与人口红利以及部分尖端科技，进可攻退可守，在第四次信息革命中已然处于第一梯队</a:t>
            </a:r>
            <a:endParaRPr lang="zh-CN" altLang="en-US" sz="1000" b="0"/>
          </a:p>
          <a:p>
            <a:r>
              <a:rPr lang="zh-CN" altLang="en-US" sz="1400"/>
              <a:t>印度：产业优势，总量可观</a:t>
            </a:r>
            <a:endParaRPr lang="zh-CN" altLang="en-US" sz="1400"/>
          </a:p>
          <a:p>
            <a:r>
              <a:rPr lang="zh-CN" altLang="en-US" sz="1000" b="0"/>
              <a:t>印度作为南亚次大陆无可争议的霸主，其庞大的人口为其带来了无限的可能。印度信息产业发达，起步早体量大实力强劲，未来或可期</a:t>
            </a:r>
            <a:endParaRPr lang="zh-CN" altLang="en-US" sz="1000" b="0"/>
          </a:p>
          <a:p>
            <a:r>
              <a:rPr lang="zh-CN" altLang="en-US" sz="1400"/>
              <a:t>日韩：科技强国，受人钳制</a:t>
            </a:r>
            <a:endParaRPr lang="zh-CN" altLang="en-US" sz="1400"/>
          </a:p>
          <a:p>
            <a:r>
              <a:rPr lang="zh-CN" altLang="en-US" sz="1000" b="0">
                <a:latin typeface="+mn-cs"/>
                <a:ea typeface="+mn-cs"/>
              </a:rPr>
              <a:t>日韩科技实力与基础不容小觑，但是由于历史原因，其受到美国控制比欧洲更大，</a:t>
            </a:r>
            <a:r>
              <a:rPr lang="en-US" altLang="zh-CN" sz="1000" b="0">
                <a:latin typeface="+mn-cs"/>
                <a:ea typeface="+mn-cs"/>
              </a:rPr>
              <a:t>5G</a:t>
            </a:r>
            <a:r>
              <a:rPr lang="zh-CN" altLang="en-US" sz="1000" b="0">
                <a:latin typeface="+mn-cs"/>
                <a:ea typeface="+mn-cs"/>
              </a:rPr>
              <a:t>建设将有可能变成政治选择</a:t>
            </a:r>
            <a:endParaRPr lang="zh-CN" altLang="en-US" sz="1000" b="0">
              <a:latin typeface="+mn-cs"/>
              <a:ea typeface="+mn-cs"/>
            </a:endParaRPr>
          </a:p>
        </p:txBody>
      </p:sp>
      <p:pic>
        <p:nvPicPr>
          <p:cNvPr id="3" name="图片 2" descr="timg"/>
          <p:cNvPicPr>
            <a:picLocks noChangeAspect="1"/>
          </p:cNvPicPr>
          <p:nvPr/>
        </p:nvPicPr>
        <p:blipFill>
          <a:blip r:embed="rId1"/>
          <a:stretch>
            <a:fillRect/>
          </a:stretch>
        </p:blipFill>
        <p:spPr>
          <a:xfrm>
            <a:off x="3018790" y="991870"/>
            <a:ext cx="3067050" cy="1962785"/>
          </a:xfrm>
          <a:prstGeom prst="rect">
            <a:avLst/>
          </a:prstGeom>
        </p:spPr>
      </p:pic>
      <p:pic>
        <p:nvPicPr>
          <p:cNvPr id="6" name="图片 5"/>
          <p:cNvPicPr>
            <a:picLocks noChangeAspect="1"/>
          </p:cNvPicPr>
          <p:nvPr/>
        </p:nvPicPr>
        <p:blipFill>
          <a:blip r:embed="rId2"/>
          <a:stretch>
            <a:fillRect/>
          </a:stretch>
        </p:blipFill>
        <p:spPr>
          <a:xfrm>
            <a:off x="3760470" y="1719580"/>
            <a:ext cx="3987800" cy="2235200"/>
          </a:xfrm>
          <a:prstGeom prst="rect">
            <a:avLst/>
          </a:prstGeom>
        </p:spPr>
      </p:pic>
      <p:pic>
        <p:nvPicPr>
          <p:cNvPr id="4" name="图片 3" descr="timg"/>
          <p:cNvPicPr>
            <a:picLocks noChangeAspect="1"/>
          </p:cNvPicPr>
          <p:nvPr/>
        </p:nvPicPr>
        <p:blipFill>
          <a:blip r:embed="rId3"/>
          <a:stretch>
            <a:fillRect/>
          </a:stretch>
        </p:blipFill>
        <p:spPr>
          <a:xfrm>
            <a:off x="5172710" y="2551430"/>
            <a:ext cx="3392170" cy="2374900"/>
          </a:xfrm>
          <a:prstGeom prst="rect">
            <a:avLst/>
          </a:prstGeom>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55"/>
          <p:cNvSpPr txBox="1"/>
          <p:nvPr/>
        </p:nvSpPr>
        <p:spPr>
          <a:xfrm>
            <a:off x="952500" y="139700"/>
            <a:ext cx="2630488" cy="520700"/>
          </a:xfrm>
          <a:prstGeom prst="rect">
            <a:avLst/>
          </a:prstGeom>
          <a:noFill/>
          <a:ln w="9525">
            <a:noFill/>
          </a:ln>
        </p:spPr>
        <p:txBody>
          <a:bodyPr lIns="91419" tIns="45709" rIns="91419" bIns="45709">
            <a:spAutoFit/>
          </a:bodyPr>
          <a:p>
            <a:r>
              <a:rPr lang="zh-CN" altLang="en-US" sz="2800" dirty="0">
                <a:latin typeface="微软雅黑" panose="020B0503020204020204" pitchFamily="34" charset="-122"/>
                <a:ea typeface="微软雅黑" panose="020B0503020204020204" pitchFamily="34" charset="-122"/>
              </a:rPr>
              <a:t>市场规模预测</a:t>
            </a:r>
            <a:endParaRPr lang="zh-CN" altLang="en-US" sz="2800" dirty="0">
              <a:latin typeface="微软雅黑" panose="020B0503020204020204" pitchFamily="34" charset="-122"/>
              <a:ea typeface="微软雅黑" panose="020B0503020204020204" pitchFamily="34" charset="-122"/>
            </a:endParaRPr>
          </a:p>
        </p:txBody>
      </p:sp>
      <p:sp>
        <p:nvSpPr>
          <p:cNvPr id="100" name="文本框 99"/>
          <p:cNvSpPr txBox="1"/>
          <p:nvPr>
            <p:custDataLst>
              <p:tags r:id="rId1"/>
            </p:custDataLst>
          </p:nvPr>
        </p:nvSpPr>
        <p:spPr>
          <a:xfrm>
            <a:off x="952500" y="1338580"/>
            <a:ext cx="6159500" cy="2437765"/>
          </a:xfrm>
          <a:prstGeom prst="rect">
            <a:avLst/>
          </a:prstGeom>
          <a:noFill/>
          <a:ln w="9525">
            <a:noFill/>
          </a:ln>
        </p:spPr>
        <p:txBody>
          <a:bodyPr wrap="square">
            <a:spAutoFit/>
          </a:bodyPr>
          <a:p>
            <a:r>
              <a:rPr lang="zh-CN" sz="1600">
                <a:latin typeface="Arial" panose="020B0604020202020204" pitchFamily="34" charset="0"/>
                <a:ea typeface="黑体" panose="02010609060101010101" charset="-122"/>
              </a:rPr>
              <a:t>题目说明与基本假设</a:t>
            </a:r>
            <a:r>
              <a:rPr lang="en-US" sz="1050" b="0">
                <a:latin typeface="Calibri" panose="020F0502020204030204" pitchFamily="34" charset="0"/>
                <a:ea typeface="宋体" panose="02010600030101010101" pitchFamily="2" charset="-122"/>
                <a:cs typeface="Times New Roman" panose="02020603050405020304" charset="0"/>
              </a:rPr>
              <a:t> </a:t>
            </a:r>
            <a:endParaRPr lang="en-US" sz="1050" b="0">
              <a:latin typeface="Calibri" panose="020F0502020204030204" pitchFamily="34" charset="0"/>
              <a:ea typeface="宋体" panose="02010600030101010101" pitchFamily="2" charset="-122"/>
              <a:cs typeface="Times New Roman" panose="02020603050405020304" charset="0"/>
            </a:endParaRPr>
          </a:p>
          <a:p>
            <a:r>
              <a:rPr lang="en-US" sz="1800" b="0">
                <a:latin typeface="Calibri" panose="020F0502020204030204" pitchFamily="34" charset="0"/>
                <a:ea typeface="宋体" panose="02010600030101010101" pitchFamily="2" charset="-122"/>
                <a:cs typeface="Times New Roman" panose="02020603050405020304" charset="0"/>
              </a:rPr>
              <a:t>1-2</a:t>
            </a:r>
            <a:r>
              <a:rPr lang="zh-CN" sz="1800" b="0">
                <a:latin typeface="Calibri" panose="020F0502020204030204" pitchFamily="34" charset="0"/>
                <a:ea typeface="宋体" panose="02010600030101010101" pitchFamily="2" charset="-122"/>
              </a:rPr>
              <a:t>要求根据</a:t>
            </a:r>
            <a:r>
              <a:rPr lang="en-US" sz="1800" b="0">
                <a:latin typeface="Calibri" panose="020F0502020204030204" pitchFamily="34" charset="0"/>
                <a:ea typeface="宋体" panose="02010600030101010101" pitchFamily="2" charset="-122"/>
              </a:rPr>
              <a:t>1999</a:t>
            </a:r>
            <a:r>
              <a:rPr lang="zh-CN" sz="1800" b="0">
                <a:latin typeface="Calibri" panose="020F0502020204030204" pitchFamily="34" charset="0"/>
                <a:ea typeface="宋体" panose="02010600030101010101" pitchFamily="2" charset="-122"/>
              </a:rPr>
              <a:t>年至</a:t>
            </a:r>
            <a:r>
              <a:rPr lang="en-US" sz="1800" b="0">
                <a:latin typeface="Calibri" panose="020F0502020204030204" pitchFamily="34" charset="0"/>
                <a:ea typeface="宋体" panose="02010600030101010101" pitchFamily="2" charset="-122"/>
              </a:rPr>
              <a:t>2019</a:t>
            </a:r>
            <a:r>
              <a:rPr lang="zh-CN" sz="1800" b="0">
                <a:latin typeface="Calibri" panose="020F0502020204030204" pitchFamily="34" charset="0"/>
                <a:ea typeface="宋体" panose="02010600030101010101" pitchFamily="2" charset="-122"/>
              </a:rPr>
              <a:t>年</a:t>
            </a:r>
            <a:r>
              <a:rPr lang="en-US" sz="1800" b="0">
                <a:latin typeface="Calibri" panose="020F0502020204030204" pitchFamily="34" charset="0"/>
                <a:ea typeface="宋体" panose="02010600030101010101" pitchFamily="2" charset="-122"/>
              </a:rPr>
              <a:t>4</a:t>
            </a:r>
            <a:r>
              <a:rPr lang="zh-CN" sz="1800" b="0">
                <a:latin typeface="Calibri" panose="020F0502020204030204" pitchFamily="34" charset="0"/>
                <a:ea typeface="宋体" panose="02010600030101010101" pitchFamily="2" charset="-122"/>
              </a:rPr>
              <a:t>个市场</a:t>
            </a:r>
            <a:r>
              <a:rPr lang="en-US" sz="1800" b="0">
                <a:latin typeface="Calibri" panose="020F0502020204030204" pitchFamily="34" charset="0"/>
                <a:ea typeface="宋体" panose="02010600030101010101" pitchFamily="2" charset="-122"/>
              </a:rPr>
              <a:t>234G</a:t>
            </a:r>
            <a:r>
              <a:rPr lang="zh-CN" sz="1800" b="0">
                <a:latin typeface="Calibri" panose="020F0502020204030204" pitchFamily="34" charset="0"/>
                <a:ea typeface="宋体" panose="02010600030101010101" pitchFamily="2" charset="-122"/>
              </a:rPr>
              <a:t>以及总体规模数据，预测</a:t>
            </a:r>
            <a:r>
              <a:rPr lang="en-US" sz="1800" b="0">
                <a:latin typeface="Calibri" panose="020F0502020204030204" pitchFamily="34" charset="0"/>
                <a:ea typeface="宋体" panose="02010600030101010101" pitchFamily="2" charset="-122"/>
              </a:rPr>
              <a:t>2020</a:t>
            </a:r>
            <a:r>
              <a:rPr lang="zh-CN" sz="1800" b="0">
                <a:latin typeface="Calibri" panose="020F0502020204030204" pitchFamily="34" charset="0"/>
                <a:ea typeface="宋体" panose="02010600030101010101" pitchFamily="2" charset="-122"/>
              </a:rPr>
              <a:t>年市场规模。其中题目要求的整体规模可以直接求出，而</a:t>
            </a:r>
            <a:r>
              <a:rPr lang="en-US" sz="1800" b="0">
                <a:latin typeface="Calibri" panose="020F0502020204030204" pitchFamily="34" charset="0"/>
                <a:ea typeface="宋体" panose="02010600030101010101" pitchFamily="2" charset="-122"/>
              </a:rPr>
              <a:t>5G</a:t>
            </a:r>
            <a:r>
              <a:rPr lang="zh-CN" sz="1800" b="0">
                <a:latin typeface="Calibri" panose="020F0502020204030204" pitchFamily="34" charset="0"/>
                <a:ea typeface="宋体" panose="02010600030101010101" pitchFamily="2" charset="-122"/>
              </a:rPr>
              <a:t>规模则可以由市场总体规模减去</a:t>
            </a:r>
            <a:r>
              <a:rPr lang="en-US" sz="1800" b="0">
                <a:latin typeface="Calibri" panose="020F0502020204030204" pitchFamily="34" charset="0"/>
                <a:ea typeface="宋体" panose="02010600030101010101" pitchFamily="2" charset="-122"/>
              </a:rPr>
              <a:t>234G</a:t>
            </a:r>
            <a:r>
              <a:rPr lang="zh-CN" sz="1800" b="0">
                <a:latin typeface="Calibri" panose="020F0502020204030204" pitchFamily="34" charset="0"/>
                <a:ea typeface="宋体" panose="02010600030101010101" pitchFamily="2" charset="-122"/>
              </a:rPr>
              <a:t>规模得到。因此分析可知，这是一道典型的时间序列预测问题，主要任务是找到合适算法根据已知</a:t>
            </a:r>
            <a:r>
              <a:rPr lang="en-US" sz="1800" b="0">
                <a:latin typeface="Calibri" panose="020F0502020204030204" pitchFamily="34" charset="0"/>
                <a:ea typeface="宋体" panose="02010600030101010101" pitchFamily="2" charset="-122"/>
              </a:rPr>
              <a:t>85</a:t>
            </a:r>
            <a:r>
              <a:rPr lang="zh-CN" sz="1800" b="0">
                <a:latin typeface="Calibri" panose="020F0502020204030204" pitchFamily="34" charset="0"/>
                <a:ea typeface="宋体" panose="02010600030101010101" pitchFamily="2" charset="-122"/>
              </a:rPr>
              <a:t>行数据预测接下来的</a:t>
            </a:r>
            <a:r>
              <a:rPr lang="en-US" sz="1800" b="0">
                <a:latin typeface="Calibri" panose="020F0502020204030204" pitchFamily="34" charset="0"/>
                <a:ea typeface="宋体" panose="02010600030101010101" pitchFamily="2" charset="-122"/>
              </a:rPr>
              <a:t>4</a:t>
            </a:r>
            <a:r>
              <a:rPr lang="zh-CN" sz="1800" b="0">
                <a:latin typeface="Calibri" panose="020F0502020204030204" pitchFamily="34" charset="0"/>
                <a:ea typeface="宋体" panose="02010600030101010101" pitchFamily="2" charset="-122"/>
              </a:rPr>
              <a:t>行值。其中</a:t>
            </a:r>
            <a:r>
              <a:rPr lang="en-US" sz="1800" b="0">
                <a:latin typeface="Calibri" panose="020F0502020204030204" pitchFamily="34" charset="0"/>
                <a:ea typeface="宋体" panose="02010600030101010101" pitchFamily="2" charset="-122"/>
              </a:rPr>
              <a:t>4</a:t>
            </a:r>
            <a:r>
              <a:rPr lang="zh-CN" sz="1800" b="0">
                <a:latin typeface="Calibri" panose="020F0502020204030204" pitchFamily="34" charset="0"/>
                <a:ea typeface="宋体" panose="02010600030101010101" pitchFamily="2" charset="-122"/>
              </a:rPr>
              <a:t>个市场预测过程大同小异，报告以北美市场为主详细分析预测过程，其他组则在最后给出结论，不再赘述。</a:t>
            </a:r>
            <a:endParaRPr lang="zh-CN" altLang="en-US" sz="1800"/>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55"/>
          <p:cNvSpPr txBox="1"/>
          <p:nvPr/>
        </p:nvSpPr>
        <p:spPr>
          <a:xfrm>
            <a:off x="952500" y="139700"/>
            <a:ext cx="2630488" cy="520700"/>
          </a:xfrm>
          <a:prstGeom prst="rect">
            <a:avLst/>
          </a:prstGeom>
          <a:noFill/>
          <a:ln w="9525">
            <a:noFill/>
          </a:ln>
        </p:spPr>
        <p:txBody>
          <a:bodyPr lIns="91419" tIns="45709" rIns="91419" bIns="45709">
            <a:spAutoFit/>
          </a:bodyPr>
          <a:p>
            <a:r>
              <a:rPr lang="zh-CN" altLang="en-US" sz="2800" dirty="0">
                <a:latin typeface="微软雅黑" panose="020B0503020204020204" pitchFamily="34" charset="-122"/>
                <a:ea typeface="微软雅黑" panose="020B0503020204020204" pitchFamily="34" charset="-122"/>
              </a:rPr>
              <a:t>市场规模预测</a:t>
            </a:r>
            <a:endParaRPr lang="zh-CN" altLang="en-US" sz="2800" dirty="0">
              <a:latin typeface="微软雅黑" panose="020B0503020204020204" pitchFamily="34" charset="-122"/>
              <a:ea typeface="微软雅黑" panose="020B0503020204020204" pitchFamily="34" charset="-122"/>
            </a:endParaRPr>
          </a:p>
        </p:txBody>
      </p:sp>
      <p:sp>
        <p:nvSpPr>
          <p:cNvPr id="100" name="文本框 99"/>
          <p:cNvSpPr txBox="1"/>
          <p:nvPr/>
        </p:nvSpPr>
        <p:spPr>
          <a:xfrm>
            <a:off x="517525" y="922020"/>
            <a:ext cx="3107690" cy="3246120"/>
          </a:xfrm>
          <a:prstGeom prst="rect">
            <a:avLst/>
          </a:prstGeom>
          <a:noFill/>
          <a:ln w="9525">
            <a:noFill/>
          </a:ln>
        </p:spPr>
        <p:txBody>
          <a:bodyPr wrap="square">
            <a:spAutoFit/>
          </a:bodyPr>
          <a:p>
            <a:r>
              <a:rPr lang="zh-CN" sz="1600">
                <a:latin typeface="Arial" panose="020B0604020202020204" pitchFamily="34" charset="0"/>
                <a:ea typeface="黑体" panose="02010609060101010101" charset="-122"/>
              </a:rPr>
              <a:t>数据清洗</a:t>
            </a:r>
            <a:r>
              <a:rPr lang="en-US" sz="1050" b="0">
                <a:latin typeface="Calibri" panose="020F0502020204030204" pitchFamily="34" charset="0"/>
                <a:ea typeface="宋体" panose="02010600030101010101" pitchFamily="2" charset="-122"/>
                <a:cs typeface="Times New Roman" panose="02020603050405020304" charset="0"/>
              </a:rPr>
              <a:t> </a:t>
            </a:r>
            <a:r>
              <a:rPr lang="zh-CN" sz="1050" b="0">
                <a:latin typeface="Calibri" panose="020F0502020204030204" pitchFamily="34" charset="0"/>
                <a:ea typeface="宋体" panose="02010600030101010101" pitchFamily="2" charset="-122"/>
              </a:rPr>
              <a:t>我们观测到：</a:t>
            </a:r>
            <a:r>
              <a:rPr lang="en-US" sz="1050" b="0">
                <a:latin typeface="Calibri" panose="020F0502020204030204" pitchFamily="34" charset="0"/>
                <a:ea typeface="宋体" panose="02010600030101010101" pitchFamily="2" charset="-122"/>
              </a:rPr>
              <a:t>1. </a:t>
            </a:r>
            <a:r>
              <a:rPr lang="zh-CN" sz="1050" b="0">
                <a:latin typeface="Calibri" panose="020F0502020204030204" pitchFamily="34" charset="0"/>
                <a:ea typeface="宋体" panose="02010600030101010101" pitchFamily="2" charset="-122"/>
              </a:rPr>
              <a:t>给定数据集有诸多空缺遗漏，如果数据位于</a:t>
            </a:r>
            <a:r>
              <a:rPr lang="en-US" sz="1050" b="0">
                <a:latin typeface="Calibri" panose="020F0502020204030204" pitchFamily="34" charset="0"/>
                <a:ea typeface="宋体" panose="02010600030101010101" pitchFamily="2" charset="-122"/>
                <a:cs typeface="Times New Roman" panose="02020603050405020304" charset="0"/>
              </a:rPr>
              <a:t>5G</a:t>
            </a:r>
            <a:r>
              <a:rPr lang="zh-CN" sz="1050" b="0">
                <a:latin typeface="Calibri" panose="020F0502020204030204" pitchFamily="34" charset="0"/>
                <a:ea typeface="宋体" panose="02010600030101010101" pitchFamily="2" charset="-122"/>
              </a:rPr>
              <a:t>兴起之前，则用其他数据计算补足；如若出现在</a:t>
            </a:r>
            <a:r>
              <a:rPr lang="en-US" sz="1050" b="0">
                <a:latin typeface="Calibri" panose="020F0502020204030204" pitchFamily="34" charset="0"/>
                <a:ea typeface="宋体" panose="02010600030101010101" pitchFamily="2" charset="-122"/>
              </a:rPr>
              <a:t>5G</a:t>
            </a:r>
            <a:r>
              <a:rPr lang="zh-CN" sz="1050" b="0">
                <a:latin typeface="Calibri" panose="020F0502020204030204" pitchFamily="34" charset="0"/>
                <a:ea typeface="宋体" panose="02010600030101010101" pitchFamily="2" charset="-122"/>
              </a:rPr>
              <a:t>兴起之后，则对于此类数据直接整行删除。</a:t>
            </a:r>
            <a:r>
              <a:rPr lang="en-US" sz="1050" b="0">
                <a:latin typeface="Calibri" panose="020F0502020204030204" pitchFamily="34" charset="0"/>
                <a:ea typeface="宋体" panose="02010600030101010101" pitchFamily="2" charset="-122"/>
              </a:rPr>
              <a:t>2. </a:t>
            </a:r>
            <a:r>
              <a:rPr lang="zh-CN" sz="1050" b="0">
                <a:latin typeface="Calibri" panose="020F0502020204030204" pitchFamily="34" charset="0"/>
                <a:ea typeface="宋体" panose="02010600030101010101" pitchFamily="2" charset="-122"/>
              </a:rPr>
              <a:t>所给数据存在矛盾情况：</a:t>
            </a:r>
            <a:r>
              <a:rPr lang="en-US" sz="1050" b="0">
                <a:latin typeface="Calibri" panose="020F0502020204030204" pitchFamily="34" charset="0"/>
                <a:ea typeface="宋体" panose="02010600030101010101" pitchFamily="2" charset="-122"/>
              </a:rPr>
              <a:t>A. </a:t>
            </a:r>
            <a:r>
              <a:rPr lang="zh-CN" sz="1050" b="0">
                <a:latin typeface="Calibri" panose="020F0502020204030204" pitchFamily="34" charset="0"/>
                <a:ea typeface="宋体" panose="02010600030101010101" pitchFamily="2" charset="-122"/>
              </a:rPr>
              <a:t>部分数据总体比</a:t>
            </a:r>
            <a:r>
              <a:rPr lang="en-US" sz="1050" b="0">
                <a:latin typeface="Calibri" panose="020F0502020204030204" pitchFamily="34" charset="0"/>
                <a:ea typeface="宋体" panose="02010600030101010101" pitchFamily="2" charset="-122"/>
                <a:cs typeface="Times New Roman" panose="02020603050405020304" charset="0"/>
              </a:rPr>
              <a:t>234</a:t>
            </a:r>
            <a:r>
              <a:rPr lang="zh-CN" sz="1050" b="0">
                <a:latin typeface="Calibri" panose="020F0502020204030204" pitchFamily="34" charset="0"/>
                <a:ea typeface="宋体" panose="02010600030101010101" pitchFamily="2" charset="-122"/>
              </a:rPr>
              <a:t>相加还小，但是相差不多；其中部分是原数据有些许差值，部  </a:t>
            </a:r>
            <a:r>
              <a:rPr lang="en-US" sz="1050" b="0">
                <a:latin typeface="Calibri" panose="020F0502020204030204" pitchFamily="34" charset="0"/>
                <a:ea typeface="宋体" panose="02010600030101010101" pitchFamily="2" charset="-122"/>
                <a:cs typeface="Times New Roman" panose="02020603050405020304" charset="0"/>
              </a:rPr>
              <a:t>			</a:t>
            </a:r>
            <a:r>
              <a:rPr lang="zh-CN" sz="1050" b="0">
                <a:latin typeface="Calibri" panose="020F0502020204030204" pitchFamily="34" charset="0"/>
                <a:ea typeface="宋体" panose="02010600030101010101" pitchFamily="2" charset="-122"/>
              </a:rPr>
              <a:t>分是由于</a:t>
            </a:r>
            <a:r>
              <a:rPr lang="en-US" sz="1050" b="0">
                <a:latin typeface="Calibri" panose="020F0502020204030204" pitchFamily="34" charset="0"/>
                <a:ea typeface="宋体" panose="02010600030101010101" pitchFamily="2" charset="-122"/>
                <a:cs typeface="Times New Roman" panose="02020603050405020304" charset="0"/>
              </a:rPr>
              <a:t>float</a:t>
            </a:r>
            <a:r>
              <a:rPr lang="zh-CN" sz="1050" b="0">
                <a:latin typeface="Calibri" panose="020F0502020204030204" pitchFamily="34" charset="0"/>
                <a:ea typeface="宋体" panose="02010600030101010101" pitchFamily="2" charset="-122"/>
              </a:rPr>
              <a:t>类型相减时的误差。对于这一类数据不做处理。</a:t>
            </a:r>
            <a:r>
              <a:rPr lang="en-US" sz="1050" b="0">
                <a:latin typeface="Calibri" panose="020F0502020204030204" pitchFamily="34" charset="0"/>
                <a:ea typeface="宋体" panose="02010600030101010101" pitchFamily="2" charset="-122"/>
              </a:rPr>
              <a:t>B. </a:t>
            </a:r>
            <a:r>
              <a:rPr lang="zh-CN" sz="1050" b="0">
                <a:latin typeface="Calibri" panose="020F0502020204030204" pitchFamily="34" charset="0"/>
                <a:ea typeface="宋体" panose="02010600030101010101" pitchFamily="2" charset="-122"/>
              </a:rPr>
              <a:t>极少量数据与前后有明显出入（如下图所示出现了三个在曲线开始增长之前的三个</a:t>
            </a:r>
            <a:r>
              <a:rPr lang="en-US" sz="1050" b="0">
                <a:latin typeface="Calibri" panose="020F0502020204030204" pitchFamily="34" charset="0"/>
                <a:ea typeface="宋体" panose="02010600030101010101" pitchFamily="2" charset="-122"/>
                <a:cs typeface="Times New Roman" panose="02020603050405020304" charset="0"/>
              </a:rPr>
              <a:t>			</a:t>
            </a:r>
            <a:r>
              <a:rPr lang="zh-CN" sz="1050" b="0">
                <a:latin typeface="Calibri" panose="020F0502020204030204" pitchFamily="34" charset="0"/>
                <a:ea typeface="宋体" panose="02010600030101010101" pitchFamily="2" charset="-122"/>
              </a:rPr>
              <a:t>凸起），如果数据出现在</a:t>
            </a:r>
            <a:r>
              <a:rPr lang="en-US" sz="1050" b="0">
                <a:latin typeface="Calibri" panose="020F0502020204030204" pitchFamily="34" charset="0"/>
                <a:ea typeface="宋体" panose="02010600030101010101" pitchFamily="2" charset="-122"/>
                <a:cs typeface="Times New Roman" panose="02020603050405020304" charset="0"/>
              </a:rPr>
              <a:t>5G</a:t>
            </a:r>
            <a:r>
              <a:rPr lang="zh-CN" sz="1050" b="0">
                <a:latin typeface="Calibri" panose="020F0502020204030204" pitchFamily="34" charset="0"/>
                <a:ea typeface="宋体" panose="02010600030101010101" pitchFamily="2" charset="-122"/>
              </a:rPr>
              <a:t>兴起之前，则由其他数据计算补足；如果数据错误出</a:t>
            </a:r>
            <a:r>
              <a:rPr lang="en-US" sz="1050" b="0">
                <a:latin typeface="Calibri" panose="020F0502020204030204" pitchFamily="34" charset="0"/>
                <a:ea typeface="宋体" panose="02010600030101010101" pitchFamily="2" charset="-122"/>
                <a:cs typeface="Times New Roman" panose="02020603050405020304" charset="0"/>
              </a:rPr>
              <a:t>			</a:t>
            </a:r>
            <a:r>
              <a:rPr lang="zh-CN" sz="1050" b="0">
                <a:latin typeface="Calibri" panose="020F0502020204030204" pitchFamily="34" charset="0"/>
                <a:ea typeface="宋体" panose="02010600030101010101" pitchFamily="2" charset="-122"/>
              </a:rPr>
              <a:t>现在</a:t>
            </a:r>
            <a:r>
              <a:rPr lang="en-US" sz="1050" b="0">
                <a:latin typeface="Calibri" panose="020F0502020204030204" pitchFamily="34" charset="0"/>
                <a:ea typeface="宋体" panose="02010600030101010101" pitchFamily="2" charset="-122"/>
                <a:cs typeface="Times New Roman" panose="02020603050405020304" charset="0"/>
              </a:rPr>
              <a:t>5G</a:t>
            </a:r>
            <a:r>
              <a:rPr lang="zh-CN" sz="1050" b="0">
                <a:latin typeface="Calibri" panose="020F0502020204030204" pitchFamily="34" charset="0"/>
                <a:ea typeface="宋体" panose="02010600030101010101" pitchFamily="2" charset="-122"/>
              </a:rPr>
              <a:t>上升期，则直接删除行。由于此类数据极少，直接删除对整体趋势判断影</a:t>
            </a:r>
            <a:r>
              <a:rPr lang="en-US" sz="1050" b="0">
                <a:latin typeface="Calibri" panose="020F0502020204030204" pitchFamily="34" charset="0"/>
                <a:ea typeface="宋体" panose="02010600030101010101" pitchFamily="2" charset="-122"/>
                <a:cs typeface="Times New Roman" panose="02020603050405020304" charset="0"/>
              </a:rPr>
              <a:t>			</a:t>
            </a:r>
            <a:r>
              <a:rPr lang="zh-CN" sz="1050" b="0">
                <a:latin typeface="Calibri" panose="020F0502020204030204" pitchFamily="34" charset="0"/>
                <a:ea typeface="宋体" panose="02010600030101010101" pitchFamily="2" charset="-122"/>
              </a:rPr>
              <a:t>响不大。</a:t>
            </a:r>
            <a:endParaRPr lang="zh-CN" altLang="en-US"/>
          </a:p>
        </p:txBody>
      </p:sp>
      <p:pic>
        <p:nvPicPr>
          <p:cNvPr id="2" name="图片 1"/>
          <p:cNvPicPr>
            <a:picLocks noChangeAspect="1"/>
          </p:cNvPicPr>
          <p:nvPr>
            <p:custDataLst>
              <p:tags r:id="rId1"/>
            </p:custDataLst>
          </p:nvPr>
        </p:nvPicPr>
        <p:blipFill>
          <a:blip r:embed="rId2"/>
          <a:stretch>
            <a:fillRect/>
          </a:stretch>
        </p:blipFill>
        <p:spPr>
          <a:xfrm>
            <a:off x="3625215" y="1441133"/>
            <a:ext cx="5267960" cy="2595245"/>
          </a:xfrm>
          <a:prstGeom prst="rect">
            <a:avLst/>
          </a:prstGeom>
          <a:noFill/>
          <a:ln>
            <a:noFill/>
          </a:ln>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55"/>
          <p:cNvSpPr txBox="1"/>
          <p:nvPr/>
        </p:nvSpPr>
        <p:spPr>
          <a:xfrm>
            <a:off x="952500" y="139700"/>
            <a:ext cx="2630488" cy="520700"/>
          </a:xfrm>
          <a:prstGeom prst="rect">
            <a:avLst/>
          </a:prstGeom>
          <a:noFill/>
          <a:ln w="9525">
            <a:noFill/>
          </a:ln>
        </p:spPr>
        <p:txBody>
          <a:bodyPr lIns="91419" tIns="45709" rIns="91419" bIns="45709">
            <a:spAutoFit/>
          </a:bodyPr>
          <a:p>
            <a:r>
              <a:rPr lang="zh-CN" altLang="en-US" sz="2800" dirty="0">
                <a:latin typeface="微软雅黑" panose="020B0503020204020204" pitchFamily="34" charset="-122"/>
                <a:ea typeface="微软雅黑" panose="020B0503020204020204" pitchFamily="34" charset="-122"/>
              </a:rPr>
              <a:t>市场规模预测</a:t>
            </a:r>
            <a:endParaRPr lang="zh-CN" altLang="en-US" sz="2800" dirty="0">
              <a:latin typeface="微软雅黑" panose="020B0503020204020204" pitchFamily="34" charset="-122"/>
              <a:ea typeface="微软雅黑" panose="020B0503020204020204" pitchFamily="34" charset="-122"/>
            </a:endParaRPr>
          </a:p>
        </p:txBody>
      </p:sp>
      <p:pic>
        <p:nvPicPr>
          <p:cNvPr id="8" name="图片 8"/>
          <p:cNvPicPr>
            <a:picLocks noChangeAspect="1"/>
          </p:cNvPicPr>
          <p:nvPr/>
        </p:nvPicPr>
        <p:blipFill>
          <a:blip r:embed="rId1"/>
          <a:stretch>
            <a:fillRect/>
          </a:stretch>
        </p:blipFill>
        <p:spPr>
          <a:xfrm>
            <a:off x="836295" y="822325"/>
            <a:ext cx="2863215" cy="1931670"/>
          </a:xfrm>
          <a:prstGeom prst="rect">
            <a:avLst/>
          </a:prstGeom>
          <a:noFill/>
          <a:ln>
            <a:noFill/>
          </a:ln>
        </p:spPr>
      </p:pic>
      <p:pic>
        <p:nvPicPr>
          <p:cNvPr id="9" name="图片 9"/>
          <p:cNvPicPr>
            <a:picLocks noChangeAspect="1"/>
          </p:cNvPicPr>
          <p:nvPr/>
        </p:nvPicPr>
        <p:blipFill>
          <a:blip r:embed="rId2"/>
          <a:stretch>
            <a:fillRect/>
          </a:stretch>
        </p:blipFill>
        <p:spPr>
          <a:xfrm>
            <a:off x="5900420" y="891540"/>
            <a:ext cx="2929255" cy="1965960"/>
          </a:xfrm>
          <a:prstGeom prst="rect">
            <a:avLst/>
          </a:prstGeom>
          <a:noFill/>
          <a:ln>
            <a:noFill/>
          </a:ln>
        </p:spPr>
      </p:pic>
      <p:pic>
        <p:nvPicPr>
          <p:cNvPr id="10" name="图片 10"/>
          <p:cNvPicPr>
            <a:picLocks noChangeAspect="1"/>
          </p:cNvPicPr>
          <p:nvPr/>
        </p:nvPicPr>
        <p:blipFill>
          <a:blip r:embed="rId3"/>
          <a:stretch>
            <a:fillRect/>
          </a:stretch>
        </p:blipFill>
        <p:spPr>
          <a:xfrm>
            <a:off x="899160" y="2912745"/>
            <a:ext cx="2737485" cy="1873250"/>
          </a:xfrm>
          <a:prstGeom prst="rect">
            <a:avLst/>
          </a:prstGeom>
          <a:noFill/>
          <a:ln>
            <a:noFill/>
          </a:ln>
        </p:spPr>
      </p:pic>
      <p:pic>
        <p:nvPicPr>
          <p:cNvPr id="11" name="图片 11"/>
          <p:cNvPicPr>
            <a:picLocks noChangeAspect="1"/>
          </p:cNvPicPr>
          <p:nvPr/>
        </p:nvPicPr>
        <p:blipFill>
          <a:blip r:embed="rId4"/>
          <a:stretch>
            <a:fillRect/>
          </a:stretch>
        </p:blipFill>
        <p:spPr>
          <a:xfrm>
            <a:off x="5958840" y="2983865"/>
            <a:ext cx="2870835" cy="1936750"/>
          </a:xfrm>
          <a:prstGeom prst="rect">
            <a:avLst/>
          </a:prstGeom>
          <a:noFill/>
          <a:ln>
            <a:noFill/>
          </a:ln>
        </p:spPr>
      </p:pic>
      <p:sp>
        <p:nvSpPr>
          <p:cNvPr id="100" name="文本框 99"/>
          <p:cNvSpPr txBox="1"/>
          <p:nvPr/>
        </p:nvSpPr>
        <p:spPr>
          <a:xfrm>
            <a:off x="3994150" y="1609725"/>
            <a:ext cx="1611630" cy="2584450"/>
          </a:xfrm>
          <a:prstGeom prst="rect">
            <a:avLst/>
          </a:prstGeom>
          <a:noFill/>
          <a:ln w="9525">
            <a:noFill/>
          </a:ln>
        </p:spPr>
        <p:txBody>
          <a:bodyPr wrap="square">
            <a:spAutoFit/>
          </a:bodyPr>
          <a:p>
            <a:r>
              <a:rPr lang="zh-CN" sz="1800" b="0">
                <a:latin typeface="Calibri" panose="020F0502020204030204" pitchFamily="34" charset="0"/>
                <a:ea typeface="宋体" panose="02010600030101010101" pitchFamily="2" charset="-122"/>
              </a:rPr>
              <a:t>可以看到，经过清洗后的数据基本上反映出了其自身变化趋势，不存在十分突兀的曲线，说明清洗后的数据是可用的。</a:t>
            </a:r>
            <a:endParaRPr lang="zh-CN" altLang="en-US" sz="1800"/>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55"/>
          <p:cNvSpPr txBox="1"/>
          <p:nvPr/>
        </p:nvSpPr>
        <p:spPr>
          <a:xfrm>
            <a:off x="952500" y="139700"/>
            <a:ext cx="2630488" cy="520700"/>
          </a:xfrm>
          <a:prstGeom prst="rect">
            <a:avLst/>
          </a:prstGeom>
          <a:noFill/>
          <a:ln w="9525">
            <a:noFill/>
          </a:ln>
        </p:spPr>
        <p:txBody>
          <a:bodyPr lIns="91419" tIns="45709" rIns="91419" bIns="45709">
            <a:spAutoFit/>
          </a:bodyPr>
          <a:p>
            <a:r>
              <a:rPr lang="zh-CN" altLang="en-US" sz="2800" dirty="0">
                <a:latin typeface="微软雅黑" panose="020B0503020204020204" pitchFamily="34" charset="-122"/>
                <a:ea typeface="微软雅黑" panose="020B0503020204020204" pitchFamily="34" charset="-122"/>
              </a:rPr>
              <a:t>市场规模预测</a:t>
            </a:r>
            <a:endParaRPr lang="zh-CN" altLang="en-US"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614045" y="1006475"/>
            <a:ext cx="3822700" cy="2715260"/>
          </a:xfrm>
          <a:prstGeom prst="rect">
            <a:avLst/>
          </a:prstGeom>
          <a:noFill/>
          <a:ln w="9525">
            <a:noFill/>
          </a:ln>
        </p:spPr>
        <p:txBody>
          <a:bodyPr wrap="square">
            <a:spAutoFit/>
          </a:bodyPr>
          <a:p>
            <a:r>
              <a:rPr lang="zh-CN" sz="1600">
                <a:latin typeface="Arial" panose="020B0604020202020204" pitchFamily="34" charset="0"/>
                <a:ea typeface="黑体" panose="02010609060101010101" charset="-122"/>
              </a:rPr>
              <a:t>模型选择</a:t>
            </a:r>
            <a:r>
              <a:rPr lang="en-US" sz="1050" b="0">
                <a:latin typeface="Calibri" panose="020F0502020204030204" pitchFamily="34" charset="0"/>
                <a:ea typeface="宋体" panose="02010600030101010101" pitchFamily="2" charset="-122"/>
                <a:cs typeface="Times New Roman" panose="02020603050405020304" charset="0"/>
              </a:rPr>
              <a:t> </a:t>
            </a:r>
            <a:endParaRPr lang="zh-CN" sz="1050" b="0">
              <a:latin typeface="Calibri" panose="020F0502020204030204" pitchFamily="34" charset="0"/>
              <a:ea typeface="宋体" panose="02010600030101010101" pitchFamily="2" charset="-122"/>
            </a:endParaRPr>
          </a:p>
          <a:p>
            <a:r>
              <a:rPr lang="zh-CN" sz="1800" b="0">
                <a:latin typeface="Calibri" panose="020F0502020204030204" pitchFamily="34" charset="0"/>
                <a:ea typeface="宋体" panose="02010600030101010101" pitchFamily="2" charset="-122"/>
              </a:rPr>
              <a:t>时间序列预测有许多算法，有简有繁，当然他们的工作量与工作效果自然都不尽相同。由于本次比赛重点在于财经能力，因此对于算法细节本报告不深究，我们会在最后付上所有的源代码以及测试图表，以说明我们算法的可行性、可信性。</a:t>
            </a:r>
            <a:endParaRPr lang="zh-CN" altLang="en-US" sz="1800"/>
          </a:p>
        </p:txBody>
      </p:sp>
      <p:pic>
        <p:nvPicPr>
          <p:cNvPr id="3" name="图片 2"/>
          <p:cNvPicPr>
            <a:picLocks noChangeAspect="1"/>
          </p:cNvPicPr>
          <p:nvPr/>
        </p:nvPicPr>
        <p:blipFill>
          <a:blip r:embed="rId1"/>
          <a:stretch>
            <a:fillRect/>
          </a:stretch>
        </p:blipFill>
        <p:spPr>
          <a:xfrm>
            <a:off x="4481195" y="1224915"/>
            <a:ext cx="4253230" cy="2496820"/>
          </a:xfrm>
          <a:prstGeom prst="rect">
            <a:avLst/>
          </a:prstGeom>
        </p:spPr>
      </p:pic>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55"/>
          <p:cNvSpPr txBox="1"/>
          <p:nvPr/>
        </p:nvSpPr>
        <p:spPr>
          <a:xfrm>
            <a:off x="952500" y="139700"/>
            <a:ext cx="2630488" cy="520700"/>
          </a:xfrm>
          <a:prstGeom prst="rect">
            <a:avLst/>
          </a:prstGeom>
          <a:noFill/>
          <a:ln w="9525">
            <a:noFill/>
          </a:ln>
        </p:spPr>
        <p:txBody>
          <a:bodyPr lIns="91419" tIns="45709" rIns="91419" bIns="45709">
            <a:spAutoFit/>
          </a:bodyPr>
          <a:p>
            <a:r>
              <a:rPr lang="zh-CN" altLang="en-US" sz="2800" dirty="0">
                <a:latin typeface="微软雅黑" panose="020B0503020204020204" pitchFamily="34" charset="-122"/>
                <a:ea typeface="微软雅黑" panose="020B0503020204020204" pitchFamily="34" charset="-122"/>
              </a:rPr>
              <a:t>市场规模预测</a:t>
            </a:r>
            <a:endParaRPr lang="zh-CN" altLang="en-US" sz="2800" dirty="0">
              <a:latin typeface="微软雅黑" panose="020B0503020204020204" pitchFamily="34" charset="-122"/>
              <a:ea typeface="微软雅黑" panose="020B0503020204020204" pitchFamily="34" charset="-122"/>
            </a:endParaRPr>
          </a:p>
        </p:txBody>
      </p:sp>
      <p:sp>
        <p:nvSpPr>
          <p:cNvPr id="100" name="文本框 99"/>
          <p:cNvSpPr txBox="1"/>
          <p:nvPr/>
        </p:nvSpPr>
        <p:spPr>
          <a:xfrm>
            <a:off x="516890" y="1357630"/>
            <a:ext cx="7741285" cy="2122805"/>
          </a:xfrm>
          <a:prstGeom prst="rect">
            <a:avLst/>
          </a:prstGeom>
          <a:noFill/>
          <a:ln w="9525">
            <a:noFill/>
          </a:ln>
        </p:spPr>
        <p:txBody>
          <a:bodyPr wrap="square">
            <a:spAutoFit/>
          </a:bodyPr>
          <a:p>
            <a:r>
              <a:rPr lang="en-US" sz="2400">
                <a:latin typeface="Calibri" panose="020F0502020204030204" pitchFamily="34" charset="0"/>
                <a:ea typeface="宋体" panose="02010600030101010101" pitchFamily="2" charset="-122"/>
                <a:cs typeface="Times New Roman" panose="02020603050405020304" charset="0"/>
              </a:rPr>
              <a:t>ES</a:t>
            </a:r>
            <a:r>
              <a:rPr lang="zh-CN" sz="2400">
                <a:latin typeface="Calibri" panose="020F0502020204030204" pitchFamily="34" charset="0"/>
                <a:ea typeface="宋体" panose="02010600030101010101" pitchFamily="2" charset="-122"/>
              </a:rPr>
              <a:t>（指数平滑预测）</a:t>
            </a:r>
            <a:endParaRPr lang="zh-CN" sz="1050" b="0">
              <a:latin typeface="Calibri" panose="020F0502020204030204" pitchFamily="34" charset="0"/>
              <a:ea typeface="宋体" panose="02010600030101010101" pitchFamily="2" charset="-122"/>
            </a:endParaRPr>
          </a:p>
          <a:p>
            <a:r>
              <a:rPr lang="zh-CN" sz="1800" b="0">
                <a:latin typeface="Calibri" panose="020F0502020204030204" pitchFamily="34" charset="0"/>
                <a:ea typeface="宋体" panose="02010600030101010101" pitchFamily="2" charset="-122"/>
              </a:rPr>
              <a:t>时间序列预测中最简单的算法莫过于单一函数预测，比如直接用线性回归拟合。考虑到预测数据（</a:t>
            </a:r>
            <a:r>
              <a:rPr lang="en-US" sz="1800" b="0">
                <a:latin typeface="Calibri" panose="020F0502020204030204" pitchFamily="34" charset="0"/>
                <a:ea typeface="宋体" panose="02010600030101010101" pitchFamily="2" charset="-122"/>
                <a:cs typeface="Times New Roman" panose="02020603050405020304" charset="0"/>
              </a:rPr>
              <a:t>2020</a:t>
            </a:r>
            <a:r>
              <a:rPr lang="zh-CN" sz="1800" b="0">
                <a:latin typeface="Calibri" panose="020F0502020204030204" pitchFamily="34" charset="0"/>
                <a:ea typeface="宋体" panose="02010600030101010101" pitchFamily="2" charset="-122"/>
              </a:rPr>
              <a:t>年</a:t>
            </a:r>
            <a:r>
              <a:rPr lang="en-US" sz="1800" b="0">
                <a:latin typeface="Calibri" panose="020F0502020204030204" pitchFamily="34" charset="0"/>
                <a:ea typeface="宋体" panose="02010600030101010101" pitchFamily="2" charset="-122"/>
              </a:rPr>
              <a:t>4</a:t>
            </a:r>
            <a:r>
              <a:rPr lang="zh-CN" sz="1800" b="0">
                <a:latin typeface="Calibri" panose="020F0502020204030204" pitchFamily="34" charset="0"/>
                <a:ea typeface="宋体" panose="02010600030101010101" pitchFamily="2" charset="-122"/>
              </a:rPr>
              <a:t>个季度）与近期相关性更大，而与相距过久的数据关系不大，选用指数平滑模型更合适。赋予靠后的数据更高的权重以达到强调当前趋势的目的。既然这里给出了</a:t>
            </a:r>
            <a:r>
              <a:rPr lang="en-US" sz="1800" b="0">
                <a:latin typeface="Calibri" panose="020F0502020204030204" pitchFamily="34" charset="0"/>
                <a:ea typeface="宋体" panose="02010600030101010101" pitchFamily="2" charset="-122"/>
                <a:cs typeface="Times New Roman" panose="02020603050405020304" charset="0"/>
              </a:rPr>
              <a:t>20</a:t>
            </a:r>
            <a:r>
              <a:rPr lang="zh-CN" sz="1800" b="0">
                <a:latin typeface="Calibri" panose="020F0502020204030204" pitchFamily="34" charset="0"/>
                <a:ea typeface="宋体" panose="02010600030101010101" pitchFamily="2" charset="-122"/>
              </a:rPr>
              <a:t>年数据，在传统意义上已经属于中长周期的预测，有必要考虑其周期性影响，因此采用三阶指数平滑法以消除季度变化带来的影响。</a:t>
            </a:r>
            <a:endParaRPr lang="zh-CN" altLang="en-US" sz="1800"/>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55"/>
          <p:cNvSpPr txBox="1"/>
          <p:nvPr/>
        </p:nvSpPr>
        <p:spPr>
          <a:xfrm>
            <a:off x="952500" y="139700"/>
            <a:ext cx="2630488" cy="520700"/>
          </a:xfrm>
          <a:prstGeom prst="rect">
            <a:avLst/>
          </a:prstGeom>
          <a:noFill/>
          <a:ln w="9525">
            <a:noFill/>
          </a:ln>
        </p:spPr>
        <p:txBody>
          <a:bodyPr lIns="91419" tIns="45709" rIns="91419" bIns="45709">
            <a:spAutoFit/>
          </a:bodyPr>
          <a:p>
            <a:r>
              <a:rPr lang="zh-CN" altLang="en-US" sz="2800" dirty="0">
                <a:latin typeface="微软雅黑" panose="020B0503020204020204" pitchFamily="34" charset="-122"/>
                <a:ea typeface="微软雅黑" panose="020B0503020204020204" pitchFamily="34" charset="-122"/>
              </a:rPr>
              <a:t>市场规模预测</a:t>
            </a:r>
            <a:endParaRPr lang="zh-CN" altLang="en-US" sz="2800" dirty="0">
              <a:latin typeface="微软雅黑" panose="020B0503020204020204" pitchFamily="34" charset="-122"/>
              <a:ea typeface="微软雅黑" panose="020B0503020204020204" pitchFamily="34" charset="-122"/>
            </a:endParaRPr>
          </a:p>
        </p:txBody>
      </p:sp>
      <p:pic>
        <p:nvPicPr>
          <p:cNvPr id="12" name="图片 12"/>
          <p:cNvPicPr>
            <a:picLocks noChangeAspect="1"/>
          </p:cNvPicPr>
          <p:nvPr/>
        </p:nvPicPr>
        <p:blipFill>
          <a:blip r:embed="rId1"/>
          <a:stretch>
            <a:fillRect/>
          </a:stretch>
        </p:blipFill>
        <p:spPr>
          <a:xfrm>
            <a:off x="643255" y="840105"/>
            <a:ext cx="2701290" cy="1998980"/>
          </a:xfrm>
          <a:prstGeom prst="rect">
            <a:avLst/>
          </a:prstGeom>
          <a:noFill/>
          <a:ln>
            <a:noFill/>
          </a:ln>
        </p:spPr>
      </p:pic>
      <p:pic>
        <p:nvPicPr>
          <p:cNvPr id="13" name="图片 13"/>
          <p:cNvPicPr>
            <a:picLocks noChangeAspect="1"/>
          </p:cNvPicPr>
          <p:nvPr/>
        </p:nvPicPr>
        <p:blipFill>
          <a:blip r:embed="rId2"/>
          <a:stretch>
            <a:fillRect/>
          </a:stretch>
        </p:blipFill>
        <p:spPr>
          <a:xfrm>
            <a:off x="3549015" y="840105"/>
            <a:ext cx="2821305" cy="1998980"/>
          </a:xfrm>
          <a:prstGeom prst="rect">
            <a:avLst/>
          </a:prstGeom>
          <a:noFill/>
          <a:ln>
            <a:noFill/>
          </a:ln>
        </p:spPr>
      </p:pic>
      <p:pic>
        <p:nvPicPr>
          <p:cNvPr id="14" name="图片 14"/>
          <p:cNvPicPr>
            <a:picLocks noChangeAspect="1"/>
          </p:cNvPicPr>
          <p:nvPr/>
        </p:nvPicPr>
        <p:blipFill>
          <a:blip r:embed="rId3"/>
          <a:stretch>
            <a:fillRect/>
          </a:stretch>
        </p:blipFill>
        <p:spPr>
          <a:xfrm>
            <a:off x="643255" y="2930525"/>
            <a:ext cx="2717800" cy="1943735"/>
          </a:xfrm>
          <a:prstGeom prst="rect">
            <a:avLst/>
          </a:prstGeom>
          <a:noFill/>
          <a:ln>
            <a:noFill/>
          </a:ln>
        </p:spPr>
      </p:pic>
      <p:pic>
        <p:nvPicPr>
          <p:cNvPr id="15" name="图片 15"/>
          <p:cNvPicPr>
            <a:picLocks noChangeAspect="1"/>
          </p:cNvPicPr>
          <p:nvPr/>
        </p:nvPicPr>
        <p:blipFill>
          <a:blip r:embed="rId4"/>
          <a:stretch>
            <a:fillRect/>
          </a:stretch>
        </p:blipFill>
        <p:spPr>
          <a:xfrm>
            <a:off x="3549015" y="2930525"/>
            <a:ext cx="2818765" cy="1948815"/>
          </a:xfrm>
          <a:prstGeom prst="rect">
            <a:avLst/>
          </a:prstGeom>
          <a:noFill/>
          <a:ln>
            <a:noFill/>
          </a:ln>
        </p:spPr>
      </p:pic>
      <p:sp>
        <p:nvSpPr>
          <p:cNvPr id="100" name="文本框 99"/>
          <p:cNvSpPr txBox="1"/>
          <p:nvPr/>
        </p:nvSpPr>
        <p:spPr>
          <a:xfrm>
            <a:off x="6569710" y="1107440"/>
            <a:ext cx="1844675" cy="2553335"/>
          </a:xfrm>
          <a:prstGeom prst="rect">
            <a:avLst/>
          </a:prstGeom>
          <a:noFill/>
          <a:ln w="9525">
            <a:noFill/>
          </a:ln>
        </p:spPr>
        <p:txBody>
          <a:bodyPr wrap="square">
            <a:spAutoFit/>
          </a:bodyPr>
          <a:p>
            <a:r>
              <a:rPr lang="zh-CN" sz="2000" b="0">
                <a:latin typeface="Calibri" panose="020F0502020204030204" pitchFamily="34" charset="0"/>
                <a:ea typeface="宋体" panose="02010600030101010101" pitchFamily="2" charset="-122"/>
              </a:rPr>
              <a:t>从图表中我们可以直观看出，平滑迭代曲线（即</a:t>
            </a:r>
            <a:r>
              <a:rPr lang="en-US" sz="2000" b="0">
                <a:latin typeface="Calibri" panose="020F0502020204030204" pitchFamily="34" charset="0"/>
                <a:ea typeface="宋体" panose="02010600030101010101" pitchFamily="2" charset="-122"/>
                <a:cs typeface="Times New Roman" panose="02020603050405020304" charset="0"/>
              </a:rPr>
              <a:t>predict</a:t>
            </a:r>
            <a:r>
              <a:rPr lang="zh-CN" sz="2000" b="0">
                <a:latin typeface="Calibri" panose="020F0502020204030204" pitchFamily="34" charset="0"/>
                <a:ea typeface="宋体" panose="02010600030101010101" pitchFamily="2" charset="-122"/>
              </a:rPr>
              <a:t>线）在预测数据之前与真实值大致接近，证明预测是可靠的。</a:t>
            </a:r>
            <a:endParaRPr lang="zh-CN" altLang="en-US" sz="2000"/>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Text Box 55"/>
          <p:cNvSpPr txBox="1"/>
          <p:nvPr/>
        </p:nvSpPr>
        <p:spPr>
          <a:xfrm>
            <a:off x="952500" y="139700"/>
            <a:ext cx="2630488" cy="520700"/>
          </a:xfrm>
          <a:prstGeom prst="rect">
            <a:avLst/>
          </a:prstGeom>
          <a:noFill/>
          <a:ln w="9525">
            <a:noFill/>
          </a:ln>
        </p:spPr>
        <p:txBody>
          <a:bodyPr lIns="91419" tIns="45709" rIns="91419" bIns="45709">
            <a:spAutoFit/>
          </a:bodyPr>
          <a:p>
            <a:r>
              <a:rPr lang="zh-CN" altLang="en-US" sz="2800" dirty="0">
                <a:latin typeface="微软雅黑" panose="020B0503020204020204" pitchFamily="34" charset="-122"/>
                <a:ea typeface="微软雅黑" panose="020B0503020204020204" pitchFamily="34" charset="-122"/>
              </a:rPr>
              <a:t>市场规模预测</a:t>
            </a:r>
            <a:endParaRPr lang="zh-CN" altLang="en-US" sz="2800" dirty="0">
              <a:latin typeface="微软雅黑" panose="020B0503020204020204" pitchFamily="34" charset="-122"/>
              <a:ea typeface="微软雅黑" panose="020B0503020204020204" pitchFamily="34" charset="-122"/>
            </a:endParaRPr>
          </a:p>
        </p:txBody>
      </p:sp>
      <p:pic>
        <p:nvPicPr>
          <p:cNvPr id="18" name="图片 18"/>
          <p:cNvPicPr>
            <a:picLocks noChangeAspect="1"/>
          </p:cNvPicPr>
          <p:nvPr/>
        </p:nvPicPr>
        <p:blipFill>
          <a:blip r:embed="rId1"/>
          <a:stretch>
            <a:fillRect/>
          </a:stretch>
        </p:blipFill>
        <p:spPr>
          <a:xfrm>
            <a:off x="4600258" y="1084580"/>
            <a:ext cx="3590925" cy="2495550"/>
          </a:xfrm>
          <a:prstGeom prst="rect">
            <a:avLst/>
          </a:prstGeom>
          <a:noFill/>
          <a:ln>
            <a:noFill/>
          </a:ln>
        </p:spPr>
      </p:pic>
      <p:sp>
        <p:nvSpPr>
          <p:cNvPr id="100" name="文本框 99"/>
          <p:cNvSpPr txBox="1"/>
          <p:nvPr/>
        </p:nvSpPr>
        <p:spPr>
          <a:xfrm>
            <a:off x="632460" y="1327150"/>
            <a:ext cx="3127375" cy="1630045"/>
          </a:xfrm>
          <a:prstGeom prst="rect">
            <a:avLst/>
          </a:prstGeom>
          <a:noFill/>
          <a:ln w="9525">
            <a:noFill/>
          </a:ln>
        </p:spPr>
        <p:txBody>
          <a:bodyPr wrap="square">
            <a:spAutoFit/>
          </a:bodyPr>
          <a:p>
            <a:r>
              <a:rPr lang="en-US" sz="2000" b="0">
                <a:latin typeface="Calibri" panose="020F0502020204030204" pitchFamily="34" charset="0"/>
                <a:ea typeface="宋体" panose="02010600030101010101" pitchFamily="2" charset="-122"/>
                <a:cs typeface="Times New Roman" panose="02020603050405020304" charset="0"/>
              </a:rPr>
              <a:t>5G</a:t>
            </a:r>
            <a:r>
              <a:rPr lang="zh-CN" sz="2000" b="0">
                <a:latin typeface="Calibri" panose="020F0502020204030204" pitchFamily="34" charset="0"/>
                <a:ea typeface="宋体" panose="02010600030101010101" pitchFamily="2" charset="-122"/>
              </a:rPr>
              <a:t>方兴未艾，反正是往上画直线就对了。总之，</a:t>
            </a:r>
            <a:r>
              <a:rPr lang="en-US" sz="2000" b="0">
                <a:latin typeface="Calibri" panose="020F0502020204030204" pitchFamily="34" charset="0"/>
                <a:ea typeface="宋体" panose="02010600030101010101" pitchFamily="2" charset="-122"/>
              </a:rPr>
              <a:t>ES</a:t>
            </a:r>
            <a:r>
              <a:rPr lang="zh-CN" sz="2000" b="0">
                <a:latin typeface="Calibri" panose="020F0502020204030204" pitchFamily="34" charset="0"/>
                <a:ea typeface="宋体" panose="02010600030101010101" pitchFamily="2" charset="-122"/>
              </a:rPr>
              <a:t>不失为一种简单（代码就几十行）而高效的一种预测方法。</a:t>
            </a:r>
            <a:endParaRPr lang="zh-CN" altLang="en-US" sz="2000"/>
          </a:p>
        </p:txBody>
      </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9"/>
                                        </p:tgtEl>
                                        <p:attrNameLst>
                                          <p:attrName>ppt_y</p:attrName>
                                        </p:attrNameLst>
                                      </p:cBhvr>
                                      <p:tavLst>
                                        <p:tav tm="0">
                                          <p:val>
                                            <p:strVal val="#ppt_y"/>
                                          </p:val>
                                        </p:tav>
                                        <p:tav tm="100000">
                                          <p:val>
                                            <p:strVal val="#ppt_y"/>
                                          </p:val>
                                        </p:tav>
                                      </p:tavLst>
                                    </p:anim>
                                    <p:anim calcmode="lin" valueType="num">
                                      <p:cBhvr>
                                        <p:cTn id="9" dur="500" fill="hold"/>
                                        <p:tgtEl>
                                          <p:spTgt spid="3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tags/tag1.xml><?xml version="1.0" encoding="utf-8"?>
<p:tagLst xmlns:p="http://schemas.openxmlformats.org/presentationml/2006/main">
  <p:tag name="REFSHAPE" val="560974756"/>
</p:tagLst>
</file>

<file path=ppt/tags/tag2.xml><?xml version="1.0" encoding="utf-8"?>
<p:tagLst xmlns:p="http://schemas.openxmlformats.org/presentationml/2006/main">
  <p:tag name="REFSHAPE" val="792472444"/>
  <p:tag name="KSO_WM_UNIT_PLACING_PICTURE_USER_VIEWPORT" val="{&quot;height&quot;:4087,&quot;width&quot;:8296}"/>
</p:tagLst>
</file>

<file path=ppt/tags/tag3.xml><?xml version="1.0" encoding="utf-8"?>
<p:tagLst xmlns:p="http://schemas.openxmlformats.org/presentationml/2006/main">
  <p:tag name="ISPRING_ULTRA_SCORM_SLIDE_COUNT" val="1"/>
  <p:tag name="ISPRING_SCORM_RATE_SLIDES" val="0"/>
  <p:tag name="ISPRING_SCORM_RATE_QUIZZES" val="0"/>
  <p:tag name="ISPRING_SCORM_PASSING_SCORE" val="0.0000000000"/>
  <p:tag name="GENSWF_OUTPUT_FILE_NAME" val="22-"/>
  <p:tag name="ISPRING_RESOURCE_PATHS_HASH_2" val="dd605faedef9b7b7285347d268bb89f5f81ab715"/>
</p:tagLst>
</file>

<file path=ppt/theme/theme1.xml><?xml version="1.0" encoding="utf-8"?>
<a:theme xmlns:a="http://schemas.openxmlformats.org/drawingml/2006/main" name="微笑PPT - 小A">
  <a:themeElements>
    <a:clrScheme name="自定义 1">
      <a:dk1>
        <a:sysClr val="windowText" lastClr="000000"/>
      </a:dk1>
      <a:lt1>
        <a:sysClr val="window" lastClr="FFFFFF"/>
      </a:lt1>
      <a:dk2>
        <a:srgbClr val="073E87"/>
      </a:dk2>
      <a:lt2>
        <a:srgbClr val="C6E7FC"/>
      </a:lt2>
      <a:accent1>
        <a:srgbClr val="073E87"/>
      </a:accent1>
      <a:accent2>
        <a:srgbClr val="2D82F4"/>
      </a:accent2>
      <a:accent3>
        <a:srgbClr val="5BD078"/>
      </a:accent3>
      <a:accent4>
        <a:srgbClr val="A5D028"/>
      </a:accent4>
      <a:accent5>
        <a:srgbClr val="F5C040"/>
      </a:accent5>
      <a:accent6>
        <a:srgbClr val="05E0DB"/>
      </a:accent6>
      <a:hlink>
        <a:srgbClr val="0080FF"/>
      </a:hlink>
      <a:folHlink>
        <a:srgbClr val="5EAEFF"/>
      </a:folHlink>
    </a:clrScheme>
    <a:fontScheme name="微笑PPT - 小A">
      <a:majorFont>
        <a:latin typeface="Arial"/>
        <a:ea typeface="微软雅黑"/>
        <a:cs typeface="宋体"/>
      </a:majorFont>
      <a:minorFont>
        <a:latin typeface="Arial"/>
        <a:ea typeface="微软雅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1" i="0"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微笑PPT - 小A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3716</Words>
  <Application>WPS 演示</Application>
  <PresentationFormat>全屏显示(16:9)</PresentationFormat>
  <Paragraphs>188</Paragraphs>
  <Slides>24</Slides>
  <Notes>46</Notes>
  <HiddenSlides>0</HiddenSlides>
  <MMClips>1</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宋体</vt:lpstr>
      <vt:lpstr>Wingdings</vt:lpstr>
      <vt:lpstr>华文细黑</vt:lpstr>
      <vt:lpstr>微软雅黑</vt:lpstr>
      <vt:lpstr>黑体</vt:lpstr>
      <vt:lpstr>Calibri</vt:lpstr>
      <vt:lpstr>Times New Roman</vt:lpstr>
      <vt:lpstr>Arial Unicode MS</vt:lpstr>
      <vt:lpstr>微笑PPT - 小A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红色预览视频</dc:title>
  <dc:creator>Administrator</dc:creator>
  <cp:lastModifiedBy>没有输入昵称，请重新填写</cp:lastModifiedBy>
  <cp:revision>333</cp:revision>
  <dcterms:created xsi:type="dcterms:W3CDTF">2010-02-22T07:41:00Z</dcterms:created>
  <dcterms:modified xsi:type="dcterms:W3CDTF">2020-04-25T09:14:03Z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