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712"/>
  </p:normalViewPr>
  <p:slideViewPr>
    <p:cSldViewPr snapToGrid="0">
      <p:cViewPr varScale="1">
        <p:scale>
          <a:sx n="120" d="100"/>
          <a:sy n="120"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2400-A78C-0181-4EFB-65490879B587}"/>
              </a:ext>
            </a:extLst>
          </p:cNvPr>
          <p:cNvSpPr>
            <a:spLocks noGrp="1"/>
          </p:cNvSpPr>
          <p:nvPr>
            <p:ph type="ctrTitle"/>
          </p:nvPr>
        </p:nvSpPr>
        <p:spPr/>
        <p:txBody>
          <a:bodyPr/>
          <a:lstStyle/>
          <a:p>
            <a:r>
              <a:rPr lang="en-KE" dirty="0"/>
              <a:t>MOVIE RECOMMENDER SYSTEM</a:t>
            </a:r>
          </a:p>
        </p:txBody>
      </p:sp>
      <p:sp>
        <p:nvSpPr>
          <p:cNvPr id="3" name="Subtitle 2">
            <a:extLst>
              <a:ext uri="{FF2B5EF4-FFF2-40B4-BE49-F238E27FC236}">
                <a16:creationId xmlns:a16="http://schemas.microsoft.com/office/drawing/2014/main" id="{F72351AB-E685-586A-3CEF-FE4986DD7AD4}"/>
              </a:ext>
            </a:extLst>
          </p:cNvPr>
          <p:cNvSpPr>
            <a:spLocks noGrp="1"/>
          </p:cNvSpPr>
          <p:nvPr>
            <p:ph type="subTitle" idx="1"/>
          </p:nvPr>
        </p:nvSpPr>
        <p:spPr/>
        <p:txBody>
          <a:bodyPr/>
          <a:lstStyle/>
          <a:p>
            <a:r>
              <a:rPr lang="en-KE" dirty="0"/>
              <a:t>Kelvin Njenga</a:t>
            </a:r>
          </a:p>
        </p:txBody>
      </p:sp>
    </p:spTree>
    <p:extLst>
      <p:ext uri="{BB962C8B-B14F-4D97-AF65-F5344CB8AC3E}">
        <p14:creationId xmlns:p14="http://schemas.microsoft.com/office/powerpoint/2010/main" val="51198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FE16F-3B1C-3425-FE0B-E3DF059A1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5C72E-A723-66B5-351A-511BCAF80535}"/>
              </a:ext>
            </a:extLst>
          </p:cNvPr>
          <p:cNvSpPr>
            <a:spLocks noGrp="1"/>
          </p:cNvSpPr>
          <p:nvPr>
            <p:ph type="title"/>
          </p:nvPr>
        </p:nvSpPr>
        <p:spPr/>
        <p:txBody>
          <a:bodyPr/>
          <a:lstStyle/>
          <a:p>
            <a:r>
              <a:rPr lang="en-KE" dirty="0"/>
              <a:t>Conclusion</a:t>
            </a:r>
          </a:p>
        </p:txBody>
      </p:sp>
      <p:sp>
        <p:nvSpPr>
          <p:cNvPr id="3" name="Content Placeholder 2">
            <a:extLst>
              <a:ext uri="{FF2B5EF4-FFF2-40B4-BE49-F238E27FC236}">
                <a16:creationId xmlns:a16="http://schemas.microsoft.com/office/drawing/2014/main" id="{B3D5D509-D553-1F1D-4C3C-E0F62A4C4801}"/>
              </a:ext>
            </a:extLst>
          </p:cNvPr>
          <p:cNvSpPr>
            <a:spLocks noGrp="1"/>
          </p:cNvSpPr>
          <p:nvPr>
            <p:ph idx="1"/>
          </p:nvPr>
        </p:nvSpPr>
        <p:spPr/>
        <p:txBody>
          <a:bodyPr>
            <a:normAutofit lnSpcReduction="10000"/>
          </a:bodyPr>
          <a:lstStyle/>
          <a:p>
            <a:pPr marL="0" indent="0">
              <a:buNone/>
            </a:pPr>
            <a:r>
              <a:rPr lang="en-GB" sz="3200" dirty="0">
                <a:solidFill>
                  <a:srgbClr val="F5FFF5"/>
                </a:solidFill>
                <a:latin typeface="Helvetica" pitchFamily="2" charset="0"/>
              </a:rPr>
              <a:t>Content Based Filtering</a:t>
            </a:r>
            <a:endParaRPr lang="en-GB" sz="2400" dirty="0">
              <a:effectLst/>
              <a:latin typeface="Helvetica" pitchFamily="2" charset="0"/>
            </a:endParaRPr>
          </a:p>
          <a:p>
            <a:r>
              <a:rPr lang="en-GB" sz="2400" dirty="0">
                <a:solidFill>
                  <a:srgbClr val="FFFFFF"/>
                </a:solidFill>
                <a:effectLst/>
                <a:latin typeface="Helvetica" pitchFamily="2" charset="0"/>
              </a:rPr>
              <a:t>Strengths: Relies on item features for recommendations. </a:t>
            </a:r>
          </a:p>
          <a:p>
            <a:r>
              <a:rPr lang="en-GB" sz="2400" dirty="0">
                <a:solidFill>
                  <a:srgbClr val="FFFFFF"/>
                </a:solidFill>
                <a:effectLst/>
                <a:latin typeface="Helvetica" pitchFamily="2" charset="0"/>
              </a:rPr>
              <a:t>Limitations: May struggle with diverse user preferences. </a:t>
            </a:r>
          </a:p>
          <a:p>
            <a:endParaRPr lang="en-GB" sz="2400" dirty="0">
              <a:effectLst/>
              <a:latin typeface="Helvetica" pitchFamily="2" charset="0"/>
            </a:endParaRPr>
          </a:p>
          <a:p>
            <a:pPr marL="0" indent="0">
              <a:buNone/>
            </a:pPr>
            <a:r>
              <a:rPr lang="en-GB" sz="3200" dirty="0" err="1">
                <a:solidFill>
                  <a:srgbClr val="F5FFF5"/>
                </a:solidFill>
                <a:latin typeface="Helvetica" pitchFamily="2" charset="0"/>
              </a:rPr>
              <a:t>Neighborhood</a:t>
            </a:r>
            <a:r>
              <a:rPr lang="en-GB" sz="3200" dirty="0">
                <a:solidFill>
                  <a:srgbClr val="F5FFF5"/>
                </a:solidFill>
                <a:latin typeface="Helvetica" pitchFamily="2" charset="0"/>
              </a:rPr>
              <a:t>-Based Collaborative Filtering </a:t>
            </a:r>
          </a:p>
          <a:p>
            <a:r>
              <a:rPr lang="en-GB" dirty="0">
                <a:solidFill>
                  <a:srgbClr val="FFFFFF"/>
                </a:solidFill>
                <a:effectLst/>
                <a:latin typeface="Helvetica" pitchFamily="2" charset="0"/>
              </a:rPr>
              <a:t>Strengths: Leverages user-item interactions effectively. </a:t>
            </a:r>
          </a:p>
          <a:p>
            <a:r>
              <a:rPr lang="en-GB" dirty="0">
                <a:solidFill>
                  <a:srgbClr val="FFFFFF"/>
                </a:solidFill>
                <a:effectLst/>
                <a:latin typeface="Helvetica" pitchFamily="2" charset="0"/>
              </a:rPr>
              <a:t>Limitations: Scalability issues and a challenge with the cold start problem. </a:t>
            </a:r>
          </a:p>
          <a:p>
            <a:endParaRPr lang="en-GB" sz="2400" dirty="0">
              <a:solidFill>
                <a:srgbClr val="FFFFFF"/>
              </a:solidFill>
              <a:effectLst/>
              <a:latin typeface="Helvetica" pitchFamily="2" charset="0"/>
            </a:endParaRPr>
          </a:p>
          <a:p>
            <a:pPr marL="0" indent="0">
              <a:buNone/>
            </a:pPr>
            <a:endParaRPr lang="en-GB" sz="3200" dirty="0">
              <a:solidFill>
                <a:srgbClr val="F5FFF5"/>
              </a:solidFill>
              <a:effectLst/>
              <a:latin typeface="Helvetica" pitchFamily="2" charset="0"/>
            </a:endParaRPr>
          </a:p>
        </p:txBody>
      </p:sp>
    </p:spTree>
    <p:extLst>
      <p:ext uri="{BB962C8B-B14F-4D97-AF65-F5344CB8AC3E}">
        <p14:creationId xmlns:p14="http://schemas.microsoft.com/office/powerpoint/2010/main" val="306572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91E3A-35DE-F2DE-A124-BBA945E6D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76A7F-3BFE-4F42-5BDA-B419422503F0}"/>
              </a:ext>
            </a:extLst>
          </p:cNvPr>
          <p:cNvSpPr>
            <a:spLocks noGrp="1"/>
          </p:cNvSpPr>
          <p:nvPr>
            <p:ph type="title"/>
          </p:nvPr>
        </p:nvSpPr>
        <p:spPr/>
        <p:txBody>
          <a:bodyPr/>
          <a:lstStyle/>
          <a:p>
            <a:r>
              <a:rPr lang="en-KE" dirty="0"/>
              <a:t>Conclusion</a:t>
            </a:r>
          </a:p>
        </p:txBody>
      </p:sp>
      <p:sp>
        <p:nvSpPr>
          <p:cNvPr id="3" name="Content Placeholder 2">
            <a:extLst>
              <a:ext uri="{FF2B5EF4-FFF2-40B4-BE49-F238E27FC236}">
                <a16:creationId xmlns:a16="http://schemas.microsoft.com/office/drawing/2014/main" id="{FD7B80B3-DEB0-50C4-5224-39FE1F41B845}"/>
              </a:ext>
            </a:extLst>
          </p:cNvPr>
          <p:cNvSpPr>
            <a:spLocks noGrp="1"/>
          </p:cNvSpPr>
          <p:nvPr>
            <p:ph idx="1"/>
          </p:nvPr>
        </p:nvSpPr>
        <p:spPr/>
        <p:txBody>
          <a:bodyPr>
            <a:normAutofit/>
          </a:bodyPr>
          <a:lstStyle/>
          <a:p>
            <a:pPr marL="0" indent="0">
              <a:buNone/>
            </a:pPr>
            <a:r>
              <a:rPr lang="en-GB" sz="3200" dirty="0">
                <a:solidFill>
                  <a:srgbClr val="F5FFF5"/>
                </a:solidFill>
                <a:latin typeface="Helvetica" pitchFamily="2" charset="0"/>
              </a:rPr>
              <a:t>Model-Based Collaborative Filtering </a:t>
            </a:r>
            <a:endParaRPr lang="en-GB" sz="2400" dirty="0">
              <a:solidFill>
                <a:srgbClr val="4AD0FA"/>
              </a:solidFill>
              <a:effectLst/>
              <a:latin typeface="Helvetica" pitchFamily="2" charset="0"/>
            </a:endParaRPr>
          </a:p>
          <a:p>
            <a:r>
              <a:rPr lang="en-GB" sz="2400" dirty="0">
                <a:solidFill>
                  <a:srgbClr val="FFFFFF"/>
                </a:solidFill>
                <a:effectLst/>
                <a:latin typeface="Helvetica" pitchFamily="2" charset="0"/>
              </a:rPr>
              <a:t>Strengths: Utilizes matrix factorization for personalized recommendations. </a:t>
            </a:r>
          </a:p>
          <a:p>
            <a:r>
              <a:rPr lang="en-GB" sz="2400" dirty="0">
                <a:solidFill>
                  <a:srgbClr val="FFFFFF"/>
                </a:solidFill>
                <a:effectLst/>
                <a:latin typeface="Helvetica" pitchFamily="2" charset="0"/>
              </a:rPr>
              <a:t>Limitations: Requires hyperparameter tuning and may face the cold start problem.</a:t>
            </a:r>
          </a:p>
          <a:p>
            <a:endParaRPr lang="en-GB" sz="2400" dirty="0">
              <a:solidFill>
                <a:srgbClr val="FFFFFF"/>
              </a:solidFill>
              <a:effectLst/>
              <a:latin typeface="Helvetica" pitchFamily="2" charset="0"/>
            </a:endParaRPr>
          </a:p>
          <a:p>
            <a:pPr marL="0" indent="0">
              <a:buNone/>
            </a:pPr>
            <a:endParaRPr lang="en-GB" sz="3200" dirty="0">
              <a:solidFill>
                <a:srgbClr val="F5FFF5"/>
              </a:solidFill>
              <a:effectLst/>
              <a:latin typeface="Helvetica" pitchFamily="2" charset="0"/>
            </a:endParaRPr>
          </a:p>
        </p:txBody>
      </p:sp>
    </p:spTree>
    <p:extLst>
      <p:ext uri="{BB962C8B-B14F-4D97-AF65-F5344CB8AC3E}">
        <p14:creationId xmlns:p14="http://schemas.microsoft.com/office/powerpoint/2010/main" val="303168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3802A-F6F3-E69B-D238-10D5BA1DF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3E228-077B-54C6-F3E5-70F5DC8A7DBE}"/>
              </a:ext>
            </a:extLst>
          </p:cNvPr>
          <p:cNvSpPr>
            <a:spLocks noGrp="1"/>
          </p:cNvSpPr>
          <p:nvPr>
            <p:ph type="title"/>
          </p:nvPr>
        </p:nvSpPr>
        <p:spPr/>
        <p:txBody>
          <a:bodyPr/>
          <a:lstStyle/>
          <a:p>
            <a:r>
              <a:rPr lang="en-KE" dirty="0"/>
              <a:t>Recommendations</a:t>
            </a:r>
          </a:p>
        </p:txBody>
      </p:sp>
      <p:sp>
        <p:nvSpPr>
          <p:cNvPr id="3" name="Content Placeholder 2">
            <a:extLst>
              <a:ext uri="{FF2B5EF4-FFF2-40B4-BE49-F238E27FC236}">
                <a16:creationId xmlns:a16="http://schemas.microsoft.com/office/drawing/2014/main" id="{52E222C6-B619-0961-C0B7-087DC0F68E19}"/>
              </a:ext>
            </a:extLst>
          </p:cNvPr>
          <p:cNvSpPr>
            <a:spLocks noGrp="1"/>
          </p:cNvSpPr>
          <p:nvPr>
            <p:ph idx="1"/>
          </p:nvPr>
        </p:nvSpPr>
        <p:spPr/>
        <p:txBody>
          <a:bodyPr>
            <a:normAutofit fontScale="92500" lnSpcReduction="10000"/>
          </a:bodyPr>
          <a:lstStyle/>
          <a:p>
            <a:r>
              <a:rPr lang="en-GB" sz="2800" dirty="0">
                <a:effectLst/>
                <a:latin typeface="Helvetica" pitchFamily="2" charset="0"/>
              </a:rPr>
              <a:t>To enhance collaborative filtering, consider thorough hyperparameter tuning and model evaluation, especially with a larger dataset. Regular updates based on user feedback and evolving content will contribute to sustained effectiveness.</a:t>
            </a:r>
          </a:p>
          <a:p>
            <a:endParaRPr lang="en-GB" sz="2800" dirty="0">
              <a:effectLst/>
              <a:latin typeface="Helvetica" pitchFamily="2" charset="0"/>
            </a:endParaRPr>
          </a:p>
          <a:p>
            <a:r>
              <a:rPr lang="en-GB" sz="2800" dirty="0">
                <a:effectLst/>
                <a:latin typeface="Helvetica" pitchFamily="2" charset="0"/>
              </a:rPr>
              <a:t>For an effective movie recommender system, </a:t>
            </a:r>
            <a:r>
              <a:rPr lang="en-GB" sz="2800" dirty="0" err="1">
                <a:effectLst/>
                <a:latin typeface="Helvetica" pitchFamily="2" charset="0"/>
              </a:rPr>
              <a:t>i</a:t>
            </a:r>
            <a:r>
              <a:rPr lang="en-GB" sz="2800" dirty="0">
                <a:effectLst/>
                <a:latin typeface="Helvetica" pitchFamily="2" charset="0"/>
              </a:rPr>
              <a:t> propose adopting a hybrid model that combines the strengths of content-based and collaborative filtering. This hybrid approach ensures personalized and diverse recommendations by leveraging detailed user interactions and content features.</a:t>
            </a:r>
          </a:p>
        </p:txBody>
      </p:sp>
    </p:spTree>
    <p:extLst>
      <p:ext uri="{BB962C8B-B14F-4D97-AF65-F5344CB8AC3E}">
        <p14:creationId xmlns:p14="http://schemas.microsoft.com/office/powerpoint/2010/main" val="410149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A80EA-1A91-96F9-456C-7253306D0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786ED-0C78-C2DF-8C19-E7E470B7E4DB}"/>
              </a:ext>
            </a:extLst>
          </p:cNvPr>
          <p:cNvSpPr>
            <a:spLocks noGrp="1"/>
          </p:cNvSpPr>
          <p:nvPr>
            <p:ph type="title"/>
          </p:nvPr>
        </p:nvSpPr>
        <p:spPr/>
        <p:txBody>
          <a:bodyPr/>
          <a:lstStyle/>
          <a:p>
            <a:r>
              <a:rPr lang="en-KE" dirty="0"/>
              <a:t>Recommendations</a:t>
            </a:r>
          </a:p>
        </p:txBody>
      </p:sp>
      <p:sp>
        <p:nvSpPr>
          <p:cNvPr id="3" name="Content Placeholder 2">
            <a:extLst>
              <a:ext uri="{FF2B5EF4-FFF2-40B4-BE49-F238E27FC236}">
                <a16:creationId xmlns:a16="http://schemas.microsoft.com/office/drawing/2014/main" id="{B4F869E4-3595-016A-8546-EE7B44EE7E8A}"/>
              </a:ext>
            </a:extLst>
          </p:cNvPr>
          <p:cNvSpPr>
            <a:spLocks noGrp="1"/>
          </p:cNvSpPr>
          <p:nvPr>
            <p:ph idx="1"/>
          </p:nvPr>
        </p:nvSpPr>
        <p:spPr/>
        <p:txBody>
          <a:bodyPr>
            <a:normAutofit/>
          </a:bodyPr>
          <a:lstStyle/>
          <a:p>
            <a:r>
              <a:rPr lang="en-GB" sz="2800" dirty="0">
                <a:effectLst/>
                <a:latin typeface="Helvetica" pitchFamily="2" charset="0"/>
              </a:rPr>
              <a:t>Ultimately, the choice </a:t>
            </a:r>
            <a:r>
              <a:rPr lang="en-GB" sz="2800" dirty="0" err="1">
                <a:effectLst/>
                <a:latin typeface="Helvetica" pitchFamily="2" charset="0"/>
              </a:rPr>
              <a:t>ofthe</a:t>
            </a:r>
            <a:r>
              <a:rPr lang="en-GB" sz="2800" dirty="0">
                <a:effectLst/>
                <a:latin typeface="Helvetica" pitchFamily="2" charset="0"/>
              </a:rPr>
              <a:t> recommender system should align with specific needs, user preferences, and data set characteristics. A well-balanced and continually refined hybrid model stands out as a promising solution for delivering accurate and engaging movie recommendations.</a:t>
            </a:r>
          </a:p>
        </p:txBody>
      </p:sp>
    </p:spTree>
    <p:extLst>
      <p:ext uri="{BB962C8B-B14F-4D97-AF65-F5344CB8AC3E}">
        <p14:creationId xmlns:p14="http://schemas.microsoft.com/office/powerpoint/2010/main" val="136656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D0277-8FB1-C5B4-4881-E26C45C30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D23D0-DBEB-1A11-D28F-9212119CC508}"/>
              </a:ext>
            </a:extLst>
          </p:cNvPr>
          <p:cNvSpPr>
            <a:spLocks noGrp="1"/>
          </p:cNvSpPr>
          <p:nvPr>
            <p:ph type="ctrTitle"/>
          </p:nvPr>
        </p:nvSpPr>
        <p:spPr/>
        <p:txBody>
          <a:bodyPr/>
          <a:lstStyle/>
          <a:p>
            <a:pPr algn="ctr"/>
            <a:r>
              <a:rPr lang="en-KE" sz="6600" dirty="0"/>
              <a:t>Thank You</a:t>
            </a:r>
          </a:p>
        </p:txBody>
      </p:sp>
    </p:spTree>
    <p:extLst>
      <p:ext uri="{BB962C8B-B14F-4D97-AF65-F5344CB8AC3E}">
        <p14:creationId xmlns:p14="http://schemas.microsoft.com/office/powerpoint/2010/main" val="36358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2036-D048-2B78-35C7-97C9DB057A4A}"/>
              </a:ext>
            </a:extLst>
          </p:cNvPr>
          <p:cNvSpPr>
            <a:spLocks noGrp="1"/>
          </p:cNvSpPr>
          <p:nvPr>
            <p:ph type="title"/>
          </p:nvPr>
        </p:nvSpPr>
        <p:spPr/>
        <p:txBody>
          <a:bodyPr/>
          <a:lstStyle/>
          <a:p>
            <a:r>
              <a:rPr lang="en-KE" dirty="0"/>
              <a:t>Table of Contents</a:t>
            </a:r>
          </a:p>
        </p:txBody>
      </p:sp>
      <p:sp>
        <p:nvSpPr>
          <p:cNvPr id="3" name="Content Placeholder 2">
            <a:extLst>
              <a:ext uri="{FF2B5EF4-FFF2-40B4-BE49-F238E27FC236}">
                <a16:creationId xmlns:a16="http://schemas.microsoft.com/office/drawing/2014/main" id="{8535635C-D124-CF4F-3ECD-2D5AB0D85C54}"/>
              </a:ext>
            </a:extLst>
          </p:cNvPr>
          <p:cNvSpPr>
            <a:spLocks noGrp="1"/>
          </p:cNvSpPr>
          <p:nvPr>
            <p:ph idx="1"/>
          </p:nvPr>
        </p:nvSpPr>
        <p:spPr/>
        <p:txBody>
          <a:bodyPr>
            <a:normAutofit/>
          </a:bodyPr>
          <a:lstStyle/>
          <a:p>
            <a:r>
              <a:rPr lang="en-KE" sz="2800" dirty="0"/>
              <a:t>Project Overview</a:t>
            </a:r>
          </a:p>
          <a:p>
            <a:r>
              <a:rPr lang="en-KE" sz="2800" dirty="0"/>
              <a:t>Business Problem</a:t>
            </a:r>
          </a:p>
          <a:p>
            <a:r>
              <a:rPr lang="en-KE" sz="2800" dirty="0"/>
              <a:t>Data Understanding</a:t>
            </a:r>
          </a:p>
          <a:p>
            <a:r>
              <a:rPr lang="en-KE" sz="2800" dirty="0"/>
              <a:t>Visualization</a:t>
            </a:r>
          </a:p>
          <a:p>
            <a:r>
              <a:rPr lang="en-KE" sz="2800" dirty="0"/>
              <a:t>Modelling</a:t>
            </a:r>
          </a:p>
          <a:p>
            <a:r>
              <a:rPr lang="en-KE" sz="2800" dirty="0"/>
              <a:t>Conclusion</a:t>
            </a:r>
          </a:p>
          <a:p>
            <a:r>
              <a:rPr lang="en-KE" sz="2800" dirty="0"/>
              <a:t>Recommendations</a:t>
            </a:r>
          </a:p>
        </p:txBody>
      </p:sp>
    </p:spTree>
    <p:extLst>
      <p:ext uri="{BB962C8B-B14F-4D97-AF65-F5344CB8AC3E}">
        <p14:creationId xmlns:p14="http://schemas.microsoft.com/office/powerpoint/2010/main" val="241215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C6C4-034F-6100-5FA4-DD33866A5EB1}"/>
              </a:ext>
            </a:extLst>
          </p:cNvPr>
          <p:cNvSpPr>
            <a:spLocks noGrp="1"/>
          </p:cNvSpPr>
          <p:nvPr>
            <p:ph type="title"/>
          </p:nvPr>
        </p:nvSpPr>
        <p:spPr/>
        <p:txBody>
          <a:bodyPr/>
          <a:lstStyle/>
          <a:p>
            <a:r>
              <a:rPr lang="en-KE" dirty="0"/>
              <a:t>Project Overview</a:t>
            </a:r>
            <a:br>
              <a:rPr lang="en-KE" dirty="0"/>
            </a:br>
            <a:endParaRPr lang="en-KE" dirty="0"/>
          </a:p>
        </p:txBody>
      </p:sp>
      <p:sp>
        <p:nvSpPr>
          <p:cNvPr id="3" name="Content Placeholder 2">
            <a:extLst>
              <a:ext uri="{FF2B5EF4-FFF2-40B4-BE49-F238E27FC236}">
                <a16:creationId xmlns:a16="http://schemas.microsoft.com/office/drawing/2014/main" id="{1C3E6833-842F-5D3D-30EC-7EEB20E43440}"/>
              </a:ext>
            </a:extLst>
          </p:cNvPr>
          <p:cNvSpPr>
            <a:spLocks noGrp="1"/>
          </p:cNvSpPr>
          <p:nvPr>
            <p:ph idx="1"/>
          </p:nvPr>
        </p:nvSpPr>
        <p:spPr/>
        <p:txBody>
          <a:bodyPr>
            <a:normAutofit/>
          </a:bodyPr>
          <a:lstStyle/>
          <a:p>
            <a:r>
              <a:rPr lang="en-GB" sz="2800" dirty="0">
                <a:solidFill>
                  <a:srgbClr val="FFFFFF"/>
                </a:solidFill>
                <a:effectLst/>
                <a:latin typeface="Helvetica" pitchFamily="2" charset="0"/>
              </a:rPr>
              <a:t>The project aims to develop a movie recommender system that prioritizes personalization through collaborative and content based filtering techniques. </a:t>
            </a:r>
          </a:p>
          <a:p>
            <a:r>
              <a:rPr lang="en-GB" sz="2800" dirty="0">
                <a:effectLst/>
                <a:latin typeface="Helvetica Neue" panose="02000503000000020004" pitchFamily="2" charset="0"/>
              </a:rPr>
              <a:t>It seeks to deliver precise and relevant movie recommendations based on individual user preferences and viewing history, ultimately enhancing the overall user experience.</a:t>
            </a:r>
          </a:p>
        </p:txBody>
      </p:sp>
    </p:spTree>
    <p:extLst>
      <p:ext uri="{BB962C8B-B14F-4D97-AF65-F5344CB8AC3E}">
        <p14:creationId xmlns:p14="http://schemas.microsoft.com/office/powerpoint/2010/main" val="11997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307-1F30-AAC1-77FF-1EC1A81BFA3E}"/>
              </a:ext>
            </a:extLst>
          </p:cNvPr>
          <p:cNvSpPr>
            <a:spLocks noGrp="1"/>
          </p:cNvSpPr>
          <p:nvPr>
            <p:ph type="title"/>
          </p:nvPr>
        </p:nvSpPr>
        <p:spPr/>
        <p:txBody>
          <a:bodyPr/>
          <a:lstStyle/>
          <a:p>
            <a:r>
              <a:rPr lang="en-KE" dirty="0"/>
              <a:t>Business Problem</a:t>
            </a:r>
          </a:p>
        </p:txBody>
      </p:sp>
      <p:sp>
        <p:nvSpPr>
          <p:cNvPr id="3" name="Content Placeholder 2">
            <a:extLst>
              <a:ext uri="{FF2B5EF4-FFF2-40B4-BE49-F238E27FC236}">
                <a16:creationId xmlns:a16="http://schemas.microsoft.com/office/drawing/2014/main" id="{7CC11ABE-A754-2419-15F2-5599A7603803}"/>
              </a:ext>
            </a:extLst>
          </p:cNvPr>
          <p:cNvSpPr>
            <a:spLocks noGrp="1"/>
          </p:cNvSpPr>
          <p:nvPr>
            <p:ph idx="1"/>
          </p:nvPr>
        </p:nvSpPr>
        <p:spPr/>
        <p:txBody>
          <a:bodyPr>
            <a:normAutofit/>
          </a:bodyPr>
          <a:lstStyle/>
          <a:p>
            <a:r>
              <a:rPr lang="en-GB" sz="2800" dirty="0">
                <a:effectLst/>
                <a:latin typeface="Helvetica Neue" panose="02000503000000020004" pitchFamily="2" charset="0"/>
              </a:rPr>
              <a:t>The aim is to improve user satisfaction and retention. The current absence of personalized recommendations may lead to disengagement. Using historical ratings and tags, the proposed solution seeks to enhance overall user engagement on the platform.</a:t>
            </a:r>
          </a:p>
        </p:txBody>
      </p:sp>
    </p:spTree>
    <p:extLst>
      <p:ext uri="{BB962C8B-B14F-4D97-AF65-F5344CB8AC3E}">
        <p14:creationId xmlns:p14="http://schemas.microsoft.com/office/powerpoint/2010/main" val="341931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1C6E-79F3-A51E-9657-146CF3D78433}"/>
              </a:ext>
            </a:extLst>
          </p:cNvPr>
          <p:cNvSpPr>
            <a:spLocks noGrp="1"/>
          </p:cNvSpPr>
          <p:nvPr>
            <p:ph type="title"/>
          </p:nvPr>
        </p:nvSpPr>
        <p:spPr/>
        <p:txBody>
          <a:bodyPr/>
          <a:lstStyle/>
          <a:p>
            <a:r>
              <a:rPr lang="en-KE" dirty="0"/>
              <a:t>Data Understanding</a:t>
            </a:r>
          </a:p>
        </p:txBody>
      </p:sp>
      <p:sp>
        <p:nvSpPr>
          <p:cNvPr id="3" name="Content Placeholder 2">
            <a:extLst>
              <a:ext uri="{FF2B5EF4-FFF2-40B4-BE49-F238E27FC236}">
                <a16:creationId xmlns:a16="http://schemas.microsoft.com/office/drawing/2014/main" id="{7C52A1CE-A853-F0E9-2BF3-F94E16EA9973}"/>
              </a:ext>
            </a:extLst>
          </p:cNvPr>
          <p:cNvSpPr>
            <a:spLocks noGrp="1"/>
          </p:cNvSpPr>
          <p:nvPr>
            <p:ph idx="1"/>
          </p:nvPr>
        </p:nvSpPr>
        <p:spPr/>
        <p:txBody>
          <a:bodyPr>
            <a:normAutofit/>
          </a:bodyPr>
          <a:lstStyle/>
          <a:p>
            <a:r>
              <a:rPr lang="en-GB" sz="2800" dirty="0">
                <a:effectLst/>
                <a:latin typeface="Helvetica Neue" panose="02000503000000020004" pitchFamily="2" charset="0"/>
              </a:rPr>
              <a:t>The </a:t>
            </a:r>
            <a:r>
              <a:rPr lang="en-GB" sz="2800" dirty="0" err="1">
                <a:effectLst/>
                <a:latin typeface="Helvetica Neue" panose="02000503000000020004" pitchFamily="2" charset="0"/>
              </a:rPr>
              <a:t>Ml</a:t>
            </a:r>
            <a:r>
              <a:rPr lang="en-GB" sz="2800" dirty="0">
                <a:effectLst/>
                <a:latin typeface="Helvetica Neue" panose="02000503000000020004" pitchFamily="2" charset="0"/>
              </a:rPr>
              <a:t>-latest-small dataset, generated by 610 users between 1996 and 2018, comprises 100,836 ratings and 3,683 tags across 9,742 movies. Split into four files, it includes movie information, external identifiers, user ratings, and user-generated tags.</a:t>
            </a:r>
          </a:p>
        </p:txBody>
      </p:sp>
    </p:spTree>
    <p:extLst>
      <p:ext uri="{BB962C8B-B14F-4D97-AF65-F5344CB8AC3E}">
        <p14:creationId xmlns:p14="http://schemas.microsoft.com/office/powerpoint/2010/main" val="4536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EE3E-8720-4E2E-A350-4A2A83598CFB}"/>
              </a:ext>
            </a:extLst>
          </p:cNvPr>
          <p:cNvSpPr>
            <a:spLocks noGrp="1"/>
          </p:cNvSpPr>
          <p:nvPr>
            <p:ph type="title"/>
          </p:nvPr>
        </p:nvSpPr>
        <p:spPr/>
        <p:txBody>
          <a:bodyPr/>
          <a:lstStyle/>
          <a:p>
            <a:r>
              <a:rPr lang="en-KE" dirty="0"/>
              <a:t>Visualizations</a:t>
            </a:r>
          </a:p>
        </p:txBody>
      </p:sp>
      <p:pic>
        <p:nvPicPr>
          <p:cNvPr id="7" name="Picture 6">
            <a:extLst>
              <a:ext uri="{FF2B5EF4-FFF2-40B4-BE49-F238E27FC236}">
                <a16:creationId xmlns:a16="http://schemas.microsoft.com/office/drawing/2014/main" id="{F4627496-66FE-DBFD-EED6-2A170A0F7FEC}"/>
              </a:ext>
            </a:extLst>
          </p:cNvPr>
          <p:cNvPicPr>
            <a:picLocks noChangeAspect="1"/>
          </p:cNvPicPr>
          <p:nvPr/>
        </p:nvPicPr>
        <p:blipFill>
          <a:blip r:embed="rId2"/>
          <a:stretch>
            <a:fillRect/>
          </a:stretch>
        </p:blipFill>
        <p:spPr>
          <a:xfrm>
            <a:off x="223284" y="2088441"/>
            <a:ext cx="10855842" cy="4678374"/>
          </a:xfrm>
          <a:prstGeom prst="rect">
            <a:avLst/>
          </a:prstGeom>
        </p:spPr>
      </p:pic>
    </p:spTree>
    <p:extLst>
      <p:ext uri="{BB962C8B-B14F-4D97-AF65-F5344CB8AC3E}">
        <p14:creationId xmlns:p14="http://schemas.microsoft.com/office/powerpoint/2010/main" val="147154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F0F86-EBCB-DEC3-BB57-D43F9DBA3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19225-D2F5-AEAB-E298-A6463B86FFBC}"/>
              </a:ext>
            </a:extLst>
          </p:cNvPr>
          <p:cNvSpPr>
            <a:spLocks noGrp="1"/>
          </p:cNvSpPr>
          <p:nvPr>
            <p:ph type="title"/>
          </p:nvPr>
        </p:nvSpPr>
        <p:spPr/>
        <p:txBody>
          <a:bodyPr/>
          <a:lstStyle/>
          <a:p>
            <a:r>
              <a:rPr lang="en-KE" dirty="0"/>
              <a:t>Visualizations</a:t>
            </a:r>
          </a:p>
        </p:txBody>
      </p:sp>
      <p:pic>
        <p:nvPicPr>
          <p:cNvPr id="4" name="Picture 3">
            <a:extLst>
              <a:ext uri="{FF2B5EF4-FFF2-40B4-BE49-F238E27FC236}">
                <a16:creationId xmlns:a16="http://schemas.microsoft.com/office/drawing/2014/main" id="{0C29EE0B-C498-5D0A-C74C-8290698A4CA7}"/>
              </a:ext>
            </a:extLst>
          </p:cNvPr>
          <p:cNvPicPr>
            <a:picLocks noChangeAspect="1"/>
          </p:cNvPicPr>
          <p:nvPr/>
        </p:nvPicPr>
        <p:blipFill>
          <a:blip r:embed="rId2"/>
          <a:stretch>
            <a:fillRect/>
          </a:stretch>
        </p:blipFill>
        <p:spPr>
          <a:xfrm>
            <a:off x="821762" y="1998921"/>
            <a:ext cx="8215911" cy="4834688"/>
          </a:xfrm>
          <a:prstGeom prst="rect">
            <a:avLst/>
          </a:prstGeom>
        </p:spPr>
      </p:pic>
    </p:spTree>
    <p:extLst>
      <p:ext uri="{BB962C8B-B14F-4D97-AF65-F5344CB8AC3E}">
        <p14:creationId xmlns:p14="http://schemas.microsoft.com/office/powerpoint/2010/main" val="270814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93E8A-6EAA-D735-B823-414B237C1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3FBF8-9065-CC36-DBAA-34D091BC88E1}"/>
              </a:ext>
            </a:extLst>
          </p:cNvPr>
          <p:cNvSpPr>
            <a:spLocks noGrp="1"/>
          </p:cNvSpPr>
          <p:nvPr>
            <p:ph type="title"/>
          </p:nvPr>
        </p:nvSpPr>
        <p:spPr/>
        <p:txBody>
          <a:bodyPr/>
          <a:lstStyle/>
          <a:p>
            <a:r>
              <a:rPr lang="en-KE" dirty="0"/>
              <a:t>Visualizations</a:t>
            </a:r>
          </a:p>
        </p:txBody>
      </p:sp>
      <p:pic>
        <p:nvPicPr>
          <p:cNvPr id="5" name="Picture 4">
            <a:extLst>
              <a:ext uri="{FF2B5EF4-FFF2-40B4-BE49-F238E27FC236}">
                <a16:creationId xmlns:a16="http://schemas.microsoft.com/office/drawing/2014/main" id="{358046DC-2F4A-9C38-AA03-3213BF171EED}"/>
              </a:ext>
            </a:extLst>
          </p:cNvPr>
          <p:cNvPicPr>
            <a:picLocks noChangeAspect="1"/>
          </p:cNvPicPr>
          <p:nvPr/>
        </p:nvPicPr>
        <p:blipFill>
          <a:blip r:embed="rId2"/>
          <a:stretch>
            <a:fillRect/>
          </a:stretch>
        </p:blipFill>
        <p:spPr>
          <a:xfrm>
            <a:off x="758432" y="2051805"/>
            <a:ext cx="7726349" cy="4806195"/>
          </a:xfrm>
          <a:prstGeom prst="rect">
            <a:avLst/>
          </a:prstGeom>
        </p:spPr>
      </p:pic>
    </p:spTree>
    <p:extLst>
      <p:ext uri="{BB962C8B-B14F-4D97-AF65-F5344CB8AC3E}">
        <p14:creationId xmlns:p14="http://schemas.microsoft.com/office/powerpoint/2010/main" val="188248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FAB1-5EB7-DCD0-B466-FE6008CD5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69853-590A-4551-DC68-D2F04E8CA6FA}"/>
              </a:ext>
            </a:extLst>
          </p:cNvPr>
          <p:cNvSpPr>
            <a:spLocks noGrp="1"/>
          </p:cNvSpPr>
          <p:nvPr>
            <p:ph type="title"/>
          </p:nvPr>
        </p:nvSpPr>
        <p:spPr/>
        <p:txBody>
          <a:bodyPr/>
          <a:lstStyle/>
          <a:p>
            <a:r>
              <a:rPr lang="en-KE" dirty="0"/>
              <a:t>Modelling</a:t>
            </a:r>
          </a:p>
        </p:txBody>
      </p:sp>
      <p:sp>
        <p:nvSpPr>
          <p:cNvPr id="3" name="Content Placeholder 2">
            <a:extLst>
              <a:ext uri="{FF2B5EF4-FFF2-40B4-BE49-F238E27FC236}">
                <a16:creationId xmlns:a16="http://schemas.microsoft.com/office/drawing/2014/main" id="{302E44B3-66AA-1493-8C06-39F601B69DEC}"/>
              </a:ext>
            </a:extLst>
          </p:cNvPr>
          <p:cNvSpPr>
            <a:spLocks noGrp="1"/>
          </p:cNvSpPr>
          <p:nvPr>
            <p:ph idx="1"/>
          </p:nvPr>
        </p:nvSpPr>
        <p:spPr/>
        <p:txBody>
          <a:bodyPr>
            <a:normAutofit/>
          </a:bodyPr>
          <a:lstStyle/>
          <a:p>
            <a:pPr marL="0" indent="0">
              <a:buNone/>
            </a:pPr>
            <a:r>
              <a:rPr lang="en-GB" sz="3200" dirty="0">
                <a:solidFill>
                  <a:srgbClr val="F5FFF5"/>
                </a:solidFill>
                <a:latin typeface="Helvetica" pitchFamily="2" charset="0"/>
              </a:rPr>
              <a:t>The </a:t>
            </a:r>
            <a:r>
              <a:rPr lang="en-GB" sz="3200" dirty="0">
                <a:solidFill>
                  <a:srgbClr val="F5FFF5"/>
                </a:solidFill>
                <a:effectLst/>
                <a:latin typeface="Helvetica" pitchFamily="2" charset="0"/>
              </a:rPr>
              <a:t>following modelling strategies are incorporated:</a:t>
            </a:r>
          </a:p>
          <a:p>
            <a:pPr marL="0" indent="0">
              <a:buNone/>
            </a:pPr>
            <a:endParaRPr lang="en-GB" sz="3200" dirty="0">
              <a:solidFill>
                <a:srgbClr val="F5FFF5"/>
              </a:solidFill>
              <a:effectLst/>
              <a:latin typeface="Helvetica" pitchFamily="2" charset="0"/>
            </a:endParaRPr>
          </a:p>
          <a:p>
            <a:r>
              <a:rPr lang="en-GB" sz="3200" dirty="0">
                <a:solidFill>
                  <a:srgbClr val="F5FFF5"/>
                </a:solidFill>
                <a:effectLst/>
                <a:latin typeface="Helvetica" pitchFamily="2" charset="0"/>
              </a:rPr>
              <a:t>Content Based Filtering</a:t>
            </a:r>
          </a:p>
          <a:p>
            <a:r>
              <a:rPr lang="en-GB" sz="3200" dirty="0">
                <a:solidFill>
                  <a:srgbClr val="F5FFF5"/>
                </a:solidFill>
                <a:effectLst/>
                <a:latin typeface="Helvetica" pitchFamily="2" charset="0"/>
              </a:rPr>
              <a:t>Model-Based Collaborative Filtering</a:t>
            </a:r>
          </a:p>
          <a:p>
            <a:r>
              <a:rPr lang="en-GB" sz="3200" dirty="0" err="1">
                <a:solidFill>
                  <a:srgbClr val="F5FFF5"/>
                </a:solidFill>
                <a:effectLst/>
                <a:latin typeface="Helvetica" pitchFamily="2" charset="0"/>
              </a:rPr>
              <a:t>Neighborhood</a:t>
            </a:r>
            <a:r>
              <a:rPr lang="en-GB" sz="3200" dirty="0">
                <a:solidFill>
                  <a:srgbClr val="F5FFF5"/>
                </a:solidFill>
                <a:effectLst/>
                <a:latin typeface="Helvetica" pitchFamily="2" charset="0"/>
              </a:rPr>
              <a:t>-Based Collaborative Filtering</a:t>
            </a:r>
          </a:p>
        </p:txBody>
      </p:sp>
    </p:spTree>
    <p:extLst>
      <p:ext uri="{BB962C8B-B14F-4D97-AF65-F5344CB8AC3E}">
        <p14:creationId xmlns:p14="http://schemas.microsoft.com/office/powerpoint/2010/main" val="19516338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1714</TotalTime>
  <Words>364</Words>
  <Application>Microsoft Macintosh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vt:lpstr>
      <vt:lpstr>Helvetica Neue</vt:lpstr>
      <vt:lpstr>Trebuchet MS</vt:lpstr>
      <vt:lpstr>Berlin</vt:lpstr>
      <vt:lpstr>MOVIE RECOMMENDER SYSTEM</vt:lpstr>
      <vt:lpstr>Table of Contents</vt:lpstr>
      <vt:lpstr>Project Overview </vt:lpstr>
      <vt:lpstr>Business Problem</vt:lpstr>
      <vt:lpstr>Data Understanding</vt:lpstr>
      <vt:lpstr>Visualizations</vt:lpstr>
      <vt:lpstr>Visualizations</vt:lpstr>
      <vt:lpstr>Visualizations</vt:lpstr>
      <vt:lpstr>Modelling</vt:lpstr>
      <vt:lpstr>Conclusion</vt:lpstr>
      <vt:lpstr>Conclusion</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5</cp:revision>
  <dcterms:created xsi:type="dcterms:W3CDTF">2025-02-10T11:42:13Z</dcterms:created>
  <dcterms:modified xsi:type="dcterms:W3CDTF">2025-02-11T17:32:45Z</dcterms:modified>
</cp:coreProperties>
</file>