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8" r:id="rId11"/>
    <p:sldId id="267"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43"/>
  </p:normalViewPr>
  <p:slideViewPr>
    <p:cSldViewPr snapToGrid="0">
      <p:cViewPr varScale="1">
        <p:scale>
          <a:sx n="120" d="100"/>
          <a:sy n="120" d="100"/>
        </p:scale>
        <p:origin x="4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24842F6-AAFA-8F45-8A9D-01CDE4916F93}" type="datetimeFigureOut">
              <a:rPr lang="en-KE" smtClean="0"/>
              <a:t>22/12/2024</a:t>
            </a:fld>
            <a:endParaRPr lang="en-KE"/>
          </a:p>
        </p:txBody>
      </p:sp>
      <p:sp>
        <p:nvSpPr>
          <p:cNvPr id="5" name="Footer Placeholder 4"/>
          <p:cNvSpPr>
            <a:spLocks noGrp="1"/>
          </p:cNvSpPr>
          <p:nvPr>
            <p:ph type="ftr" sz="quarter" idx="11"/>
          </p:nvPr>
        </p:nvSpPr>
        <p:spPr>
          <a:xfrm>
            <a:off x="2416500" y="329307"/>
            <a:ext cx="4973915" cy="309201"/>
          </a:xfrm>
        </p:spPr>
        <p:txBody>
          <a:bodyPr/>
          <a:lstStyle/>
          <a:p>
            <a:endParaRPr lang="en-KE"/>
          </a:p>
        </p:txBody>
      </p:sp>
      <p:sp>
        <p:nvSpPr>
          <p:cNvPr id="6" name="Slide Number Placeholder 5"/>
          <p:cNvSpPr>
            <a:spLocks noGrp="1"/>
          </p:cNvSpPr>
          <p:nvPr>
            <p:ph type="sldNum" sz="quarter" idx="12"/>
          </p:nvPr>
        </p:nvSpPr>
        <p:spPr>
          <a:xfrm>
            <a:off x="1437664" y="798973"/>
            <a:ext cx="811019" cy="503578"/>
          </a:xfrm>
        </p:spPr>
        <p:txBody>
          <a:bodyPr/>
          <a:lstStyle/>
          <a:p>
            <a:fld id="{ABD4082C-A694-7245-A2CF-C39E45C68D1E}" type="slidenum">
              <a:rPr lang="en-KE" smtClean="0"/>
              <a:t>‹#›</a:t>
            </a:fld>
            <a:endParaRPr lang="en-KE"/>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7358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24842F6-AAFA-8F45-8A9D-01CDE4916F93}" type="datetimeFigureOut">
              <a:rPr lang="en-KE" smtClean="0"/>
              <a:t>22/12/2024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ABD4082C-A694-7245-A2CF-C39E45C68D1E}" type="slidenum">
              <a:rPr lang="en-KE" smtClean="0"/>
              <a:t>‹#›</a:t>
            </a:fld>
            <a:endParaRPr lang="en-KE"/>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9699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24842F6-AAFA-8F45-8A9D-01CDE4916F93}" type="datetimeFigureOut">
              <a:rPr lang="en-KE" smtClean="0"/>
              <a:t>22/12/2024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ABD4082C-A694-7245-A2CF-C39E45C68D1E}" type="slidenum">
              <a:rPr lang="en-KE" smtClean="0"/>
              <a:t>‹#›</a:t>
            </a:fld>
            <a:endParaRPr lang="en-KE"/>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7120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24842F6-AAFA-8F45-8A9D-01CDE4916F93}" type="datetimeFigureOut">
              <a:rPr lang="en-KE" smtClean="0"/>
              <a:t>22/12/2024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ABD4082C-A694-7245-A2CF-C39E45C68D1E}" type="slidenum">
              <a:rPr lang="en-KE" smtClean="0"/>
              <a:t>‹#›</a:t>
            </a:fld>
            <a:endParaRPr lang="en-KE"/>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6433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24842F6-AAFA-8F45-8A9D-01CDE4916F93}" type="datetimeFigureOut">
              <a:rPr lang="en-KE" smtClean="0"/>
              <a:t>22/12/2024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ABD4082C-A694-7245-A2CF-C39E45C68D1E}" type="slidenum">
              <a:rPr lang="en-KE" smtClean="0"/>
              <a:t>‹#›</a:t>
            </a:fld>
            <a:endParaRPr lang="en-KE"/>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9497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24842F6-AAFA-8F45-8A9D-01CDE4916F93}" type="datetimeFigureOut">
              <a:rPr lang="en-KE" smtClean="0"/>
              <a:t>22/12/2024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ABD4082C-A694-7245-A2CF-C39E45C68D1E}" type="slidenum">
              <a:rPr lang="en-KE" smtClean="0"/>
              <a:t>‹#›</a:t>
            </a:fld>
            <a:endParaRPr lang="en-KE"/>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7124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24842F6-AAFA-8F45-8A9D-01CDE4916F93}" type="datetimeFigureOut">
              <a:rPr lang="en-KE" smtClean="0"/>
              <a:t>22/12/2024</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ABD4082C-A694-7245-A2CF-C39E45C68D1E}" type="slidenum">
              <a:rPr lang="en-KE" smtClean="0"/>
              <a:t>‹#›</a:t>
            </a:fld>
            <a:endParaRPr lang="en-KE"/>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9607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24842F6-AAFA-8F45-8A9D-01CDE4916F93}" type="datetimeFigureOut">
              <a:rPr lang="en-KE" smtClean="0"/>
              <a:t>22/12/2024</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ABD4082C-A694-7245-A2CF-C39E45C68D1E}" type="slidenum">
              <a:rPr lang="en-KE" smtClean="0"/>
              <a:t>‹#›</a:t>
            </a:fld>
            <a:endParaRPr lang="en-KE"/>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8490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4842F6-AAFA-8F45-8A9D-01CDE4916F93}" type="datetimeFigureOut">
              <a:rPr lang="en-KE" smtClean="0"/>
              <a:t>22/12/2024</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ABD4082C-A694-7245-A2CF-C39E45C68D1E}" type="slidenum">
              <a:rPr lang="en-KE" smtClean="0"/>
              <a:t>‹#›</a:t>
            </a:fld>
            <a:endParaRPr lang="en-KE"/>
          </a:p>
        </p:txBody>
      </p:sp>
    </p:spTree>
    <p:extLst>
      <p:ext uri="{BB962C8B-B14F-4D97-AF65-F5344CB8AC3E}">
        <p14:creationId xmlns:p14="http://schemas.microsoft.com/office/powerpoint/2010/main" val="3954107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24842F6-AAFA-8F45-8A9D-01CDE4916F93}" type="datetimeFigureOut">
              <a:rPr lang="en-KE" smtClean="0"/>
              <a:t>22/12/2024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ABD4082C-A694-7245-A2CF-C39E45C68D1E}" type="slidenum">
              <a:rPr lang="en-KE" smtClean="0"/>
              <a:t>‹#›</a:t>
            </a:fld>
            <a:endParaRPr lang="en-KE"/>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1519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24842F6-AAFA-8F45-8A9D-01CDE4916F93}" type="datetimeFigureOut">
              <a:rPr lang="en-KE" smtClean="0"/>
              <a:t>22/12/2024</a:t>
            </a:fld>
            <a:endParaRPr lang="en-KE"/>
          </a:p>
        </p:txBody>
      </p:sp>
      <p:sp>
        <p:nvSpPr>
          <p:cNvPr id="6" name="Footer Placeholder 5"/>
          <p:cNvSpPr>
            <a:spLocks noGrp="1"/>
          </p:cNvSpPr>
          <p:nvPr>
            <p:ph type="ftr" sz="quarter" idx="11"/>
          </p:nvPr>
        </p:nvSpPr>
        <p:spPr>
          <a:xfrm>
            <a:off x="1447382" y="318640"/>
            <a:ext cx="5541004" cy="320931"/>
          </a:xfrm>
        </p:spPr>
        <p:txBody>
          <a:bodyPr/>
          <a:lstStyle/>
          <a:p>
            <a:endParaRPr lang="en-KE"/>
          </a:p>
        </p:txBody>
      </p:sp>
      <p:sp>
        <p:nvSpPr>
          <p:cNvPr id="7" name="Slide Number Placeholder 6"/>
          <p:cNvSpPr>
            <a:spLocks noGrp="1"/>
          </p:cNvSpPr>
          <p:nvPr>
            <p:ph type="sldNum" sz="quarter" idx="12"/>
          </p:nvPr>
        </p:nvSpPr>
        <p:spPr/>
        <p:txBody>
          <a:bodyPr/>
          <a:lstStyle/>
          <a:p>
            <a:fld id="{ABD4082C-A694-7245-A2CF-C39E45C68D1E}" type="slidenum">
              <a:rPr lang="en-KE" smtClean="0"/>
              <a:t>‹#›</a:t>
            </a:fld>
            <a:endParaRPr lang="en-KE"/>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1198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24842F6-AAFA-8F45-8A9D-01CDE4916F93}" type="datetimeFigureOut">
              <a:rPr lang="en-KE" smtClean="0"/>
              <a:t>22/12/2024</a:t>
            </a:fld>
            <a:endParaRPr lang="en-KE"/>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KE"/>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BD4082C-A694-7245-A2CF-C39E45C68D1E}" type="slidenum">
              <a:rPr lang="en-KE" smtClean="0"/>
              <a:t>‹#›</a:t>
            </a:fld>
            <a:endParaRPr lang="en-KE"/>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96524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EC99D-FA32-824A-796C-E53BF6560872}"/>
              </a:ext>
            </a:extLst>
          </p:cNvPr>
          <p:cNvSpPr>
            <a:spLocks noGrp="1"/>
          </p:cNvSpPr>
          <p:nvPr>
            <p:ph type="ctrTitle"/>
          </p:nvPr>
        </p:nvSpPr>
        <p:spPr/>
        <p:txBody>
          <a:bodyPr>
            <a:noAutofit/>
          </a:bodyPr>
          <a:lstStyle/>
          <a:p>
            <a:pPr algn="ctr"/>
            <a:r>
              <a:rPr lang="en-KE" sz="4800" b="1" dirty="0"/>
              <a:t>ANALYSIS OF TRAFFIC ACCIDENTS CAUSES, INSIGHTS AND RECOMMENDATIONS</a:t>
            </a:r>
          </a:p>
        </p:txBody>
      </p:sp>
      <p:sp>
        <p:nvSpPr>
          <p:cNvPr id="3" name="Subtitle 2">
            <a:extLst>
              <a:ext uri="{FF2B5EF4-FFF2-40B4-BE49-F238E27FC236}">
                <a16:creationId xmlns:a16="http://schemas.microsoft.com/office/drawing/2014/main" id="{3D765E39-486A-2A55-00A9-A4B1EF000C37}"/>
              </a:ext>
            </a:extLst>
          </p:cNvPr>
          <p:cNvSpPr>
            <a:spLocks noGrp="1"/>
          </p:cNvSpPr>
          <p:nvPr>
            <p:ph type="subTitle" idx="1"/>
          </p:nvPr>
        </p:nvSpPr>
        <p:spPr/>
        <p:txBody>
          <a:bodyPr/>
          <a:lstStyle/>
          <a:p>
            <a:endParaRPr lang="en-KE" dirty="0"/>
          </a:p>
        </p:txBody>
      </p:sp>
    </p:spTree>
    <p:extLst>
      <p:ext uri="{BB962C8B-B14F-4D97-AF65-F5344CB8AC3E}">
        <p14:creationId xmlns:p14="http://schemas.microsoft.com/office/powerpoint/2010/main" val="338367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202F9-0037-E803-DD70-0BE3EE892B8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A5A0574-DD58-FEC7-B807-B352A7E0D91C}"/>
              </a:ext>
            </a:extLst>
          </p:cNvPr>
          <p:cNvSpPr>
            <a:spLocks noGrp="1"/>
          </p:cNvSpPr>
          <p:nvPr>
            <p:ph type="title"/>
          </p:nvPr>
        </p:nvSpPr>
        <p:spPr/>
        <p:txBody>
          <a:bodyPr/>
          <a:lstStyle/>
          <a:p>
            <a:r>
              <a:rPr lang="en-GB" dirty="0"/>
              <a:t>M</a:t>
            </a:r>
            <a:r>
              <a:rPr lang="en-KE" dirty="0"/>
              <a:t>odel comparison</a:t>
            </a:r>
          </a:p>
        </p:txBody>
      </p:sp>
      <p:sp>
        <p:nvSpPr>
          <p:cNvPr id="4" name="Content Placeholder 3">
            <a:extLst>
              <a:ext uri="{FF2B5EF4-FFF2-40B4-BE49-F238E27FC236}">
                <a16:creationId xmlns:a16="http://schemas.microsoft.com/office/drawing/2014/main" id="{47146EB1-FC80-D4BE-5421-ADFA696B84CD}"/>
              </a:ext>
            </a:extLst>
          </p:cNvPr>
          <p:cNvSpPr>
            <a:spLocks noGrp="1"/>
          </p:cNvSpPr>
          <p:nvPr>
            <p:ph idx="1"/>
          </p:nvPr>
        </p:nvSpPr>
        <p:spPr/>
        <p:txBody>
          <a:bodyPr>
            <a:normAutofit/>
          </a:bodyPr>
          <a:lstStyle/>
          <a:p>
            <a:pPr marL="0" indent="0" algn="l">
              <a:spcAft>
                <a:spcPts val="450"/>
              </a:spcAft>
              <a:buNone/>
            </a:pPr>
            <a:r>
              <a:rPr lang="en-GB" dirty="0">
                <a:latin typeface="Roboto" panose="02000000000000000000" pitchFamily="2" charset="0"/>
              </a:rPr>
              <a:t>From all the models mentioned above that were tested, Gradient boosting emerged the best given the size of the data in play for this project.</a:t>
            </a:r>
          </a:p>
          <a:p>
            <a:r>
              <a:rPr lang="en-GB" dirty="0">
                <a:latin typeface="Roboto" panose="02000000000000000000" pitchFamily="2" charset="0"/>
              </a:rPr>
              <a:t>The Model combines the </a:t>
            </a:r>
            <a:r>
              <a:rPr lang="en-GB">
                <a:latin typeface="Roboto" panose="02000000000000000000" pitchFamily="2" charset="0"/>
              </a:rPr>
              <a:t>strengths the </a:t>
            </a:r>
            <a:r>
              <a:rPr lang="en-GB" dirty="0">
                <a:latin typeface="Roboto" panose="02000000000000000000" pitchFamily="2" charset="0"/>
              </a:rPr>
              <a:t>flexibility of Decision Trees, allowing it to model complex non-linear relationships, handle interactions between features and generalize well on unseen data. Its performance were further enhanced through Hyperparameter Tuning, which likely led to it outperforming the other models tested.</a:t>
            </a:r>
          </a:p>
          <a:p>
            <a:endParaRPr lang="en-KE" dirty="0"/>
          </a:p>
        </p:txBody>
      </p:sp>
    </p:spTree>
    <p:extLst>
      <p:ext uri="{BB962C8B-B14F-4D97-AF65-F5344CB8AC3E}">
        <p14:creationId xmlns:p14="http://schemas.microsoft.com/office/powerpoint/2010/main" val="1023269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DE8301-B6A1-6D81-9144-D1DCF8C28A2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7AB3807-5BF7-A521-C2A5-112483DA91B8}"/>
              </a:ext>
            </a:extLst>
          </p:cNvPr>
          <p:cNvSpPr>
            <a:spLocks noGrp="1"/>
          </p:cNvSpPr>
          <p:nvPr>
            <p:ph type="title"/>
          </p:nvPr>
        </p:nvSpPr>
        <p:spPr/>
        <p:txBody>
          <a:bodyPr/>
          <a:lstStyle/>
          <a:p>
            <a:r>
              <a:rPr lang="en-KE" dirty="0"/>
              <a:t>DATA MODELING</a:t>
            </a:r>
          </a:p>
        </p:txBody>
      </p:sp>
      <p:sp>
        <p:nvSpPr>
          <p:cNvPr id="4" name="Content Placeholder 3">
            <a:extLst>
              <a:ext uri="{FF2B5EF4-FFF2-40B4-BE49-F238E27FC236}">
                <a16:creationId xmlns:a16="http://schemas.microsoft.com/office/drawing/2014/main" id="{BFFA87CF-C474-11C0-3D2B-8F50E015B6C9}"/>
              </a:ext>
            </a:extLst>
          </p:cNvPr>
          <p:cNvSpPr>
            <a:spLocks noGrp="1"/>
          </p:cNvSpPr>
          <p:nvPr>
            <p:ph idx="1"/>
          </p:nvPr>
        </p:nvSpPr>
        <p:spPr/>
        <p:txBody>
          <a:bodyPr/>
          <a:lstStyle/>
          <a:p>
            <a:pPr marL="0" indent="0" algn="l">
              <a:spcAft>
                <a:spcPts val="450"/>
              </a:spcAft>
              <a:buNone/>
            </a:pPr>
            <a:r>
              <a:rPr lang="en-GB" b="0" i="0" dirty="0">
                <a:effectLst/>
                <a:latin typeface="Roboto" panose="02000000000000000000" pitchFamily="2" charset="0"/>
              </a:rPr>
              <a:t>Several machine learning models will be trained and evaluated, including:</a:t>
            </a:r>
          </a:p>
          <a:p>
            <a:pPr algn="l">
              <a:buFont typeface="+mj-lt"/>
              <a:buAutoNum type="arabicPeriod"/>
            </a:pPr>
            <a:r>
              <a:rPr lang="en-GB" b="0" i="0" dirty="0">
                <a:effectLst/>
                <a:latin typeface="Roboto" panose="02000000000000000000" pitchFamily="2" charset="0"/>
              </a:rPr>
              <a:t>Logistic Regression</a:t>
            </a:r>
          </a:p>
          <a:p>
            <a:pPr algn="l">
              <a:buFont typeface="+mj-lt"/>
              <a:buAutoNum type="arabicPeriod"/>
            </a:pPr>
            <a:r>
              <a:rPr lang="en-GB" b="0" i="0" dirty="0">
                <a:effectLst/>
                <a:latin typeface="Roboto" panose="02000000000000000000" pitchFamily="2" charset="0"/>
              </a:rPr>
              <a:t>Regularized Logistic Regression</a:t>
            </a:r>
          </a:p>
          <a:p>
            <a:pPr algn="l">
              <a:buFont typeface="+mj-lt"/>
              <a:buAutoNum type="arabicPeriod"/>
            </a:pPr>
            <a:r>
              <a:rPr lang="en-GB" b="0" i="0" dirty="0">
                <a:effectLst/>
                <a:latin typeface="Roboto" panose="02000000000000000000" pitchFamily="2" charset="0"/>
              </a:rPr>
              <a:t>Decision Trees</a:t>
            </a:r>
          </a:p>
          <a:p>
            <a:pPr algn="l">
              <a:buFont typeface="+mj-lt"/>
              <a:buAutoNum type="arabicPeriod"/>
            </a:pPr>
            <a:r>
              <a:rPr lang="en-GB" b="0" i="0" dirty="0">
                <a:effectLst/>
                <a:latin typeface="Roboto" panose="02000000000000000000" pitchFamily="2" charset="0"/>
              </a:rPr>
              <a:t>Random Forest</a:t>
            </a:r>
          </a:p>
          <a:p>
            <a:pPr algn="l">
              <a:buFont typeface="+mj-lt"/>
              <a:buAutoNum type="arabicPeriod"/>
            </a:pPr>
            <a:r>
              <a:rPr lang="en-GB" b="0" i="0" dirty="0">
                <a:effectLst/>
                <a:latin typeface="Roboto" panose="02000000000000000000" pitchFamily="2" charset="0"/>
              </a:rPr>
              <a:t>Gradient Boosting</a:t>
            </a:r>
          </a:p>
          <a:p>
            <a:endParaRPr lang="en-KE" dirty="0"/>
          </a:p>
        </p:txBody>
      </p:sp>
    </p:spTree>
    <p:extLst>
      <p:ext uri="{BB962C8B-B14F-4D97-AF65-F5344CB8AC3E}">
        <p14:creationId xmlns:p14="http://schemas.microsoft.com/office/powerpoint/2010/main" val="1815661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51E08-05A5-0E3C-D7F6-C7355B4DB8BB}"/>
              </a:ext>
            </a:extLst>
          </p:cNvPr>
          <p:cNvSpPr>
            <a:spLocks noGrp="1"/>
          </p:cNvSpPr>
          <p:nvPr>
            <p:ph type="title"/>
          </p:nvPr>
        </p:nvSpPr>
        <p:spPr/>
        <p:txBody>
          <a:bodyPr/>
          <a:lstStyle/>
          <a:p>
            <a:r>
              <a:rPr lang="en-GB" b="0" i="0" dirty="0">
                <a:effectLst/>
                <a:latin typeface="Roboto" panose="02000000000000000000" pitchFamily="2" charset="0"/>
              </a:rPr>
              <a:t>Best model</a:t>
            </a:r>
            <a:endParaRPr lang="en-KE" dirty="0"/>
          </a:p>
        </p:txBody>
      </p:sp>
      <p:sp>
        <p:nvSpPr>
          <p:cNvPr id="3" name="Content Placeholder 2">
            <a:extLst>
              <a:ext uri="{FF2B5EF4-FFF2-40B4-BE49-F238E27FC236}">
                <a16:creationId xmlns:a16="http://schemas.microsoft.com/office/drawing/2014/main" id="{43621232-DC15-60C9-E1A9-6B2886B4E481}"/>
              </a:ext>
            </a:extLst>
          </p:cNvPr>
          <p:cNvSpPr>
            <a:spLocks noGrp="1"/>
          </p:cNvSpPr>
          <p:nvPr>
            <p:ph idx="1"/>
          </p:nvPr>
        </p:nvSpPr>
        <p:spPr/>
        <p:txBody>
          <a:bodyPr>
            <a:normAutofit lnSpcReduction="10000"/>
          </a:bodyPr>
          <a:lstStyle/>
          <a:p>
            <a:pPr algn="l">
              <a:spcBef>
                <a:spcPts val="525"/>
              </a:spcBef>
              <a:spcAft>
                <a:spcPts val="375"/>
              </a:spcAft>
            </a:pPr>
            <a:r>
              <a:rPr lang="en-GB" b="0" i="0" dirty="0">
                <a:effectLst/>
                <a:latin typeface="Roboto" panose="02000000000000000000" pitchFamily="2" charset="0"/>
              </a:rPr>
              <a:t>Best model in our case as indicated on the chart is Gradient Boosting</a:t>
            </a:r>
          </a:p>
          <a:p>
            <a:pPr algn="l">
              <a:spcBef>
                <a:spcPts val="525"/>
              </a:spcBef>
              <a:spcAft>
                <a:spcPts val="450"/>
              </a:spcAft>
            </a:pPr>
            <a:r>
              <a:rPr lang="en-GB" b="0" i="0" dirty="0">
                <a:effectLst/>
                <a:latin typeface="Roboto" panose="02000000000000000000" pitchFamily="2" charset="0"/>
              </a:rPr>
              <a:t>Gradient Boosting emerged as the top-performing model for this problem primarily due to the large size of the dataset. It leverages the strengths of ensemble learning and the flexibility of Decision Trees, enabling it to capture complex non-linear relationships, handle feature interactions effectively, and generalize well to unseen data. Additionally, its performance was further optimized through hyperparameter tuning, which likely contributed to its superior results compared to the other models.</a:t>
            </a:r>
            <a:br>
              <a:rPr lang="en-GB" dirty="0"/>
            </a:br>
            <a:endParaRPr lang="en-KE" dirty="0"/>
          </a:p>
        </p:txBody>
      </p:sp>
    </p:spTree>
    <p:extLst>
      <p:ext uri="{BB962C8B-B14F-4D97-AF65-F5344CB8AC3E}">
        <p14:creationId xmlns:p14="http://schemas.microsoft.com/office/powerpoint/2010/main" val="2337275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339B1-728E-2BE7-E2F1-56760FB006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67E61A-CC91-D040-3372-44578B0A1063}"/>
              </a:ext>
            </a:extLst>
          </p:cNvPr>
          <p:cNvSpPr>
            <a:spLocks noGrp="1"/>
          </p:cNvSpPr>
          <p:nvPr>
            <p:ph type="title"/>
          </p:nvPr>
        </p:nvSpPr>
        <p:spPr/>
        <p:txBody>
          <a:bodyPr/>
          <a:lstStyle/>
          <a:p>
            <a:r>
              <a:rPr lang="en-GB" b="0" i="0" dirty="0">
                <a:effectLst/>
                <a:latin typeface="Roboto" panose="02000000000000000000" pitchFamily="2" charset="0"/>
              </a:rPr>
              <a:t>Recommendations</a:t>
            </a:r>
            <a:endParaRPr lang="en-KE" dirty="0"/>
          </a:p>
        </p:txBody>
      </p:sp>
      <p:sp>
        <p:nvSpPr>
          <p:cNvPr id="3" name="Content Placeholder 2">
            <a:extLst>
              <a:ext uri="{FF2B5EF4-FFF2-40B4-BE49-F238E27FC236}">
                <a16:creationId xmlns:a16="http://schemas.microsoft.com/office/drawing/2014/main" id="{66BE56A5-F770-47E8-2A0B-D82F70D5EB1E}"/>
              </a:ext>
            </a:extLst>
          </p:cNvPr>
          <p:cNvSpPr>
            <a:spLocks noGrp="1"/>
          </p:cNvSpPr>
          <p:nvPr>
            <p:ph idx="1"/>
          </p:nvPr>
        </p:nvSpPr>
        <p:spPr/>
        <p:txBody>
          <a:bodyPr>
            <a:normAutofit fontScale="85000" lnSpcReduction="10000"/>
          </a:bodyPr>
          <a:lstStyle/>
          <a:p>
            <a:pPr>
              <a:spcBef>
                <a:spcPts val="525"/>
              </a:spcBef>
              <a:spcAft>
                <a:spcPts val="450"/>
              </a:spcAft>
            </a:pPr>
            <a:r>
              <a:rPr lang="en-GB" b="0" i="0" dirty="0">
                <a:effectLst/>
                <a:latin typeface="Roboto" panose="02000000000000000000" pitchFamily="2" charset="0"/>
              </a:rPr>
              <a:t>Policy Adjustments: Modify traffic regulations and safety measures based on observed patterns, such as enhancing signage or enforcing speed limits in high-risk zones.</a:t>
            </a:r>
          </a:p>
          <a:p>
            <a:pPr algn="l">
              <a:spcBef>
                <a:spcPts val="525"/>
              </a:spcBef>
              <a:spcAft>
                <a:spcPts val="450"/>
              </a:spcAft>
            </a:pPr>
            <a:r>
              <a:rPr lang="en-GB" b="0" i="0" dirty="0">
                <a:effectLst/>
                <a:latin typeface="Roboto" panose="02000000000000000000" pitchFamily="2" charset="0"/>
              </a:rPr>
              <a:t>Enhanced Traffic Monitoring: Focus on targeted interventions in areas with high accident rates, addressing the identified contributory factors to mitigate risks effectively.</a:t>
            </a:r>
          </a:p>
          <a:p>
            <a:pPr algn="l">
              <a:spcBef>
                <a:spcPts val="525"/>
              </a:spcBef>
              <a:spcAft>
                <a:spcPts val="450"/>
              </a:spcAft>
            </a:pPr>
            <a:r>
              <a:rPr lang="en-GB" b="0" i="0" dirty="0">
                <a:effectLst/>
                <a:latin typeface="Roboto" panose="02000000000000000000" pitchFamily="2" charset="0"/>
              </a:rPr>
              <a:t>Model Deployment: Deploy the top-performing model in a real-time traffic monitoring system to deliver proactive alerts and help reduce accident rates.</a:t>
            </a:r>
          </a:p>
          <a:p>
            <a:pPr algn="l">
              <a:spcBef>
                <a:spcPts val="525"/>
              </a:spcBef>
              <a:spcAft>
                <a:spcPts val="450"/>
              </a:spcAft>
            </a:pPr>
            <a:r>
              <a:rPr lang="en-GB" b="0" i="0" dirty="0">
                <a:effectLst/>
                <a:latin typeface="Roboto" panose="02000000000000000000" pitchFamily="2" charset="0"/>
              </a:rPr>
              <a:t>Further Research: Expand this analysis by incorporating more recent data and additional features, such as vehicle types and driver demographics, to improve model accuracy and insights.</a:t>
            </a:r>
            <a:br>
              <a:rPr lang="en-GB" dirty="0"/>
            </a:br>
            <a:endParaRPr lang="en-KE" dirty="0"/>
          </a:p>
        </p:txBody>
      </p:sp>
    </p:spTree>
    <p:extLst>
      <p:ext uri="{BB962C8B-B14F-4D97-AF65-F5344CB8AC3E}">
        <p14:creationId xmlns:p14="http://schemas.microsoft.com/office/powerpoint/2010/main" val="1919562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77A87-C332-E1A1-C830-01FCDD6606B6}"/>
              </a:ext>
            </a:extLst>
          </p:cNvPr>
          <p:cNvSpPr>
            <a:spLocks noGrp="1"/>
          </p:cNvSpPr>
          <p:nvPr>
            <p:ph type="title"/>
          </p:nvPr>
        </p:nvSpPr>
        <p:spPr/>
        <p:txBody>
          <a:bodyPr/>
          <a:lstStyle/>
          <a:p>
            <a:r>
              <a:rPr lang="en-KE" dirty="0"/>
              <a:t>Introduction</a:t>
            </a:r>
          </a:p>
        </p:txBody>
      </p:sp>
      <p:sp>
        <p:nvSpPr>
          <p:cNvPr id="3" name="Content Placeholder 2">
            <a:extLst>
              <a:ext uri="{FF2B5EF4-FFF2-40B4-BE49-F238E27FC236}">
                <a16:creationId xmlns:a16="http://schemas.microsoft.com/office/drawing/2014/main" id="{631907AC-8850-5C8F-3B90-EFB27341BA54}"/>
              </a:ext>
            </a:extLst>
          </p:cNvPr>
          <p:cNvSpPr>
            <a:spLocks noGrp="1"/>
          </p:cNvSpPr>
          <p:nvPr>
            <p:ph idx="1"/>
          </p:nvPr>
        </p:nvSpPr>
        <p:spPr/>
        <p:txBody>
          <a:bodyPr>
            <a:normAutofit/>
          </a:bodyPr>
          <a:lstStyle/>
          <a:p>
            <a:r>
              <a:rPr lang="en-KE" sz="2400" dirty="0"/>
              <a:t>Problem Statement:  </a:t>
            </a:r>
            <a:r>
              <a:rPr lang="en-GB" sz="2400" dirty="0"/>
              <a:t>The City of Chicago faces serious road safety issues due to frequent traffic accidents, prompting a need to </a:t>
            </a:r>
            <a:r>
              <a:rPr lang="en-GB" sz="2400" dirty="0" err="1"/>
              <a:t>analyze</a:t>
            </a:r>
            <a:r>
              <a:rPr lang="en-GB" sz="2400" dirty="0"/>
              <a:t> crash data to identify their main causes and develop targeted solutions to improve safety for residents.</a:t>
            </a:r>
            <a:endParaRPr lang="en-KE" sz="2400" dirty="0"/>
          </a:p>
          <a:p>
            <a:r>
              <a:rPr lang="en-KE" sz="2400" dirty="0"/>
              <a:t>Objective: </a:t>
            </a:r>
            <a:r>
              <a:rPr lang="en-GB" sz="2400" dirty="0"/>
              <a:t>Determine the main factors behind traffic accidents and provide practical recommendations for their prevention.</a:t>
            </a:r>
            <a:endParaRPr lang="en-KE" sz="2400" dirty="0"/>
          </a:p>
        </p:txBody>
      </p:sp>
    </p:spTree>
    <p:extLst>
      <p:ext uri="{BB962C8B-B14F-4D97-AF65-F5344CB8AC3E}">
        <p14:creationId xmlns:p14="http://schemas.microsoft.com/office/powerpoint/2010/main" val="3196630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2538A-5D57-E989-333A-090D1D6B0530}"/>
              </a:ext>
            </a:extLst>
          </p:cNvPr>
          <p:cNvSpPr>
            <a:spLocks noGrp="1"/>
          </p:cNvSpPr>
          <p:nvPr>
            <p:ph type="title"/>
          </p:nvPr>
        </p:nvSpPr>
        <p:spPr/>
        <p:txBody>
          <a:bodyPr/>
          <a:lstStyle/>
          <a:p>
            <a:r>
              <a:rPr lang="en-KE" dirty="0"/>
              <a:t>Data preparation</a:t>
            </a:r>
          </a:p>
        </p:txBody>
      </p:sp>
      <p:sp>
        <p:nvSpPr>
          <p:cNvPr id="3" name="Content Placeholder 2">
            <a:extLst>
              <a:ext uri="{FF2B5EF4-FFF2-40B4-BE49-F238E27FC236}">
                <a16:creationId xmlns:a16="http://schemas.microsoft.com/office/drawing/2014/main" id="{7E256C45-28DA-CA03-1DCF-D3F2CAED4452}"/>
              </a:ext>
            </a:extLst>
          </p:cNvPr>
          <p:cNvSpPr>
            <a:spLocks noGrp="1"/>
          </p:cNvSpPr>
          <p:nvPr>
            <p:ph idx="1"/>
          </p:nvPr>
        </p:nvSpPr>
        <p:spPr/>
        <p:txBody>
          <a:bodyPr>
            <a:normAutofit fontScale="92500"/>
          </a:bodyPr>
          <a:lstStyle/>
          <a:p>
            <a:pPr>
              <a:lnSpc>
                <a:spcPct val="200000"/>
              </a:lnSpc>
            </a:pPr>
            <a:r>
              <a:rPr lang="en-GB" sz="2400" dirty="0"/>
              <a:t>Addressed missing data through imputation or column removal, </a:t>
            </a:r>
          </a:p>
          <a:p>
            <a:pPr>
              <a:lnSpc>
                <a:spcPct val="200000"/>
              </a:lnSpc>
            </a:pPr>
            <a:r>
              <a:rPr lang="en-GB" sz="2400" dirty="0"/>
              <a:t>Engineered cyclical and interaction features for time-related complexity, and </a:t>
            </a:r>
          </a:p>
          <a:p>
            <a:pPr>
              <a:lnSpc>
                <a:spcPct val="200000"/>
              </a:lnSpc>
            </a:pPr>
            <a:r>
              <a:rPr lang="en-GB" sz="2400" dirty="0"/>
              <a:t>Grouped rare causes into an "Other" category to optimize model performance.</a:t>
            </a:r>
            <a:endParaRPr lang="en-KE" sz="2400" dirty="0"/>
          </a:p>
        </p:txBody>
      </p:sp>
    </p:spTree>
    <p:extLst>
      <p:ext uri="{BB962C8B-B14F-4D97-AF65-F5344CB8AC3E}">
        <p14:creationId xmlns:p14="http://schemas.microsoft.com/office/powerpoint/2010/main" val="2391971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KE"/>
          </a:p>
        </p:txBody>
      </p:sp>
      <p:pic>
        <p:nvPicPr>
          <p:cNvPr id="35" name="Picture 34">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7" name="Straight Connector 36">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1" name="Rectangle 40">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5949481-7E69-88A9-94C1-E490398EA697}"/>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400" dirty="0"/>
              <a:t>EXPLORATORY DATA ANALYSIS (EDA)</a:t>
            </a:r>
          </a:p>
        </p:txBody>
      </p:sp>
      <p:cxnSp>
        <p:nvCxnSpPr>
          <p:cNvPr id="45" name="Straight Connector 44">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Content Placeholder 6" descr="A graph of a number of black squares&#10;&#10;Description automatically generated">
            <a:extLst>
              <a:ext uri="{FF2B5EF4-FFF2-40B4-BE49-F238E27FC236}">
                <a16:creationId xmlns:a16="http://schemas.microsoft.com/office/drawing/2014/main" id="{AD305416-45A7-36D6-0BA4-070ABBF4B41A}"/>
              </a:ext>
            </a:extLst>
          </p:cNvPr>
          <p:cNvPicPr>
            <a:picLocks noGrp="1" noChangeAspect="1"/>
          </p:cNvPicPr>
          <p:nvPr>
            <p:ph idx="1"/>
          </p:nvPr>
        </p:nvPicPr>
        <p:blipFill>
          <a:blip r:embed="rId3"/>
          <a:stretch>
            <a:fillRect/>
          </a:stretch>
        </p:blipFill>
        <p:spPr>
          <a:xfrm>
            <a:off x="6238409" y="805582"/>
            <a:ext cx="5781605" cy="5065125"/>
          </a:xfrm>
          <a:prstGeom prst="rect">
            <a:avLst/>
          </a:prstGeom>
        </p:spPr>
      </p:pic>
      <p:pic>
        <p:nvPicPr>
          <p:cNvPr id="47" name="Picture 46">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9" name="Straight Connector 48">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626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KE"/>
          </a:p>
        </p:txBody>
      </p:sp>
      <p:pic>
        <p:nvPicPr>
          <p:cNvPr id="33" name="Picture 3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6" name="Rectangle 35">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38" name="Straight Connector 37">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A screenshot of a graph&#10;&#10;Description automatically generated">
            <a:extLst>
              <a:ext uri="{FF2B5EF4-FFF2-40B4-BE49-F238E27FC236}">
                <a16:creationId xmlns:a16="http://schemas.microsoft.com/office/drawing/2014/main" id="{304CAAAA-D584-C69E-2093-4B53B4C2DCAA}"/>
              </a:ext>
            </a:extLst>
          </p:cNvPr>
          <p:cNvPicPr>
            <a:picLocks noChangeAspect="1"/>
          </p:cNvPicPr>
          <p:nvPr/>
        </p:nvPicPr>
        <p:blipFill>
          <a:blip r:embed="rId3"/>
          <a:stretch>
            <a:fillRect/>
          </a:stretch>
        </p:blipFill>
        <p:spPr>
          <a:xfrm>
            <a:off x="4929809" y="269605"/>
            <a:ext cx="6787653" cy="5820411"/>
          </a:xfrm>
          <a:prstGeom prst="rect">
            <a:avLst/>
          </a:prstGeom>
        </p:spPr>
      </p:pic>
      <p:pic>
        <p:nvPicPr>
          <p:cNvPr id="39" name="Picture 38">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0" name="Straight Connector 39">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5672A486-007D-C125-9655-E582F74CBBC0}"/>
              </a:ext>
            </a:extLst>
          </p:cNvPr>
          <p:cNvSpPr>
            <a:spLocks noGrp="1"/>
          </p:cNvSpPr>
          <p:nvPr>
            <p:ph type="title"/>
          </p:nvPr>
        </p:nvSpPr>
        <p:spPr>
          <a:xfrm>
            <a:off x="753122" y="967069"/>
            <a:ext cx="4176384" cy="2380828"/>
          </a:xfrm>
        </p:spPr>
        <p:txBody>
          <a:bodyPr vert="horz" lIns="91440" tIns="45720" rIns="91440" bIns="0" rtlCol="0" anchor="b">
            <a:normAutofit/>
          </a:bodyPr>
          <a:lstStyle/>
          <a:p>
            <a:r>
              <a:rPr lang="en-US" sz="4400" dirty="0"/>
              <a:t>EXPLORATORY DATA ANALYSIS (EDA)</a:t>
            </a:r>
          </a:p>
        </p:txBody>
      </p:sp>
    </p:spTree>
    <p:extLst>
      <p:ext uri="{BB962C8B-B14F-4D97-AF65-F5344CB8AC3E}">
        <p14:creationId xmlns:p14="http://schemas.microsoft.com/office/powerpoint/2010/main" val="297175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KE"/>
          </a:p>
        </p:txBody>
      </p:sp>
      <p:pic>
        <p:nvPicPr>
          <p:cNvPr id="39" name="Picture 38">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1" name="Straight Connector 40">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5" name="Rectangle 44">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Title 1">
            <a:extLst>
              <a:ext uri="{FF2B5EF4-FFF2-40B4-BE49-F238E27FC236}">
                <a16:creationId xmlns:a16="http://schemas.microsoft.com/office/drawing/2014/main" id="{A89CF177-947E-7F9B-90E4-E208E2683F54}"/>
              </a:ext>
            </a:extLst>
          </p:cNvPr>
          <p:cNvSpPr>
            <a:spLocks noGrp="1"/>
          </p:cNvSpPr>
          <p:nvPr>
            <p:ph type="title"/>
          </p:nvPr>
        </p:nvSpPr>
        <p:spPr>
          <a:xfrm>
            <a:off x="1280338" y="1038081"/>
            <a:ext cx="4176384" cy="2380828"/>
          </a:xfrm>
        </p:spPr>
        <p:txBody>
          <a:bodyPr vert="horz" lIns="91440" tIns="45720" rIns="91440" bIns="0" rtlCol="0" anchor="b">
            <a:normAutofit fontScale="90000"/>
          </a:bodyPr>
          <a:lstStyle/>
          <a:p>
            <a:r>
              <a:rPr lang="en-US" sz="4400" dirty="0"/>
              <a:t>EXPLORATORY DATA ANALYSIS (EDA) </a:t>
            </a:r>
            <a:r>
              <a:rPr lang="en-US" sz="4400" dirty="0" err="1"/>
              <a:t>Univariative</a:t>
            </a:r>
            <a:r>
              <a:rPr lang="en-US" sz="4400" dirty="0"/>
              <a:t> analysis</a:t>
            </a:r>
          </a:p>
        </p:txBody>
      </p:sp>
      <p:cxnSp>
        <p:nvCxnSpPr>
          <p:cNvPr id="49" name="Straight Connector 48">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A graph with red bars&#10;&#10;Description automatically generated">
            <a:extLst>
              <a:ext uri="{FF2B5EF4-FFF2-40B4-BE49-F238E27FC236}">
                <a16:creationId xmlns:a16="http://schemas.microsoft.com/office/drawing/2014/main" id="{048D4CA4-00AC-A095-CB28-2F49F39E3A87}"/>
              </a:ext>
            </a:extLst>
          </p:cNvPr>
          <p:cNvPicPr>
            <a:picLocks noChangeAspect="1"/>
          </p:cNvPicPr>
          <p:nvPr/>
        </p:nvPicPr>
        <p:blipFill>
          <a:blip r:embed="rId3"/>
          <a:stretch>
            <a:fillRect/>
          </a:stretch>
        </p:blipFill>
        <p:spPr>
          <a:xfrm>
            <a:off x="5010685" y="729586"/>
            <a:ext cx="7181012" cy="4775372"/>
          </a:xfrm>
          <a:prstGeom prst="rect">
            <a:avLst/>
          </a:prstGeom>
        </p:spPr>
      </p:pic>
      <p:pic>
        <p:nvPicPr>
          <p:cNvPr id="51" name="Picture 50">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3" name="Straight Connector 52">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5934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089090D0-D9AA-EEE1-2F7B-0BF0CA77F37D}"/>
            </a:ext>
          </a:extLst>
        </p:cNvPr>
        <p:cNvGrpSpPr/>
        <p:nvPr/>
      </p:nvGrpSpPr>
      <p:grpSpPr>
        <a:xfrm>
          <a:off x="0" y="0"/>
          <a:ext cx="0" cy="0"/>
          <a:chOff x="0" y="0"/>
          <a:chExt cx="0" cy="0"/>
        </a:xfrm>
      </p:grpSpPr>
      <p:sp>
        <p:nvSpPr>
          <p:cNvPr id="37" name="Rectangle 36">
            <a:extLst>
              <a:ext uri="{FF2B5EF4-FFF2-40B4-BE49-F238E27FC236}">
                <a16:creationId xmlns:a16="http://schemas.microsoft.com/office/drawing/2014/main" id="{D4BCBF9C-C8D4-FBE0-7AAA-4E2FA306B2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KE"/>
          </a:p>
        </p:txBody>
      </p:sp>
      <p:pic>
        <p:nvPicPr>
          <p:cNvPr id="39" name="Picture 38">
            <a:extLst>
              <a:ext uri="{FF2B5EF4-FFF2-40B4-BE49-F238E27FC236}">
                <a16:creationId xmlns:a16="http://schemas.microsoft.com/office/drawing/2014/main" id="{222F873F-EE3A-769A-7093-29528A4A81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1" name="Straight Connector 40">
            <a:extLst>
              <a:ext uri="{FF2B5EF4-FFF2-40B4-BE49-F238E27FC236}">
                <a16:creationId xmlns:a16="http://schemas.microsoft.com/office/drawing/2014/main" id="{45149CE8-68F8-7425-AEAA-6C6E3AF927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21F7DF0-3EE1-9E6B-B120-E0DA803FE1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5" name="Rectangle 44">
            <a:extLst>
              <a:ext uri="{FF2B5EF4-FFF2-40B4-BE49-F238E27FC236}">
                <a16:creationId xmlns:a16="http://schemas.microsoft.com/office/drawing/2014/main" id="{F2867BCC-84F6-5244-753C-DC22B900E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CD0518F7-0EE9-D927-43FB-47D4E8CBE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Title 1">
            <a:extLst>
              <a:ext uri="{FF2B5EF4-FFF2-40B4-BE49-F238E27FC236}">
                <a16:creationId xmlns:a16="http://schemas.microsoft.com/office/drawing/2014/main" id="{3B3B3FF4-B89D-8ABC-4EFE-044068CF8697}"/>
              </a:ext>
            </a:extLst>
          </p:cNvPr>
          <p:cNvSpPr>
            <a:spLocks noGrp="1"/>
          </p:cNvSpPr>
          <p:nvPr>
            <p:ph type="title"/>
          </p:nvPr>
        </p:nvSpPr>
        <p:spPr>
          <a:xfrm>
            <a:off x="118682" y="1111363"/>
            <a:ext cx="4176384" cy="2380828"/>
          </a:xfrm>
        </p:spPr>
        <p:txBody>
          <a:bodyPr vert="horz" lIns="91440" tIns="45720" rIns="91440" bIns="0" rtlCol="0" anchor="b">
            <a:normAutofit fontScale="90000"/>
          </a:bodyPr>
          <a:lstStyle/>
          <a:p>
            <a:r>
              <a:rPr lang="en-US" sz="4400" dirty="0"/>
              <a:t>EXPLORATORY DATA ANALYSIS (EDA) </a:t>
            </a:r>
            <a:r>
              <a:rPr lang="en-GB" sz="4400" dirty="0" err="1"/>
              <a:t>Multivariative</a:t>
            </a:r>
            <a:br>
              <a:rPr lang="en-GB" sz="4400" dirty="0"/>
            </a:br>
            <a:r>
              <a:rPr lang="en-US" sz="4400" dirty="0"/>
              <a:t> analysis</a:t>
            </a:r>
          </a:p>
        </p:txBody>
      </p:sp>
      <p:cxnSp>
        <p:nvCxnSpPr>
          <p:cNvPr id="49" name="Straight Connector 48">
            <a:extLst>
              <a:ext uri="{FF2B5EF4-FFF2-40B4-BE49-F238E27FC236}">
                <a16:creationId xmlns:a16="http://schemas.microsoft.com/office/drawing/2014/main" id="{C456B8F2-F757-8EB2-A8D5-6B1CD79E60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1" name="Picture 50">
            <a:extLst>
              <a:ext uri="{FF2B5EF4-FFF2-40B4-BE49-F238E27FC236}">
                <a16:creationId xmlns:a16="http://schemas.microsoft.com/office/drawing/2014/main" id="{8B8F41FE-A318-486C-9C2E-1AC0A46B1C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3" name="Straight Connector 52">
            <a:extLst>
              <a:ext uri="{FF2B5EF4-FFF2-40B4-BE49-F238E27FC236}">
                <a16:creationId xmlns:a16="http://schemas.microsoft.com/office/drawing/2014/main" id="{8E6F5DD5-32CE-29E0-419F-69461AAC5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 name="Picture 2" descr="A screenshot of a graph&#10;&#10;Description automatically generated">
            <a:extLst>
              <a:ext uri="{FF2B5EF4-FFF2-40B4-BE49-F238E27FC236}">
                <a16:creationId xmlns:a16="http://schemas.microsoft.com/office/drawing/2014/main" id="{CF837BBB-EE0E-8D4E-7EB8-57B3EAE7080F}"/>
              </a:ext>
            </a:extLst>
          </p:cNvPr>
          <p:cNvPicPr>
            <a:picLocks noChangeAspect="1"/>
          </p:cNvPicPr>
          <p:nvPr/>
        </p:nvPicPr>
        <p:blipFill>
          <a:blip r:embed="rId3"/>
          <a:stretch>
            <a:fillRect/>
          </a:stretch>
        </p:blipFill>
        <p:spPr>
          <a:xfrm>
            <a:off x="4091871" y="257374"/>
            <a:ext cx="7981447" cy="4856879"/>
          </a:xfrm>
          <a:prstGeom prst="rect">
            <a:avLst/>
          </a:prstGeom>
        </p:spPr>
      </p:pic>
    </p:spTree>
    <p:extLst>
      <p:ext uri="{BB962C8B-B14F-4D97-AF65-F5344CB8AC3E}">
        <p14:creationId xmlns:p14="http://schemas.microsoft.com/office/powerpoint/2010/main" val="4001812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24CAF90F-D868-9B5C-C3C2-AB2938E085FF}"/>
            </a:ext>
          </a:extLst>
        </p:cNvPr>
        <p:cNvGrpSpPr/>
        <p:nvPr/>
      </p:nvGrpSpPr>
      <p:grpSpPr>
        <a:xfrm>
          <a:off x="0" y="0"/>
          <a:ext cx="0" cy="0"/>
          <a:chOff x="0" y="0"/>
          <a:chExt cx="0" cy="0"/>
        </a:xfrm>
      </p:grpSpPr>
      <p:sp>
        <p:nvSpPr>
          <p:cNvPr id="101" name="Rectangle 10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KE"/>
          </a:p>
        </p:txBody>
      </p:sp>
      <p:pic>
        <p:nvPicPr>
          <p:cNvPr id="102" name="Picture 10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3" name="Straight Connector 10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05" name="Rectangle 104">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Title 1">
            <a:extLst>
              <a:ext uri="{FF2B5EF4-FFF2-40B4-BE49-F238E27FC236}">
                <a16:creationId xmlns:a16="http://schemas.microsoft.com/office/drawing/2014/main" id="{9C84DC9E-EC31-6022-A7C2-1586E9D02755}"/>
              </a:ext>
            </a:extLst>
          </p:cNvPr>
          <p:cNvSpPr>
            <a:spLocks noGrp="1"/>
          </p:cNvSpPr>
          <p:nvPr>
            <p:ph type="title"/>
          </p:nvPr>
        </p:nvSpPr>
        <p:spPr>
          <a:xfrm>
            <a:off x="7883913" y="943660"/>
            <a:ext cx="4151306" cy="2374516"/>
          </a:xfrm>
        </p:spPr>
        <p:txBody>
          <a:bodyPr vert="horz" lIns="91440" tIns="45720" rIns="91440" bIns="0" rtlCol="0" anchor="b">
            <a:noAutofit/>
          </a:bodyPr>
          <a:lstStyle/>
          <a:p>
            <a:pPr algn="r"/>
            <a:r>
              <a:rPr lang="en-US" sz="3600" dirty="0"/>
              <a:t>EXPLORATORY DATA ANALYSIS (EDA) </a:t>
            </a:r>
            <a:r>
              <a:rPr lang="en-US" sz="3600" dirty="0" err="1"/>
              <a:t>Multivariative</a:t>
            </a:r>
            <a:br>
              <a:rPr lang="en-US" sz="3600" dirty="0"/>
            </a:br>
            <a:r>
              <a:rPr lang="en-US" sz="3600" dirty="0"/>
              <a:t> analysis</a:t>
            </a:r>
          </a:p>
        </p:txBody>
      </p:sp>
      <p:pic>
        <p:nvPicPr>
          <p:cNvPr id="3" name="Picture 2" descr="A graph of different colored dots&#10;&#10;Description automatically generated">
            <a:extLst>
              <a:ext uri="{FF2B5EF4-FFF2-40B4-BE49-F238E27FC236}">
                <a16:creationId xmlns:a16="http://schemas.microsoft.com/office/drawing/2014/main" id="{9E0FC10C-DF1C-B144-A60F-FD98B32F8C51}"/>
              </a:ext>
            </a:extLst>
          </p:cNvPr>
          <p:cNvPicPr>
            <a:picLocks noChangeAspect="1"/>
          </p:cNvPicPr>
          <p:nvPr/>
        </p:nvPicPr>
        <p:blipFill>
          <a:blip r:embed="rId3"/>
          <a:stretch>
            <a:fillRect/>
          </a:stretch>
        </p:blipFill>
        <p:spPr>
          <a:xfrm>
            <a:off x="63954" y="138990"/>
            <a:ext cx="7732201" cy="5257896"/>
          </a:xfrm>
          <a:prstGeom prst="rect">
            <a:avLst/>
          </a:prstGeom>
        </p:spPr>
      </p:pic>
      <p:cxnSp>
        <p:nvCxnSpPr>
          <p:cNvPr id="107" name="Straight Connector 106">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08" name="Picture 107">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9" name="Straight Connector 108">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152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F51C52-1652-952E-BC52-68470BCB0A2D}"/>
              </a:ext>
            </a:extLst>
          </p:cNvPr>
          <p:cNvSpPr>
            <a:spLocks noGrp="1"/>
          </p:cNvSpPr>
          <p:nvPr>
            <p:ph type="title"/>
          </p:nvPr>
        </p:nvSpPr>
        <p:spPr/>
        <p:txBody>
          <a:bodyPr/>
          <a:lstStyle/>
          <a:p>
            <a:r>
              <a:rPr lang="en-KE" dirty="0"/>
              <a:t>MODELING APROACH &amp; EVAPUATION METRICS</a:t>
            </a:r>
          </a:p>
        </p:txBody>
      </p:sp>
      <p:sp>
        <p:nvSpPr>
          <p:cNvPr id="4" name="Content Placeholder 3">
            <a:extLst>
              <a:ext uri="{FF2B5EF4-FFF2-40B4-BE49-F238E27FC236}">
                <a16:creationId xmlns:a16="http://schemas.microsoft.com/office/drawing/2014/main" id="{D81F2E08-9524-FBD1-7ABA-0ACEDBA7AD62}"/>
              </a:ext>
            </a:extLst>
          </p:cNvPr>
          <p:cNvSpPr>
            <a:spLocks noGrp="1"/>
          </p:cNvSpPr>
          <p:nvPr>
            <p:ph idx="1"/>
          </p:nvPr>
        </p:nvSpPr>
        <p:spPr/>
        <p:txBody>
          <a:bodyPr>
            <a:normAutofit fontScale="77500" lnSpcReduction="20000"/>
          </a:bodyPr>
          <a:lstStyle/>
          <a:p>
            <a:pPr marL="0" indent="0" algn="l">
              <a:spcAft>
                <a:spcPts val="450"/>
              </a:spcAft>
              <a:buNone/>
            </a:pPr>
            <a:r>
              <a:rPr lang="en-GB" dirty="0">
                <a:latin typeface="Roboto" panose="02000000000000000000" pitchFamily="2" charset="0"/>
              </a:rPr>
              <a:t>Models tested include: Gradient Boosting, Random Forest, Lasso Logic Regression, Decision Tree, Ridge Classifier,  </a:t>
            </a:r>
          </a:p>
          <a:p>
            <a:pPr marL="0" indent="0" algn="l">
              <a:spcAft>
                <a:spcPts val="450"/>
              </a:spcAft>
              <a:buNone/>
            </a:pPr>
            <a:r>
              <a:rPr lang="en-GB" b="0" i="0" dirty="0">
                <a:effectLst/>
                <a:latin typeface="Roboto" panose="02000000000000000000" pitchFamily="2" charset="0"/>
              </a:rPr>
              <a:t>Evaluation Metrics</a:t>
            </a:r>
          </a:p>
          <a:p>
            <a:pPr>
              <a:spcAft>
                <a:spcPts val="450"/>
              </a:spcAft>
            </a:pPr>
            <a:r>
              <a:rPr lang="en-GB" sz="2100" dirty="0">
                <a:latin typeface="Roboto" panose="02000000000000000000" pitchFamily="2" charset="0"/>
              </a:rPr>
              <a:t>Accuracy: The proportion of correct predictions made by the model.</a:t>
            </a:r>
          </a:p>
          <a:p>
            <a:pPr>
              <a:spcAft>
                <a:spcPts val="450"/>
              </a:spcAft>
            </a:pPr>
            <a:r>
              <a:rPr lang="en-GB" sz="2100" dirty="0">
                <a:latin typeface="Roboto" panose="02000000000000000000" pitchFamily="2" charset="0"/>
              </a:rPr>
              <a:t>Precision: The ability of the model to correctly identify positive instances.</a:t>
            </a:r>
          </a:p>
          <a:p>
            <a:pPr>
              <a:spcAft>
                <a:spcPts val="450"/>
              </a:spcAft>
            </a:pPr>
            <a:r>
              <a:rPr lang="en-GB" sz="2100" dirty="0">
                <a:latin typeface="Roboto" panose="02000000000000000000" pitchFamily="2" charset="0"/>
              </a:rPr>
              <a:t>Recall: The ability of the model to capture all positive instances.</a:t>
            </a:r>
          </a:p>
          <a:p>
            <a:pPr>
              <a:spcAft>
                <a:spcPts val="450"/>
              </a:spcAft>
            </a:pPr>
            <a:r>
              <a:rPr lang="en-GB" sz="2100" dirty="0">
                <a:latin typeface="Roboto" panose="02000000000000000000" pitchFamily="2" charset="0"/>
              </a:rPr>
              <a:t>F1-Score: The harmonic mean of precision and recall, balancing the two.</a:t>
            </a:r>
          </a:p>
          <a:p>
            <a:pPr>
              <a:spcAft>
                <a:spcPts val="450"/>
              </a:spcAft>
            </a:pPr>
            <a:r>
              <a:rPr lang="en-GB" sz="2100" dirty="0">
                <a:latin typeface="Roboto" panose="02000000000000000000" pitchFamily="2" charset="0"/>
              </a:rPr>
              <a:t>Confusion Matrix: A detailed breakdown of the model's performance across different classes.</a:t>
            </a:r>
          </a:p>
          <a:p>
            <a:endParaRPr lang="en-KE" dirty="0"/>
          </a:p>
        </p:txBody>
      </p:sp>
    </p:spTree>
    <p:extLst>
      <p:ext uri="{BB962C8B-B14F-4D97-AF65-F5344CB8AC3E}">
        <p14:creationId xmlns:p14="http://schemas.microsoft.com/office/powerpoint/2010/main" val="125422165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3540</TotalTime>
  <Words>540</Words>
  <Application>Microsoft Macintosh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Gill Sans MT</vt:lpstr>
      <vt:lpstr>Roboto</vt:lpstr>
      <vt:lpstr>Gallery</vt:lpstr>
      <vt:lpstr>ANALYSIS OF TRAFFIC ACCIDENTS CAUSES, INSIGHTS AND RECOMMENDATIONS</vt:lpstr>
      <vt:lpstr>Introduction</vt:lpstr>
      <vt:lpstr>Data preparation</vt:lpstr>
      <vt:lpstr>EXPLORATORY DATA ANALYSIS (EDA)</vt:lpstr>
      <vt:lpstr>EXPLORATORY DATA ANALYSIS (EDA)</vt:lpstr>
      <vt:lpstr>EXPLORATORY DATA ANALYSIS (EDA) Univariative analysis</vt:lpstr>
      <vt:lpstr>EXPLORATORY DATA ANALYSIS (EDA) Multivariative  analysis</vt:lpstr>
      <vt:lpstr>EXPLORATORY DATA ANALYSIS (EDA) Multivariative  analysis</vt:lpstr>
      <vt:lpstr>MODELING APROACH &amp; EVAPUATION METRICS</vt:lpstr>
      <vt:lpstr>Model comparison</vt:lpstr>
      <vt:lpstr>DATA MODELING</vt:lpstr>
      <vt:lpstr>Best model</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Kelvin Njenga</dc:creator>
  <cp:lastModifiedBy>Kelvin Njenga</cp:lastModifiedBy>
  <cp:revision>9</cp:revision>
  <dcterms:created xsi:type="dcterms:W3CDTF">2024-12-17T16:42:39Z</dcterms:created>
  <dcterms:modified xsi:type="dcterms:W3CDTF">2024-12-23T11:14:03Z</dcterms:modified>
</cp:coreProperties>
</file>