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61"/>
  </p:notesMasterIdLst>
  <p:handoutMasterIdLst>
    <p:handoutMasterId r:id="rId62"/>
  </p:handoutMasterIdLst>
  <p:sldIdLst>
    <p:sldId id="332" r:id="rId5"/>
    <p:sldId id="316" r:id="rId6"/>
    <p:sldId id="346" r:id="rId7"/>
    <p:sldId id="350" r:id="rId8"/>
    <p:sldId id="355" r:id="rId9"/>
    <p:sldId id="352" r:id="rId10"/>
    <p:sldId id="356" r:id="rId11"/>
    <p:sldId id="345" r:id="rId12"/>
    <p:sldId id="320" r:id="rId13"/>
    <p:sldId id="353" r:id="rId14"/>
    <p:sldId id="703" r:id="rId15"/>
    <p:sldId id="317" r:id="rId16"/>
    <p:sldId id="325" r:id="rId17"/>
    <p:sldId id="359" r:id="rId18"/>
    <p:sldId id="354" r:id="rId19"/>
    <p:sldId id="327" r:id="rId20"/>
    <p:sldId id="699" r:id="rId21"/>
    <p:sldId id="360" r:id="rId22"/>
    <p:sldId id="700" r:id="rId23"/>
    <p:sldId id="288" r:id="rId24"/>
    <p:sldId id="264" r:id="rId25"/>
    <p:sldId id="307" r:id="rId26"/>
    <p:sldId id="308" r:id="rId27"/>
    <p:sldId id="265" r:id="rId28"/>
    <p:sldId id="358" r:id="rId29"/>
    <p:sldId id="266" r:id="rId30"/>
    <p:sldId id="267" r:id="rId31"/>
    <p:sldId id="268" r:id="rId32"/>
    <p:sldId id="357" r:id="rId33"/>
    <p:sldId id="295" r:id="rId34"/>
    <p:sldId id="311" r:id="rId35"/>
    <p:sldId id="702" r:id="rId36"/>
    <p:sldId id="713" r:id="rId37"/>
    <p:sldId id="270" r:id="rId38"/>
    <p:sldId id="336" r:id="rId39"/>
    <p:sldId id="337" r:id="rId40"/>
    <p:sldId id="338" r:id="rId41"/>
    <p:sldId id="339" r:id="rId42"/>
    <p:sldId id="698" r:id="rId43"/>
    <p:sldId id="706" r:id="rId44"/>
    <p:sldId id="707" r:id="rId45"/>
    <p:sldId id="714" r:id="rId46"/>
    <p:sldId id="276" r:id="rId47"/>
    <p:sldId id="277" r:id="rId48"/>
    <p:sldId id="279" r:id="rId49"/>
    <p:sldId id="710" r:id="rId50"/>
    <p:sldId id="711" r:id="rId51"/>
    <p:sldId id="712" r:id="rId52"/>
    <p:sldId id="318" r:id="rId53"/>
    <p:sldId id="697" r:id="rId54"/>
    <p:sldId id="349" r:id="rId55"/>
    <p:sldId id="342" r:id="rId56"/>
    <p:sldId id="701" r:id="rId57"/>
    <p:sldId id="328" r:id="rId58"/>
    <p:sldId id="329" r:id="rId59"/>
    <p:sldId id="330" r:id="rId6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06A77-124B-4FD4-968B-7BE84C5892C5}">
          <p14:sldIdLst>
            <p14:sldId id="332"/>
          </p14:sldIdLst>
        </p14:section>
        <p14:section name="Sujets couverts" id="{1D96BA16-7678-4AF7-ABC4-5055EF79F8A2}">
          <p14:sldIdLst>
            <p14:sldId id="316"/>
          </p14:sldIdLst>
        </p14:section>
        <p14:section name="Motivation" id="{C038B1EC-8D1D-45B2-9A70-1578A4B533A8}">
          <p14:sldIdLst>
            <p14:sldId id="346"/>
            <p14:sldId id="350"/>
            <p14:sldId id="355"/>
            <p14:sldId id="352"/>
            <p14:sldId id="356"/>
            <p14:sldId id="345"/>
            <p14:sldId id="320"/>
            <p14:sldId id="353"/>
            <p14:sldId id="703"/>
            <p14:sldId id="317"/>
          </p14:sldIdLst>
        </p14:section>
        <p14:section name="Processus de décision markovien" id="{D1F73E90-1778-4BDD-9910-F501E5FC0A95}">
          <p14:sldIdLst>
            <p14:sldId id="325"/>
            <p14:sldId id="359"/>
            <p14:sldId id="354"/>
            <p14:sldId id="327"/>
            <p14:sldId id="699"/>
            <p14:sldId id="360"/>
            <p14:sldId id="700"/>
            <p14:sldId id="288"/>
            <p14:sldId id="264"/>
            <p14:sldId id="307"/>
            <p14:sldId id="308"/>
            <p14:sldId id="265"/>
            <p14:sldId id="358"/>
            <p14:sldId id="266"/>
            <p14:sldId id="267"/>
            <p14:sldId id="268"/>
            <p14:sldId id="357"/>
            <p14:sldId id="295"/>
            <p14:sldId id="311"/>
            <p14:sldId id="702"/>
          </p14:sldIdLst>
        </p14:section>
        <p14:section name="Rappel" id="{32B13171-F1BD-4F2B-8479-BF430F52AD5E}">
          <p14:sldIdLst>
            <p14:sldId id="713"/>
          </p14:sldIdLst>
        </p14:section>
        <p14:section name="Algorithme d'itération par valeur" id="{70FA05B7-5CBF-441E-A1C1-2DDF11798310}">
          <p14:sldIdLst>
            <p14:sldId id="270"/>
            <p14:sldId id="336"/>
            <p14:sldId id="337"/>
            <p14:sldId id="338"/>
            <p14:sldId id="339"/>
            <p14:sldId id="698"/>
            <p14:sldId id="706"/>
            <p14:sldId id="707"/>
          </p14:sldIdLst>
        </p14:section>
        <p14:section name="Algorithme d'itération par politique" id="{4B946DB3-0560-40A1-B4F7-309B9D8B5DDE}">
          <p14:sldIdLst>
            <p14:sldId id="714"/>
            <p14:sldId id="276"/>
            <p14:sldId id="277"/>
            <p14:sldId id="279"/>
            <p14:sldId id="710"/>
            <p14:sldId id="711"/>
            <p14:sldId id="712"/>
          </p14:sldIdLst>
        </p14:section>
        <p14:section name="Conclusion" id="{E65AC0B3-A103-462E-9EA2-0228C3ADB017}">
          <p14:sldIdLst>
            <p14:sldId id="318"/>
            <p14:sldId id="697"/>
            <p14:sldId id="349"/>
            <p14:sldId id="342"/>
          </p14:sldIdLst>
        </p14:section>
        <p14:section name="Extra - Exemple" id="{9F20FCCD-C077-4077-BBC8-9B3D4A372CDE}">
          <p14:sldIdLst>
            <p14:sldId id="701"/>
          </p14:sldIdLst>
        </p14:section>
        <p14:section name="Extra - Résolution d'un système d'équations linéaires" id="{511A1A28-01B6-48EE-A5C1-03D22335828B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AD87E-EF65-4C96-9F39-0544C836AC80}" v="29" dt="2023-06-11T19:27:47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1066" autoAdjust="0"/>
  </p:normalViewPr>
  <p:slideViewPr>
    <p:cSldViewPr snapToGrid="0">
      <p:cViewPr varScale="1">
        <p:scale>
          <a:sx n="89" d="100"/>
          <a:sy n="89" d="100"/>
        </p:scale>
        <p:origin x="214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121AD87E-EF65-4C96-9F39-0544C836AC80}"/>
    <pc:docChg chg="custSel modSld">
      <pc:chgData name="Froduald Kabanza" userId="edf393d0-642b-4b9e-8c75-f62133241689" providerId="ADAL" clId="{121AD87E-EF65-4C96-9F39-0544C836AC80}" dt="2023-06-11T19:27:47.367" v="60" actId="1076"/>
      <pc:docMkLst>
        <pc:docMk/>
      </pc:docMkLst>
      <pc:sldChg chg="addSp delSp modSp mod modNotesTx">
        <pc:chgData name="Froduald Kabanza" userId="edf393d0-642b-4b9e-8c75-f62133241689" providerId="ADAL" clId="{121AD87E-EF65-4C96-9F39-0544C836AC80}" dt="2023-06-11T19:27:24.613" v="55" actId="1076"/>
        <pc:sldMkLst>
          <pc:docMk/>
          <pc:sldMk cId="0" sldId="698"/>
        </pc:sldMkLst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7" creationId="{C007CB5E-08D7-02EB-8281-15793054769D}"/>
          </ac:spMkLst>
        </pc:spChg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8" creationId="{C67B4C7C-8AA0-9D5B-12BA-427052CF7CA4}"/>
          </ac:spMkLst>
        </pc:spChg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9" creationId="{94C6305F-E72E-4BED-6FF9-3D511179E5F9}"/>
          </ac:spMkLst>
        </pc:spChg>
        <pc:spChg chg="mod">
          <ac:chgData name="Froduald Kabanza" userId="edf393d0-642b-4b9e-8c75-f62133241689" providerId="ADAL" clId="{121AD87E-EF65-4C96-9F39-0544C836AC80}" dt="2023-06-11T19:27:24.613" v="55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121AD87E-EF65-4C96-9F39-0544C836AC80}" dt="2023-06-11T19:27:24.613" v="55" actId="1076"/>
          <ac:spMkLst>
            <pc:docMk/>
            <pc:sldMk cId="0" sldId="698"/>
            <ac:spMk id="43" creationId="{F167E49C-90FF-42D0-9921-13722D38A6E1}"/>
          </ac:spMkLst>
        </pc:spChg>
        <pc:spChg chg="del">
          <ac:chgData name="Froduald Kabanza" userId="edf393d0-642b-4b9e-8c75-f62133241689" providerId="ADAL" clId="{121AD87E-EF65-4C96-9F39-0544C836AC80}" dt="2023-06-11T19:20:00.145" v="0" actId="478"/>
          <ac:spMkLst>
            <pc:docMk/>
            <pc:sldMk cId="0" sldId="698"/>
            <ac:spMk id="44" creationId="{3551FE15-9225-4581-944B-6238BDBD2BC0}"/>
          </ac:spMkLst>
        </pc:spChg>
        <pc:grpChg chg="mod">
          <ac:chgData name="Froduald Kabanza" userId="edf393d0-642b-4b9e-8c75-f62133241689" providerId="ADAL" clId="{121AD87E-EF65-4C96-9F39-0544C836AC80}" dt="2023-06-11T19:27:24.613" v="55" actId="1076"/>
          <ac:grpSpMkLst>
            <pc:docMk/>
            <pc:sldMk cId="0" sldId="698"/>
            <ac:grpSpMk id="4" creationId="{CFFC4872-2750-4E41-AD8C-D885247915BE}"/>
          </ac:grpSpMkLst>
        </pc:grpChg>
        <pc:grpChg chg="add del mod">
          <ac:chgData name="Froduald Kabanza" userId="edf393d0-642b-4b9e-8c75-f62133241689" providerId="ADAL" clId="{121AD87E-EF65-4C96-9F39-0544C836AC80}" dt="2023-06-11T19:27:18.432" v="54" actId="478"/>
          <ac:grpSpMkLst>
            <pc:docMk/>
            <pc:sldMk cId="0" sldId="698"/>
            <ac:grpSpMk id="6" creationId="{805661FE-BFDA-3E32-97FC-651BBD4438DD}"/>
          </ac:grpSpMkLst>
        </pc:grpChg>
        <pc:graphicFrameChg chg="add mod modGraphic">
          <ac:chgData name="Froduald Kabanza" userId="edf393d0-642b-4b9e-8c75-f62133241689" providerId="ADAL" clId="{121AD87E-EF65-4C96-9F39-0544C836AC80}" dt="2023-06-11T19:25:40.349" v="33" actId="1076"/>
          <ac:graphicFrameMkLst>
            <pc:docMk/>
            <pc:sldMk cId="0" sldId="698"/>
            <ac:graphicFrameMk id="5" creationId="{4D74142D-2143-868C-FEF4-52170E89D475}"/>
          </ac:graphicFrameMkLst>
        </pc:graphicFrameChg>
      </pc:sldChg>
      <pc:sldChg chg="modSp mod">
        <pc:chgData name="Froduald Kabanza" userId="edf393d0-642b-4b9e-8c75-f62133241689" providerId="ADAL" clId="{121AD87E-EF65-4C96-9F39-0544C836AC80}" dt="2023-06-11T19:23:39.007" v="28" actId="1076"/>
        <pc:sldMkLst>
          <pc:docMk/>
          <pc:sldMk cId="2228572429" sldId="702"/>
        </pc:sldMkLst>
        <pc:spChg chg="mod">
          <ac:chgData name="Froduald Kabanza" userId="edf393d0-642b-4b9e-8c75-f62133241689" providerId="ADAL" clId="{121AD87E-EF65-4C96-9F39-0544C836AC80}" dt="2023-06-11T19:23:31.818" v="27" actId="1076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121AD87E-EF65-4C96-9F39-0544C836AC80}" dt="2023-06-11T19:23:31.818" v="27" actId="1076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121AD87E-EF65-4C96-9F39-0544C836AC80}" dt="2023-06-11T19:23:39.007" v="28" actId="1076"/>
          <ac:spMkLst>
            <pc:docMk/>
            <pc:sldMk cId="2228572429" sldId="702"/>
            <ac:spMk id="26" creationId="{21E693B2-29E9-49EA-9A27-E0888801F4D1}"/>
          </ac:spMkLst>
        </pc:spChg>
        <pc:grpChg chg="mod">
          <ac:chgData name="Froduald Kabanza" userId="edf393d0-642b-4b9e-8c75-f62133241689" providerId="ADAL" clId="{121AD87E-EF65-4C96-9F39-0544C836AC80}" dt="2023-06-11T19:23:31.818" v="27" actId="1076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addSp delSp modSp">
        <pc:chgData name="Froduald Kabanza" userId="edf393d0-642b-4b9e-8c75-f62133241689" providerId="ADAL" clId="{121AD87E-EF65-4C96-9F39-0544C836AC80}" dt="2023-06-11T19:27:33.748" v="57"/>
        <pc:sldMkLst>
          <pc:docMk/>
          <pc:sldMk cId="2343593412" sldId="706"/>
        </pc:sldMkLst>
        <pc:spChg chg="mod">
          <ac:chgData name="Froduald Kabanza" userId="edf393d0-642b-4b9e-8c75-f62133241689" providerId="ADAL" clId="{121AD87E-EF65-4C96-9F39-0544C836AC80}" dt="2023-06-11T19:21:31.034" v="25" actId="1076"/>
          <ac:spMkLst>
            <pc:docMk/>
            <pc:sldMk cId="2343593412" sldId="706"/>
            <ac:spMk id="5" creationId="{6C7E2249-8F72-1DED-AB27-2E09E25120F2}"/>
          </ac:spMkLst>
        </pc:spChg>
        <pc:spChg chg="mod">
          <ac:chgData name="Froduald Kabanza" userId="edf393d0-642b-4b9e-8c75-f62133241689" providerId="ADAL" clId="{121AD87E-EF65-4C96-9F39-0544C836AC80}" dt="2023-06-11T19:21:31.034" v="25" actId="1076"/>
          <ac:spMkLst>
            <pc:docMk/>
            <pc:sldMk cId="2343593412" sldId="706"/>
            <ac:spMk id="6" creationId="{02F5BCEC-AF45-985D-8DF3-3E87914CDF40}"/>
          </ac:spMkLst>
        </pc:spChg>
        <pc:spChg chg="mod">
          <ac:chgData name="Froduald Kabanza" userId="edf393d0-642b-4b9e-8c75-f62133241689" providerId="ADAL" clId="{121AD87E-EF65-4C96-9F39-0544C836AC80}" dt="2023-06-11T19:27:33.748" v="57"/>
          <ac:spMkLst>
            <pc:docMk/>
            <pc:sldMk cId="2343593412" sldId="706"/>
            <ac:spMk id="8" creationId="{3684B561-1488-5ADD-40D6-3574888D4633}"/>
          </ac:spMkLst>
        </pc:spChg>
        <pc:spChg chg="mod">
          <ac:chgData name="Froduald Kabanza" userId="edf393d0-642b-4b9e-8c75-f62133241689" providerId="ADAL" clId="{121AD87E-EF65-4C96-9F39-0544C836AC80}" dt="2023-06-11T19:27:33.748" v="57"/>
          <ac:spMkLst>
            <pc:docMk/>
            <pc:sldMk cId="2343593412" sldId="706"/>
            <ac:spMk id="9" creationId="{CF03E339-F24B-9739-C2E1-037CAC5D333A}"/>
          </ac:spMkLst>
        </pc:spChg>
        <pc:grpChg chg="add del mod">
          <ac:chgData name="Froduald Kabanza" userId="edf393d0-642b-4b9e-8c75-f62133241689" providerId="ADAL" clId="{121AD87E-EF65-4C96-9F39-0544C836AC80}" dt="2023-06-11T19:27:32.743" v="56" actId="478"/>
          <ac:grpSpMkLst>
            <pc:docMk/>
            <pc:sldMk cId="2343593412" sldId="706"/>
            <ac:grpSpMk id="3" creationId="{19380BB0-B7DC-3110-05E1-5962392436CA}"/>
          </ac:grpSpMkLst>
        </pc:grpChg>
        <pc:grpChg chg="del">
          <ac:chgData name="Froduald Kabanza" userId="edf393d0-642b-4b9e-8c75-f62133241689" providerId="ADAL" clId="{121AD87E-EF65-4C96-9F39-0544C836AC80}" dt="2023-06-11T19:20:57.391" v="20" actId="478"/>
          <ac:grpSpMkLst>
            <pc:docMk/>
            <pc:sldMk cId="2343593412" sldId="706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121AD87E-EF65-4C96-9F39-0544C836AC80}" dt="2023-06-11T19:27:33.748" v="57"/>
          <ac:grpSpMkLst>
            <pc:docMk/>
            <pc:sldMk cId="2343593412" sldId="706"/>
            <ac:grpSpMk id="7" creationId="{35BE478E-2FB3-C221-FEF7-4D600EA51953}"/>
          </ac:grpSpMkLst>
        </pc:grpChg>
      </pc:sldChg>
      <pc:sldChg chg="addSp delSp modSp modAnim">
        <pc:chgData name="Froduald Kabanza" userId="edf393d0-642b-4b9e-8c75-f62133241689" providerId="ADAL" clId="{121AD87E-EF65-4C96-9F39-0544C836AC80}" dt="2023-06-11T19:27:47.367" v="60" actId="1076"/>
        <pc:sldMkLst>
          <pc:docMk/>
          <pc:sldMk cId="3980560850" sldId="707"/>
        </pc:sldMkLst>
        <pc:spChg chg="mod">
          <ac:chgData name="Froduald Kabanza" userId="edf393d0-642b-4b9e-8c75-f62133241689" providerId="ADAL" clId="{121AD87E-EF65-4C96-9F39-0544C836AC80}" dt="2023-06-11T19:21:25.854" v="24" actId="1076"/>
          <ac:spMkLst>
            <pc:docMk/>
            <pc:sldMk cId="3980560850" sldId="707"/>
            <ac:spMk id="5" creationId="{38FCF5B9-41FA-94FE-7EB3-4B7E7A116842}"/>
          </ac:spMkLst>
        </pc:spChg>
        <pc:spChg chg="mod">
          <ac:chgData name="Froduald Kabanza" userId="edf393d0-642b-4b9e-8c75-f62133241689" providerId="ADAL" clId="{121AD87E-EF65-4C96-9F39-0544C836AC80}" dt="2023-06-11T19:21:25.854" v="24" actId="1076"/>
          <ac:spMkLst>
            <pc:docMk/>
            <pc:sldMk cId="3980560850" sldId="707"/>
            <ac:spMk id="7" creationId="{B982E0D7-EB23-1490-8293-B9BE40474E9A}"/>
          </ac:spMkLst>
        </pc:spChg>
        <pc:spChg chg="mod">
          <ac:chgData name="Froduald Kabanza" userId="edf393d0-642b-4b9e-8c75-f62133241689" providerId="ADAL" clId="{121AD87E-EF65-4C96-9F39-0544C836AC80}" dt="2023-06-11T19:27:47.367" v="60" actId="1076"/>
          <ac:spMkLst>
            <pc:docMk/>
            <pc:sldMk cId="3980560850" sldId="707"/>
            <ac:spMk id="9" creationId="{949C355E-8E68-FB9B-D86C-EF53B05E1E46}"/>
          </ac:spMkLst>
        </pc:spChg>
        <pc:spChg chg="mod">
          <ac:chgData name="Froduald Kabanza" userId="edf393d0-642b-4b9e-8c75-f62133241689" providerId="ADAL" clId="{121AD87E-EF65-4C96-9F39-0544C836AC80}" dt="2023-06-11T19:27:47.367" v="60" actId="1076"/>
          <ac:spMkLst>
            <pc:docMk/>
            <pc:sldMk cId="3980560850" sldId="707"/>
            <ac:spMk id="10" creationId="{C849ADAE-3244-44AF-BD6C-26EBCDD230C1}"/>
          </ac:spMkLst>
        </pc:spChg>
        <pc:grpChg chg="add del mod">
          <ac:chgData name="Froduald Kabanza" userId="edf393d0-642b-4b9e-8c75-f62133241689" providerId="ADAL" clId="{121AD87E-EF65-4C96-9F39-0544C836AC80}" dt="2023-06-11T19:27:40.245" v="58" actId="478"/>
          <ac:grpSpMkLst>
            <pc:docMk/>
            <pc:sldMk cId="3980560850" sldId="707"/>
            <ac:grpSpMk id="3" creationId="{84B7AE92-EB69-EA36-3090-7229922905D1}"/>
          </ac:grpSpMkLst>
        </pc:grpChg>
        <pc:grpChg chg="del">
          <ac:chgData name="Froduald Kabanza" userId="edf393d0-642b-4b9e-8c75-f62133241689" providerId="ADAL" clId="{121AD87E-EF65-4C96-9F39-0544C836AC80}" dt="2023-06-11T19:21:21.412" v="22" actId="478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121AD87E-EF65-4C96-9F39-0544C836AC80}" dt="2023-06-11T19:27:47.367" v="60" actId="1076"/>
          <ac:grpSpMkLst>
            <pc:docMk/>
            <pc:sldMk cId="3980560850" sldId="707"/>
            <ac:grpSpMk id="8" creationId="{9F22D1D1-2EB9-65EE-2B1C-5F218CF96E8E}"/>
          </ac:grpSpMkLst>
        </pc:grp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B05F2BED-853B-4243-8207-18D8C98F2B41}"/>
    <pc:docChg chg="custSel addSld delSld modSld addSection modSection">
      <pc:chgData name="Froduald Kabanza" userId="edf393d0-642b-4b9e-8c75-f62133241689" providerId="ADAL" clId="{B05F2BED-853B-4243-8207-18D8C98F2B41}" dt="2023-03-10T19:10:05.259" v="274" actId="20577"/>
      <pc:docMkLst>
        <pc:docMk/>
      </pc:docMkLst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8"/>
        </pc:sldMkLst>
      </pc:sldChg>
      <pc:sldChg chg="del mod modShow">
        <pc:chgData name="Froduald Kabanza" userId="edf393d0-642b-4b9e-8c75-f62133241689" providerId="ADAL" clId="{B05F2BED-853B-4243-8207-18D8C98F2B41}" dt="2023-02-09T23:49:15.349" v="56" actId="2696"/>
        <pc:sldMkLst>
          <pc:docMk/>
          <pc:sldMk cId="0" sldId="3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1"/>
        </pc:sldMkLst>
      </pc:sldChg>
      <pc:sldChg chg="modSp mod modShow">
        <pc:chgData name="Froduald Kabanza" userId="edf393d0-642b-4b9e-8c75-f62133241689" providerId="ADAL" clId="{B05F2BED-853B-4243-8207-18D8C98F2B41}" dt="2023-02-09T23:52:34.844" v="215" actId="20577"/>
        <pc:sldMkLst>
          <pc:docMk/>
          <pc:sldMk cId="0" sldId="316"/>
        </pc:sldMkLst>
        <pc:spChg chg="mod">
          <ac:chgData name="Froduald Kabanza" userId="edf393d0-642b-4b9e-8c75-f62133241689" providerId="ADAL" clId="{B05F2BED-853B-4243-8207-18D8C98F2B41}" dt="2023-02-09T23:52:34.844" v="21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7"/>
        </pc:sldMkLst>
      </pc:sldChg>
      <pc:sldChg chg="modSp 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8"/>
        </pc:sldMkLst>
        <pc:spChg chg="mod">
          <ac:chgData name="Froduald Kabanza" userId="edf393d0-642b-4b9e-8c75-f62133241689" providerId="ADAL" clId="{B05F2BED-853B-4243-8207-18D8C98F2B41}" dt="2023-01-05T05:58:37.436" v="1" actId="20577"/>
          <ac:spMkLst>
            <pc:docMk/>
            <pc:sldMk cId="0" sldId="318"/>
            <ac:spMk id="67586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0"/>
        </pc:sldMkLst>
      </pc:sldChg>
      <pc:sldChg chg="addSp delSp modSp mod modShow">
        <pc:chgData name="Froduald Kabanza" userId="edf393d0-642b-4b9e-8c75-f62133241689" providerId="ADAL" clId="{B05F2BED-853B-4243-8207-18D8C98F2B41}" dt="2023-02-09T23:46:46.342" v="42" actId="1076"/>
        <pc:sldMkLst>
          <pc:docMk/>
          <pc:sldMk cId="0" sldId="325"/>
        </pc:sldMkLst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4" creationId="{3643D90D-49C4-5152-7D1B-E5656F915A0A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5" creationId="{A6D27ADF-9E68-CBF8-E3A3-CD036A7E5134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7" creationId="{29F75AEB-F07D-F9E7-A339-3187B50A7B88}"/>
          </ac:spMkLst>
        </pc:spChg>
        <pc:spChg chg="mod">
          <ac:chgData name="Froduald Kabanza" userId="edf393d0-642b-4b9e-8c75-f62133241689" providerId="ADAL" clId="{B05F2BED-853B-4243-8207-18D8C98F2B41}" dt="2023-02-09T23:46:30.319" v="40" actId="1076"/>
          <ac:spMkLst>
            <pc:docMk/>
            <pc:sldMk cId="0" sldId="325"/>
            <ac:spMk id="20" creationId="{3C570BC5-8EBE-55A9-D875-7BBA3B6B641E}"/>
          </ac:spMkLst>
        </pc:spChg>
        <pc:spChg chg="mod">
          <ac:chgData name="Froduald Kabanza" userId="edf393d0-642b-4b9e-8c75-f62133241689" providerId="ADAL" clId="{B05F2BED-853B-4243-8207-18D8C98F2B41}" dt="2023-02-09T23:46:37.550" v="41" actId="1076"/>
          <ac:spMkLst>
            <pc:docMk/>
            <pc:sldMk cId="0" sldId="325"/>
            <ac:spMk id="21" creationId="{E70DCAF8-07C9-EFCF-1B78-EBABD15C6E01}"/>
          </ac:spMkLst>
        </pc:spChg>
        <pc:spChg chg="mod">
          <ac:chgData name="Froduald Kabanza" userId="edf393d0-642b-4b9e-8c75-f62133241689" providerId="ADAL" clId="{B05F2BED-853B-4243-8207-18D8C98F2B41}" dt="2023-02-09T23:46:46.342" v="42" actId="1076"/>
          <ac:spMkLst>
            <pc:docMk/>
            <pc:sldMk cId="0" sldId="325"/>
            <ac:spMk id="22" creationId="{3599F95B-D516-5CD5-DB8F-7CD12B75B240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24" creationId="{02973F29-D170-5DCA-5DCF-EAF034C06635}"/>
          </ac:spMkLst>
        </pc:spChg>
        <pc:grpChg chg="add mod">
          <ac:chgData name="Froduald Kabanza" userId="edf393d0-642b-4b9e-8c75-f62133241689" providerId="ADAL" clId="{B05F2BED-853B-4243-8207-18D8C98F2B41}" dt="2023-02-09T23:46:26.343" v="39" actId="1076"/>
          <ac:grpSpMkLst>
            <pc:docMk/>
            <pc:sldMk cId="0" sldId="325"/>
            <ac:grpSpMk id="3" creationId="{4B3ADC41-C73A-5167-C393-79433A95D247}"/>
          </ac:grpSpMkLst>
        </pc:grpChg>
        <pc:graphicFrameChg chg="mod">
          <ac:chgData name="Froduald Kabanza" userId="edf393d0-642b-4b9e-8c75-f62133241689" providerId="ADAL" clId="{B05F2BED-853B-4243-8207-18D8C98F2B41}" dt="2023-02-09T23:46:20.390" v="38"/>
          <ac:graphicFrameMkLst>
            <pc:docMk/>
            <pc:sldMk cId="0" sldId="325"/>
            <ac:graphicFrameMk id="4" creationId="{88CD9C54-8088-9B52-ABFE-3C9C2DF2BA8C}"/>
          </ac:graphicFrameMkLst>
        </pc:graphicFrameChg>
        <pc:picChg chg="del">
          <ac:chgData name="Froduald Kabanza" userId="edf393d0-642b-4b9e-8c75-f62133241689" providerId="ADAL" clId="{B05F2BED-853B-4243-8207-18D8C98F2B41}" dt="2023-02-09T23:46:11.239" v="37" actId="478"/>
          <ac:picMkLst>
            <pc:docMk/>
            <pc:sldMk cId="0" sldId="325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B05F2BED-853B-4243-8207-18D8C98F2B41}" dt="2023-02-09T23:46:20.390" v="38"/>
          <ac:picMkLst>
            <pc:docMk/>
            <pc:sldMk cId="0" sldId="325"/>
            <ac:picMk id="13" creationId="{7C99D611-FB21-48A6-35DD-379609C5A8A8}"/>
          </ac:picMkLst>
        </pc:pic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8" creationId="{44911D42-DD17-2CE5-F969-852826D6C365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9" creationId="{C82AC89A-6BF6-3E23-7F88-846FE60AC07D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23" creationId="{93CCB464-25A1-FDE0-2682-5AC254428E31}"/>
          </ac:cxnSpMkLst>
        </pc:cxn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B05F2BED-853B-4243-8207-18D8C98F2B41}" dt="2023-02-09T23:53:20.214" v="22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B05F2BED-853B-4243-8207-18D8C98F2B41}" dt="2023-02-09T23:53:13.464" v="223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B05F2BED-853B-4243-8207-18D8C98F2B41}" dt="2023-02-09T23:53:20.214" v="22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B05F2BED-853B-4243-8207-18D8C98F2B41}" dt="2023-03-10T19:10:05.259" v="274" actId="20577"/>
        <pc:sldMkLst>
          <pc:docMk/>
          <pc:sldMk cId="0" sldId="337"/>
        </pc:sldMkLst>
        <pc:spChg chg="mod">
          <ac:chgData name="Froduald Kabanza" userId="edf393d0-642b-4b9e-8c75-f62133241689" providerId="ADAL" clId="{B05F2BED-853B-4243-8207-18D8C98F2B41}" dt="2023-03-10T19:10:05.259" v="274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9"/>
        </pc:sldMkLst>
      </pc:sldChg>
      <pc:sldChg chg="modSp mod modShow">
        <pc:chgData name="Froduald Kabanza" userId="edf393d0-642b-4b9e-8c75-f62133241689" providerId="ADAL" clId="{B05F2BED-853B-4243-8207-18D8C98F2B41}" dt="2023-02-09T23:52:57.375" v="220" actId="20577"/>
        <pc:sldMkLst>
          <pc:docMk/>
          <pc:sldMk cId="0" sldId="342"/>
        </pc:sldMkLst>
        <pc:spChg chg="mod">
          <ac:chgData name="Froduald Kabanza" userId="edf393d0-642b-4b9e-8c75-f62133241689" providerId="ADAL" clId="{B05F2BED-853B-4243-8207-18D8C98F2B41}" dt="2023-02-09T23:52:57.375" v="220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4112210" sldId="35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180608846" sldId="70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343593412" sldId="70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980560850" sldId="7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531381313" sldId="7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456981551" sldId="712"/>
        </pc:sldMkLst>
      </pc:sldChg>
      <pc:sldChg chg="modSp add mod">
        <pc:chgData name="Froduald Kabanza" userId="edf393d0-642b-4b9e-8c75-f62133241689" providerId="ADAL" clId="{B05F2BED-853B-4243-8207-18D8C98F2B41}" dt="2023-02-09T23:48:28.043" v="54" actId="20577"/>
        <pc:sldMkLst>
          <pc:docMk/>
          <pc:sldMk cId="1239697434" sldId="713"/>
        </pc:sldMkLst>
        <pc:spChg chg="mod">
          <ac:chgData name="Froduald Kabanza" userId="edf393d0-642b-4b9e-8c75-f62133241689" providerId="ADAL" clId="{B05F2BED-853B-4243-8207-18D8C98F2B41}" dt="2023-02-09T23:48:28.043" v="54" actId="20577"/>
          <ac:spMkLst>
            <pc:docMk/>
            <pc:sldMk cId="1239697434" sldId="713"/>
            <ac:spMk id="26625" creationId="{00000000-0000-0000-0000-000000000000}"/>
          </ac:spMkLst>
        </pc:spChg>
      </pc:sldChg>
      <pc:sldChg chg="delSp add mod delAnim">
        <pc:chgData name="Froduald Kabanza" userId="edf393d0-642b-4b9e-8c75-f62133241689" providerId="ADAL" clId="{B05F2BED-853B-4243-8207-18D8C98F2B41}" dt="2023-02-09T23:52:19.063" v="213" actId="478"/>
        <pc:sldMkLst>
          <pc:docMk/>
          <pc:sldMk cId="0" sldId="714"/>
        </pc:sldMkLst>
        <pc:grpChg chg="del">
          <ac:chgData name="Froduald Kabanza" userId="edf393d0-642b-4b9e-8c75-f62133241689" providerId="ADAL" clId="{B05F2BED-853B-4243-8207-18D8C98F2B41}" dt="2023-02-09T23:52:19.063" v="213" actId="478"/>
          <ac:grpSpMkLst>
            <pc:docMk/>
            <pc:sldMk cId="0" sldId="714"/>
            <ac:grpSpMk id="16" creationId="{30FCDABB-C988-CB3F-A613-DADA69968E21}"/>
          </ac:grpSpMkLst>
        </pc:grpChg>
      </pc:sld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4-22T14:44:19.165" v="3707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22T14:44:19.165" v="3707" actId="20577"/>
        <pc:sldMkLst>
          <pc:docMk/>
          <pc:sldMk cId="0" sldId="268"/>
        </pc:sldMkLst>
        <pc:spChg chg="mod">
          <ac:chgData name="Froduald Kabanza" userId="edf393d0-642b-4b9e-8c75-f62133241689" providerId="ADAL" clId="{8C083C57-221B-4B92-BA30-7BA872331299}" dt="2022-04-22T14:44:19.165" v="3707" actId="20577"/>
          <ac:spMkLst>
            <pc:docMk/>
            <pc:sldMk cId="0" sldId="268"/>
            <ac:spMk id="38914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0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0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3-24T11:54:28.897" v="3698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8C083C57-221B-4B92-BA30-7BA872331299}" dt="2022-03-24T11:54:28.897" v="3698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19T16:02:31.328" v="3705" actId="20577"/>
        <pc:sldMkLst>
          <pc:docMk/>
          <pc:sldMk cId="1054112210" sldId="358"/>
        </pc:sldMkLst>
        <pc:spChg chg="mod">
          <ac:chgData name="Froduald Kabanza" userId="edf393d0-642b-4b9e-8c75-f62133241689" providerId="ADAL" clId="{8C083C57-221B-4B92-BA30-7BA872331299}" dt="2022-04-19T16:02:31.328" v="3705" actId="20577"/>
          <ac:spMkLst>
            <pc:docMk/>
            <pc:sldMk cId="1054112210" sldId="358"/>
            <ac:spMk id="38914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0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0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0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0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0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0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3-10T11:54:40.899" v="3694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3-10T11:54:40.899" v="3694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4DAB2C6-0478-1048-AF98-537E9E65EAA8}"/>
    <pc:docChg chg="undo custSel modSld">
      <pc:chgData name="Froduald Kabanza" userId="edf393d0-642b-4b9e-8c75-f62133241689" providerId="ADAL" clId="{04DAB2C6-0478-1048-AF98-537E9E65EAA8}" dt="2023-06-11T19:14:46.718" v="3" actId="165"/>
      <pc:docMkLst>
        <pc:docMk/>
      </pc:docMkLst>
      <pc:sldChg chg="addSp delSp modSp">
        <pc:chgData name="Froduald Kabanza" userId="edf393d0-642b-4b9e-8c75-f62133241689" providerId="ADAL" clId="{04DAB2C6-0478-1048-AF98-537E9E65EAA8}" dt="2023-06-11T19:14:46.718" v="3" actId="165"/>
        <pc:sldMkLst>
          <pc:docMk/>
          <pc:sldMk cId="0" sldId="698"/>
        </pc:sldMkLst>
        <pc:spChg chg="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3" creationId="{F167E49C-90FF-42D0-9921-13722D38A6E1}"/>
          </ac:spMkLst>
        </pc:spChg>
        <pc:spChg chg="add del 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4" creationId="{3551FE15-9225-4581-944B-6238BDBD2BC0}"/>
          </ac:spMkLst>
        </pc:spChg>
        <pc:grpChg chg="add del">
          <ac:chgData name="Froduald Kabanza" userId="edf393d0-642b-4b9e-8c75-f62133241689" providerId="ADAL" clId="{04DAB2C6-0478-1048-AF98-537E9E65EAA8}" dt="2023-06-11T19:14:46.718" v="3" actId="165"/>
          <ac:grpSpMkLst>
            <pc:docMk/>
            <pc:sldMk cId="0" sldId="698"/>
            <ac:grpSpMk id="4" creationId="{CFFC4872-2750-4E41-AD8C-D885247915BE}"/>
          </ac:grpSpMkLst>
        </pc:gr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239697434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2023-06-11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2023-06-11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Comment </a:t>
            </a:r>
            <a:r>
              <a:rPr lang="en-CA" dirty="0" err="1"/>
              <a:t>modéliser</a:t>
            </a:r>
            <a:r>
              <a:rPr lang="en-CA" baseline="0" dirty="0"/>
              <a:t> les actions </a:t>
            </a:r>
            <a:r>
              <a:rPr lang="en-CA" baseline="0" dirty="0" err="1"/>
              <a:t>ayant</a:t>
            </a:r>
            <a:r>
              <a:rPr lang="en-CA" baseline="0" dirty="0"/>
              <a:t> des </a:t>
            </a:r>
            <a:r>
              <a:rPr lang="en-CA" baseline="0" dirty="0" err="1"/>
              <a:t>effets</a:t>
            </a:r>
            <a:r>
              <a:rPr lang="en-CA" baseline="0" dirty="0"/>
              <a:t> </a:t>
            </a:r>
            <a:r>
              <a:rPr lang="en-CA" baseline="0" dirty="0" err="1"/>
              <a:t>incertains</a:t>
            </a:r>
            <a:r>
              <a:rPr lang="en-CA" baseline="0" dirty="0"/>
              <a:t> de </a:t>
            </a:r>
            <a:r>
              <a:rPr lang="en-CA" baseline="0" dirty="0" err="1"/>
              <a:t>sorte</a:t>
            </a:r>
            <a:r>
              <a:rPr lang="en-CA" baseline="0" dirty="0"/>
              <a:t>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puisse</a:t>
            </a:r>
            <a:r>
              <a:rPr lang="en-CA" baseline="0" dirty="0"/>
              <a:t> </a:t>
            </a:r>
            <a:r>
              <a:rPr lang="en-CA" baseline="0" dirty="0" err="1"/>
              <a:t>calculer</a:t>
            </a:r>
            <a:r>
              <a:rPr lang="en-CA" baseline="0" dirty="0"/>
              <a:t> un plan de contingence?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4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202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293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Formellement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Étant donné un ensemble d’états S et d’actions A</a:t>
            </a:r>
          </a:p>
          <a:p>
            <a:endParaRPr lang="fr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À 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chaque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instant t (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courant):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Choisi l’action à effectuer (c.-à-d., interagit avec l’environnement). </a:t>
            </a:r>
          </a:p>
          <a:p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L’environnement donne l’état st et la récompense </a:t>
            </a:r>
            <a:r>
              <a:rPr lang="fr-FR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rt</a:t>
            </a:r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Tu agis en exécutant l’action at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Ton but: Calculer la politique qui te permettra de maximiser les récompenses escomptées dans le long-terme.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4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551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Fonction de récompense: Chaque action reçoit une récompense associé à la récompense de l’état qu’elle atteint.</a:t>
            </a:r>
          </a:p>
          <a:p>
            <a:endParaRPr lang="fr-CA" dirty="0"/>
          </a:p>
          <a:p>
            <a:r>
              <a:rPr lang="fr-CA" dirty="0"/>
              <a:t>Autrement dit, je défini d’abord R(s) et ensuite je donne R(</a:t>
            </a:r>
            <a:r>
              <a:rPr lang="fr-CA" dirty="0" err="1"/>
              <a:t>s,a,s</a:t>
            </a:r>
            <a:r>
              <a:rPr lang="fr-CA" dirty="0"/>
              <a:t>’) comme étant R(s’). Ça n’a pas toujours besoin d’être comme ça. En général R(</a:t>
            </a:r>
            <a:r>
              <a:rPr lang="fr-CA" dirty="0" err="1"/>
              <a:t>s,a,s</a:t>
            </a:r>
            <a:r>
              <a:rPr lang="fr-CA" dirty="0"/>
              <a:t>’) n’est pas forcément la récompense de s’. Par définition, la récompense est associée à une transition! Mais c’est comme ça dans les exemples que j’utilise ici.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2898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020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320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43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Cet exemple est tiré de la liste des exercices du cours.</a:t>
            </a:r>
          </a:p>
          <a:p>
            <a:endParaRPr lang="fr-CA" dirty="0"/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Il modélise les actions possibles de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pourchassé par un fantôme. Les transitions sont étiquetées par les noms des actions et les probabilités de transitions; les états sont étiquetés par les récompenses correspondantes. Dans l’état Tranquille, il ne se passe rien – aucun fantôme à l’horizon. Dans cet état,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reçoit une récompense de +2. S’il attend sans rien faire, il risque d’être localisé et attrapé par un fantôme (probabilité de 0.2). S’il est attrapé il a une pénalité de -5. Dans l’état Tranquille, s’il bouge, il a 50% de chances de tomber en embuscade et d’être encerclé par le fantôme. Une fois encerclé ou attrapé, il peut tenter de fuir ou de se défendre.</a:t>
            </a:r>
          </a:p>
          <a:p>
            <a:endParaRPr lang="fr-CA" sz="1200" kern="1200" dirty="0">
              <a:solidFill>
                <a:schemeClr val="tx1"/>
              </a:solidFill>
              <a:effectLst/>
              <a:latin typeface="Times New Roman" pitchFamily="18" charset="0"/>
              <a:ea typeface="Gulim" pitchFamily="34" charset="-127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La question est: comment calculer une politique (plan) qui permet à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de maximiser ses</a:t>
            </a:r>
            <a:r>
              <a:rPr lang="fr-CA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points de survie?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838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356509C-B262-4337-8D4E-8A797603847A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7982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A67FD4FE-66ED-4EC4-8BFE-E91916FE058E}" type="slidenum">
              <a:rPr lang="en-US" altLang="ko-KR" sz="1200"/>
              <a:pPr eaLnBrk="1" hangingPunct="1"/>
              <a:t>21</a:t>
            </a:fld>
            <a:endParaRPr lang="ko-K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2111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3465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0594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25</a:t>
            </a:fld>
            <a:endParaRPr lang="ko-K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5254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150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/>
              <a:t>Utilité d’un plan = valeur d’un plan</a:t>
            </a:r>
          </a:p>
          <a:p>
            <a:r>
              <a:rPr lang="fr-CA" dirty="0"/>
              <a:t>faire remarquer que U(</a:t>
            </a:r>
            <a:r>
              <a:rPr lang="fr-CA" dirty="0" err="1"/>
              <a:t>pi,s</a:t>
            </a:r>
            <a:r>
              <a:rPr lang="fr-CA" dirty="0"/>
              <a:t>) est un tableau, pas un seul nombre réel!</a:t>
            </a:r>
          </a:p>
          <a:p>
            <a:r>
              <a:rPr lang="fr-CA" dirty="0"/>
              <a:t>faire remarquer que c</a:t>
            </a:r>
            <a:r>
              <a:rPr lang="fr-CA" altLang="fr-FR" dirty="0"/>
              <a:t>’</a:t>
            </a:r>
            <a:r>
              <a:rPr lang="fr-CA" dirty="0"/>
              <a:t>est un système d</a:t>
            </a:r>
            <a:r>
              <a:rPr lang="fr-CA" altLang="fr-FR" dirty="0"/>
              <a:t>’</a:t>
            </a:r>
            <a:r>
              <a:rPr lang="fr-CA" dirty="0"/>
              <a:t>équations à |S| inconnues et |S| variables</a:t>
            </a: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28</a:t>
            </a:fld>
            <a:endParaRPr lang="ko-K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29</a:t>
            </a:fld>
            <a:endParaRPr 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baseline="0" dirty="0"/>
              <a:t> le </a:t>
            </a:r>
            <a:r>
              <a:rPr lang="en-CA" baseline="0" dirty="0" err="1"/>
              <a:t>problème</a:t>
            </a:r>
            <a:r>
              <a:rPr lang="en-CA" baseline="0" dirty="0"/>
              <a:t> de </a:t>
            </a:r>
            <a:r>
              <a:rPr lang="en-CA" baseline="0" dirty="0" err="1"/>
              <a:t>calculer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trajectoire</a:t>
            </a:r>
            <a:r>
              <a:rPr lang="en-CA" baseline="0" dirty="0"/>
              <a:t> pour un robot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9395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7865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U(s) = </a:t>
            </a:r>
            <a:r>
              <a:rPr lang="en-CA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optimale</a:t>
            </a:r>
            <a:r>
              <a:rPr lang="en-CA" baseline="0" dirty="0"/>
              <a:t> de s. </a:t>
            </a:r>
            <a:r>
              <a:rPr lang="en-CA" baseline="0" dirty="0" err="1"/>
              <a:t>J’aurais</a:t>
            </a:r>
            <a:r>
              <a:rPr lang="en-CA" baseline="0" dirty="0"/>
              <a:t> </a:t>
            </a:r>
            <a:r>
              <a:rPr lang="en-CA" baseline="0" dirty="0" err="1"/>
              <a:t>pu</a:t>
            </a:r>
            <a:r>
              <a:rPr lang="en-CA" baseline="0" dirty="0"/>
              <a:t> </a:t>
            </a:r>
            <a:r>
              <a:rPr lang="en-CA" baseline="0" dirty="0" err="1"/>
              <a:t>noter</a:t>
            </a:r>
            <a:r>
              <a:rPr lang="en-CA" baseline="0" dirty="0"/>
              <a:t> U*(s) pour </a:t>
            </a:r>
            <a:r>
              <a:rPr lang="en-CA" baseline="0" dirty="0" err="1"/>
              <a:t>bien</a:t>
            </a:r>
            <a:r>
              <a:rPr lang="en-CA" baseline="0" dirty="0"/>
              <a:t> </a:t>
            </a:r>
            <a:r>
              <a:rPr lang="en-CA" baseline="0" dirty="0" err="1"/>
              <a:t>renforcer</a:t>
            </a:r>
            <a:r>
              <a:rPr lang="en-CA" baseline="0" dirty="0"/>
              <a:t> </a:t>
            </a:r>
            <a:r>
              <a:rPr lang="en-CA" baseline="0" dirty="0" err="1"/>
              <a:t>cette</a:t>
            </a:r>
            <a:r>
              <a:rPr lang="en-CA" baseline="0" dirty="0"/>
              <a:t> idée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vraiment</a:t>
            </a:r>
            <a:r>
              <a:rPr lang="en-CA" baseline="0" dirty="0"/>
              <a:t> </a:t>
            </a:r>
            <a:r>
              <a:rPr lang="en-CA" baseline="0" dirty="0" err="1"/>
              <a:t>l’utilité</a:t>
            </a:r>
            <a:r>
              <a:rPr lang="en-CA" baseline="0" dirty="0"/>
              <a:t> du plan optimal.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tenter</a:t>
            </a:r>
            <a:r>
              <a:rPr lang="en-CA" baseline="0" dirty="0"/>
              <a:t> de </a:t>
            </a:r>
            <a:r>
              <a:rPr lang="en-CA" baseline="0" dirty="0" err="1"/>
              <a:t>résoudre</a:t>
            </a:r>
            <a:r>
              <a:rPr lang="en-CA" baseline="0" dirty="0"/>
              <a:t> le </a:t>
            </a:r>
            <a:r>
              <a:rPr lang="en-CA" baseline="0" dirty="0" err="1"/>
              <a:t>système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pour </a:t>
            </a:r>
            <a:r>
              <a:rPr lang="en-CA" baseline="0" dirty="0" err="1"/>
              <a:t>trouver</a:t>
            </a:r>
            <a:r>
              <a:rPr lang="en-CA" baseline="0" dirty="0"/>
              <a:t> U(s). </a:t>
            </a:r>
            <a:r>
              <a:rPr lang="en-CA" baseline="0" dirty="0" err="1"/>
              <a:t>Cependant</a:t>
            </a:r>
            <a:r>
              <a:rPr lang="en-CA" baseline="0" dirty="0"/>
              <a:t>, à cause du max </a:t>
            </a:r>
            <a:r>
              <a:rPr lang="en-CA" baseline="0" dirty="0" err="1"/>
              <a:t>ce</a:t>
            </a:r>
            <a:r>
              <a:rPr lang="en-CA" baseline="0" dirty="0"/>
              <a:t> ne </a:t>
            </a:r>
            <a:r>
              <a:rPr lang="en-CA" baseline="0" dirty="0" err="1"/>
              <a:t>sont</a:t>
            </a:r>
            <a:r>
              <a:rPr lang="en-CA" baseline="0" dirty="0"/>
              <a:t> pas des </a:t>
            </a:r>
            <a:r>
              <a:rPr lang="en-CA" baseline="0" dirty="0" err="1"/>
              <a:t>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. On ne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donc</a:t>
            </a:r>
            <a:r>
              <a:rPr lang="en-CA" baseline="0" dirty="0"/>
              <a:t> pas les </a:t>
            </a:r>
            <a:r>
              <a:rPr lang="en-CA" baseline="0" dirty="0" err="1"/>
              <a:t>résoudre</a:t>
            </a:r>
            <a:r>
              <a:rPr lang="en-CA" baseline="0" dirty="0"/>
              <a:t> en </a:t>
            </a:r>
            <a:r>
              <a:rPr lang="en-CA" baseline="0" dirty="0" err="1"/>
              <a:t>utilisant</a:t>
            </a:r>
            <a:r>
              <a:rPr lang="en-CA" baseline="0" dirty="0"/>
              <a:t> des </a:t>
            </a:r>
            <a:r>
              <a:rPr lang="en-CA" baseline="0" dirty="0" err="1"/>
              <a:t>méthodes</a:t>
            </a:r>
            <a:r>
              <a:rPr lang="en-CA" baseline="0" dirty="0"/>
              <a:t> de </a:t>
            </a:r>
            <a:r>
              <a:rPr lang="en-CA" baseline="0" dirty="0" err="1"/>
              <a:t>résolution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 (</a:t>
            </a:r>
            <a:r>
              <a:rPr lang="en-CA" baseline="0" dirty="0" err="1"/>
              <a:t>élimination</a:t>
            </a:r>
            <a:r>
              <a:rPr lang="en-CA" baseline="0" dirty="0"/>
              <a:t> de Gauss, </a:t>
            </a:r>
            <a:r>
              <a:rPr lang="en-CA" baseline="0" dirty="0" err="1"/>
              <a:t>décomposition</a:t>
            </a:r>
            <a:r>
              <a:rPr lang="en-CA" baseline="0" dirty="0"/>
              <a:t> LU, etc.). Nous </a:t>
            </a:r>
            <a:r>
              <a:rPr lang="en-CA" baseline="0" dirty="0" err="1"/>
              <a:t>allons</a:t>
            </a:r>
            <a:r>
              <a:rPr lang="en-CA" baseline="0" dirty="0"/>
              <a:t> </a:t>
            </a:r>
            <a:r>
              <a:rPr lang="en-CA" baseline="0" dirty="0" err="1"/>
              <a:t>plutôt</a:t>
            </a:r>
            <a:r>
              <a:rPr lang="en-CA" baseline="0" dirty="0"/>
              <a:t> </a:t>
            </a:r>
            <a:r>
              <a:rPr lang="en-CA" baseline="0" dirty="0" err="1"/>
              <a:t>recourrir</a:t>
            </a:r>
            <a:r>
              <a:rPr lang="en-CA" baseline="0" dirty="0"/>
              <a:t> à la </a:t>
            </a:r>
            <a:r>
              <a:rPr lang="en-CA" baseline="0" dirty="0" err="1"/>
              <a:t>programmation</a:t>
            </a:r>
            <a:r>
              <a:rPr lang="en-CA" baseline="0" dirty="0"/>
              <a:t> </a:t>
            </a:r>
            <a:r>
              <a:rPr lang="en-CA" baseline="0" dirty="0" err="1"/>
              <a:t>dynamique</a:t>
            </a:r>
            <a:r>
              <a:rPr lang="en-CA" baseline="0" dirty="0"/>
              <a:t>: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politique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8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0687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Étape</a:t>
            </a:r>
            <a:r>
              <a:rPr lang="en-CA" baseline="0" dirty="0"/>
              <a:t> : pour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d’arrêt</a:t>
            </a:r>
            <a:r>
              <a:rPr lang="en-CA" baseline="0" dirty="0"/>
              <a:t> plus précis : </a:t>
            </a:r>
            <a:r>
              <a:rPr lang="en-CA" baseline="0" dirty="0" err="1"/>
              <a:t>voir</a:t>
            </a:r>
            <a:r>
              <a:rPr lang="en-CA" baseline="0" dirty="0"/>
              <a:t> le </a:t>
            </a:r>
            <a:r>
              <a:rPr lang="en-CA" baseline="0" dirty="0" err="1"/>
              <a:t>livre</a:t>
            </a:r>
            <a:r>
              <a:rPr lang="en-CA" baseline="0" dirty="0"/>
              <a:t> (Section 17.2).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5362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542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4431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327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1699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dirty="0"/>
                  <a:t>Se rappeler que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ja-JP" dirty="0" smtClean="0"/>
                      <m:t>(</m:t>
                    </m:r>
                    <m:r>
                      <m:rPr>
                        <m:nor/>
                      </m:rPr>
                      <a:rPr lang="en-US" altLang="ja-JP" i="1" dirty="0" smtClean="0"/>
                      <m:t>s</m:t>
                    </m:r>
                    <m:r>
                      <m:rPr>
                        <m:nor/>
                      </m:rPr>
                      <a:rPr lang="en-US" altLang="ja-JP" dirty="0" smtClean="0"/>
                      <m:t>)</m:t>
                    </m:r>
                    <m:r>
                      <m:rPr>
                        <m:nor/>
                      </m:rPr>
                      <a:rPr lang="en-CA" altLang="ja-JP" b="0" i="0" dirty="0" smtClean="0"/>
                      <m:t> </m:t>
                    </m:r>
                  </m:oMath>
                </a14:m>
                <a:r>
                  <a:rPr lang="en-US" altLang="ja-JP" dirty="0"/>
                  <a:t>= max_{</a:t>
                </a:r>
                <a:r>
                  <a:rPr lang="en-US" altLang="ja-JP" sz="1200" i="1" dirty="0"/>
                  <a:t>a</a:t>
                </a:r>
                <a:r>
                  <a:rPr lang="fr-CA" sz="1200" i="1" dirty="0">
                    <a:sym typeface="Symbol" pitchFamily="18" charset="2"/>
                  </a:rPr>
                  <a:t>A(s</a:t>
                </a:r>
                <a:r>
                  <a:rPr lang="en-US" altLang="ja-JP" dirty="0"/>
                  <a:t>}</a:t>
                </a:r>
                <a:r>
                  <a:rPr lang="en-US" altLang="ja-JP" baseline="0" dirty="0"/>
                  <a:t> </a:t>
                </a:r>
                <a:r>
                  <a:rPr lang="en-US" altLang="ja-JP" i="1" dirty="0"/>
                  <a:t> </a:t>
                </a:r>
                <a:r>
                  <a:rPr lang="en-CA" altLang="ja-JP" dirty="0"/>
                  <a:t>Q(</a:t>
                </a:r>
                <a:r>
                  <a:rPr lang="en-CA" altLang="ja-JP" dirty="0" err="1"/>
                  <a:t>s,a</a:t>
                </a:r>
                <a:r>
                  <a:rPr lang="en-CA" altLang="ja-JP" dirty="0"/>
                  <a:t>)</a:t>
                </a:r>
                <a:endParaRPr lang="en-US" altLang="ja-JP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dirty="0"/>
                  <a:t>Se rappeler que  </a:t>
                </a:r>
                <a:r>
                  <a:rPr lang="fr-FR" altLang="ja-JP" i="0" dirty="0">
                    <a:latin typeface="Cambria Math" panose="02040503050406030204" pitchFamily="18" charset="0"/>
                  </a:rPr>
                  <a:t>"U</a:t>
                </a:r>
                <a:r>
                  <a:rPr lang="en-US" altLang="ja-JP" i="0" dirty="0">
                    <a:latin typeface="Cambria Math" panose="02040503050406030204" pitchFamily="18" charset="0"/>
                  </a:rPr>
                  <a:t>(s)</a:t>
                </a:r>
                <a:r>
                  <a:rPr lang="en-CA" altLang="ja-JP" b="0" i="0" dirty="0">
                    <a:latin typeface="Cambria Math" panose="02040503050406030204" pitchFamily="18" charset="0"/>
                  </a:rPr>
                  <a:t> </a:t>
                </a:r>
                <a:r>
                  <a:rPr lang="en-CA" altLang="ja-JP" b="0" i="0" dirty="0"/>
                  <a:t>"</a:t>
                </a:r>
                <a:r>
                  <a:rPr lang="en-US" altLang="ja-JP" dirty="0"/>
                  <a:t>= max_{</a:t>
                </a:r>
                <a:r>
                  <a:rPr lang="en-US" altLang="ja-JP" sz="1200" i="1" dirty="0"/>
                  <a:t>a</a:t>
                </a:r>
                <a:r>
                  <a:rPr lang="fr-CA" sz="1200" i="1" dirty="0">
                    <a:sym typeface="Symbol" pitchFamily="18" charset="2"/>
                  </a:rPr>
                  <a:t>A(s</a:t>
                </a:r>
                <a:r>
                  <a:rPr lang="en-US" altLang="ja-JP" dirty="0"/>
                  <a:t>}</a:t>
                </a:r>
                <a:r>
                  <a:rPr lang="en-US" altLang="ja-JP" baseline="0" dirty="0"/>
                  <a:t> </a:t>
                </a:r>
                <a:r>
                  <a:rPr lang="en-US" altLang="ja-JP" i="1" dirty="0"/>
                  <a:t> </a:t>
                </a:r>
                <a:r>
                  <a:rPr lang="en-CA" altLang="ja-JP" dirty="0"/>
                  <a:t>Q(</a:t>
                </a:r>
                <a:r>
                  <a:rPr lang="en-CA" altLang="ja-JP" dirty="0" err="1"/>
                  <a:t>s,a</a:t>
                </a:r>
                <a:r>
                  <a:rPr lang="en-CA" altLang="ja-JP" dirty="0"/>
                  <a:t>)</a:t>
                </a:r>
                <a:endParaRPr lang="en-US" altLang="ja-JP" dirty="0"/>
              </a:p>
              <a:p>
                <a:endParaRPr lang="fr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986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</a:t>
            </a:r>
            <a:r>
              <a:rPr lang="en-CA" baseline="0" dirty="0"/>
              <a:t> </a:t>
            </a:r>
            <a:r>
              <a:rPr lang="en-CA" baseline="0" dirty="0" err="1"/>
              <a:t>l’environnement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déterministe</a:t>
            </a:r>
            <a:r>
              <a:rPr lang="en-CA" baseline="0" dirty="0"/>
              <a:t>, A*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trouver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7763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4341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8528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3667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1988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7434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93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77C38-A4CE-45C9-AFB5-A63D6FCF559E}" type="slidenum">
              <a:rPr lang="en-US" altLang="ko-KR" sz="1200"/>
              <a:pPr eaLnBrk="1" hangingPunct="1"/>
              <a:t>46</a:t>
            </a:fld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1060615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261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256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7304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y a des </a:t>
            </a:r>
            <a:r>
              <a:rPr lang="en-CA" dirty="0" err="1"/>
              <a:t>escaliers</a:t>
            </a:r>
            <a:r>
              <a:rPr lang="en-CA" baseline="0" dirty="0"/>
              <a:t> et </a:t>
            </a:r>
            <a:r>
              <a:rPr lang="en-CA" baseline="0" dirty="0" err="1"/>
              <a:t>que</a:t>
            </a:r>
            <a:r>
              <a:rPr lang="en-CA" baseline="0" dirty="0"/>
              <a:t> le robot a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tomber</a:t>
            </a:r>
            <a:r>
              <a:rPr lang="en-CA" baseline="0" dirty="0"/>
              <a:t> … 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toujours</a:t>
            </a:r>
            <a:r>
              <a:rPr lang="en-CA" baseline="0" dirty="0"/>
              <a:t> essayer A* en </a:t>
            </a:r>
            <a:r>
              <a:rPr lang="en-CA" baseline="0" dirty="0" err="1"/>
              <a:t>donnant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coût</a:t>
            </a:r>
            <a:r>
              <a:rPr lang="en-CA" baseline="0" dirty="0"/>
              <a:t> des transitions tenant </a:t>
            </a:r>
            <a:r>
              <a:rPr lang="en-CA" baseline="0" dirty="0" err="1"/>
              <a:t>compte</a:t>
            </a:r>
            <a:r>
              <a:rPr lang="en-CA" baseline="0" dirty="0"/>
              <a:t> de la </a:t>
            </a:r>
            <a:r>
              <a:rPr lang="en-CA" baseline="0" dirty="0" err="1"/>
              <a:t>difficulté</a:t>
            </a:r>
            <a:r>
              <a:rPr lang="en-CA" baseline="0" dirty="0"/>
              <a:t> </a:t>
            </a:r>
            <a:r>
              <a:rPr lang="en-CA" baseline="0" dirty="0" err="1"/>
              <a:t>posée</a:t>
            </a:r>
            <a:r>
              <a:rPr lang="en-CA" baseline="0" dirty="0"/>
              <a:t> par les </a:t>
            </a:r>
            <a:r>
              <a:rPr lang="en-CA" baseline="0" dirty="0" err="1"/>
              <a:t>escaliers</a:t>
            </a:r>
            <a:r>
              <a:rPr lang="en-CA" baseline="0" dirty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6416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59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A5F101B-9C2E-4F7C-AC36-F9BC1159CBDC}" type="slidenum">
              <a:rPr lang="en-US" altLang="ko-KR" sz="1200"/>
              <a:pPr eaLnBrk="1" hangingPunct="1"/>
              <a:t>54</a:t>
            </a:fld>
            <a:endParaRPr lang="ko-KR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806DD8B-EF46-4F8F-8A8B-494852919A46}" type="slidenum">
              <a:rPr lang="en-US" altLang="ko-KR" sz="1200"/>
              <a:pPr eaLnBrk="1" hangingPunct="1"/>
              <a:t>55</a:t>
            </a:fld>
            <a:endParaRPr lang="ko-KR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B69F517-6826-44F7-8667-8896DF4E1FF5}" type="slidenum">
              <a:rPr lang="en-US" altLang="ko-KR" sz="1200"/>
              <a:pPr eaLnBrk="1" hangingPunct="1"/>
              <a:t>56</a:t>
            </a:fld>
            <a:endParaRPr 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06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que le robot </a:t>
            </a:r>
            <a:r>
              <a:rPr lang="en-CA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glisser</a:t>
            </a:r>
            <a:r>
              <a:rPr lang="en-CA" baseline="0" dirty="0"/>
              <a:t>. </a:t>
            </a:r>
            <a:r>
              <a:rPr lang="en-CA" baseline="0" dirty="0" err="1"/>
              <a:t>S’il</a:t>
            </a:r>
            <a:r>
              <a:rPr lang="en-CA" baseline="0" dirty="0"/>
              <a:t> </a:t>
            </a:r>
            <a:r>
              <a:rPr lang="en-CA" baseline="0" dirty="0" err="1"/>
              <a:t>décide</a:t>
            </a:r>
            <a:r>
              <a:rPr lang="en-CA" baseline="0" dirty="0"/>
              <a:t> de faire un pas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direction, </a:t>
            </a:r>
            <a:r>
              <a:rPr lang="en-CA" baseline="0" dirty="0" err="1"/>
              <a:t>il</a:t>
            </a:r>
            <a:r>
              <a:rPr lang="en-CA" baseline="0" dirty="0"/>
              <a:t> a par </a:t>
            </a:r>
            <a:r>
              <a:rPr lang="en-CA" baseline="0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réussir</a:t>
            </a:r>
            <a:r>
              <a:rPr lang="en-CA" baseline="0" dirty="0"/>
              <a:t>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d’aller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l’une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l’autre</a:t>
            </a:r>
            <a:r>
              <a:rPr lang="en-CA" baseline="0" dirty="0"/>
              <a:t> des cases </a:t>
            </a:r>
            <a:r>
              <a:rPr lang="en-CA" baseline="0" dirty="0" err="1"/>
              <a:t>avoisinantes</a:t>
            </a:r>
            <a:r>
              <a:rPr lang="en-CA" baseline="0" dirty="0"/>
              <a:t>. </a:t>
            </a:r>
          </a:p>
          <a:p>
            <a:endParaRPr lang="en-CA" baseline="0" dirty="0"/>
          </a:p>
          <a:p>
            <a:r>
              <a:rPr lang="en-CA" baseline="0" dirty="0"/>
              <a:t>A* ne </a:t>
            </a:r>
            <a:r>
              <a:rPr lang="en-CA" baseline="0" dirty="0" err="1"/>
              <a:t>suffit</a:t>
            </a:r>
            <a:r>
              <a:rPr lang="en-CA" baseline="0" dirty="0"/>
              <a:t> plus! Il </a:t>
            </a:r>
            <a:r>
              <a:rPr lang="en-CA" baseline="0" dirty="0" err="1"/>
              <a:t>donne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séquence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. Un plan </a:t>
            </a:r>
            <a:r>
              <a:rPr lang="en-CA" baseline="0" dirty="0" err="1"/>
              <a:t>déterministe</a:t>
            </a:r>
            <a:r>
              <a:rPr lang="en-CA" baseline="0" dirty="0"/>
              <a:t>. Nous </a:t>
            </a:r>
            <a:r>
              <a:rPr lang="en-CA" baseline="0" dirty="0" err="1"/>
              <a:t>avons</a:t>
            </a:r>
            <a:r>
              <a:rPr lang="en-CA" baseline="0" dirty="0"/>
              <a:t> </a:t>
            </a:r>
            <a:r>
              <a:rPr lang="en-CA" baseline="0" dirty="0" err="1"/>
              <a:t>besoin</a:t>
            </a:r>
            <a:r>
              <a:rPr lang="en-CA" baseline="0" dirty="0"/>
              <a:t> d’un </a:t>
            </a:r>
            <a:r>
              <a:rPr lang="en-CA" baseline="0" dirty="0" err="1"/>
              <a:t>algorithme</a:t>
            </a:r>
            <a:r>
              <a:rPr lang="en-CA" baseline="0" dirty="0"/>
              <a:t> qui </a:t>
            </a:r>
            <a:r>
              <a:rPr lang="en-CA" baseline="0" dirty="0" err="1"/>
              <a:t>donne</a:t>
            </a:r>
            <a:r>
              <a:rPr lang="en-CA" baseline="0" dirty="0"/>
              <a:t> un plan de </a:t>
            </a:r>
            <a:r>
              <a:rPr lang="en-CA" baseline="0" dirty="0" err="1"/>
              <a:t>contigence</a:t>
            </a:r>
            <a:r>
              <a:rPr lang="en-CA" baseline="0" dirty="0"/>
              <a:t>, </a:t>
            </a:r>
            <a:r>
              <a:rPr lang="en-CA" baseline="0" dirty="0" err="1"/>
              <a:t>prévoyant</a:t>
            </a:r>
            <a:r>
              <a:rPr lang="en-CA" baseline="0" dirty="0"/>
              <a:t> le </a:t>
            </a:r>
            <a:r>
              <a:rPr lang="en-CA" baseline="0" dirty="0" err="1"/>
              <a:t>cas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le robot </a:t>
            </a:r>
            <a:r>
              <a:rPr lang="en-CA" baseline="0" dirty="0" err="1"/>
              <a:t>glisse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case </a:t>
            </a:r>
            <a:r>
              <a:rPr lang="en-CA" baseline="0" dirty="0" err="1"/>
              <a:t>avoisinante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029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74A28-990A-4962-B1FE-A1E9ABF0EB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4066" name="Rectangle 7"/>
          <p:cNvSpPr txBox="1">
            <a:spLocks noGrp="1" noChangeArrowheads="1"/>
          </p:cNvSpPr>
          <p:nvPr/>
        </p:nvSpPr>
        <p:spPr bwMode="auto">
          <a:xfrm>
            <a:off x="3765937" y="9290844"/>
            <a:ext cx="2881375" cy="4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8" tIns="45859" rIns="91718" bIns="45859" anchor="b"/>
          <a:lstStyle>
            <a:lvl1pPr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FontTx/>
              <a:buNone/>
            </a:pPr>
            <a:fld id="{2414FE7A-9BE1-4424-A40B-D3A4C341100A}" type="slidenum">
              <a:rPr lang="en-US" altLang="en-US" sz="1300"/>
              <a:pPr algn="r"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62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33425"/>
            <a:ext cx="4884738" cy="3665538"/>
          </a:xfrm>
          <a:ln/>
        </p:spPr>
      </p:sp>
      <p:sp>
        <p:nvSpPr>
          <p:cNvPr id="1624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01" y="4646533"/>
            <a:ext cx="4877048" cy="4401979"/>
          </a:xfrm>
        </p:spPr>
        <p:txBody>
          <a:bodyPr lIns="91718" tIns="45859" rIns="91718" bIns="45859"/>
          <a:lstStyle/>
          <a:p>
            <a:r>
              <a:rPr lang="en-US" altLang="en-US" dirty="0"/>
              <a:t>Un rappel 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2.png"/><Relationship Id="rId12" Type="http://schemas.openxmlformats.org/officeDocument/2006/relationships/image" Target="../media/image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1.bin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30.png"/><Relationship Id="rId1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jair/pub/volume4/kaelbling96a-html/node19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cf.usc.edu/~csci573/notes/uai95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cf.usc.edu/~csci573/notes/uai95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15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Processus de décision markoviens</a:t>
            </a:r>
            <a:br>
              <a:rPr lang="fr-CA" altLang="en-US" sz="2400" dirty="0">
                <a:ea typeface="ＭＳ Ｐゴシック" pitchFamily="34" charset="-128"/>
              </a:rPr>
            </a:b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05655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A* </a:t>
            </a:r>
            <a:r>
              <a:rPr lang="fr-CA">
                <a:latin typeface="Arial" pitchFamily="34" charset="0"/>
              </a:rPr>
              <a:t>: actions </a:t>
            </a:r>
            <a:r>
              <a:rPr lang="fr-CA" dirty="0">
                <a:latin typeface="Arial" pitchFamily="34" charset="0"/>
              </a:rPr>
              <a:t>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2841625" y="4233862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1295400" y="4755862"/>
            <a:ext cx="160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 successeur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5F0437-7492-41E5-B90A-34DEAD79833A}"/>
              </a:ext>
            </a:extLst>
          </p:cNvPr>
          <p:cNvCxnSpPr/>
          <p:nvPr/>
        </p:nvCxnSpPr>
        <p:spPr>
          <a:xfrm>
            <a:off x="1977390" y="846138"/>
            <a:ext cx="5674360" cy="52117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E1F5C3-002B-4DB2-B15F-438BC6717704}"/>
              </a:ext>
            </a:extLst>
          </p:cNvPr>
          <p:cNvCxnSpPr>
            <a:cxnSpLocks/>
          </p:cNvCxnSpPr>
          <p:nvPr/>
        </p:nvCxnSpPr>
        <p:spPr>
          <a:xfrm flipH="1">
            <a:off x="1977390" y="1143000"/>
            <a:ext cx="5189220" cy="46751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08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645" grpId="0" animBg="1"/>
      <p:bldP spid="26646" grpId="0"/>
      <p:bldP spid="10" grpId="0" animBg="1"/>
      <p:bldP spid="26648" grpId="0"/>
      <p:bldP spid="26649" grpId="0"/>
      <p:bldP spid="14" grpId="0" animBg="1"/>
      <p:bldP spid="26669" grpId="0" animBg="1"/>
      <p:bldP spid="26671" grpId="0" animBg="1"/>
      <p:bldP spid="29" grpId="0" animBg="1"/>
      <p:bldP spid="72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MDP : actions non 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244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81200" y="4370388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133600" y="4511675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62200" y="55784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90800" y="597058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484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4008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96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580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290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246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0200" y="4370388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9525" y="4868863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7282" y="5913285"/>
            <a:ext cx="3709951" cy="552888"/>
            <a:chOff x="4591050" y="5869593"/>
            <a:chExt cx="3622675" cy="58359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591050" y="6030913"/>
            <a:ext cx="36226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70000" imgH="241200" progId="Equation.3">
                    <p:embed/>
                  </p:oleObj>
                </mc:Choice>
                <mc:Fallback>
                  <p:oleObj name="Equation" r:id="rId3" imgW="2070000" imgH="2412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050" y="6030913"/>
                          <a:ext cx="362267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6130517" y="5869593"/>
              <a:ext cx="63350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…,</a:t>
              </a:r>
              <a:endParaRPr lang="fr-CA" sz="2800" dirty="0"/>
            </a:p>
          </p:txBody>
        </p:sp>
      </p:grpSp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Idée de base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4525963"/>
          </a:xfrm>
        </p:spPr>
        <p:txBody>
          <a:bodyPr/>
          <a:lstStyle/>
          <a:p>
            <a:r>
              <a:rPr lang="fr-CA" altLang="ja-JP" dirty="0"/>
              <a:t>La planification par les </a:t>
            </a:r>
            <a:r>
              <a:rPr lang="fr-CA" altLang="ja-JP" b="1" dirty="0"/>
              <a:t>processus de décision Markoviens </a:t>
            </a:r>
            <a:r>
              <a:rPr lang="fr-CA" altLang="ja-JP" dirty="0"/>
              <a:t>s</a:t>
            </a:r>
            <a:r>
              <a:rPr lang="fr-CA" altLang="fr-FR" dirty="0"/>
              <a:t>’</a:t>
            </a:r>
            <a:r>
              <a:rPr lang="fr-CA" altLang="ja-JP" dirty="0"/>
              <a:t>intéresse au cas où un agent doit </a:t>
            </a:r>
            <a:r>
              <a:rPr lang="fr-CA" altLang="ja-JP" b="1" dirty="0"/>
              <a:t>décider comment agir </a:t>
            </a:r>
            <a:r>
              <a:rPr lang="fr-CA" altLang="ja-JP" dirty="0"/>
              <a:t>en tenant compte d’une fonction d’utilité </a:t>
            </a:r>
            <a:r>
              <a:rPr lang="fr-CA" altLang="ja-JP" b="1" dirty="0"/>
              <a:t> exprimée sous forme des récompenses</a:t>
            </a:r>
            <a:r>
              <a:rPr lang="fr-CA" altLang="ja-JP" dirty="0"/>
              <a:t> ou </a:t>
            </a:r>
            <a:r>
              <a:rPr lang="fr-CA" altLang="ja-JP" b="1" dirty="0"/>
              <a:t>renforcements</a:t>
            </a:r>
            <a:endParaRPr lang="fr-CA" altLang="ja-JP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0106" y="4207098"/>
            <a:ext cx="82317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pitchFamily="2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u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Exécution (</a:t>
            </a:r>
            <a:r>
              <a:rPr lang="en-US" sz="1800" dirty="0" err="1"/>
              <a:t>comportement</a:t>
            </a:r>
            <a:r>
              <a:rPr lang="en-US" sz="1800" dirty="0"/>
              <a:t>) de </a:t>
            </a:r>
            <a:r>
              <a:rPr lang="en-US" sz="1800" dirty="0" err="1"/>
              <a:t>l’agent</a:t>
            </a:r>
            <a:r>
              <a:rPr lang="en-US" sz="18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L’agent</a:t>
            </a:r>
            <a:r>
              <a:rPr lang="en-US" sz="1800" dirty="0"/>
              <a:t> </a:t>
            </a:r>
            <a:r>
              <a:rPr lang="en-US" sz="1800" b="1" dirty="0" err="1"/>
              <a:t>agit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 son </a:t>
            </a:r>
            <a:r>
              <a:rPr lang="en-US" sz="1800" dirty="0" err="1"/>
              <a:t>environnement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Reçoit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retro-action sous-</a:t>
            </a:r>
            <a:r>
              <a:rPr lang="en-US" sz="1800" dirty="0" err="1"/>
              <a:t>forme</a:t>
            </a:r>
            <a:r>
              <a:rPr lang="en-US" sz="1800" dirty="0"/>
              <a:t> de </a:t>
            </a:r>
            <a:r>
              <a:rPr lang="en-US" sz="1800" b="1" dirty="0" err="1"/>
              <a:t>récompense</a:t>
            </a:r>
            <a:r>
              <a:rPr lang="en-US" sz="1800" b="1" dirty="0"/>
              <a:t> (</a:t>
            </a:r>
            <a:r>
              <a:rPr lang="en-US" sz="1800" b="1" dirty="0" err="1"/>
              <a:t>renforcement</a:t>
            </a:r>
            <a:r>
              <a:rPr lang="en-US" sz="18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Son </a:t>
            </a:r>
            <a:r>
              <a:rPr lang="en-US" sz="1800" b="1" dirty="0"/>
              <a:t>but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 </a:t>
            </a:r>
            <a:r>
              <a:rPr lang="en-US" sz="1800" dirty="0" err="1"/>
              <a:t>espérés</a:t>
            </a: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342900" lvl="1" indent="-342900">
              <a:lnSpc>
                <a:spcPct val="90000"/>
              </a:lnSpc>
              <a:buSzPct val="125000"/>
              <a:buFont typeface="Lucida Grande" pitchFamily="2" charset="0"/>
              <a:buChar char="●"/>
            </a:pPr>
            <a:r>
              <a:rPr lang="en-US" sz="1800" dirty="0" err="1"/>
              <a:t>Problème</a:t>
            </a:r>
            <a:r>
              <a:rPr lang="en-US" sz="1800" dirty="0"/>
              <a:t>:    </a:t>
            </a:r>
            <a:r>
              <a:rPr lang="en-US" sz="1800" b="1" dirty="0" err="1"/>
              <a:t>Calculer</a:t>
            </a:r>
            <a:r>
              <a:rPr lang="en-US" sz="1800" b="1" dirty="0"/>
              <a:t> la </a:t>
            </a:r>
            <a:r>
              <a:rPr lang="en-US" sz="1800" b="1" dirty="0" err="1"/>
              <a:t>politique</a:t>
            </a:r>
            <a:r>
              <a:rPr lang="en-US" sz="1800" b="1" dirty="0"/>
              <a:t> (plan) qui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4019160"/>
            <a:ext cx="3538522" cy="686173"/>
            <a:chOff x="3990978" y="3786186"/>
            <a:chExt cx="3538522" cy="68617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28800" imgH="304800" progId="Equation.3">
                    <p:embed/>
                  </p:oleObj>
                </mc:Choice>
                <mc:Fallback>
                  <p:oleObj name="Equation" r:id="rId5" imgW="1828800" imgH="3048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7F4562-244A-4FBC-BC79-C118D01C609A}"/>
              </a:ext>
            </a:extLst>
          </p:cNvPr>
          <p:cNvSpPr txBox="1"/>
          <p:nvPr/>
        </p:nvSpPr>
        <p:spPr>
          <a:xfrm>
            <a:off x="5887233" y="6069568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 </a:t>
            </a:r>
            <a:r>
              <a:rPr lang="en-CA" i="1" dirty="0" err="1"/>
              <a:t>r</a:t>
            </a:r>
            <a:r>
              <a:rPr lang="en-CA" i="1" baseline="-25000" dirty="0" err="1"/>
              <a:t>i</a:t>
            </a:r>
            <a:r>
              <a:rPr lang="en-CA" i="1" dirty="0"/>
              <a:t> &lt; </a:t>
            </a:r>
            <a:r>
              <a:rPr lang="en-CA" i="1" dirty="0" err="1"/>
              <a:t>R</a:t>
            </a:r>
            <a:r>
              <a:rPr lang="en-CA" i="1" baseline="-25000" dirty="0" err="1"/>
              <a:t>max</a:t>
            </a:r>
            <a:endParaRPr lang="en-US" i="1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ADC41-C73A-5167-C393-79433A95D247}"/>
              </a:ext>
            </a:extLst>
          </p:cNvPr>
          <p:cNvGrpSpPr/>
          <p:nvPr/>
        </p:nvGrpSpPr>
        <p:grpSpPr>
          <a:xfrm>
            <a:off x="2040166" y="2464413"/>
            <a:ext cx="4596501" cy="1566759"/>
            <a:chOff x="1971126" y="2522467"/>
            <a:chExt cx="4694602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88CD9C54-8088-9B52-ABFE-3C9C2DF2BA8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5971818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7" imgW="1657581" imgH="2095793" progId="MSPhotoEd.3">
                        <p:embed/>
                      </p:oleObj>
                    </mc:Choice>
                    <mc:Fallback>
                      <p:oleObj name="Photo Editor Photo" r:id="rId7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88CD9C54-8088-9B52-ABFE-3C9C2DF2BA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3" name="Picture 12" descr="Shape&#10;&#10;Description automatically generated">
              <a:extLst>
                <a:ext uri="{FF2B5EF4-FFF2-40B4-BE49-F238E27FC236}">
                  <a16:creationId xmlns:a16="http://schemas.microsoft.com/office/drawing/2014/main" id="{7C99D611-FB21-48A6-35DD-379609C5A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43D90D-49C4-5152-7D1B-E5656F915A0A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D27ADF-9E68-CBF8-E3A3-CD036A7E5134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75AEB-F07D-F9E7-A339-3187B50A7B88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4911D42-DD17-2CE5-F969-852826D6C365}"/>
                </a:ext>
              </a:extLst>
            </p:cNvPr>
            <p:cNvCxnSpPr>
              <a:cxnSpLocks/>
              <a:stCxn id="14" idx="3"/>
              <a:endCxn id="15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82AC89A-6BF6-3E23-7F88-846FE60AC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0DCAF8-07C9-EFCF-1B78-EBABD15C6E01}"/>
                </a:ext>
              </a:extLst>
            </p:cNvPr>
            <p:cNvSpPr txBox="1"/>
            <p:nvPr/>
          </p:nvSpPr>
          <p:spPr>
            <a:xfrm>
              <a:off x="1971126" y="3401088"/>
              <a:ext cx="14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err="1">
                  <a:solidFill>
                    <a:schemeClr val="tx2"/>
                  </a:solidFill>
                </a:rPr>
                <a:t>Récompense</a:t>
              </a:r>
              <a:r>
                <a:rPr lang="en-CA" sz="1600" dirty="0">
                  <a:solidFill>
                    <a:schemeClr val="tx2"/>
                  </a:solidFill>
                </a:rPr>
                <a:t> </a:t>
              </a:r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99F95B-D516-5CD5-DB8F-7CD12B75B240}"/>
                </a:ext>
              </a:extLst>
            </p:cNvPr>
            <p:cNvSpPr txBox="1"/>
            <p:nvPr/>
          </p:nvSpPr>
          <p:spPr>
            <a:xfrm>
              <a:off x="3497464" y="3401087"/>
              <a:ext cx="685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État </a:t>
              </a:r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3CCB464-25A1-FDE0-2682-5AC254428E3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73F29-D170-5DCA-5DCF-EAF034C0663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Définition Formelle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processus de décision markovien </a:t>
            </a:r>
            <a:r>
              <a:rPr lang="fr-CA" dirty="0"/>
              <a:t>(</a:t>
            </a:r>
            <a:r>
              <a:rPr lang="fr-CA" b="1" i="1" dirty="0"/>
              <a:t>Markov</a:t>
            </a:r>
            <a:r>
              <a:rPr lang="fr-CA" i="1" dirty="0"/>
              <a:t> </a:t>
            </a:r>
            <a:r>
              <a:rPr lang="fr-CA" b="1" i="1" dirty="0" err="1"/>
              <a:t>decision</a:t>
            </a:r>
            <a:r>
              <a:rPr lang="fr-CA" i="1" dirty="0"/>
              <a:t> </a:t>
            </a:r>
            <a:r>
              <a:rPr lang="fr-CA" b="1" i="1" dirty="0" err="1"/>
              <a:t>process</a:t>
            </a:r>
            <a:r>
              <a:rPr lang="fr-CA" dirty="0"/>
              <a:t>, ou </a:t>
            </a:r>
            <a:r>
              <a:rPr lang="fr-CA" b="1" dirty="0"/>
              <a:t>MDP</a:t>
            </a:r>
            <a:r>
              <a:rPr lang="fr-CA" dirty="0"/>
              <a:t>) est défini par: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états </a:t>
            </a:r>
            <a:r>
              <a:rPr lang="fr-CA" i="1" dirty="0"/>
              <a:t>S </a:t>
            </a:r>
            <a:r>
              <a:rPr lang="fr-CA" dirty="0"/>
              <a:t>(incluant un étant initial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actions</a:t>
            </a:r>
            <a:r>
              <a:rPr lang="fr-CA" dirty="0"/>
              <a:t> possibles </a:t>
            </a:r>
            <a:r>
              <a:rPr lang="fr-CA" i="1" dirty="0"/>
              <a:t>A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lorsque je me trouve à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modèle de transition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CA" altLang="ja-JP" i="1" dirty="0"/>
              <a:t>a</a:t>
            </a:r>
            <a:r>
              <a:rPr lang="fr-CA" altLang="ja-JP" dirty="0"/>
              <a:t>), où a </a:t>
            </a:r>
            <a:r>
              <a:rPr lang="fr-CA" altLang="ja-JP" dirty="0">
                <a:sym typeface="Symbol" pitchFamily="18" charset="2"/>
              </a:rPr>
              <a:t> </a:t>
            </a:r>
            <a:r>
              <a:rPr lang="fr-CA" altLang="ja-JP" i="1" dirty="0">
                <a:sym typeface="Symbol" pitchFamily="18" charset="2"/>
              </a:rPr>
              <a:t>A</a:t>
            </a:r>
            <a:r>
              <a:rPr lang="fr-CA" altLang="ja-JP" dirty="0">
                <a:sym typeface="Symbol" pitchFamily="18" charset="2"/>
              </a:rPr>
              <a:t>(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pPr lvl="1"/>
            <a:r>
              <a:rPr lang="fr-CA" dirty="0">
                <a:sym typeface="Symbol" pitchFamily="18" charset="2"/>
              </a:rPr>
              <a:t>une </a:t>
            </a:r>
            <a:r>
              <a:rPr lang="fr-CA" b="1" dirty="0">
                <a:sym typeface="Symbol" pitchFamily="18" charset="2"/>
              </a:rPr>
              <a:t>fonction de récompense</a:t>
            </a:r>
            <a:r>
              <a:rPr lang="fr-CA" dirty="0">
                <a:sym typeface="Symbol" pitchFamily="18" charset="2"/>
              </a:rPr>
              <a:t> </a:t>
            </a:r>
            <a:r>
              <a:rPr lang="fr-CA" i="1" dirty="0">
                <a:sym typeface="Symbol" pitchFamily="18" charset="2"/>
              </a:rPr>
              <a:t>R</a:t>
            </a:r>
            <a:r>
              <a:rPr lang="fr-CA" dirty="0">
                <a:sym typeface="Symbol" pitchFamily="18" charset="2"/>
              </a:rPr>
              <a:t>(</a:t>
            </a:r>
            <a:r>
              <a:rPr lang="fr-CA" i="1" dirty="0">
                <a:sym typeface="Symbol" pitchFamily="18" charset="2"/>
              </a:rPr>
              <a:t>s</a:t>
            </a:r>
            <a:r>
              <a:rPr lang="fr-CA" dirty="0">
                <a:sym typeface="Symbol" pitchFamily="18" charset="2"/>
              </a:rPr>
              <a:t>) (utilité d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être dans l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état 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r>
              <a:rPr lang="fr-CA" dirty="0"/>
              <a:t>Un MDP est donc un modèle général pour un environnement stochastique dans lequel un agent peut prendre des décisions et reçoit des récompenses </a:t>
            </a:r>
          </a:p>
          <a:p>
            <a:r>
              <a:rPr lang="fr-CA" dirty="0"/>
              <a:t>On y fait une supposition markovienne (de premier ordre) sur la distribution des états visités</a:t>
            </a:r>
          </a:p>
          <a:p>
            <a:r>
              <a:rPr lang="fr-CA" dirty="0"/>
              <a:t>Requière qu</a:t>
            </a:r>
            <a:r>
              <a:rPr lang="fr-CA" altLang="fr-FR" dirty="0"/>
              <a:t>’</a:t>
            </a:r>
            <a:r>
              <a:rPr lang="fr-CA" dirty="0"/>
              <a:t>on décrive un objectif à atteindre à partir d</a:t>
            </a:r>
            <a:r>
              <a:rPr lang="fr-CA" altLang="fr-FR" dirty="0"/>
              <a:t>’</a:t>
            </a:r>
            <a:r>
              <a:rPr lang="fr-CA" dirty="0"/>
              <a:t>une fonction de récompense basée seulement sur l</a:t>
            </a:r>
            <a:r>
              <a:rPr lang="fr-CA" altLang="fr-FR" dirty="0"/>
              <a:t>’</a:t>
            </a:r>
            <a:r>
              <a:rPr lang="fr-CA" dirty="0"/>
              <a:t>état courant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14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45946" cy="1477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8" name="Rectangle 316"/>
          <p:cNvSpPr>
            <a:spLocks noChangeArrowheads="1"/>
          </p:cNvSpPr>
          <p:nvPr/>
        </p:nvSpPr>
        <p:spPr bwMode="auto">
          <a:xfrm>
            <a:off x="7245108" y="4518634"/>
            <a:ext cx="351862" cy="2506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0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Text Box 318"/>
          <p:cNvSpPr txBox="1">
            <a:spLocks noChangeArrowheads="1"/>
          </p:cNvSpPr>
          <p:nvPr/>
        </p:nvSpPr>
        <p:spPr bwMode="auto">
          <a:xfrm>
            <a:off x="7148199" y="3879042"/>
            <a:ext cx="1220482" cy="58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Fonction de </a:t>
            </a:r>
          </a:p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récompense</a:t>
            </a:r>
          </a:p>
        </p:txBody>
      </p:sp>
      <p:sp>
        <p:nvSpPr>
          <p:cNvPr id="110" name="Rectangle 319"/>
          <p:cNvSpPr>
            <a:spLocks noChangeArrowheads="1"/>
          </p:cNvSpPr>
          <p:nvPr/>
        </p:nvSpPr>
        <p:spPr bwMode="auto">
          <a:xfrm>
            <a:off x="7766321" y="4518633"/>
            <a:ext cx="351862" cy="250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-0.4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Text Box 330"/>
          <p:cNvSpPr txBox="1">
            <a:spLocks noChangeArrowheads="1"/>
          </p:cNvSpPr>
          <p:nvPr/>
        </p:nvSpPr>
        <p:spPr bwMode="auto">
          <a:xfrm>
            <a:off x="7685730" y="4803507"/>
            <a:ext cx="569991" cy="4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>
                <a:latin typeface="+mn-lt"/>
              </a:rPr>
              <a:t>: </a:t>
            </a:r>
            <a:r>
              <a:rPr lang="en-CA" sz="1800">
                <a:latin typeface="+mn-lt"/>
              </a:rPr>
              <a:t>+1</a:t>
            </a:r>
            <a:endParaRPr lang="en-US" sz="1800">
              <a:latin typeface="+mn-lt"/>
            </a:endParaRPr>
          </a:p>
        </p:txBody>
      </p:sp>
      <p:grpSp>
        <p:nvGrpSpPr>
          <p:cNvPr id="112" name="Group 430"/>
          <p:cNvGrpSpPr>
            <a:grpSpLocks/>
          </p:cNvGrpSpPr>
          <p:nvPr/>
        </p:nvGrpSpPr>
        <p:grpSpPr bwMode="auto">
          <a:xfrm>
            <a:off x="7227400" y="4866507"/>
            <a:ext cx="472612" cy="338286"/>
            <a:chOff x="3937" y="845"/>
            <a:chExt cx="364" cy="247"/>
          </a:xfrm>
        </p:grpSpPr>
        <p:sp>
          <p:nvSpPr>
            <p:cNvPr id="114" name="Rectangle 428"/>
            <p:cNvSpPr>
              <a:spLocks noChangeArrowheads="1"/>
            </p:cNvSpPr>
            <p:nvPr/>
          </p:nvSpPr>
          <p:spPr bwMode="auto">
            <a:xfrm>
              <a:off x="3969" y="849"/>
              <a:ext cx="317" cy="2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Text Box 429"/>
            <p:cNvSpPr txBox="1">
              <a:spLocks noChangeArrowheads="1"/>
            </p:cNvSpPr>
            <p:nvPr/>
          </p:nvSpPr>
          <p:spPr bwMode="auto">
            <a:xfrm>
              <a:off x="3937" y="849"/>
              <a:ext cx="361" cy="2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13" name="Rectangle 431"/>
          <p:cNvSpPr>
            <a:spLocks noChangeArrowheads="1"/>
          </p:cNvSpPr>
          <p:nvPr/>
        </p:nvSpPr>
        <p:spPr bwMode="auto">
          <a:xfrm>
            <a:off x="7092368" y="3933825"/>
            <a:ext cx="1943683" cy="13668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16" name="Grouper 5"/>
          <p:cNvGrpSpPr>
            <a:grpSpLocks/>
          </p:cNvGrpSpPr>
          <p:nvPr/>
        </p:nvGrpSpPr>
        <p:grpSpPr bwMode="auto">
          <a:xfrm>
            <a:off x="827088" y="2420938"/>
            <a:ext cx="4630737" cy="2592387"/>
            <a:chOff x="827088" y="2420938"/>
            <a:chExt cx="4630737" cy="2592387"/>
          </a:xfrm>
        </p:grpSpPr>
        <p:sp>
          <p:nvSpPr>
            <p:cNvPr id="117" name="ZoneTexte 1"/>
            <p:cNvSpPr txBox="1">
              <a:spLocks noChangeArrowheads="1"/>
            </p:cNvSpPr>
            <p:nvPr/>
          </p:nvSpPr>
          <p:spPr bwMode="auto">
            <a:xfrm>
              <a:off x="827088" y="3357563"/>
              <a:ext cx="4608512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 = { positions sur la grille }</a:t>
              </a:r>
            </a:p>
          </p:txBody>
        </p:sp>
        <p:cxnSp>
          <p:nvCxnSpPr>
            <p:cNvPr id="118" name="Connecteur droit avec flèche 3"/>
            <p:cNvCxnSpPr>
              <a:cxnSpLocks noChangeShapeType="1"/>
            </p:cNvCxnSpPr>
            <p:nvPr/>
          </p:nvCxnSpPr>
          <p:spPr bwMode="auto">
            <a:xfrm flipH="1" flipV="1">
              <a:off x="1476375" y="2420938"/>
              <a:ext cx="14287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Connecteur droit avec flèche 129"/>
            <p:cNvCxnSpPr>
              <a:cxnSpLocks noChangeShapeType="1"/>
            </p:cNvCxnSpPr>
            <p:nvPr/>
          </p:nvCxnSpPr>
          <p:spPr bwMode="auto">
            <a:xfrm flipV="1">
              <a:off x="3635375" y="2420938"/>
              <a:ext cx="50482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Connecteur droit avec flèche 135"/>
            <p:cNvCxnSpPr>
              <a:cxnSpLocks noChangeShapeType="1"/>
            </p:cNvCxnSpPr>
            <p:nvPr/>
          </p:nvCxnSpPr>
          <p:spPr bwMode="auto">
            <a:xfrm flipV="1">
              <a:off x="5148263" y="2720975"/>
              <a:ext cx="309562" cy="636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Connecteur droit avec flèche 143"/>
            <p:cNvCxnSpPr>
              <a:cxnSpLocks noChangeShapeType="1"/>
            </p:cNvCxnSpPr>
            <p:nvPr/>
          </p:nvCxnSpPr>
          <p:spPr bwMode="auto">
            <a:xfrm>
              <a:off x="4126171" y="3954369"/>
              <a:ext cx="79116" cy="105895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" name="Grouper 2"/>
          <p:cNvGrpSpPr>
            <a:grpSpLocks/>
          </p:cNvGrpSpPr>
          <p:nvPr/>
        </p:nvGrpSpPr>
        <p:grpSpPr bwMode="auto">
          <a:xfrm>
            <a:off x="4822825" y="4617244"/>
            <a:ext cx="4321175" cy="1484094"/>
            <a:chOff x="4822825" y="4617244"/>
            <a:chExt cx="3733238" cy="1484094"/>
          </a:xfrm>
        </p:grpSpPr>
        <p:sp>
          <p:nvSpPr>
            <p:cNvPr id="124" name="ZoneTexte 147"/>
            <p:cNvSpPr txBox="1">
              <a:spLocks noChangeArrowheads="1"/>
            </p:cNvSpPr>
            <p:nvPr/>
          </p:nvSpPr>
          <p:spPr bwMode="auto">
            <a:xfrm>
              <a:off x="4822825" y="5516563"/>
              <a:ext cx="3733238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R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</a:t>
              </a:r>
              <a:r>
                <a:rPr lang="fr-CA" sz="32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s,a,s</a:t>
              </a:r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 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(fonction de récompense)</a:t>
              </a:r>
            </a:p>
          </p:txBody>
        </p:sp>
        <p:cxnSp>
          <p:nvCxnSpPr>
            <p:cNvPr id="125" name="Connecteur droit avec flèche 19"/>
            <p:cNvCxnSpPr>
              <a:cxnSpLocks noChangeShapeType="1"/>
              <a:stCxn id="124" idx="0"/>
              <a:endCxn id="113" idx="1"/>
            </p:cNvCxnSpPr>
            <p:nvPr/>
          </p:nvCxnSpPr>
          <p:spPr bwMode="auto">
            <a:xfrm flipV="1">
              <a:off x="6689444" y="4617244"/>
              <a:ext cx="94130" cy="8993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6" name="Grouper 4"/>
          <p:cNvGrpSpPr>
            <a:grpSpLocks/>
          </p:cNvGrpSpPr>
          <p:nvPr/>
        </p:nvGrpSpPr>
        <p:grpSpPr bwMode="auto">
          <a:xfrm>
            <a:off x="1331913" y="4797425"/>
            <a:ext cx="2952750" cy="1449388"/>
            <a:chOff x="1331913" y="4797425"/>
            <a:chExt cx="2952750" cy="1449388"/>
          </a:xfrm>
        </p:grpSpPr>
        <p:sp>
          <p:nvSpPr>
            <p:cNvPr id="127" name="ZoneTexte 152"/>
            <p:cNvSpPr txBox="1">
              <a:spLocks noChangeArrowheads="1"/>
            </p:cNvSpPr>
            <p:nvPr/>
          </p:nvSpPr>
          <p:spPr bwMode="auto">
            <a:xfrm>
              <a:off x="2411413" y="5661025"/>
              <a:ext cx="1873250" cy="585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Actions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(</a:t>
              </a: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)</a:t>
              </a:r>
              <a:endParaRPr lang="fr-CA" sz="2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굴림" charset="0"/>
                <a:cs typeface="굴림" charset="0"/>
              </a:endParaRPr>
            </a:p>
          </p:txBody>
        </p:sp>
        <p:cxnSp>
          <p:nvCxnSpPr>
            <p:cNvPr id="129" name="Connecteur droit avec flèche 156"/>
            <p:cNvCxnSpPr>
              <a:cxnSpLocks noChangeShapeType="1"/>
              <a:stCxn id="127" idx="1"/>
            </p:cNvCxnSpPr>
            <p:nvPr/>
          </p:nvCxnSpPr>
          <p:spPr bwMode="auto">
            <a:xfrm flipH="1" flipV="1">
              <a:off x="1547813" y="5229225"/>
              <a:ext cx="863600" cy="7239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Ellipse 164"/>
            <p:cNvSpPr>
              <a:spLocks noChangeArrowheads="1"/>
            </p:cNvSpPr>
            <p:nvPr/>
          </p:nvSpPr>
          <p:spPr bwMode="auto">
            <a:xfrm>
              <a:off x="1331913" y="4797425"/>
              <a:ext cx="431800" cy="431800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4" name="Rectangle 319"/>
          <p:cNvSpPr>
            <a:spLocks noChangeArrowheads="1"/>
          </p:cNvSpPr>
          <p:nvPr/>
        </p:nvSpPr>
        <p:spPr bwMode="auto">
          <a:xfrm>
            <a:off x="8287534" y="4524486"/>
            <a:ext cx="351862" cy="2506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-0.8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35" name="Group 435"/>
          <p:cNvGrpSpPr>
            <a:grpSpLocks/>
          </p:cNvGrpSpPr>
          <p:nvPr/>
        </p:nvGrpSpPr>
        <p:grpSpPr bwMode="auto">
          <a:xfrm>
            <a:off x="1433512" y="4883150"/>
            <a:ext cx="228600" cy="304800"/>
            <a:chOff x="1776" y="3744"/>
            <a:chExt cx="192" cy="192"/>
          </a:xfrm>
        </p:grpSpPr>
        <p:sp>
          <p:nvSpPr>
            <p:cNvPr id="13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2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52725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04990"/>
              </p:ext>
            </p:extLst>
          </p:nvPr>
        </p:nvGraphicFramePr>
        <p:xfrm>
          <a:off x="2905125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90925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905125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33925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800725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95925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243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4651"/>
              </p:ext>
            </p:extLst>
          </p:nvPr>
        </p:nvGraphicFramePr>
        <p:xfrm>
          <a:off x="42767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38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339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863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90725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6040"/>
              </p:ext>
            </p:extLst>
          </p:nvPr>
        </p:nvGraphicFramePr>
        <p:xfrm>
          <a:off x="2143125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71725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600325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579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6995"/>
              </p:ext>
            </p:extLst>
          </p:nvPr>
        </p:nvGraphicFramePr>
        <p:xfrm>
          <a:off x="64103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705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675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385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341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9725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73025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636838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</a:t>
              </a:r>
              <a:r>
                <a:rPr lang="fr-CA" sz="3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674938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1023"/>
              </p:ext>
            </p:extLst>
          </p:nvPr>
        </p:nvGraphicFramePr>
        <p:xfrm>
          <a:off x="2827338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13138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27338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656138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22938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18138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0465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3581"/>
              </p:ext>
            </p:extLst>
          </p:nvPr>
        </p:nvGraphicFramePr>
        <p:xfrm>
          <a:off x="41989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4960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6561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085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12938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20493"/>
              </p:ext>
            </p:extLst>
          </p:nvPr>
        </p:nvGraphicFramePr>
        <p:xfrm>
          <a:off x="2065338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293938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22538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1801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22932"/>
              </p:ext>
            </p:extLst>
          </p:nvPr>
        </p:nvGraphicFramePr>
        <p:xfrm>
          <a:off x="63325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27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7897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3607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2563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531938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-15874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559051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|s,a)</a:t>
              </a:r>
              <a:r>
                <a:rPr lang="fr-CA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17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35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" y="1332571"/>
            <a:ext cx="8044487" cy="3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10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1640" y="1340768"/>
          <a:ext cx="678856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35833" imgH="4277372" progId="Visio.Drawing.11">
                  <p:embed/>
                </p:oleObj>
              </mc:Choice>
              <mc:Fallback>
                <p:oleObj r:id="rId3" imgW="6835833" imgH="4277372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678856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413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200" i="1" dirty="0"/>
              <a:t>MDP</a:t>
            </a:r>
          </a:p>
          <a:p>
            <a:r>
              <a:rPr lang="fr-FR" i="1" dirty="0" err="1"/>
              <a:t>Reward</a:t>
            </a:r>
            <a:endParaRPr lang="fr-FR" i="1" dirty="0"/>
          </a:p>
          <a:p>
            <a:r>
              <a:rPr lang="fr-FR" sz="2200" i="1" dirty="0"/>
              <a:t>Policy</a:t>
            </a:r>
          </a:p>
          <a:p>
            <a:r>
              <a:rPr lang="fr-FR" sz="2200" i="1" dirty="0"/>
              <a:t>Value </a:t>
            </a:r>
            <a:r>
              <a:rPr lang="fr-FR" sz="2200" i="1" dirty="0" err="1"/>
              <a:t>function</a:t>
            </a:r>
            <a:endParaRPr lang="fr-FR" sz="2200" i="1" dirty="0"/>
          </a:p>
          <a:p>
            <a:r>
              <a:rPr lang="fr-FR" sz="2200" dirty="0"/>
              <a:t>Équations de Bellman</a:t>
            </a:r>
          </a:p>
          <a:p>
            <a:r>
              <a:rPr lang="fr-FR" sz="2200" i="1" dirty="0"/>
              <a:t>Q </a:t>
            </a:r>
            <a:r>
              <a:rPr lang="fr-FR" sz="2200" i="1" dirty="0" err="1"/>
              <a:t>function</a:t>
            </a:r>
            <a:r>
              <a:rPr lang="fr-FR" sz="2200" i="1" dirty="0"/>
              <a:t> </a:t>
            </a:r>
            <a:r>
              <a:rPr lang="fr-FR" sz="2200" dirty="0"/>
              <a:t>(state-action pairs)</a:t>
            </a:r>
            <a:endParaRPr lang="fr-FR" sz="2200" i="1" dirty="0"/>
          </a:p>
          <a:p>
            <a:r>
              <a:rPr lang="fr-FR" sz="2200" dirty="0"/>
              <a:t>Programmation dynamique </a:t>
            </a:r>
          </a:p>
          <a:p>
            <a:pPr lvl="1"/>
            <a:r>
              <a:rPr lang="fr-FR" sz="2000" i="1" dirty="0"/>
              <a:t>Value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pPr lvl="1"/>
            <a:r>
              <a:rPr lang="fr-FR" sz="2000" i="1" dirty="0"/>
              <a:t>Policy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r>
              <a:rPr lang="fr-FR" sz="2200" i="1" dirty="0" err="1"/>
              <a:t>Asynchronous</a:t>
            </a:r>
            <a:r>
              <a:rPr lang="fr-FR" sz="2200" i="1" dirty="0"/>
              <a:t> Policy </a:t>
            </a:r>
            <a:r>
              <a:rPr lang="fr-FR" sz="2200" i="1" dirty="0" err="1"/>
              <a:t>Iteration</a:t>
            </a:r>
            <a:endParaRPr lang="fr-FR" sz="2200" i="1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9CE17C6-72B9-45B9-801E-2435F05C2445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Décision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</a:t>
            </a:r>
            <a:r>
              <a:rPr lang="fr-CA" b="1" dirty="0"/>
              <a:t>décision</a:t>
            </a:r>
            <a:r>
              <a:rPr lang="fr-CA" dirty="0"/>
              <a:t> est un choix d</a:t>
            </a:r>
            <a:r>
              <a:rPr lang="fr-CA" altLang="fr-FR" dirty="0"/>
              <a:t>’</a:t>
            </a:r>
            <a:r>
              <a:rPr lang="fr-CA" dirty="0"/>
              <a:t>une action dans un état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une règle « 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r>
              <a:rPr lang="fr-CA" dirty="0"/>
              <a:t> »</a:t>
            </a:r>
          </a:p>
          <a:p>
            <a:pPr eaLnBrk="1" hangingPunct="1"/>
            <a:endParaRPr lang="fr-CA" dirty="0"/>
          </a:p>
          <a:p>
            <a:pPr eaLnBrk="1" hangingPunct="1"/>
            <a:endParaRPr lang="fr-CA" dirty="0"/>
          </a:p>
        </p:txBody>
      </p:sp>
      <p:sp>
        <p:nvSpPr>
          <p:cNvPr id="8227" name="Text Box 51"/>
          <p:cNvSpPr txBox="1">
            <a:spLocks noChangeArrowheads="1"/>
          </p:cNvSpPr>
          <p:nvPr/>
        </p:nvSpPr>
        <p:spPr bwMode="auto">
          <a:xfrm>
            <a:off x="6948488" y="2709863"/>
            <a:ext cx="1290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800" dirty="0">
                <a:latin typeface="Calibri" pitchFamily="34" charset="0"/>
              </a:rPr>
              <a:t>(21,12) </a:t>
            </a:r>
            <a:r>
              <a:rPr lang="en-CA" sz="1800" dirty="0">
                <a:latin typeface="Calibri" pitchFamily="34" charset="0"/>
                <a:cs typeface="Times New Roman" pitchFamily="18" charset="0"/>
              </a:rPr>
              <a:t>→ R</a:t>
            </a:r>
          </a:p>
          <a:p>
            <a:r>
              <a:rPr lang="en-CA" sz="1800" dirty="0" err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ou</a:t>
            </a:r>
            <a:endParaRPr lang="en-CA" sz="18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CA" sz="1800" dirty="0">
                <a:latin typeface="Calibri" pitchFamily="34" charset="0"/>
              </a:rPr>
              <a:t>(19,12) → L</a:t>
            </a:r>
          </a:p>
        </p:txBody>
      </p:sp>
      <p:sp>
        <p:nvSpPr>
          <p:cNvPr id="8228" name="Text Box 52"/>
          <p:cNvSpPr txBox="1">
            <a:spLocks noChangeArrowheads="1"/>
          </p:cNvSpPr>
          <p:nvPr/>
        </p:nvSpPr>
        <p:spPr bwMode="auto">
          <a:xfrm>
            <a:off x="6661150" y="2205038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>
                <a:solidFill>
                  <a:schemeClr val="accent2"/>
                </a:solidFill>
                <a:latin typeface="+mn-lt"/>
              </a:rPr>
              <a:t>Exemples:</a:t>
            </a:r>
          </a:p>
        </p:txBody>
      </p:sp>
      <p:sp>
        <p:nvSpPr>
          <p:cNvPr id="8229" name="Rectangle 53"/>
          <p:cNvSpPr>
            <a:spLocks noChangeArrowheads="1"/>
          </p:cNvSpPr>
          <p:nvPr/>
        </p:nvSpPr>
        <p:spPr bwMode="auto">
          <a:xfrm>
            <a:off x="6732588" y="2205038"/>
            <a:ext cx="1944687" cy="15843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3072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072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0731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07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0733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0769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076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30736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0767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076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0737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073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0747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0765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076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aphicFrame>
        <p:nvGraphicFramePr>
          <p:cNvPr id="30749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3657600" imgH="3657600" progId="">
                  <p:embed/>
                </p:oleObj>
              </mc:Choice>
              <mc:Fallback>
                <p:oleObj name="Clip" r:id="rId9" imgW="3657600" imgH="3657600" progId="">
                  <p:embed/>
                  <p:pic>
                    <p:nvPicPr>
                      <p:cNvPr id="30749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grpSp>
        <p:nvGrpSpPr>
          <p:cNvPr id="30751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0763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3657600" imgH="3657600" progId="">
                    <p:embed/>
                  </p:oleObj>
                </mc:Choice>
                <mc:Fallback>
                  <p:oleObj name="Clip" r:id="rId10" imgW="3657600" imgH="3657600" progId="">
                    <p:embed/>
                    <p:pic>
                      <p:nvPicPr>
                        <p:cNvPr id="3076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7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076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D529492-C8BD-4C01-96A5-0EB696B7F010}" type="slidenum">
              <a:rPr lang="en-US" altLang="ko-KR" sz="1400">
                <a:latin typeface="Calibri" pitchFamily="34" charset="0"/>
              </a:rPr>
              <a:pPr eaLnBrk="1" hangingPunct="1"/>
              <a:t>20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 (plan)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dirty="0"/>
              <a:t>)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</a:t>
            </a:r>
            <a:r>
              <a:rPr lang="fr-CA" dirty="0"/>
              <a:t>une action (décision) </a:t>
            </a:r>
            <a:r>
              <a:rPr lang="fr-CA" b="1" dirty="0"/>
              <a:t>pour chaque état</a:t>
            </a:r>
          </a:p>
          <a:p>
            <a:pPr lvl="1" eaLnBrk="1" hangingPunct="1"/>
            <a:r>
              <a:rPr lang="fr-CA" dirty="0"/>
              <a:t>une politique est également appelé un plan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 </a:t>
            </a:r>
            <a:r>
              <a:rPr lang="fr-CA" b="1" dirty="0"/>
              <a:t>ensemble</a:t>
            </a:r>
            <a:r>
              <a:rPr lang="fr-CA" dirty="0"/>
              <a:t> de règles 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9221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4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5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1753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175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1755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1793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179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(20,11)</a:t>
              </a:r>
            </a:p>
          </p:txBody>
        </p:sp>
      </p:grpSp>
      <p:sp>
        <p:nvSpPr>
          <p:cNvPr id="923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grpSp>
        <p:nvGrpSpPr>
          <p:cNvPr id="31757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1791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179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1758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175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9238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241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9242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44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245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1765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1789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17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9248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pSp>
        <p:nvGrpSpPr>
          <p:cNvPr id="31767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1787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178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176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177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aphicFrame>
        <p:nvGraphicFramePr>
          <p:cNvPr id="31771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177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5147392" y="4724400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261567" y="47974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17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1BC6716-74F6-432C-A28B-5D79475C8940}" type="slidenum">
              <a:rPr lang="en-US" altLang="ko-KR" sz="1400">
                <a:latin typeface="Calibri" pitchFamily="34" charset="0"/>
              </a:rPr>
              <a:pPr eaLnBrk="1" hangingPunct="1"/>
              <a:t>21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AA03D9-4A31-4133-9C32-419EFD0B9EC3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77AAC139-9E83-4F86-B417-6677E44F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’une </a:t>
            </a:r>
            <a:r>
              <a:rPr lang="fr-CA" dirty="0"/>
              <a:t>action </a:t>
            </a:r>
            <a:r>
              <a:rPr lang="fr-CA" b="1" dirty="0"/>
              <a:t>pour chaque état</a:t>
            </a:r>
            <a:endParaRPr lang="fr-CA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9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38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380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3842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38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3840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384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380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38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381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3838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383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381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3836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38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38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38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899E9-30DF-48B5-9D88-A7DB4C8BB858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10279" name="Text Box 44"/>
            <p:cNvSpPr txBox="1">
              <a:spLocks noChangeArrowheads="1"/>
            </p:cNvSpPr>
            <p:nvPr/>
          </p:nvSpPr>
          <p:spPr bwMode="auto">
            <a:xfrm>
              <a:off x="6732588" y="4724400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3828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38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383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9A63718-63EC-4502-A73D-A9DB9CEF8C90}" type="slidenum">
              <a:rPr lang="en-US" altLang="ko-KR" sz="1400">
                <a:latin typeface="Calibri" pitchFamily="34" charset="0"/>
              </a:rPr>
              <a:pPr eaLnBrk="1" hangingPunct="1"/>
              <a:t>22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Exécution d’une politique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8"/>
            <a:ext cx="8229600" cy="4708525"/>
          </a:xfrm>
        </p:spPr>
        <p:txBody>
          <a:bodyPr/>
          <a:lstStyle/>
          <a:p>
            <a:pPr eaLnBrk="1" hangingPunct="1"/>
            <a:r>
              <a:rPr lang="fr-CA" dirty="0"/>
              <a:t>Une politique est un choix d’action pour chaque état</a:t>
            </a:r>
          </a:p>
          <a:p>
            <a:pPr eaLnBrk="1" hangingPunct="1"/>
            <a:r>
              <a:rPr lang="fr-CA" dirty="0"/>
              <a:t>Notons π(</a:t>
            </a:r>
            <a:r>
              <a:rPr lang="fr-CA" i="1" dirty="0"/>
              <a:t>s</a:t>
            </a:r>
            <a:r>
              <a:rPr lang="fr-CA" dirty="0"/>
              <a:t>) l</a:t>
            </a:r>
            <a:r>
              <a:rPr lang="fr-CA" altLang="fr-FR" dirty="0"/>
              <a:t>’</a:t>
            </a:r>
            <a:r>
              <a:rPr lang="fr-CA" dirty="0"/>
              <a:t>action choisie pour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eaLnBrk="1" hangingPunct="1"/>
            <a:r>
              <a:rPr lang="fr-CA" dirty="0"/>
              <a:t>Voici un algorithme d</a:t>
            </a:r>
            <a:r>
              <a:rPr lang="fr-CA" altLang="fr-FR" dirty="0"/>
              <a:t>’</a:t>
            </a:r>
            <a:r>
              <a:rPr lang="fr-CA" dirty="0"/>
              <a:t>exécution ou d</a:t>
            </a:r>
            <a:r>
              <a:rPr lang="fr-CA" altLang="fr-FR" dirty="0"/>
              <a:t>’</a:t>
            </a:r>
            <a:r>
              <a:rPr lang="fr-CA" dirty="0"/>
              <a:t>application de la politique π</a:t>
            </a:r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étape 1 peut impliquer du filtrage pour reconnaître l’état courant </a:t>
            </a:r>
            <a:r>
              <a:rPr lang="fr-CA" i="1" dirty="0"/>
              <a:t>s</a:t>
            </a:r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état résultant de l</a:t>
            </a:r>
            <a:r>
              <a:rPr lang="fr-CA" altLang="fr-FR" dirty="0"/>
              <a:t>’</a:t>
            </a:r>
            <a:r>
              <a:rPr lang="fr-CA" dirty="0"/>
              <a:t>exécution de l</a:t>
            </a:r>
            <a:r>
              <a:rPr lang="fr-CA" altLang="fr-FR" dirty="0"/>
              <a:t>’</a:t>
            </a:r>
            <a:r>
              <a:rPr lang="fr-CA" dirty="0"/>
              <a:t>action à l</a:t>
            </a:r>
            <a:r>
              <a:rPr lang="fr-CA" altLang="fr-FR" dirty="0"/>
              <a:t>’</a:t>
            </a:r>
            <a:r>
              <a:rPr lang="fr-CA" dirty="0"/>
              <a:t>étape 3 est imprévisible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4819" name="Group 45"/>
          <p:cNvGrpSpPr>
            <a:grpSpLocks/>
          </p:cNvGrpSpPr>
          <p:nvPr/>
        </p:nvGrpSpPr>
        <p:grpSpPr bwMode="auto">
          <a:xfrm>
            <a:off x="2124075" y="2852738"/>
            <a:ext cx="4103688" cy="1944687"/>
            <a:chOff x="930" y="1434"/>
            <a:chExt cx="2404" cy="1316"/>
          </a:xfrm>
        </p:grpSpPr>
        <p:sp>
          <p:nvSpPr>
            <p:cNvPr id="11273" name="Text Box 41"/>
            <p:cNvSpPr txBox="1">
              <a:spLocks noChangeArrowheads="1"/>
            </p:cNvSpPr>
            <p:nvPr/>
          </p:nvSpPr>
          <p:spPr bwMode="auto">
            <a:xfrm>
              <a:off x="967" y="1483"/>
              <a:ext cx="2223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latin typeface="Calibri" pitchFamily="34" charset="0"/>
                </a:rPr>
                <a:t>    While (1)</a:t>
              </a:r>
            </a:p>
            <a:p>
              <a:r>
                <a:rPr lang="en-CA" sz="1800" dirty="0">
                  <a:latin typeface="Calibri" pitchFamily="34" charset="0"/>
                </a:rPr>
                <a:t>    {  </a:t>
              </a:r>
            </a:p>
            <a:p>
              <a:r>
                <a:rPr lang="en-CA" sz="1800" dirty="0">
                  <a:latin typeface="Calibri" pitchFamily="34" charset="0"/>
                </a:rPr>
                <a:t>	1.  </a:t>
              </a:r>
              <a:r>
                <a:rPr lang="en-CA" sz="1800" i="1" dirty="0">
                  <a:latin typeface="Calibri" pitchFamily="34" charset="0"/>
                </a:rPr>
                <a:t>s</a:t>
              </a:r>
              <a:r>
                <a:rPr lang="en-CA" sz="1800" dirty="0">
                  <a:latin typeface="Calibri" pitchFamily="34" charset="0"/>
                </a:rPr>
                <a:t> = </a:t>
              </a:r>
              <a:r>
                <a:rPr lang="en-CA" sz="1800" dirty="0" err="1">
                  <a:latin typeface="Calibri" pitchFamily="34" charset="0"/>
                </a:rPr>
                <a:t>état</a:t>
              </a:r>
              <a:r>
                <a:rPr lang="en-CA" sz="1800" dirty="0">
                  <a:latin typeface="Calibri" pitchFamily="34" charset="0"/>
                </a:rPr>
                <a:t> courant du </a:t>
              </a:r>
              <a:r>
                <a:rPr lang="en-CA" sz="1800" dirty="0" err="1">
                  <a:latin typeface="Calibri" pitchFamily="34" charset="0"/>
                </a:rPr>
                <a:t>système</a:t>
              </a:r>
              <a:r>
                <a:rPr lang="en-CA" sz="1800" dirty="0">
                  <a:latin typeface="Calibri" pitchFamily="34" charset="0"/>
                </a:rPr>
                <a:t>;</a:t>
              </a:r>
            </a:p>
            <a:p>
              <a:pPr lvl="1">
                <a:buFontTx/>
                <a:buAutoNum type="arabicPeriod" startAt="2"/>
              </a:pP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 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= </a:t>
              </a:r>
              <a:r>
                <a:rPr lang="fr-CA" sz="1800" i="1" dirty="0">
                  <a:latin typeface="Calibri" pitchFamily="34" charset="0"/>
                </a:rPr>
                <a:t>π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(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s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);</a:t>
              </a:r>
            </a:p>
            <a:p>
              <a:pPr lvl="1">
                <a:buFontTx/>
                <a:buAutoNum type="arabicPeriod" startAt="2"/>
              </a:pP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execute 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;</a:t>
              </a:r>
            </a:p>
            <a:p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     }</a:t>
              </a:r>
              <a:endParaRPr lang="en-CA" sz="1800" dirty="0">
                <a:latin typeface="Calibri" pitchFamily="34" charset="0"/>
              </a:endParaRPr>
            </a:p>
          </p:txBody>
        </p:sp>
        <p:sp>
          <p:nvSpPr>
            <p:cNvPr id="34824" name="Rectangle 43"/>
            <p:cNvSpPr>
              <a:spLocks noChangeArrowheads="1"/>
            </p:cNvSpPr>
            <p:nvPr/>
          </p:nvSpPr>
          <p:spPr bwMode="auto">
            <a:xfrm>
              <a:off x="930" y="1434"/>
              <a:ext cx="2404" cy="13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/>
            </a:p>
          </p:txBody>
        </p:sp>
      </p:grpSp>
      <p:sp>
        <p:nvSpPr>
          <p:cNvPr id="34820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4821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482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0FD9689-52C2-49B5-A987-5AC4E30D21B1}" type="slidenum">
              <a:rPr lang="en-US" altLang="ko-KR" sz="1400">
                <a:latin typeface="Calibri" pitchFamily="34" charset="0"/>
              </a:rPr>
              <a:pPr eaLnBrk="1" hangingPunct="1"/>
              <a:t>23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Interprétation/application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un plan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application d</a:t>
            </a:r>
            <a:r>
              <a:rPr lang="fr-CA" altLang="fr-FR" dirty="0"/>
              <a:t>’</a:t>
            </a:r>
            <a:r>
              <a:rPr lang="fr-CA" dirty="0"/>
              <a:t>un plan dans un MDP </a:t>
            </a:r>
            <a:r>
              <a:rPr lang="fr-CA" b="1" dirty="0"/>
              <a:t>résulte en une chaîne de Markov</a:t>
            </a:r>
            <a:r>
              <a:rPr lang="fr-CA" dirty="0"/>
              <a:t> sur les états, dont le modèle de transition est donné par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π(s))</a:t>
            </a:r>
          </a:p>
          <a:p>
            <a:pPr eaLnBrk="1" hangingPunct="1"/>
            <a:r>
              <a:rPr lang="fr-CA" dirty="0"/>
              <a:t>La chaîne se déroule en un arbre potentiellement infini</a:t>
            </a:r>
          </a:p>
          <a:p>
            <a:pPr eaLnBrk="1" hangingPunct="1"/>
            <a:endParaRPr lang="fr-CA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84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584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585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58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585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5890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589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5888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58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585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58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586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5886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588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586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5884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588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5876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58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9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381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588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869535E0-263A-47E6-981E-F602200A141D}" type="slidenum">
              <a:rPr lang="en-US" altLang="ko-KR" sz="1400">
                <a:latin typeface="Calibri" pitchFamily="34" charset="0"/>
              </a:rPr>
              <a:pPr eaLnBrk="1" hangingPunct="1"/>
              <a:t>24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945790-3657-4F67-A8D1-69DCF1976CA7}"/>
              </a:ext>
            </a:extLst>
          </p:cNvPr>
          <p:cNvGrpSpPr/>
          <p:nvPr/>
        </p:nvGrpSpPr>
        <p:grpSpPr>
          <a:xfrm>
            <a:off x="7056046" y="2473861"/>
            <a:ext cx="2054976" cy="3965039"/>
            <a:chOff x="6661150" y="2205038"/>
            <a:chExt cx="2054976" cy="3965039"/>
          </a:xfrm>
        </p:grpSpPr>
        <p:sp>
          <p:nvSpPr>
            <p:cNvPr id="55" name="Text Box 44">
              <a:extLst>
                <a:ext uri="{FF2B5EF4-FFF2-40B4-BE49-F238E27FC236}">
                  <a16:creationId xmlns:a16="http://schemas.microsoft.com/office/drawing/2014/main" id="{03F8AFD8-D0E1-4430-A519-578E2C93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439" y="4575792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9A5A25BD-E1C9-4FAE-8606-430113915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077CE5B7-95B5-44C1-A8F5-A6B9F90D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25998669-CEA8-41C2-975D-CABC774D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9" y="2205038"/>
              <a:ext cx="1790652" cy="39650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Horizon fini vs Horizons infini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472118" y="1523381"/>
            <a:ext cx="8361123" cy="4913737"/>
          </a:xfrm>
        </p:spPr>
        <p:txBody>
          <a:bodyPr/>
          <a:lstStyle/>
          <a:p>
            <a:pPr eaLnBrk="1" hangingPunct="1"/>
            <a:r>
              <a:rPr lang="fr-CA" dirty="0"/>
              <a:t>Horizon fini: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altLang="ja-JP" dirty="0"/>
              <a:t>L’exécution termine après un nombre fini d’étapes. </a:t>
            </a:r>
          </a:p>
          <a:p>
            <a:pPr lvl="1" eaLnBrk="1" hangingPunct="1"/>
            <a:r>
              <a:rPr lang="fr-CA" altLang="ja-JP" dirty="0"/>
              <a:t>On peut utiliser </a:t>
            </a:r>
            <a:r>
              <a:rPr lang="fr-CA" dirty="0"/>
              <a:t>γ=1, l</a:t>
            </a:r>
            <a:r>
              <a:rPr lang="fr-CA" altLang="ja-JP" dirty="0"/>
              <a:t>a somme des récompenses demeurera finie.</a:t>
            </a:r>
          </a:p>
          <a:p>
            <a:pPr lvl="1" eaLnBrk="1" hangingPunct="1"/>
            <a:r>
              <a:rPr lang="fr-CA" altLang="ja-JP" dirty="0"/>
              <a:t>Pour un horizon fini, le temps a de l’importance. La </a:t>
            </a:r>
            <a:r>
              <a:rPr lang="fr-CA" altLang="ja-JP" b="1" dirty="0"/>
              <a:t>politique est non stationnaire</a:t>
            </a:r>
            <a:r>
              <a:rPr lang="fr-CA" altLang="ja-JP" dirty="0"/>
              <a:t>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Horizon infinie: </a:t>
            </a:r>
          </a:p>
          <a:p>
            <a:pPr lvl="1" eaLnBrk="1" hangingPunct="1"/>
            <a:r>
              <a:rPr lang="fr-CA" altLang="ja-JP" dirty="0"/>
              <a:t>L’ exécution ne termine pas (des boucles)</a:t>
            </a:r>
          </a:p>
          <a:p>
            <a:pPr lvl="1" eaLnBrk="1" hangingPunct="1"/>
            <a:r>
              <a:rPr lang="fr-CA" altLang="ja-JP" dirty="0"/>
              <a:t>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marL="0" indent="0" eaLnBrk="1" hangingPunct="1">
              <a:buNone/>
            </a:pPr>
            <a:endParaRPr lang="fr-CA" altLang="ja-JP" sz="2800" dirty="0"/>
          </a:p>
          <a:p>
            <a:pPr lvl="1"/>
            <a:endParaRPr lang="fr-CA" altLang="ja-JP" sz="2000" b="1" dirty="0"/>
          </a:p>
          <a:p>
            <a:pPr lvl="1"/>
            <a:r>
              <a:rPr lang="fr-CA" altLang="ja-JP" sz="2000" b="1" dirty="0"/>
              <a:t>La politique est stationnaire</a:t>
            </a:r>
            <a:r>
              <a:rPr lang="fr-CA" altLang="ja-JP" sz="2000" dirty="0"/>
              <a:t>. Le temps n’a pas d’importance.</a:t>
            </a:r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25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68" y="4772651"/>
            <a:ext cx="4014745" cy="5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03816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122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Interprétation/application d</a:t>
            </a:r>
            <a:r>
              <a:rPr lang="fr-FR" altLang="fr-FR">
                <a:latin typeface="Arial" pitchFamily="34" charset="0"/>
              </a:rPr>
              <a:t>’</a:t>
            </a:r>
            <a:r>
              <a:rPr lang="fr-FR">
                <a:latin typeface="Arial" pitchFamily="34" charset="0"/>
              </a:rPr>
              <a:t>un plan</a:t>
            </a:r>
            <a:endParaRPr lang="en-CA">
              <a:latin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61350" cy="4838700"/>
          </a:xfrm>
        </p:spPr>
        <p:txBody>
          <a:bodyPr/>
          <a:lstStyle/>
          <a:p>
            <a:pPr eaLnBrk="1" hangingPunct="1"/>
            <a:r>
              <a:rPr lang="fr-CA" dirty="0"/>
              <a:t>La qualité d</a:t>
            </a:r>
            <a:r>
              <a:rPr lang="fr-CA" altLang="fr-FR" dirty="0"/>
              <a:t>’</a:t>
            </a:r>
            <a:r>
              <a:rPr lang="fr-CA" dirty="0"/>
              <a:t>un plan est déterminée par l</a:t>
            </a:r>
            <a:r>
              <a:rPr lang="fr-CA" altLang="fr-FR" dirty="0"/>
              <a:t>’</a:t>
            </a:r>
            <a:r>
              <a:rPr lang="fr-CA" dirty="0"/>
              <a:t>ensemble des séquences d</a:t>
            </a:r>
            <a:r>
              <a:rPr lang="fr-CA" altLang="fr-FR" dirty="0"/>
              <a:t>’</a:t>
            </a:r>
            <a:r>
              <a:rPr lang="fr-CA" dirty="0"/>
              <a:t>états qui peuvent potentiellement en résulter.</a:t>
            </a:r>
          </a:p>
          <a:p>
            <a:pPr eaLnBrk="1" hangingPunct="1"/>
            <a:r>
              <a:rPr lang="fr-CA" dirty="0" err="1"/>
              <a:t>C-à-d</a:t>
            </a:r>
            <a:r>
              <a:rPr lang="fr-CA" dirty="0"/>
              <a:t>., les séquences déroulables de la chaîne de Markov correspondante.</a:t>
            </a:r>
          </a:p>
          <a:p>
            <a:pPr eaLnBrk="1" hangingPunct="1"/>
            <a:r>
              <a:rPr lang="fr-CA" dirty="0"/>
              <a:t>La qualité peut être formalisée selon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dirty="0"/>
              <a:t>Une approche logique classique</a:t>
            </a:r>
            <a:r>
              <a:rPr lang="fr-FR" dirty="0"/>
              <a:t>:</a:t>
            </a:r>
            <a:r>
              <a:rPr lang="fr-CA" dirty="0"/>
              <a:t> chaque séquence doit satisfaire une condition de succès  (conduire au but ou satisfaire une formule de logique temporelle)</a:t>
            </a:r>
          </a:p>
          <a:p>
            <a:pPr lvl="1" eaLnBrk="1" hangingPunct="1"/>
            <a:r>
              <a:rPr lang="fr-CA" dirty="0"/>
              <a:t>Une approche de théorie de la décision: fonction d</a:t>
            </a:r>
            <a:r>
              <a:rPr lang="fr-CA" altLang="fr-FR" dirty="0"/>
              <a:t>’</a:t>
            </a:r>
            <a:r>
              <a:rPr lang="fr-CA" dirty="0"/>
              <a:t>utilité ou de récompense.</a:t>
            </a:r>
          </a:p>
          <a:p>
            <a:pPr lvl="1" eaLnBrk="1" hangingPunct="1"/>
            <a:r>
              <a:rPr lang="fr-CA" dirty="0"/>
              <a:t>Une combinaison des deux.</a:t>
            </a:r>
          </a:p>
          <a:p>
            <a:pPr eaLnBrk="1" hangingPunct="1"/>
            <a:r>
              <a:rPr lang="fr-CA" dirty="0"/>
              <a:t>Chaque approche donne lieu à un algorithme de planification différent:</a:t>
            </a:r>
          </a:p>
          <a:p>
            <a:pPr lvl="1" eaLnBrk="1" hangingPunct="1"/>
            <a:r>
              <a:rPr lang="fr-CA" dirty="0"/>
              <a:t>Recherche dans un graphe et/ou pour l</a:t>
            </a:r>
            <a:r>
              <a:rPr lang="fr-CA" altLang="fr-FR" dirty="0"/>
              <a:t>’</a:t>
            </a:r>
            <a:r>
              <a:rPr lang="fr-CA" dirty="0"/>
              <a:t>approche logique classique (</a:t>
            </a:r>
            <a:r>
              <a:rPr lang="fr-CA" dirty="0" err="1"/>
              <a:t>And-OR</a:t>
            </a:r>
            <a:r>
              <a:rPr lang="fr-CA" dirty="0"/>
              <a:t> A* - Voir le manuel du cours).</a:t>
            </a:r>
          </a:p>
          <a:p>
            <a:pPr lvl="1" eaLnBrk="1" hangingPunct="1"/>
            <a:r>
              <a:rPr lang="fr-CA" dirty="0"/>
              <a:t>Programmation dynamique pour l</a:t>
            </a:r>
            <a:r>
              <a:rPr lang="fr-CA" altLang="fr-FR" dirty="0"/>
              <a:t>’</a:t>
            </a:r>
            <a:r>
              <a:rPr lang="fr-CA" dirty="0"/>
              <a:t>approche de théorie de la décision (ce qu’on voit dans cette leçon).</a:t>
            </a:r>
          </a:p>
          <a:p>
            <a:pPr lvl="1" eaLnBrk="1" hangingPunct="1"/>
            <a:r>
              <a:rPr lang="en-CA" dirty="0"/>
              <a:t>Il </a:t>
            </a:r>
            <a:r>
              <a:rPr lang="en-CA" dirty="0" err="1"/>
              <a:t>existe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approches</a:t>
            </a:r>
            <a:endParaRPr lang="fr-CA" dirty="0"/>
          </a:p>
        </p:txBody>
      </p:sp>
      <p:sp>
        <p:nvSpPr>
          <p:cNvPr id="368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68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68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3606387E-14D5-492B-AAA5-D9F8A203771B}" type="slidenum">
              <a:rPr lang="en-US" altLang="ko-KR" sz="1400">
                <a:latin typeface="Calibri" pitchFamily="34" charset="0"/>
              </a:rPr>
              <a:pPr eaLnBrk="1" hangingPunct="1"/>
              <a:t>26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Fonction de récompense/utilité et qualité des plans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/>
              <a:t>Une fonction de récompense/utilité, R(s), assigne un nombre réel à chaque état s.</a:t>
            </a:r>
          </a:p>
          <a:p>
            <a:pPr lvl="1" eaLnBrk="1" hangingPunct="1"/>
            <a:r>
              <a:rPr lang="fr-CA"/>
              <a:t>R(s) désigne le degré de désirabilité de l</a:t>
            </a:r>
            <a:r>
              <a:rPr lang="fr-CA" altLang="fr-FR"/>
              <a:t>’</a:t>
            </a:r>
            <a:r>
              <a:rPr lang="fr-CA"/>
              <a:t>état s.</a:t>
            </a:r>
          </a:p>
          <a:p>
            <a:pPr eaLnBrk="1" hangingPunct="1"/>
            <a:r>
              <a:rPr lang="fr-CA"/>
              <a:t>Le but et le coût des actions sont indirectement modélisés par la fonction de récompense/utilité.</a:t>
            </a:r>
          </a:p>
          <a:p>
            <a:pPr eaLnBrk="1" hangingPunct="1"/>
            <a:r>
              <a:rPr lang="fr-CA"/>
              <a:t>Ainsi, la qualité d</a:t>
            </a:r>
            <a:r>
              <a:rPr lang="fr-CA" altLang="fr-FR"/>
              <a:t>’</a:t>
            </a:r>
            <a:r>
              <a:rPr lang="fr-CA"/>
              <a:t>un plan est déterminée par l</a:t>
            </a:r>
            <a:r>
              <a:rPr lang="fr-CA" altLang="fr-FR"/>
              <a:t>’</a:t>
            </a:r>
            <a:r>
              <a:rPr lang="fr-CA"/>
              <a:t>espérance des récompenses  qu</a:t>
            </a:r>
            <a:r>
              <a:rPr lang="fr-CA" altLang="fr-FR"/>
              <a:t>’</a:t>
            </a:r>
            <a:r>
              <a:rPr lang="fr-CA"/>
              <a:t>on    peut potentiellement obtenir en suivant/exécutant le plan</a:t>
            </a:r>
          </a:p>
          <a:p>
            <a:pPr lvl="1" eaLnBrk="1" hangingPunct="1"/>
            <a:r>
              <a:rPr lang="fr-CA"/>
              <a:t>Un plan optimal est celui qui maximise les récompenses.</a:t>
            </a:r>
            <a:r>
              <a:rPr lang="en-US"/>
              <a:t>  </a:t>
            </a:r>
          </a:p>
          <a:p>
            <a:pPr lvl="1" eaLnBrk="1" hangingPunct="1"/>
            <a:r>
              <a:rPr lang="en-CA"/>
              <a:t>Plus un plan est proche de l</a:t>
            </a:r>
            <a:r>
              <a:rPr lang="en-CA" altLang="fr-FR"/>
              <a:t>’</a:t>
            </a:r>
            <a:r>
              <a:rPr lang="en-CA"/>
              <a:t>optimal optimal, plus il est de qualité.</a:t>
            </a:r>
          </a:p>
          <a:p>
            <a:pPr eaLnBrk="1" hangingPunct="1"/>
            <a:r>
              <a:rPr lang="fr-CA"/>
              <a:t>Ainsi un plan fait un compromis entre:</a:t>
            </a:r>
          </a:p>
          <a:p>
            <a:pPr lvl="1" eaLnBrk="1" hangingPunct="1"/>
            <a:r>
              <a:rPr lang="fr-CA"/>
              <a:t>La maximisation de la probabilité d</a:t>
            </a:r>
            <a:r>
              <a:rPr lang="fr-CA" altLang="fr-FR"/>
              <a:t>’</a:t>
            </a:r>
            <a:r>
              <a:rPr lang="fr-CA"/>
              <a:t>atteindre le but (réduction de la probabilité d</a:t>
            </a:r>
            <a:r>
              <a:rPr lang="fr-CA" altLang="fr-FR"/>
              <a:t>’</a:t>
            </a:r>
            <a:r>
              <a:rPr lang="fr-CA"/>
              <a:t>échec).</a:t>
            </a:r>
          </a:p>
          <a:p>
            <a:pPr lvl="1" eaLnBrk="1" hangingPunct="1"/>
            <a:r>
              <a:rPr lang="fr-CA"/>
              <a:t>La maximisation des récompenses (optimisation du coût des actions).</a:t>
            </a:r>
            <a:endParaRPr lang="en-US"/>
          </a:p>
        </p:txBody>
      </p:sp>
      <p:sp>
        <p:nvSpPr>
          <p:cNvPr id="3789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789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78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78967BB-46AC-4B0F-9870-5C65D98A7EEC}" type="slidenum">
              <a:rPr lang="en-US" altLang="ko-KR" sz="1400">
                <a:latin typeface="Calibri" pitchFamily="34" charset="0"/>
              </a:rPr>
              <a:pPr eaLnBrk="1" hangingPunct="1"/>
              <a:t>27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Utilité</a:t>
            </a:r>
            <a:r>
              <a:rPr lang="en-US" dirty="0">
                <a:latin typeface="Arial" pitchFamily="34" charset="0"/>
              </a:rPr>
              <a:t> d</a:t>
            </a:r>
            <a:r>
              <a:rPr lang="fr-CA" altLang="fr-FR" dirty="0">
                <a:latin typeface="Arial" pitchFamily="34" charset="0"/>
              </a:rPr>
              <a:t>’</a:t>
            </a:r>
            <a:r>
              <a:rPr lang="en-US" altLang="ja-JP" dirty="0" err="1">
                <a:latin typeface="Arial" pitchFamily="34" charset="0"/>
              </a:rPr>
              <a:t>une</a:t>
            </a:r>
            <a:r>
              <a:rPr lang="en-US" altLang="ja-JP" dirty="0">
                <a:latin typeface="Arial" pitchFamily="34" charset="0"/>
              </a:rPr>
              <a:t> politique</a:t>
            </a:r>
            <a:endParaRPr lang="en-US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</p:spPr>
            <p:txBody>
              <a:bodyPr/>
              <a:lstStyle/>
              <a:p>
                <a:r>
                  <a:rPr lang="en-US" dirty="0" err="1"/>
                  <a:t>L’</a:t>
                </a:r>
                <a:r>
                  <a:rPr lang="en-US" b="1" dirty="0" err="1"/>
                  <a:t>utilité</a:t>
                </a:r>
                <a:r>
                  <a:rPr lang="en-US" dirty="0"/>
                  <a:t> </a:t>
                </a:r>
                <a:r>
                  <a:rPr lang="en-US" dirty="0" err="1"/>
                  <a:t>d’une</a:t>
                </a:r>
                <a:r>
                  <a:rPr lang="en-US" dirty="0"/>
                  <a:t> politique (plan) </a:t>
                </a:r>
                <a:r>
                  <a:rPr lang="fr-FR" dirty="0"/>
                  <a:t>π</a:t>
                </a:r>
                <a:r>
                  <a:rPr lang="en-US" dirty="0"/>
                  <a:t> </a:t>
                </a:r>
                <a:r>
                  <a:rPr lang="en-US" dirty="0" err="1"/>
                  <a:t>exécutée</a:t>
                </a:r>
                <a:r>
                  <a:rPr lang="en-US" dirty="0"/>
                  <a:t> à </a:t>
                </a:r>
                <a:r>
                  <a:rPr lang="en-US" dirty="0" err="1"/>
                  <a:t>partir</a:t>
                </a:r>
                <a:r>
                  <a:rPr lang="en-US" dirty="0"/>
                  <a:t> à l</a:t>
                </a:r>
                <a:r>
                  <a:rPr lang="fr-CA" altLang="fr-FR" dirty="0"/>
                  <a:t>’</a:t>
                </a:r>
                <a:r>
                  <a:rPr lang="fr-CA" altLang="ja-JP" dirty="0"/>
                  <a:t>é</a:t>
                </a:r>
                <a:r>
                  <a:rPr lang="en-US" altLang="ja-JP" dirty="0"/>
                  <a:t>tat 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est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donnée</a:t>
                </a:r>
                <a:r>
                  <a:rPr lang="en-US" altLang="ja-JP" dirty="0"/>
                  <a:t> par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     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2000" baseline="-25000" dirty="0">
                    <a:sym typeface="Symbol" pitchFamily="18" charset="2"/>
                  </a:rPr>
                  <a:t> </a:t>
                </a:r>
                <a:r>
                  <a:rPr lang="en-US" sz="20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800" dirty="0"/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fr-FR" sz="2000" dirty="0"/>
                  <a:t>c.-à-d., la somme des récompenses futures espérées pondérées par les probabilités de transition</a:t>
                </a: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endParaRPr lang="fr-FR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γ: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facteur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escompte</a:t>
                </a:r>
                <a:r>
                  <a:rPr lang="en-US" sz="2000" dirty="0"/>
                  <a:t> (0 ≤ </a:t>
                </a:r>
                <a:r>
                  <a:rPr lang="fr-FR" sz="2000" dirty="0"/>
                  <a:t>γ</a:t>
                </a:r>
                <a:r>
                  <a:rPr lang="en-US" sz="2000" dirty="0"/>
                  <a:t> ≤ 1)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 err="1"/>
                  <a:t>s,a,s</a:t>
                </a:r>
                <a:r>
                  <a:rPr lang="en-US" sz="2000" i="1" dirty="0"/>
                  <a:t>’)</a:t>
                </a:r>
                <a:r>
                  <a:rPr lang="fr-FR" sz="2000" dirty="0"/>
                  <a:t>: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récompense</a:t>
                </a:r>
                <a:r>
                  <a:rPr lang="en-US" sz="2000" dirty="0"/>
                  <a:t> pour </a:t>
                </a:r>
                <a:r>
                  <a:rPr lang="en-CA" sz="2000" dirty="0"/>
                  <a:t>la transition (</a:t>
                </a:r>
                <a:r>
                  <a:rPr lang="en-CA" sz="2000" dirty="0" err="1"/>
                  <a:t>s,a,s</a:t>
                </a:r>
                <a:r>
                  <a:rPr lang="en-CA" sz="2000" dirty="0"/>
                  <a:t>’)</a:t>
                </a: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S</a:t>
                </a:r>
                <a:r>
                  <a:rPr lang="fr-FR" sz="2000" dirty="0"/>
                  <a:t>: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espace</a:t>
                </a:r>
                <a:r>
                  <a:rPr lang="en-US" sz="2000" dirty="0"/>
                  <a:t> d</a:t>
                </a:r>
                <a:r>
                  <a:rPr lang="en-US" altLang="fr-FR" sz="2000" dirty="0"/>
                  <a:t>’</a:t>
                </a:r>
                <a:r>
                  <a:rPr lang="en-US" altLang="ja-JP" sz="2000" dirty="0"/>
                  <a:t>états 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π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sz="2000" dirty="0"/>
                  <a:t>)</a:t>
                </a:r>
                <a:r>
                  <a:rPr lang="fr-FR" sz="2000" dirty="0"/>
                  <a:t>:</a:t>
                </a:r>
                <a:r>
                  <a:rPr lang="en-US" sz="2000" dirty="0"/>
                  <a:t> action du plan à </a:t>
                </a:r>
                <a:r>
                  <a:rPr lang="en-US" sz="2000" dirty="0" err="1"/>
                  <a:t>l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état</a:t>
                </a:r>
                <a:r>
                  <a:rPr lang="en-US" sz="2000" dirty="0"/>
                  <a:t> </a:t>
                </a:r>
                <a:r>
                  <a:rPr lang="en-US" sz="2000" i="1" dirty="0"/>
                  <a:t>s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P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altLang="fr-FR" sz="2000" i="1" dirty="0"/>
                  <a:t>’</a:t>
                </a:r>
                <a:r>
                  <a:rPr lang="fr-CA" altLang="ja-JP" sz="2000" dirty="0"/>
                  <a:t>|</a:t>
                </a:r>
                <a:r>
                  <a:rPr lang="fr-CA" altLang="ja-JP" sz="2000" i="1" dirty="0"/>
                  <a:t>s</a:t>
                </a:r>
                <a:r>
                  <a:rPr lang="fr-CA" altLang="ja-JP" sz="2000" dirty="0"/>
                  <a:t>, </a:t>
                </a:r>
                <a:r>
                  <a:rPr lang="fr-FR" altLang="ja-JP" sz="2000" dirty="0"/>
                  <a:t>π</a:t>
                </a:r>
                <a:r>
                  <a:rPr lang="en-US" altLang="ja-JP" sz="2000" dirty="0"/>
                  <a:t>(</a:t>
                </a:r>
                <a:r>
                  <a:rPr lang="en-US" altLang="ja-JP" sz="2000" i="1" dirty="0"/>
                  <a:t>s</a:t>
                </a:r>
                <a:r>
                  <a:rPr lang="en-US" altLang="ja-JP" sz="2000" dirty="0"/>
                  <a:t>))</a:t>
                </a:r>
                <a:r>
                  <a:rPr lang="fr-FR" altLang="ja-JP" sz="2000" dirty="0"/>
                  <a:t>: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probabilité</a:t>
                </a:r>
                <a:r>
                  <a:rPr lang="en-US" altLang="ja-JP" sz="2000" dirty="0"/>
                  <a:t> de la transition du MDP</a:t>
                </a:r>
                <a:endParaRPr lang="en-US" sz="2000" dirty="0"/>
              </a:p>
            </p:txBody>
          </p:sp>
        </mc:Choice>
        <mc:Fallback xmlns="">
          <p:sp>
            <p:nvSpPr>
              <p:cNvPr id="3891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  <a:blipFill>
                <a:blip r:embed="rId3"/>
                <a:stretch>
                  <a:fillRect l="-1408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28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Rôle du facteur d’escompte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Le facteur d’escompte permet de pondérer les récompenses selon l’importance d’ « agir bien » dans un horizon proche ou un horizon lointain.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dirty="0"/>
              <a:t>Plus γ est petit, plus l’horizon est proche (on se concentre sur les récompenses dans un horizon proche).</a:t>
            </a:r>
          </a:p>
          <a:p>
            <a:pPr lvl="1" eaLnBrk="1" hangingPunct="1"/>
            <a:r>
              <a:rPr lang="fr-CA" altLang="ja-JP" dirty="0"/>
              <a:t>Autrement dit, de façon général, le facteur d’escompte est vu comme un taux d’inflation.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Pour les problèmes avec un horizon infini, le facteur d’escompte assure la convergence de la somme infinie des récompenses.</a:t>
            </a:r>
          </a:p>
          <a:p>
            <a:pPr marL="0" indent="0" eaLnBrk="1" hangingPunct="1">
              <a:buNone/>
            </a:pPr>
            <a:endParaRPr lang="fr-CA" altLang="ja-JP" dirty="0"/>
          </a:p>
          <a:p>
            <a:pPr lvl="1" eaLnBrk="1" hangingPunct="1"/>
            <a:r>
              <a:rPr lang="fr-CA" altLang="ja-JP" dirty="0"/>
              <a:t>Comme on vient de voir, 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eaLnBrk="1" hangingPunct="1"/>
            <a:endParaRPr lang="fr-CA" altLang="ja-JP" sz="2800" dirty="0"/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29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406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39371" y="5657057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33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234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235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6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7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8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39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40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4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96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Politique </a:t>
            </a:r>
            <a:r>
              <a:rPr lang="en-US" dirty="0" err="1">
                <a:latin typeface="Arial" pitchFamily="34" charset="0"/>
              </a:rPr>
              <a:t>optimale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11228" cy="4838700"/>
          </a:xfrm>
        </p:spPr>
        <p:txBody>
          <a:bodyPr/>
          <a:lstStyle/>
          <a:p>
            <a:pPr eaLnBrk="1" hangingPunct="1"/>
            <a:r>
              <a:rPr lang="fr-CA" dirty="0"/>
              <a:t>Un politique </a:t>
            </a:r>
            <a:r>
              <a:rPr lang="fr-FR" dirty="0"/>
              <a:t>π</a:t>
            </a:r>
            <a:r>
              <a:rPr lang="fr-CA" dirty="0"/>
              <a:t> </a:t>
            </a:r>
            <a:r>
              <a:rPr lang="fr-CA" b="1" dirty="0"/>
              <a:t>domine</a:t>
            </a:r>
            <a:r>
              <a:rPr lang="fr-CA" dirty="0"/>
              <a:t> un politique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si les deux conditions suivantes sont réunies: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≥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tout état </a:t>
            </a:r>
            <a:r>
              <a:rPr lang="fr-CA" i="1" dirty="0"/>
              <a:t>s</a:t>
            </a:r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&gt;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au moins un </a:t>
            </a:r>
            <a:r>
              <a:rPr lang="fr-CA" i="1" dirty="0"/>
              <a:t>s</a:t>
            </a:r>
          </a:p>
          <a:p>
            <a:pPr lvl="1" eaLnBrk="1" hangingPunct="1"/>
            <a:endParaRPr lang="fr-CA" i="1" dirty="0"/>
          </a:p>
          <a:p>
            <a:pPr eaLnBrk="1" hangingPunct="1"/>
            <a:r>
              <a:rPr lang="fr-CA" dirty="0"/>
              <a:t>Un politique est </a:t>
            </a:r>
            <a:r>
              <a:rPr lang="fr-CA" b="1" dirty="0"/>
              <a:t>optimale</a:t>
            </a:r>
            <a:r>
              <a:rPr lang="fr-CA" dirty="0"/>
              <a:t> s</a:t>
            </a:r>
            <a:r>
              <a:rPr lang="fr-CA" altLang="fr-FR" dirty="0"/>
              <a:t>i elle</a:t>
            </a:r>
            <a:r>
              <a:rPr lang="fr-CA" dirty="0"/>
              <a:t> n</a:t>
            </a:r>
            <a:r>
              <a:rPr lang="fr-CA" altLang="fr-FR" dirty="0"/>
              <a:t>’</a:t>
            </a:r>
            <a:r>
              <a:rPr lang="fr-CA" dirty="0"/>
              <a:t>est pas dominée par une autre</a:t>
            </a:r>
          </a:p>
          <a:p>
            <a:pPr lvl="1" eaLnBrk="1" hangingPunct="1"/>
            <a:r>
              <a:rPr lang="fr-CA" dirty="0"/>
              <a:t>il peut y avoir plusieurs politiques optimales, mais elles ont tous la même valeur</a:t>
            </a:r>
          </a:p>
          <a:p>
            <a:pPr lvl="1" eaLnBrk="1" hangingPunct="1"/>
            <a:r>
              <a:rPr lang="fr-CA" dirty="0"/>
              <a:t>on peut avoir deux politiques </a:t>
            </a:r>
            <a:r>
              <a:rPr lang="fr-CA" b="1" dirty="0"/>
              <a:t>incomparables </a:t>
            </a:r>
            <a:r>
              <a:rPr lang="fr-CA" dirty="0"/>
              <a:t>(aucun ne domine l</a:t>
            </a:r>
            <a:r>
              <a:rPr lang="fr-CA" altLang="fr-FR" dirty="0"/>
              <a:t>’</a:t>
            </a:r>
            <a:r>
              <a:rPr lang="fr-CA" dirty="0"/>
              <a:t>autre)</a:t>
            </a:r>
          </a:p>
          <a:p>
            <a:pPr lvl="2" eaLnBrk="1" hangingPunct="1"/>
            <a:r>
              <a:rPr lang="fr-CA" dirty="0"/>
              <a:t>la dominance induit une fonction d</a:t>
            </a:r>
            <a:r>
              <a:rPr lang="fr-CA" altLang="fr-FR" dirty="0"/>
              <a:t>’</a:t>
            </a:r>
            <a:r>
              <a:rPr lang="fr-CA" dirty="0"/>
              <a:t>ordre partiel sur les politiques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Deux algorithmes différents pour le calcul des politiques optimales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b="1" dirty="0"/>
              <a:t>itération par valeurs</a:t>
            </a:r>
            <a:r>
              <a:rPr lang="fr-CA" dirty="0"/>
              <a:t> (</a:t>
            </a:r>
            <a:r>
              <a:rPr lang="fr-CA" b="1" i="1" dirty="0"/>
              <a:t>value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  <a:p>
            <a:pPr lvl="1" eaLnBrk="1" hangingPunct="1"/>
            <a:r>
              <a:rPr lang="fr-CA" b="1" dirty="0"/>
              <a:t>itération par politiques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b="1" i="1" dirty="0"/>
              <a:t>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6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096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096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53F4B09-FEEF-407F-A7EF-42AF00C65F87}" type="slidenum">
              <a:rPr lang="en-US" altLang="ko-KR" sz="1400">
                <a:latin typeface="Calibri" pitchFamily="34" charset="0"/>
              </a:rPr>
              <a:pPr eaLnBrk="1" hangingPunct="1"/>
              <a:t>30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572872"/>
                  </p:ext>
                </p:extLst>
              </p:nvPr>
            </p:nvGraphicFramePr>
            <p:xfrm>
              <a:off x="8128590" y="3118517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8590" y="3118517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Équations de Bellman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Les </a:t>
            </a:r>
            <a:r>
              <a:rPr lang="fr-CA" b="1" dirty="0"/>
              <a:t>équations de Bellman </a:t>
            </a:r>
            <a:r>
              <a:rPr lang="fr-CA" dirty="0"/>
              <a:t>nous donnent l’utilité d’un état (</a:t>
            </a:r>
            <a:r>
              <a:rPr lang="fr-CA" dirty="0" err="1"/>
              <a:t>c.à-d</a:t>
            </a:r>
            <a:r>
              <a:rPr lang="fr-CA" dirty="0"/>
              <a:t>., l’utilité des politiques optimales exécutées à partir d’un état)</a:t>
            </a:r>
            <a:br>
              <a:rPr lang="fr-CA" dirty="0"/>
            </a:br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10" y="3220368"/>
            <a:ext cx="8162840" cy="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U</a:t>
            </a:r>
            <a:r>
              <a:rPr lang="fr-CA" dirty="0"/>
              <a:t>, nous pourrons calculer un plan optimal       aisément: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D0B2-F40B-4CB8-8F87-56DCB2217CE9}"/>
              </a:ext>
            </a:extLst>
          </p:cNvPr>
          <p:cNvGrpSpPr/>
          <p:nvPr/>
        </p:nvGrpSpPr>
        <p:grpSpPr>
          <a:xfrm>
            <a:off x="1434688" y="4394515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Fonction action-utilité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La fonction action-utilité (</a:t>
            </a:r>
            <a:r>
              <a:rPr lang="fr-CA" b="1" i="1" dirty="0"/>
              <a:t>Q-</a:t>
            </a:r>
            <a:r>
              <a:rPr lang="fr-CA" b="1" i="1" dirty="0" err="1"/>
              <a:t>function</a:t>
            </a:r>
            <a:r>
              <a:rPr lang="fr-CA" dirty="0"/>
              <a:t>) est donnée par</a:t>
            </a:r>
            <a:endParaRPr lang="en-US" dirty="0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4777402"/>
            <a:ext cx="7974973" cy="6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r>
              <a:rPr lang="fr-CA" dirty="0"/>
              <a:t>,  pour calculer un plan optimal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endParaRPr lang="fr-CA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s,a</a:t>
              </a:r>
              <a:r>
                <a:rPr lang="en-US" altLang="ja-JP" dirty="0"/>
                <a:t>)  =   </a:t>
              </a:r>
              <a:r>
                <a:rPr lang="en-US" altLang="ja-JP" i="1" dirty="0"/>
                <a:t>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 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3E05-0DD3-4B45-9D0C-E258824F1DC8}"/>
              </a:ext>
            </a:extLst>
          </p:cNvPr>
          <p:cNvGrpSpPr/>
          <p:nvPr/>
        </p:nvGrpSpPr>
        <p:grpSpPr>
          <a:xfrm>
            <a:off x="2350649" y="5352893"/>
            <a:ext cx="2786584" cy="741237"/>
            <a:chOff x="1585001" y="4956175"/>
            <a:chExt cx="2786584" cy="741237"/>
          </a:xfrm>
        </p:grpSpPr>
        <p:sp>
          <p:nvSpPr>
            <p:cNvPr id="41987" name="Line 2"/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821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2630742" y="538963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EB026-693C-4924-9AA8-EF7E31B262EB}"/>
              </a:ext>
            </a:extLst>
          </p:cNvPr>
          <p:cNvGrpSpPr/>
          <p:nvPr/>
        </p:nvGrpSpPr>
        <p:grpSpPr>
          <a:xfrm>
            <a:off x="1309242" y="2872329"/>
            <a:ext cx="5542309" cy="598670"/>
            <a:chOff x="1112730" y="2878364"/>
            <a:chExt cx="5350700" cy="598670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28DC0E9-B237-4F59-8721-C0852792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               </a:t>
              </a:r>
              <a:r>
                <a:rPr lang="en-US" altLang="ja-JP" dirty="0"/>
                <a:t>=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max 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s’,a</a:t>
              </a:r>
              <a:r>
                <a:rPr lang="en-US" altLang="ja-JP" i="1" dirty="0"/>
                <a:t>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73E821-0050-4DCB-A316-752977B9ED57}"/>
                </a:ext>
              </a:extLst>
            </p:cNvPr>
            <p:cNvSpPr txBox="1"/>
            <p:nvPr/>
          </p:nvSpPr>
          <p:spPr>
            <a:xfrm>
              <a:off x="2243734" y="316925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4DF71D-4483-4F9E-B494-38808081F7A9}"/>
              </a:ext>
            </a:extLst>
          </p:cNvPr>
          <p:cNvSpPr txBox="1"/>
          <p:nvPr/>
        </p:nvSpPr>
        <p:spPr>
          <a:xfrm>
            <a:off x="5137232" y="316561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a’</a:t>
            </a:r>
            <a:r>
              <a:rPr lang="fr-CA" sz="1400" i="1" dirty="0">
                <a:sym typeface="Symbol" pitchFamily="18" charset="2"/>
              </a:rPr>
              <a:t>A(s’)</a:t>
            </a:r>
            <a:endParaRPr lang="fr-CA" sz="14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04BAACD-1F96-4E03-9E13-7D9A4DE5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3566542"/>
            <a:ext cx="2146729" cy="4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a donc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99E87-8706-4A94-8108-8D6862683ABF}"/>
              </a:ext>
            </a:extLst>
          </p:cNvPr>
          <p:cNvGrpSpPr/>
          <p:nvPr/>
        </p:nvGrpSpPr>
        <p:grpSpPr>
          <a:xfrm>
            <a:off x="2159728" y="3811519"/>
            <a:ext cx="2019188" cy="716868"/>
            <a:chOff x="1585001" y="4956175"/>
            <a:chExt cx="2786584" cy="716868"/>
          </a:xfrm>
        </p:grpSpPr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F080A796-6671-4FB6-9681-C7F7D772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max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4"/>
                  <a:stretch>
                    <a:fillRect t="-684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693B2-29E9-49EA-9A27-E0888801F4D1}"/>
                </a:ext>
              </a:extLst>
            </p:cNvPr>
            <p:cNvSpPr txBox="1"/>
            <p:nvPr/>
          </p:nvSpPr>
          <p:spPr>
            <a:xfrm>
              <a:off x="2479108" y="5365266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724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Rappel - 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654" y="956191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6" imgW="1657581" imgH="2095793" progId="MSPhotoEd.3">
                          <p:embed/>
                        </p:oleObj>
                      </mc:Choice>
                      <mc:Fallback>
                        <p:oleObj name="Photo Editor Photo" r:id="rId6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2070000" imgH="241200" progId="Equation.3">
                          <p:embed/>
                        </p:oleObj>
                      </mc:Choice>
                      <mc:Fallback>
                        <p:oleObj name="Equation" r:id="rId11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070000" imgH="241200" progId="Equation.3">
                          <p:embed/>
                        </p:oleObj>
                      </mc:Choice>
                      <mc:Fallback>
                        <p:oleObj name="Equation" r:id="rId13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5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c="http://schemas.openxmlformats.org/markup-compatibility/2006" xmlns:a14="http://schemas.microsoft.com/office/drawing/2010/main"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6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10" y="188640"/>
            <a:ext cx="8229600" cy="94096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47010" y="1011073"/>
            <a:ext cx="8249980" cy="5345122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Initialiser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à 0 pour chaque état </a:t>
            </a:r>
            <a:r>
              <a:rPr lang="fr-CA" i="1" dirty="0"/>
              <a:t>s</a:t>
            </a:r>
            <a:r>
              <a:rPr lang="fr-CA" dirty="0"/>
              <a:t>.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(jusqu</a:t>
            </a:r>
            <a:r>
              <a:rPr lang="fr-CA" altLang="fr-FR" dirty="0"/>
              <a:t>’</a:t>
            </a:r>
            <a:r>
              <a:rPr lang="fr-CA" dirty="0"/>
              <a:t>à ce que le changement en </a:t>
            </a:r>
            <a:r>
              <a:rPr lang="fr-CA" i="1" dirty="0"/>
              <a:t>U</a:t>
            </a:r>
            <a:r>
              <a:rPr lang="fr-CA" dirty="0"/>
              <a:t> soit négligeable).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pour chaque état </a:t>
            </a:r>
            <a:r>
              <a:rPr lang="fr-CA" i="1" dirty="0"/>
              <a:t>s</a:t>
            </a:r>
            <a:r>
              <a:rPr lang="fr-CA" dirty="0"/>
              <a:t> calculer:</a:t>
            </a:r>
          </a:p>
          <a:p>
            <a:pPr marL="341313" lvl="2" indent="341313" eaLnBrk="1" hangingPunct="1">
              <a:buFont typeface="Lucida Grande" charset="0"/>
              <a:buNone/>
            </a:pPr>
            <a:r>
              <a:rPr lang="fr-CA" dirty="0"/>
              <a:t>	</a:t>
            </a:r>
            <a:r>
              <a:rPr lang="fr-CA" i="1" dirty="0"/>
              <a:t>U</a:t>
            </a:r>
            <a:r>
              <a:rPr lang="fr-CA" altLang="fr-FR" dirty="0"/>
              <a:t>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341313" lvl="1" indent="341313" eaLnBrk="1" hangingPunct="1">
              <a:spcBef>
                <a:spcPts val="1600"/>
              </a:spcBef>
              <a:buSzPct val="100000"/>
              <a:buFont typeface="Calibri" pitchFamily="34" charset="0"/>
              <a:buAutoNum type="romanUcPeriod"/>
            </a:pPr>
            <a:r>
              <a:rPr lang="fr-CA" dirty="0"/>
              <a:t> si </a:t>
            </a:r>
            <a:r>
              <a:rPr lang="fr-CA" dirty="0" err="1"/>
              <a:t>Σ</a:t>
            </a:r>
            <a:r>
              <a:rPr lang="fr-CA" baseline="-25000" dirty="0" err="1"/>
              <a:t>s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</a:t>
            </a:r>
            <a:r>
              <a:rPr lang="en-US" i="1" baseline="-25000" dirty="0"/>
              <a:t>S</a:t>
            </a:r>
            <a:r>
              <a:rPr lang="fr-CA" altLang="ja-JP" dirty="0"/>
              <a:t>|</a:t>
            </a:r>
            <a:r>
              <a:rPr lang="fr-CA" altLang="ja-JP" i="1" dirty="0"/>
              <a:t>U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 - </a:t>
            </a:r>
            <a:r>
              <a:rPr lang="fr-CA" altLang="ja-JP" i="1" dirty="0"/>
              <a:t>U</a:t>
            </a:r>
            <a:r>
              <a:rPr lang="fr-CA" altLang="fr-FR" i="1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)| ≤ tolérance, quitter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altLang="fr-FR" i="1" dirty="0"/>
              <a:t>’</a:t>
            </a:r>
            <a:endParaRPr lang="fr-CA" altLang="ja-JP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Dériver le plan optimal en choisissant l</a:t>
            </a:r>
            <a:r>
              <a:rPr lang="fr-CA" altLang="fr-FR" dirty="0"/>
              <a:t>’</a:t>
            </a:r>
            <a:r>
              <a:rPr lang="fr-CA" altLang="ja-JP" b="1" dirty="0"/>
              <a:t>action </a:t>
            </a:r>
            <a:r>
              <a:rPr lang="fr-CA" altLang="ja-JP" b="1" i="1" dirty="0"/>
              <a:t>a</a:t>
            </a:r>
            <a:r>
              <a:rPr lang="fr-CA" altLang="ja-JP" b="1" dirty="0"/>
              <a:t> ayant la</a:t>
            </a:r>
            <a:r>
              <a:rPr lang="fr-CA" altLang="ja-JP" dirty="0"/>
              <a:t> </a:t>
            </a:r>
            <a:r>
              <a:rPr lang="fr-CA" altLang="ja-JP" b="1" dirty="0"/>
              <a:t>meilleure récompense future espérée</a:t>
            </a:r>
            <a:r>
              <a:rPr lang="fr-CA" altLang="ja-JP" dirty="0"/>
              <a:t>, pour chaque état </a:t>
            </a:r>
            <a:r>
              <a:rPr lang="fr-CA" altLang="ja-JP" i="1" dirty="0"/>
              <a:t>s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FR" altLang="ja-JP" dirty="0"/>
              <a:t>π(</a:t>
            </a:r>
            <a:r>
              <a:rPr lang="fr-FR" altLang="ja-JP" i="1" dirty="0"/>
              <a:t>s</a:t>
            </a:r>
            <a:r>
              <a:rPr lang="fr-FR" altLang="ja-JP" dirty="0"/>
              <a:t>) = </a:t>
            </a:r>
            <a:r>
              <a:rPr lang="fr-FR" altLang="ja-JP" dirty="0" err="1"/>
              <a:t>argmax</a:t>
            </a:r>
            <a:r>
              <a:rPr lang="fr-FR" altLang="ja-JP" dirty="0"/>
              <a:t>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0" indent="0" eaLnBrk="1" hangingPunct="1">
              <a:buNone/>
            </a:pPr>
            <a:endParaRPr lang="fr-CA" dirty="0"/>
          </a:p>
          <a:p>
            <a:pPr marL="341313" indent="-341313" eaLnBrk="1" hangingPunct="1"/>
            <a:r>
              <a:rPr lang="fr-CA" dirty="0"/>
              <a:t>En mots, on choisit l</a:t>
            </a:r>
            <a:r>
              <a:rPr lang="fr-CA" altLang="fr-FR" dirty="0"/>
              <a:t>’</a:t>
            </a:r>
            <a:r>
              <a:rPr lang="fr-CA" dirty="0"/>
              <a:t>action qui </a:t>
            </a:r>
            <a:r>
              <a:rPr lang="fr-CA" b="1" dirty="0"/>
              <a:t>maximise l</a:t>
            </a:r>
            <a:r>
              <a:rPr lang="fr-CA" altLang="fr-FR" b="1" dirty="0"/>
              <a:t>’</a:t>
            </a:r>
            <a:r>
              <a:rPr lang="fr-CA" b="1" dirty="0"/>
              <a:t>espérance</a:t>
            </a:r>
            <a:r>
              <a:rPr lang="fr-CA" dirty="0"/>
              <a:t> des sommes de récompenses futures</a:t>
            </a:r>
          </a:p>
          <a:p>
            <a:pPr marL="341313" lvl="1" indent="-341313" eaLnBrk="1" hangingPunct="1">
              <a:buSzPct val="125000"/>
              <a:buFont typeface="Lucida Grande" charset="0"/>
              <a:buChar char="●"/>
            </a:pPr>
            <a:r>
              <a:rPr lang="en-US" sz="1800" dirty="0" err="1"/>
              <a:t>Complexité</a:t>
            </a:r>
            <a:r>
              <a:rPr lang="en-US" sz="1800" dirty="0"/>
              <a:t>: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(</a:t>
            </a:r>
            <a:r>
              <a:rPr lang="en-US" dirty="0"/>
              <a:t>O(|S|</a:t>
            </a:r>
            <a:r>
              <a:rPr lang="en-US" baseline="30000" dirty="0"/>
              <a:t>4</a:t>
            </a:r>
            <a:r>
              <a:rPr lang="en-US" dirty="0"/>
              <a:t> |A|</a:t>
            </a:r>
            <a:r>
              <a:rPr lang="en-US" baseline="30000" dirty="0"/>
              <a:t>2</a:t>
            </a:r>
            <a:r>
              <a:rPr lang="en-US" dirty="0"/>
              <a:t> ) [</a:t>
            </a:r>
            <a:r>
              <a:rPr lang="en-US" dirty="0">
                <a:hlinkClick r:id="rId3"/>
              </a:rPr>
              <a:t>Kaelbling, 1996</a:t>
            </a:r>
            <a:r>
              <a:rPr lang="en-US" dirty="0"/>
              <a:t>]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Polynomial </a:t>
            </a:r>
            <a:r>
              <a:rPr lang="en-US" sz="1600" dirty="0" err="1"/>
              <a:t>pourvu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d’itérations</a:t>
            </a:r>
            <a:r>
              <a:rPr lang="en-US" sz="1600" dirty="0"/>
              <a:t> pour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politique</a:t>
            </a:r>
            <a:r>
              <a:rPr lang="en-US" sz="1600" dirty="0"/>
              <a:t> </a:t>
            </a:r>
            <a:r>
              <a:rPr lang="el-GR" sz="1600" dirty="0"/>
              <a:t>ε</a:t>
            </a:r>
            <a:r>
              <a:rPr lang="en-CA" sz="1600" dirty="0"/>
              <a:t>-</a:t>
            </a:r>
            <a:r>
              <a:rPr lang="en-CA" sz="1600" dirty="0" err="1"/>
              <a:t>optimale</a:t>
            </a:r>
            <a:r>
              <a:rPr lang="en-CA" sz="1600" dirty="0"/>
              <a:t> </a:t>
            </a:r>
            <a:r>
              <a:rPr lang="en-CA" sz="1600" dirty="0" err="1"/>
              <a:t>est</a:t>
            </a:r>
            <a:r>
              <a:rPr lang="en-CA" sz="1600" dirty="0"/>
              <a:t> polynomial </a:t>
            </a:r>
            <a:r>
              <a:rPr lang="en-US" sz="1600" dirty="0">
                <a:hlinkClick r:id="rId4"/>
              </a:rPr>
              <a:t>[</a:t>
            </a:r>
            <a:r>
              <a:rPr lang="en-US" sz="1600" i="1" dirty="0">
                <a:hlinkClick r:id="rId4"/>
              </a:rPr>
              <a:t>Littman, Dean, Kaelbling, UAI-95</a:t>
            </a:r>
            <a:r>
              <a:rPr lang="en-US" sz="1600" dirty="0">
                <a:hlinkClick r:id="rId4"/>
              </a:rPr>
              <a:t>]</a:t>
            </a:r>
            <a:r>
              <a:rPr lang="en-US" dirty="0"/>
              <a:t> (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))</a:t>
            </a:r>
          </a:p>
        </p:txBody>
      </p:sp>
      <p:sp>
        <p:nvSpPr>
          <p:cNvPr id="4301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301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21790" y="2191056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47010" y="1011073"/>
            <a:ext cx="7848600" cy="35281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301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48CDFB1-8977-4F13-A55E-240497DD4FBF}" type="slidenum">
              <a:rPr lang="en-US" altLang="ko-KR" sz="1400">
                <a:latin typeface="Calibri" pitchFamily="34" charset="0"/>
              </a:rPr>
              <a:pPr eaLnBrk="1" hangingPunct="1"/>
              <a:t>34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06600" y="405099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MDP à 3 états</a:t>
            </a:r>
            <a:r>
              <a:rPr lang="fr-FR"/>
              <a:t>: </a:t>
            </a:r>
            <a:r>
              <a:rPr lang="fr-FR" i="1"/>
              <a:t>S</a:t>
            </a:r>
            <a:r>
              <a:rPr lang="fr-FR"/>
              <a:t> = {</a:t>
            </a:r>
            <a:r>
              <a:rPr lang="fr-FR" i="1"/>
              <a:t>s</a:t>
            </a:r>
            <a:r>
              <a:rPr lang="fr-FR" baseline="-25000"/>
              <a:t>0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1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2</a:t>
            </a:r>
            <a:r>
              <a:rPr lang="fr-FR"/>
              <a:t>}</a:t>
            </a:r>
            <a:endParaRPr lang="en-US"/>
          </a:p>
          <a:p>
            <a:pPr eaLnBrk="1" hangingPunct="1"/>
            <a:r>
              <a:rPr lang="en-US"/>
              <a:t>But:  </a:t>
            </a:r>
            <a:r>
              <a:rPr lang="en-US" i="1"/>
              <a:t>s</a:t>
            </a:r>
            <a:r>
              <a:rPr lang="en-US" baseline="-25000"/>
              <a:t>2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23574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23586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2357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7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04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1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2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405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40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405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40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405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4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406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406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406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CFBC47D-1750-4EEF-9BAE-E1243D21B2A3}" type="slidenum">
              <a:rPr lang="en-US" altLang="ko-KR" sz="1400">
                <a:latin typeface="Calibri" pitchFamily="34" charset="0"/>
              </a:rPr>
              <a:pPr eaLnBrk="1" hangingPunct="1"/>
              <a:t>35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MDP à 3 </a:t>
            </a:r>
            <a:r>
              <a:rPr lang="en-US" dirty="0" err="1"/>
              <a:t>états</a:t>
            </a:r>
            <a:r>
              <a:rPr lang="fr-FR" dirty="0"/>
              <a:t>: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baseline="-25000" dirty="0"/>
              <a:t>0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2</a:t>
            </a:r>
            <a:r>
              <a:rPr lang="fr-FR" dirty="0"/>
              <a:t>}</a:t>
            </a:r>
            <a:endParaRPr lang="en-US" dirty="0"/>
          </a:p>
          <a:p>
            <a:pPr eaLnBrk="1" hangingPunct="1"/>
            <a:r>
              <a:rPr lang="fr-CA" dirty="0"/>
              <a:t>Le but (atteindre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) est exprimé par une fonction de récompense: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 = 1 si s’=s</a:t>
            </a:r>
            <a:r>
              <a:rPr lang="fr-CA" baseline="-25000" dirty="0"/>
              <a:t>2</a:t>
            </a:r>
            <a:r>
              <a:rPr lang="fr-CA" dirty="0"/>
              <a:t> </a:t>
            </a:r>
          </a:p>
          <a:p>
            <a:pPr marL="457200" lvl="1" indent="0" eaLnBrk="1" hangingPunct="1">
              <a:buNone/>
            </a:pPr>
            <a:r>
              <a:rPr lang="fr-CA" dirty="0"/>
              <a:t>                      = 0 sinon</a:t>
            </a:r>
          </a:p>
          <a:p>
            <a:pPr eaLnBrk="1" hangingPunct="1"/>
            <a:r>
              <a:rPr lang="fr-CA" dirty="0"/>
              <a:t>Le facteur d</a:t>
            </a:r>
            <a:r>
              <a:rPr lang="fr-CA" altLang="fr-FR" dirty="0"/>
              <a:t>’</a:t>
            </a:r>
            <a:r>
              <a:rPr lang="fr-CA" dirty="0"/>
              <a:t>escompte est </a:t>
            </a:r>
            <a:r>
              <a:rPr lang="fr-FR" dirty="0"/>
              <a:t>γ</a:t>
            </a:r>
            <a:r>
              <a:rPr lang="fr-CA" dirty="0"/>
              <a:t>=0.5</a:t>
            </a:r>
          </a:p>
          <a:p>
            <a:pPr eaLnBrk="1" hangingPunct="1"/>
            <a:endParaRPr lang="en-US" dirty="0"/>
          </a:p>
        </p:txBody>
      </p:sp>
      <p:sp>
        <p:nvSpPr>
          <p:cNvPr id="45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450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50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50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FC16057-6825-46D1-8D3F-204324329730}" type="slidenum">
              <a:rPr lang="en-US" altLang="ko-KR" sz="1400">
                <a:latin typeface="Calibri" pitchFamily="34" charset="0"/>
              </a:rPr>
              <a:pPr eaLnBrk="1" hangingPunct="1"/>
              <a:t>36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5082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50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5084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5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5086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50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5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  <a:endParaRPr lang="fr-CA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Us)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CA" dirty="0" err="1"/>
              <a:t>actuelle</a:t>
            </a:r>
            <a:r>
              <a:rPr lang="en-CA" dirty="0"/>
              <a:t> </a:t>
            </a:r>
            <a:r>
              <a:rPr lang="en-US" dirty="0"/>
              <a:t>l</a:t>
            </a:r>
            <a:r>
              <a:rPr lang="fr-CA" altLang="fr-FR" dirty="0"/>
              <a:t>’</a:t>
            </a:r>
            <a:r>
              <a:rPr lang="en-US" altLang="ja-JP" dirty="0" err="1"/>
              <a:t>état</a:t>
            </a:r>
            <a:r>
              <a:rPr lang="en-US" altLang="ja-JP" dirty="0"/>
              <a:t> </a:t>
            </a:r>
            <a:r>
              <a:rPr lang="en-US" altLang="ja-JP" i="1" dirty="0"/>
              <a:t>s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/>
              <a:t>U’(s): nouvelle </a:t>
            </a:r>
            <a:r>
              <a:rPr lang="en-US" altLang="ja-JP" dirty="0" err="1"/>
              <a:t>utilité</a:t>
            </a:r>
            <a:r>
              <a:rPr lang="en-US" altLang="ja-JP" dirty="0"/>
              <a:t> de </a:t>
            </a:r>
            <a:r>
              <a:rPr lang="en-US" altLang="ja-JP" dirty="0" err="1"/>
              <a:t>l’état</a:t>
            </a:r>
            <a:r>
              <a:rPr lang="en-US" altLang="ja-JP" dirty="0"/>
              <a:t> s</a:t>
            </a:r>
          </a:p>
          <a:p>
            <a:pPr lvl="1" eaLnBrk="1" hangingPunct="1"/>
            <a:r>
              <a:rPr lang="fr-CA" i="1" dirty="0"/>
              <a:t>U</a:t>
            </a:r>
            <a:r>
              <a:rPr lang="fr-CA" dirty="0"/>
              <a:t>’(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457200" lvl="1" indent="0" eaLnBrk="1" hangingPunct="1">
              <a:buNone/>
            </a:pPr>
            <a:endParaRPr lang="en-US" altLang="ja-JP" dirty="0"/>
          </a:p>
          <a:p>
            <a:pPr eaLnBrk="1" hangingPunct="1"/>
            <a:r>
              <a:rPr lang="en-US" dirty="0" err="1"/>
              <a:t>Notons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= U(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083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6084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608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D9AE615F-B0BB-436A-A2C3-7EA938E2D14A}" type="slidenum">
              <a:rPr lang="en-US" altLang="ko-KR" sz="1400">
                <a:latin typeface="Calibri" pitchFamily="34" charset="0"/>
              </a:rPr>
              <a:pPr eaLnBrk="1" hangingPunct="1"/>
              <a:t>37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6106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6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6108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6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6110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61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5293D-0B35-4C49-BBB7-870E2073DD77}"/>
              </a:ext>
            </a:extLst>
          </p:cNvPr>
          <p:cNvSpPr txBox="1"/>
          <p:nvPr/>
        </p:nvSpPr>
        <p:spPr>
          <a:xfrm>
            <a:off x="2082800" y="3943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4045-B322-48A4-B0CD-CB69BEAF83B8}"/>
              </a:ext>
            </a:extLst>
          </p:cNvPr>
          <p:cNvSpPr txBox="1"/>
          <p:nvPr/>
        </p:nvSpPr>
        <p:spPr>
          <a:xfrm>
            <a:off x="6132203" y="2774950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Valeurs initiales fixées à 0:</a:t>
            </a:r>
            <a:br>
              <a:rPr lang="fr-CA" dirty="0"/>
            </a:br>
            <a:br>
              <a:rPr lang="fr-CA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fr-CA" dirty="0"/>
              <a:t>Sur la figure, les valeurs U des états sont les étiquettes en bleu</a:t>
            </a:r>
            <a:endParaRPr lang="en-US" dirty="0"/>
          </a:p>
        </p:txBody>
      </p:sp>
      <p:sp>
        <p:nvSpPr>
          <p:cNvPr id="4710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Value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4710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710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7128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7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7130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7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7132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7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713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A67DDF8-94F8-4FFA-99FD-39C502CC2EC2}" type="slidenum">
              <a:rPr lang="en-US" altLang="ko-KR" sz="1400">
                <a:latin typeface="Calibri" pitchFamily="34" charset="0"/>
              </a:rPr>
              <a:pPr eaLnBrk="1" hangingPunct="1"/>
              <a:t>38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CAE84-5A59-4CC2-B253-6DC9F45F59A9}"/>
              </a:ext>
            </a:extLst>
          </p:cNvPr>
          <p:cNvSpPr txBox="1"/>
          <p:nvPr/>
        </p:nvSpPr>
        <p:spPr>
          <a:xfrm>
            <a:off x="1314737" y="220292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DFA14-DAF3-4D36-AD33-8A0DF1E0E31A}"/>
              </a:ext>
            </a:extLst>
          </p:cNvPr>
          <p:cNvSpPr txBox="1"/>
          <p:nvPr/>
        </p:nvSpPr>
        <p:spPr>
          <a:xfrm>
            <a:off x="4051099" y="242614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6DCCC-59F9-4D26-87CF-1084E76AED65}"/>
              </a:ext>
            </a:extLst>
          </p:cNvPr>
          <p:cNvSpPr txBox="1"/>
          <p:nvPr/>
        </p:nvSpPr>
        <p:spPr>
          <a:xfrm>
            <a:off x="6593702" y="251257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D38EC-AA8B-4C0E-969F-EF05765F4E67}"/>
              </a:ext>
            </a:extLst>
          </p:cNvPr>
          <p:cNvSpPr txBox="1"/>
          <p:nvPr/>
        </p:nvSpPr>
        <p:spPr>
          <a:xfrm>
            <a:off x="6350794" y="3000876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0, 0} = 0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11237" y="13160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06537" y="128746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70537" y="130810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100762" y="12985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309687" y="152082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46176"/>
              </p:ext>
            </p:extLst>
          </p:nvPr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84951"/>
              </p:ext>
            </p:extLst>
          </p:nvPr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09050"/>
              </p:ext>
            </p:extLst>
          </p:nvPr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79575" y="180975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4930775" y="5706960"/>
            <a:ext cx="3684366" cy="441426"/>
            <a:chOff x="1543753" y="5568949"/>
            <a:chExt cx="4868160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D74142D-2143-868C-FEF4-52170E89D4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00326"/>
                  </p:ext>
                </p:extLst>
              </p:nvPr>
            </p:nvGraphicFramePr>
            <p:xfrm>
              <a:off x="8175518" y="4087188"/>
              <a:ext cx="588568" cy="441426"/>
            </p:xfrm>
            <a:graphic>
              <a:graphicData uri="http://schemas.microsoft.com/office/powerpoint/2016/slidezoom">
                <pslz:sldZm>
                  <pslz:sldZmObj sldId="702" cId="2228572429">
                    <pslz:zmPr id="{097E68F8-3F68-4FFC-837E-09C10D101E8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8568" cy="4414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4D74142D-2143-868C-FEF4-52170E89D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5518" y="4087188"/>
                <a:ext cx="588568" cy="4414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231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0.4, 0} = 0.4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0} = 1.5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0.5, 1.5} = 1.5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0.4,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1.5,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1.5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09533" y="1394619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15673" y="1456532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630150" y="1363796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94412" y="147880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273968" y="1615282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35125" y="1885162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BE478E-2FB3-C221-FEF7-4D600EA51953}"/>
              </a:ext>
            </a:extLst>
          </p:cNvPr>
          <p:cNvGrpSpPr/>
          <p:nvPr/>
        </p:nvGrpSpPr>
        <p:grpSpPr>
          <a:xfrm>
            <a:off x="4930775" y="5706960"/>
            <a:ext cx="3684366" cy="441426"/>
            <a:chOff x="1543753" y="5568949"/>
            <a:chExt cx="4868160" cy="50016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684B561-1488-5ADD-40D6-3574888D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3E339-F24B-9739-C2E1-037CAC5D333A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5934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76318" y="2288478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915814" y="1193897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421954" y="1255810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36431" y="1163074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93" y="127808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00481" y="1437578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867218" y="151060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981518" y="1999553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537018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530418" y="1445516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19243" y="1439166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678056" y="1999553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160531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816043" y="2072578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03631" y="2083691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222318" y="2177353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4096"/>
              </p:ext>
            </p:extLst>
          </p:nvPr>
        </p:nvGraphicFramePr>
        <p:xfrm>
          <a:off x="5464118" y="1666178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18" y="1666178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784793" y="1804291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2817"/>
              </p:ext>
            </p:extLst>
          </p:nvPr>
        </p:nvGraphicFramePr>
        <p:xfrm>
          <a:off x="3155893" y="1636016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93" y="1636016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492443" y="1794766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04816"/>
              </p:ext>
            </p:extLst>
          </p:nvPr>
        </p:nvGraphicFramePr>
        <p:xfrm>
          <a:off x="892118" y="1732853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8" y="1732853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115956" y="1804291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761149" y="1814610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244543" y="2205928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D006E-8333-47AD-A8F0-E87A0ED7710F}"/>
              </a:ext>
            </a:extLst>
          </p:cNvPr>
          <p:cNvGrpSpPr/>
          <p:nvPr/>
        </p:nvGrpSpPr>
        <p:grpSpPr>
          <a:xfrm>
            <a:off x="1180249" y="1385191"/>
            <a:ext cx="4985544" cy="454025"/>
            <a:chOff x="1180249" y="1385191"/>
            <a:chExt cx="4985544" cy="454025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098493" y="2307528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580" y="202125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7942" y="224447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9745" y="228689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445695" y="2214957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sp>
        <p:nvSpPr>
          <p:cNvPr id="46" name="Forme libre 2">
            <a:extLst>
              <a:ext uri="{FF2B5EF4-FFF2-40B4-BE49-F238E27FC236}">
                <a16:creationId xmlns:a16="http://schemas.microsoft.com/office/drawing/2014/main" id="{ABF5EBEB-1025-4DBA-8F42-968827E5C27C}"/>
              </a:ext>
            </a:extLst>
          </p:cNvPr>
          <p:cNvSpPr>
            <a:spLocks/>
          </p:cNvSpPr>
          <p:nvPr/>
        </p:nvSpPr>
        <p:spPr bwMode="auto">
          <a:xfrm>
            <a:off x="6156268" y="3533488"/>
            <a:ext cx="1016386" cy="269157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7" name="Forme libre 2">
            <a:extLst>
              <a:ext uri="{FF2B5EF4-FFF2-40B4-BE49-F238E27FC236}">
                <a16:creationId xmlns:a16="http://schemas.microsoft.com/office/drawing/2014/main" id="{E3EE26D7-33F7-4579-B333-B326C4C40B16}"/>
              </a:ext>
            </a:extLst>
          </p:cNvPr>
          <p:cNvSpPr>
            <a:spLocks/>
          </p:cNvSpPr>
          <p:nvPr/>
        </p:nvSpPr>
        <p:spPr bwMode="auto">
          <a:xfrm>
            <a:off x="7609061" y="4048943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8" name="Forme libre 2">
            <a:extLst>
              <a:ext uri="{FF2B5EF4-FFF2-40B4-BE49-F238E27FC236}">
                <a16:creationId xmlns:a16="http://schemas.microsoft.com/office/drawing/2014/main" id="{F68084E3-467D-474F-9EB6-B667AB055C37}"/>
              </a:ext>
            </a:extLst>
          </p:cNvPr>
          <p:cNvSpPr>
            <a:spLocks/>
          </p:cNvSpPr>
          <p:nvPr/>
        </p:nvSpPr>
        <p:spPr bwMode="auto">
          <a:xfrm>
            <a:off x="7700710" y="4811251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8F594-66FD-4B07-B3DC-98B958858764}"/>
              </a:ext>
            </a:extLst>
          </p:cNvPr>
          <p:cNvGrpSpPr/>
          <p:nvPr/>
        </p:nvGrpSpPr>
        <p:grpSpPr>
          <a:xfrm>
            <a:off x="1189719" y="1381221"/>
            <a:ext cx="4985544" cy="454025"/>
            <a:chOff x="1180249" y="1385191"/>
            <a:chExt cx="4985544" cy="454025"/>
          </a:xfrm>
        </p:grpSpPr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BFD9AD1D-F460-446C-8F2D-EC1C1083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22A91F8D-135D-4E8C-A1A9-B646ADEC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D994468-B849-4340-BDEA-0BEAC150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925CE1A-66DA-47B3-9F20-E2D6F2DA4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01CF51A-55DD-4ECA-BD2A-870DFCD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4A92EB9-D016-4CEB-9EB2-D9BBF1BEA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075C9B66-15C9-4871-A94F-6CC287AF1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493" y="3128432"/>
            <a:ext cx="8158527" cy="365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0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1</a:t>
            </a:r>
            <a:r>
              <a:rPr lang="fr-CA" sz="1800" dirty="0"/>
              <a:t>,s</a:t>
            </a:r>
            <a:r>
              <a:rPr lang="fr-CA" sz="1800" baseline="-25000" dirty="0"/>
              <a:t>1</a:t>
            </a:r>
            <a:r>
              <a:rPr lang="fr-CA" sz="1800" dirty="0"/>
              <a:t>), 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 {0.2*0.5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 + 0.8*0.5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, 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B1C03-0EB6-46EE-98F0-96C49A2A97E1}"/>
              </a:ext>
            </a:extLst>
          </p:cNvPr>
          <p:cNvSpPr txBox="1"/>
          <p:nvPr/>
        </p:nvSpPr>
        <p:spPr>
          <a:xfrm>
            <a:off x="1285081" y="33596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54938-9E3D-4CF3-B768-79430BCCFE83}"/>
              </a:ext>
            </a:extLst>
          </p:cNvPr>
          <p:cNvSpPr txBox="1"/>
          <p:nvPr/>
        </p:nvSpPr>
        <p:spPr>
          <a:xfrm>
            <a:off x="4300481" y="33164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812CC6-9BD1-463B-A819-1A7E8E98342C}"/>
              </a:ext>
            </a:extLst>
          </p:cNvPr>
          <p:cNvGrpSpPr/>
          <p:nvPr/>
        </p:nvGrpSpPr>
        <p:grpSpPr>
          <a:xfrm>
            <a:off x="804767" y="3683437"/>
            <a:ext cx="6638905" cy="589220"/>
            <a:chOff x="876261" y="3771757"/>
            <a:chExt cx="7391477" cy="589220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3F368C5D-044C-4975-8AD0-BD38D562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61" y="3771757"/>
              <a:ext cx="7391477" cy="53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Lucida Grande" charset="0"/>
                <a:buNone/>
              </a:pPr>
              <a:r>
                <a:rPr lang="fr-CA" sz="1800" dirty="0"/>
                <a:t>= </a:t>
              </a:r>
              <a:r>
                <a:rPr lang="fr-CA" sz="1800" dirty="0" err="1"/>
                <a:t>argmax</a:t>
              </a:r>
              <a:r>
                <a:rPr lang="fr-CA" sz="1800" dirty="0"/>
                <a:t>{0.2*0.5*0.4+0.8*0.5*1.5, 0.5*0.4} = </a:t>
              </a:r>
              <a:r>
                <a:rPr lang="fr-CA" sz="1800" dirty="0" err="1"/>
                <a:t>argmax</a:t>
              </a:r>
              <a:r>
                <a:rPr lang="fr-CA" sz="1800" dirty="0"/>
                <a:t>{0.64, 0.2} = </a:t>
              </a:r>
              <a:r>
                <a:rPr lang="fr-CA" sz="1800" i="1" dirty="0"/>
                <a:t>a</a:t>
              </a:r>
              <a:r>
                <a:rPr lang="fr-CA" sz="1800" baseline="-25000" dirty="0"/>
                <a:t>1</a:t>
              </a:r>
              <a:endParaRPr lang="fr-CA" sz="1800" dirty="0"/>
            </a:p>
            <a:p>
              <a:pPr marL="0" indent="0">
                <a:buFont typeface="Lucida Grande" charset="0"/>
                <a:buNone/>
              </a:pP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0FAAD2-2AB0-499E-B719-AB3E181DE976}"/>
                </a:ext>
              </a:extLst>
            </p:cNvPr>
            <p:cNvSpPr txBox="1"/>
            <p:nvPr/>
          </p:nvSpPr>
          <p:spPr>
            <a:xfrm>
              <a:off x="1432718" y="39916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DC143E-B00A-4DFF-B012-23130CA4C64A}"/>
                </a:ext>
              </a:extLst>
            </p:cNvPr>
            <p:cNvSpPr txBox="1"/>
            <p:nvPr/>
          </p:nvSpPr>
          <p:spPr>
            <a:xfrm>
              <a:off x="6094386" y="3990163"/>
              <a:ext cx="31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</p:grpSp>
      <p:sp>
        <p:nvSpPr>
          <p:cNvPr id="105" name="Rectangle 2">
            <a:extLst>
              <a:ext uri="{FF2B5EF4-FFF2-40B4-BE49-F238E27FC236}">
                <a16:creationId xmlns:a16="http://schemas.microsoft.com/office/drawing/2014/main" id="{B0BE3CE8-D5A9-43DB-894D-1A60DFB3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93" y="4315560"/>
            <a:ext cx="8303493" cy="4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1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), 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3</a:t>
            </a:r>
            <a:r>
              <a:rPr lang="fr-CA" sz="1800" dirty="0"/>
              <a:t>,s</a:t>
            </a:r>
            <a:r>
              <a:rPr lang="fr-CA" sz="1800" baseline="-25000" dirty="0"/>
              <a:t>2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} = </a:t>
            </a:r>
            <a:r>
              <a:rPr lang="fr-CA" sz="1800" dirty="0" err="1"/>
              <a:t>argmax</a:t>
            </a:r>
            <a:r>
              <a:rPr lang="fr-CA" sz="1800" dirty="0"/>
              <a:t>{0.2, 1.75 } = </a:t>
            </a:r>
            <a:r>
              <a:rPr lang="fr-CA" sz="1800" i="1" dirty="0"/>
              <a:t>a</a:t>
            </a:r>
            <a:r>
              <a:rPr lang="fr-CA" sz="1800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67C56F-C1D3-40C5-A570-9B63EFA0BE2B}"/>
              </a:ext>
            </a:extLst>
          </p:cNvPr>
          <p:cNvSpPr txBox="1"/>
          <p:nvPr/>
        </p:nvSpPr>
        <p:spPr>
          <a:xfrm>
            <a:off x="113744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4BAA1A-C8DA-43D1-AFCA-F933DBDC67FC}"/>
              </a:ext>
            </a:extLst>
          </p:cNvPr>
          <p:cNvSpPr txBox="1"/>
          <p:nvPr/>
        </p:nvSpPr>
        <p:spPr>
          <a:xfrm>
            <a:off x="4253602" y="45385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6BDBC0-50BC-4526-A824-E525C9F1DFD3}"/>
              </a:ext>
            </a:extLst>
          </p:cNvPr>
          <p:cNvSpPr txBox="1"/>
          <p:nvPr/>
        </p:nvSpPr>
        <p:spPr>
          <a:xfrm>
            <a:off x="6584951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AF417DC0-8FAA-4D32-9277-89ABC6D5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9" y="5113411"/>
            <a:ext cx="846905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/>
              <a:t>π(</a:t>
            </a:r>
            <a:r>
              <a:rPr lang="fr-CA" sz="1800" i="1"/>
              <a:t>s</a:t>
            </a:r>
            <a:r>
              <a:rPr lang="fr-CA" sz="1800" baseline="-25000"/>
              <a:t>2</a:t>
            </a:r>
            <a:r>
              <a:rPr lang="fr-CA" sz="1800"/>
              <a:t>) </a:t>
            </a:r>
            <a:r>
              <a:rPr lang="fr-CA" sz="1800">
                <a:sym typeface="Symbol" pitchFamily="18" charset="2"/>
              </a:rPr>
              <a:t>= arg</a:t>
            </a:r>
            <a:r>
              <a:rPr lang="fr-CA" sz="1800"/>
              <a:t>max{Q(s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4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), 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5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)} =argmax{0.5</a:t>
            </a:r>
            <a:r>
              <a:rPr lang="fr-CA" sz="1800" i="1"/>
              <a:t>u</a:t>
            </a:r>
            <a:r>
              <a:rPr lang="fr-CA" sz="1800" baseline="-25000"/>
              <a:t>1</a:t>
            </a:r>
            <a:r>
              <a:rPr lang="fr-CA" sz="1800"/>
              <a:t>, 1+0.5</a:t>
            </a:r>
            <a:r>
              <a:rPr lang="fr-CA" sz="1800" i="1"/>
              <a:t>u</a:t>
            </a:r>
            <a:r>
              <a:rPr lang="fr-CA" sz="1800" baseline="-25000"/>
              <a:t>2</a:t>
            </a:r>
            <a:r>
              <a:rPr lang="fr-CA" sz="1800"/>
              <a:t> } = argmax{0.75, 1.75} = </a:t>
            </a:r>
            <a:r>
              <a:rPr lang="fr-CA" sz="1800" i="1"/>
              <a:t>a</a:t>
            </a:r>
            <a:r>
              <a:rPr lang="fr-CA" sz="1800" baseline="-25000"/>
              <a:t>5</a:t>
            </a:r>
            <a:br>
              <a:rPr lang="en-US" sz="1800"/>
            </a:br>
            <a:endParaRPr 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A7614D-C73B-4D86-8512-EBDF4D4356FE}"/>
              </a:ext>
            </a:extLst>
          </p:cNvPr>
          <p:cNvSpPr txBox="1"/>
          <p:nvPr/>
        </p:nvSpPr>
        <p:spPr>
          <a:xfrm>
            <a:off x="1190441" y="54139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537C9-E8D7-4A01-955D-7D546FBC3DDC}"/>
              </a:ext>
            </a:extLst>
          </p:cNvPr>
          <p:cNvSpPr txBox="1"/>
          <p:nvPr/>
        </p:nvSpPr>
        <p:spPr>
          <a:xfrm>
            <a:off x="4213651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73143-9111-4302-9D25-1845E49064AE}"/>
              </a:ext>
            </a:extLst>
          </p:cNvPr>
          <p:cNvSpPr txBox="1"/>
          <p:nvPr/>
        </p:nvSpPr>
        <p:spPr>
          <a:xfrm>
            <a:off x="6637947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2D1D1-2EB9-65EE-2B1C-5F218CF96E8E}"/>
              </a:ext>
            </a:extLst>
          </p:cNvPr>
          <p:cNvGrpSpPr/>
          <p:nvPr/>
        </p:nvGrpSpPr>
        <p:grpSpPr>
          <a:xfrm>
            <a:off x="4943401" y="5815926"/>
            <a:ext cx="3684366" cy="441426"/>
            <a:chOff x="1543753" y="5568949"/>
            <a:chExt cx="4868160" cy="5001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49C355E-8E68-FB9B-D86C-EF53B05E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9ADAE-3244-44AF-BD6C-26EBCDD230C1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6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6" grpId="0" animBg="1"/>
      <p:bldP spid="67" grpId="0" animBg="1"/>
      <p:bldP spid="68" grpId="0" animBg="1"/>
      <p:bldP spid="72" grpId="0"/>
      <p:bldP spid="76" grpId="0"/>
      <p:bldP spid="78" grpId="0"/>
      <p:bldP spid="79" grpId="0" animBg="1"/>
      <p:bldP spid="80" grpId="0" animBg="1"/>
      <p:bldP spid="89" grpId="0"/>
      <p:bldP spid="2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97" grpId="0" build="p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276814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Choisir un plan arbitraire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jusqu</a:t>
            </a:r>
            <a:r>
              <a:rPr lang="fr-CA" altLang="fr-FR" dirty="0"/>
              <a:t>’</a:t>
            </a:r>
            <a:r>
              <a:rPr lang="fr-CA" dirty="0"/>
              <a:t>à ce que </a:t>
            </a:r>
            <a:r>
              <a:rPr lang="fr-FR" dirty="0"/>
              <a:t>π</a:t>
            </a:r>
            <a:r>
              <a:rPr lang="fr-CA" dirty="0"/>
              <a:t> devienne inchangée</a:t>
            </a:r>
            <a:r>
              <a:rPr lang="fr-FR" dirty="0"/>
              <a:t>:</a:t>
            </a:r>
            <a:endParaRPr lang="fr-CA" dirty="0"/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π:</a:t>
            </a:r>
            <a:r>
              <a:rPr lang="fr-CA" dirty="0"/>
              <a:t>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800100" lvl="1" indent="-400050" eaLnBrk="1" hangingPunct="1">
              <a:spcAft>
                <a:spcPts val="3200"/>
              </a:spcAft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  <a:r>
              <a:rPr lang="fr-CA" dirty="0"/>
              <a:t>, calculer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en résolvant le système </a:t>
            </a:r>
            <a:br>
              <a:rPr lang="fr-CA" dirty="0"/>
            </a:br>
            <a:r>
              <a:rPr lang="fr-CA" dirty="0"/>
              <a:t>de |</a:t>
            </a:r>
            <a:r>
              <a:rPr lang="fr-CA" i="1" dirty="0"/>
              <a:t>S</a:t>
            </a:r>
            <a:r>
              <a:rPr lang="fr-CA" dirty="0"/>
              <a:t>| équations et |</a:t>
            </a:r>
            <a:r>
              <a:rPr lang="fr-CA" i="1" dirty="0"/>
              <a:t>S</a:t>
            </a:r>
            <a:r>
              <a:rPr lang="fr-CA" dirty="0"/>
              <a:t>| inconnues    </a:t>
            </a:r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</a:p>
          <a:p>
            <a:pPr marL="400050" lvl="1" indent="0" eaLnBrk="1" hangingPunct="1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CA" i="1" dirty="0"/>
              <a:t>              a</a:t>
            </a:r>
            <a:r>
              <a:rPr lang="fr-CA" i="1" baseline="30000" dirty="0"/>
              <a:t>*</a:t>
            </a:r>
            <a:r>
              <a:rPr lang="fr-CA" i="1" dirty="0"/>
              <a:t> = </a:t>
            </a:r>
            <a:r>
              <a:rPr lang="fr-CA" dirty="0"/>
              <a:t> </a:t>
            </a:r>
            <a:r>
              <a:rPr lang="fr-CA" dirty="0" err="1"/>
              <a:t>argmax</a:t>
            </a:r>
            <a:r>
              <a:rPr lang="fr-CA" dirty="0"/>
              <a:t> Q(</a:t>
            </a:r>
            <a:r>
              <a:rPr lang="fr-CA" dirty="0" err="1"/>
              <a:t>s,a</a:t>
            </a:r>
            <a:r>
              <a:rPr lang="fr-CA" dirty="0"/>
              <a:t>)</a:t>
            </a:r>
          </a:p>
          <a:p>
            <a:pPr marL="400050" lvl="1" indent="0" eaLnBrk="1" hangingPunct="1">
              <a:spcBef>
                <a:spcPts val="400"/>
              </a:spcBef>
              <a:spcAft>
                <a:spcPts val="400"/>
              </a:spcAft>
              <a:buSzPct val="100000"/>
              <a:buNone/>
            </a:pPr>
            <a:endParaRPr lang="fr-CA" dirty="0"/>
          </a:p>
          <a:p>
            <a:pPr marL="400050" lvl="1" indent="0" eaLnBrk="1" hangingPunct="1">
              <a:spcBef>
                <a:spcPts val="0"/>
              </a:spcBef>
              <a:spcAft>
                <a:spcPts val="400"/>
              </a:spcAft>
              <a:buSzPct val="100000"/>
              <a:buNone/>
            </a:pPr>
            <a:r>
              <a:rPr lang="fr-CA" dirty="0"/>
              <a:t>              si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*) &gt; Q(s,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</a:t>
            </a:r>
            <a:r>
              <a:rPr lang="fr-CA" altLang="ja-JP" dirty="0"/>
              <a:t>alors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CA" altLang="ja-JP" i="1" dirty="0"/>
              <a:t>a</a:t>
            </a:r>
            <a:r>
              <a:rPr lang="fr-CA" altLang="ja-JP" i="1" baseline="30000" dirty="0"/>
              <a:t>*</a:t>
            </a:r>
            <a:r>
              <a:rPr lang="fr-CA" altLang="ja-JP" dirty="0"/>
              <a:t>  sinon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FR" altLang="ja-JP" dirty="0"/>
              <a:t>π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Retourne </a:t>
            </a:r>
            <a:r>
              <a:rPr lang="fr-FR" dirty="0"/>
              <a:t>π</a:t>
            </a:r>
            <a:endParaRPr lang="fr-CA" dirty="0"/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800" dirty="0"/>
              <a:t>Converge  en temps polynomial  </a:t>
            </a:r>
            <a:r>
              <a:rPr lang="en-US" sz="1800" dirty="0" err="1"/>
              <a:t>pourvu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d’itérations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politique</a:t>
            </a:r>
            <a:r>
              <a:rPr lang="en-US" sz="1800" dirty="0"/>
              <a:t> </a:t>
            </a:r>
            <a:r>
              <a:rPr lang="el-GR" sz="1800" dirty="0"/>
              <a:t>ε</a:t>
            </a:r>
            <a:r>
              <a:rPr lang="en-CA" sz="1800" dirty="0"/>
              <a:t>-</a:t>
            </a:r>
            <a:r>
              <a:rPr lang="en-CA" sz="1800" dirty="0" err="1"/>
              <a:t>optimale</a:t>
            </a:r>
            <a:r>
              <a:rPr lang="en-CA" sz="1800" dirty="0"/>
              <a:t> </a:t>
            </a:r>
            <a:r>
              <a:rPr lang="en-CA" sz="1800" dirty="0" err="1"/>
              <a:t>est</a:t>
            </a:r>
            <a:r>
              <a:rPr lang="en-CA" sz="1800" dirty="0"/>
              <a:t> polynomial </a:t>
            </a:r>
            <a:r>
              <a:rPr lang="en-US" sz="1800" dirty="0">
                <a:hlinkClick r:id="rId3"/>
              </a:rPr>
              <a:t>[</a:t>
            </a:r>
            <a:r>
              <a:rPr lang="en-US" sz="1800" i="1" dirty="0">
                <a:hlinkClick r:id="rId3"/>
              </a:rPr>
              <a:t>Littman, Dean, Kaelbling, UAI-95</a:t>
            </a:r>
            <a:r>
              <a:rPr lang="en-US" sz="1800" dirty="0">
                <a:hlinkClick r:id="rId3"/>
              </a:rPr>
              <a:t>]</a:t>
            </a:r>
            <a:r>
              <a:rPr lang="en-US" sz="1800" dirty="0"/>
              <a:t>:</a:t>
            </a:r>
            <a:endParaRPr lang="en-CA" sz="1800" dirty="0"/>
          </a:p>
          <a:p>
            <a:pPr marL="741363" lvl="1" indent="-341313" eaLnBrk="1" hangingPunct="1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(</a:t>
            </a:r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valeur</a:t>
            </a:r>
            <a:r>
              <a:rPr lang="en-US" dirty="0"/>
              <a:t> d’un plan) </a:t>
            </a:r>
            <a:r>
              <a:rPr lang="en-US" dirty="0" err="1"/>
              <a:t>est</a:t>
            </a:r>
            <a:r>
              <a:rPr lang="en-US" dirty="0"/>
              <a:t>  O(|S|</a:t>
            </a:r>
            <a:r>
              <a:rPr lang="en-US" baseline="30000" dirty="0"/>
              <a:t>3</a:t>
            </a:r>
            <a:r>
              <a:rPr lang="en-US" dirty="0"/>
              <a:t> )</a:t>
            </a:r>
          </a:p>
          <a:p>
            <a:pPr marL="741363" lvl="1" indent="-341313" eaLnBrk="1" hangingPunct="1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d’itérations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1313" indent="-341313" eaLnBrk="1" hangingPunct="1"/>
            <a:endParaRPr lang="fr-CA" dirty="0"/>
          </a:p>
        </p:txBody>
      </p:sp>
      <p:sp>
        <p:nvSpPr>
          <p:cNvPr id="5325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325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3225" y="1276814"/>
            <a:ext cx="6316890" cy="373008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25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DF46625-AE44-41EA-A5C0-0C8A9512D169}" type="slidenum">
              <a:rPr lang="en-US" altLang="ko-KR" sz="1400">
                <a:latin typeface="Calibri" pitchFamily="34" charset="0"/>
              </a:rPr>
              <a:pPr eaLnBrk="1" hangingPunct="1"/>
              <a:t>42</a:t>
            </a:fld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DE36-E9BD-41BF-A1F2-7AE9ED700183}"/>
              </a:ext>
            </a:extLst>
          </p:cNvPr>
          <p:cNvSpPr txBox="1"/>
          <p:nvPr/>
        </p:nvSpPr>
        <p:spPr>
          <a:xfrm>
            <a:off x="2255877" y="38849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</a:t>
            </a:r>
            <a:r>
              <a:rPr lang="fr-CA" sz="1400" i="1" dirty="0">
                <a:sym typeface="Symbol" pitchFamily="18" charset="2"/>
              </a:rPr>
              <a:t>A(s)</a:t>
            </a:r>
            <a:endParaRPr lang="fr-CA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44E-8DEB-47C5-B453-2CB1D25251A0}"/>
              </a:ext>
            </a:extLst>
          </p:cNvPr>
          <p:cNvSpPr txBox="1"/>
          <p:nvPr/>
        </p:nvSpPr>
        <p:spPr>
          <a:xfrm>
            <a:off x="1640623" y="300915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Lucida Grande" charset="0"/>
              <a:buNone/>
            </a:pPr>
            <a:endParaRPr lang="en-US"/>
          </a:p>
          <a:p>
            <a:pPr eaLnBrk="1" hangingPunct="1"/>
            <a:r>
              <a:rPr lang="fr-CA"/>
              <a:t>Plan initial choisi arbitrairement</a:t>
            </a:r>
            <a:r>
              <a:rPr lang="fr-FR"/>
              <a:t>:</a:t>
            </a:r>
            <a:endParaRPr lang="fr-CA"/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</a:t>
            </a:r>
            <a:r>
              <a:rPr lang="fr-FR"/>
              <a:t>π</a:t>
            </a:r>
            <a:r>
              <a:rPr lang="ja-JP" altLang="en-US"/>
              <a:t>’</a:t>
            </a:r>
            <a:r>
              <a:rPr lang="en-US" altLang="ja-JP"/>
              <a:t> = { </a:t>
            </a:r>
            <a:r>
              <a:rPr lang="en-US" altLang="ja-JP" i="1"/>
              <a:t>s</a:t>
            </a:r>
            <a:r>
              <a:rPr lang="en-US" altLang="ja-JP" baseline="-25000"/>
              <a:t>0</a:t>
            </a:r>
            <a:r>
              <a:rPr lang="en-US" altLang="ja-JP"/>
              <a:t> → </a:t>
            </a:r>
            <a:r>
              <a:rPr lang="en-US" altLang="ja-JP" i="1"/>
              <a:t>a</a:t>
            </a:r>
            <a:r>
              <a:rPr lang="en-US" altLang="ja-JP" baseline="-25000"/>
              <a:t>2</a:t>
            </a:r>
            <a:r>
              <a:rPr lang="en-US" altLang="ja-JP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4</a:t>
            </a:r>
            <a:r>
              <a:rPr lang="en-US"/>
              <a:t> }</a:t>
            </a:r>
          </a:p>
        </p:txBody>
      </p:sp>
      <p:sp>
        <p:nvSpPr>
          <p:cNvPr id="5529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530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5321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5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5323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5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5325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5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33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CD64B8B-03B7-4C43-A61A-198F52D702B8}" type="slidenum">
              <a:rPr lang="en-US" altLang="ko-KR" sz="1400">
                <a:latin typeface="Calibri" pitchFamily="34" charset="0"/>
              </a:rPr>
              <a:pPr eaLnBrk="1" hangingPunct="1"/>
              <a:t>43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=1*[0+*0.5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=1*[0+*0.5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=0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:</a:t>
            </a:r>
            <a:r>
              <a:rPr lang="fr-CA" dirty="0"/>
              <a:t> 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=0; 		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FR" dirty="0"/>
              <a:t>:</a:t>
            </a:r>
            <a:r>
              <a:rPr lang="fr-CA" dirty="0"/>
              <a:t> 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0;       		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FR" dirty="0"/>
              <a:t>:</a:t>
            </a:r>
            <a:r>
              <a:rPr lang="fr-CA" dirty="0"/>
              <a:t> 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0;      		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56323" name="Espace réservé de la date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6324" name="Espace réservé du pied de page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1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634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63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634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63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634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6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3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667A15E-00C2-44A2-932F-C4281D61D33F}" type="slidenum">
              <a:rPr lang="en-US" altLang="ko-KR" sz="1400">
                <a:latin typeface="Calibri" pitchFamily="34" charset="0"/>
              </a:rPr>
              <a:pPr eaLnBrk="1" hangingPunct="1"/>
              <a:t>44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139B5-68A6-4CD0-A7FE-8759BD411B64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5734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734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7367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7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7369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73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7371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73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3512" y="2406369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38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3909FB6F-D551-4E70-8D98-56AE3562906D}" type="slidenum">
              <a:rPr lang="en-US" altLang="ko-KR" sz="1400">
                <a:latin typeface="Calibri" pitchFamily="34" charset="0"/>
              </a:rPr>
              <a:pPr eaLnBrk="1" hangingPunct="1"/>
              <a:t>45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EDE330D-C8F3-4E0A-B2C9-E4FF17D9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:</a:t>
            </a:r>
            <a:r>
              <a:rPr lang="fr-CA" dirty="0"/>
              <a:t> 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=0.8 &gt; 0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0 &lt; 2;       		        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2;      		                     ne change pas</a:t>
            </a:r>
            <a:br>
              <a:rPr lang="fr-CA" dirty="0"/>
            </a:br>
            <a:r>
              <a:rPr lang="fr-CA" dirty="0"/>
              <a:t> </a:t>
            </a:r>
            <a:r>
              <a:rPr lang="el-GR" dirty="0"/>
              <a:t>π</a:t>
            </a:r>
            <a:r>
              <a:rPr lang="el-GR" altLang="fr-FR" dirty="0"/>
              <a:t>’</a:t>
            </a:r>
            <a:r>
              <a:rPr lang="el-GR" dirty="0"/>
              <a:t> = { </a:t>
            </a:r>
            <a:r>
              <a:rPr lang="fr-CA" i="1" dirty="0"/>
              <a:t>s</a:t>
            </a:r>
            <a:r>
              <a:rPr lang="el-GR" baseline="-25000" dirty="0"/>
              <a:t>0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1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3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2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5</a:t>
            </a:r>
            <a:r>
              <a:rPr lang="el-GR" dirty="0"/>
              <a:t> }, c-à-d. Π</a:t>
            </a:r>
            <a:endParaRPr lang="en-CA" dirty="0"/>
          </a:p>
          <a:p>
            <a:pPr>
              <a:buSzPct val="100000"/>
            </a:pPr>
            <a:r>
              <a:rPr lang="el-GR" dirty="0"/>
              <a:t>Solution finale</a:t>
            </a:r>
            <a:r>
              <a:rPr lang="fr-FR" dirty="0"/>
              <a:t>:</a:t>
            </a:r>
            <a:r>
              <a:rPr lang="el-GR" dirty="0"/>
              <a:t> 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7301-DF51-45FE-A1CC-557B8C00B597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837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#3</a:t>
            </a:r>
          </a:p>
        </p:txBody>
      </p:sp>
      <p:sp>
        <p:nvSpPr>
          <p:cNvPr id="5837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837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83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8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8397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8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40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A73FB7C-9BA7-4962-83E0-805ACA41BB95}" type="slidenum">
              <a:rPr lang="en-US" altLang="ko-KR" sz="1400">
                <a:latin typeface="Calibri" pitchFamily="34" charset="0"/>
              </a:rPr>
              <a:pPr eaLnBrk="1" hangingPunct="1"/>
              <a:t>46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1E847DD-7CB5-46F1-8FC3-24D7D6DB0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+ 0.8*[0+0.5*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=4/45,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= 2/45 &lt; 4/45        </a:t>
            </a:r>
            <a:r>
              <a:rPr lang="fr-CA" b="1" dirty="0"/>
              <a:t>                       </a:t>
            </a:r>
            <a:r>
              <a:rPr lang="fr-CA" dirty="0"/>
              <a:t>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2/45 &lt; 2;       		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2;      		                     ne change pas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1DAE-BA53-4D96-991E-620AC5F6C731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8131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Modified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339725" y="1589765"/>
            <a:ext cx="8347075" cy="47664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À l’étape II de l’algorithme, on lieu de calculer U</a:t>
            </a:r>
            <a:r>
              <a:rPr lang="fr-FR" baseline="30000" dirty="0"/>
              <a:t>π </a:t>
            </a:r>
            <a:r>
              <a:rPr lang="fr-CA" dirty="0"/>
              <a:t> de façon exacte par la résolution du système d’équations, on l’approxime avec l’itération par </a:t>
            </a:r>
            <a:r>
              <a:rPr lang="fr-CA"/>
              <a:t>valeur simplifiée.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sz="2200" dirty="0"/>
              <a:t>L’itération par valeur simplifiée est un algorithme général pour à approximer la valeur d’une politique donnée (dans ce cas-ci la politique </a:t>
            </a:r>
            <a:r>
              <a:rPr lang="fr-FR" sz="2200" dirty="0"/>
              <a:t>π </a:t>
            </a:r>
            <a:r>
              <a:rPr lang="fr-CA" sz="2200" dirty="0"/>
              <a:t>à l’étape II) par nombre d’étapes fixe de mises à jour de </a:t>
            </a:r>
            <a:r>
              <a:rPr lang="fr-CA" sz="2200" i="1" dirty="0"/>
              <a:t>value-</a:t>
            </a:r>
            <a:r>
              <a:rPr lang="fr-CA" sz="2200" i="1" dirty="0" err="1"/>
              <a:t>iteration</a:t>
            </a:r>
            <a:r>
              <a:rPr lang="fr-CA" sz="22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À l’infini, on obtient U</a:t>
            </a:r>
            <a:r>
              <a:rPr lang="fr-FR" baseline="30000" dirty="0"/>
              <a:t>π </a:t>
            </a:r>
            <a:r>
              <a:rPr lang="fr-FR" baseline="-25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C.-à-d., plus N est grand, plus on se rapproche de </a:t>
            </a:r>
            <a:r>
              <a:rPr lang="fr-CA" dirty="0"/>
              <a:t>U</a:t>
            </a:r>
            <a:r>
              <a:rPr lang="fr-FR" baseline="30000" dirty="0"/>
              <a:t>π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i="1" dirty="0"/>
              <a:t>Le N est choisi de façon empirique.</a:t>
            </a:r>
            <a:endParaRPr lang="fr-CA" i="1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E686-B45B-4212-A10B-3049F6CCD57F}"/>
              </a:ext>
            </a:extLst>
          </p:cNvPr>
          <p:cNvSpPr txBox="1"/>
          <p:nvPr/>
        </p:nvSpPr>
        <p:spPr>
          <a:xfrm>
            <a:off x="1401279" y="4235129"/>
            <a:ext cx="634144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CA" sz="2000" dirty="0"/>
              <a:t>Répéter N fois</a:t>
            </a:r>
          </a:p>
          <a:p>
            <a:pPr marL="0" lvl="2" indent="0">
              <a:buNone/>
            </a:pPr>
            <a:r>
              <a:rPr lang="fr-CA" sz="2000" dirty="0"/>
              <a:t>        Pour chaque état s </a:t>
            </a:r>
          </a:p>
          <a:p>
            <a:pPr indent="0" eaLnBrk="1" hangingPunct="1">
              <a:buNone/>
            </a:pPr>
            <a:r>
              <a:rPr lang="fr-CA" sz="2000" dirty="0"/>
              <a:t>                 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(s) = </a:t>
            </a:r>
            <a:r>
              <a:rPr lang="en-US" sz="2000" i="1" dirty="0"/>
              <a:t>Σ </a:t>
            </a:r>
            <a:r>
              <a:rPr lang="en-US" sz="2000" i="1" baseline="-25000" dirty="0"/>
              <a:t>s</a:t>
            </a:r>
            <a:r>
              <a:rPr lang="en-US" altLang="fr-FR" sz="2000" i="1" baseline="-25000" dirty="0"/>
              <a:t>’</a:t>
            </a:r>
            <a:r>
              <a:rPr lang="en-US" sz="2000" i="1" baseline="-25000" dirty="0"/>
              <a:t> </a:t>
            </a:r>
            <a:r>
              <a:rPr lang="fr-CA" sz="2000" i="1" baseline="-25000" dirty="0">
                <a:sym typeface="Symbol" pitchFamily="18" charset="2"/>
              </a:rPr>
              <a:t></a:t>
            </a:r>
            <a:r>
              <a:rPr lang="en-US" sz="2000" i="1" baseline="-25000" dirty="0"/>
              <a:t> S </a:t>
            </a:r>
            <a:r>
              <a:rPr lang="en-US" sz="2000" i="1" dirty="0"/>
              <a:t>P(s</a:t>
            </a:r>
            <a:r>
              <a:rPr lang="en-US" altLang="fr-FR" sz="2000" i="1" dirty="0"/>
              <a:t>’</a:t>
            </a:r>
            <a:r>
              <a:rPr lang="fr-CA" altLang="ja-JP" sz="2000" i="1" dirty="0"/>
              <a:t>|s,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(s)) [R(s,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(s), s’) + </a:t>
            </a:r>
            <a:r>
              <a:rPr lang="fr-FR" sz="2000" i="1" dirty="0"/>
              <a:t>γ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(s’)]</a:t>
            </a:r>
          </a:p>
        </p:txBody>
      </p:sp>
    </p:spTree>
    <p:extLst>
      <p:ext uri="{BB962C8B-B14F-4D97-AF65-F5344CB8AC3E}">
        <p14:creationId xmlns:p14="http://schemas.microsoft.com/office/powerpoint/2010/main" val="773206096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Asynchronous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03702"/>
            <a:ext cx="8146353" cy="24581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À </a:t>
            </a:r>
            <a:r>
              <a:rPr lang="en-CA" dirty="0" err="1"/>
              <a:t>chaque</a:t>
            </a:r>
            <a:r>
              <a:rPr lang="en-CA" dirty="0"/>
              <a:t> iteration de policy </a:t>
            </a:r>
            <a:r>
              <a:rPr lang="en-CA" dirty="0" err="1"/>
              <a:t>itération</a:t>
            </a:r>
            <a:endParaRPr lang="fr-CA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Choisir un sous ensemble d’états (au lieu de tous les états du MDP)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Appliquer à ce sous-ensemble,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approximative de la politique (par </a:t>
            </a:r>
            <a:r>
              <a:rPr lang="fr-CA" sz="2000" i="1" dirty="0" err="1"/>
              <a:t>simplified</a:t>
            </a:r>
            <a:r>
              <a:rPr lang="fr-CA" sz="2000" i="1" dirty="0"/>
              <a:t> value </a:t>
            </a:r>
            <a:r>
              <a:rPr lang="fr-CA" sz="2000" i="1" dirty="0" err="1"/>
              <a:t>iteration</a:t>
            </a:r>
            <a:r>
              <a:rPr lang="fr-CA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exacte par résolution du système d’équations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sz="2000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48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155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Au de là de MDP …</a:t>
            </a: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7638"/>
            <a:ext cx="8315325" cy="47515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processus de décision markoviens sont attrayants parce qu</a:t>
            </a:r>
            <a:r>
              <a:rPr lang="fr-CA" altLang="fr-FR" dirty="0"/>
              <a:t>’</a:t>
            </a:r>
            <a:r>
              <a:rPr lang="fr-CA" dirty="0"/>
              <a:t>ils offrent un cadre de planification qui combine raisonnement probabiliste, théorie de la décision et optimisation avec élégance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</a:t>
            </a:r>
            <a:r>
              <a:rPr lang="fr-CA" i="1" dirty="0"/>
              <a:t>value-</a:t>
            </a:r>
            <a:r>
              <a:rPr lang="fr-CA" i="1" dirty="0" err="1"/>
              <a:t>iteration</a:t>
            </a:r>
            <a:r>
              <a:rPr lang="fr-CA" dirty="0"/>
              <a:t> et </a:t>
            </a:r>
            <a:r>
              <a:rPr lang="fr-CA" i="1" dirty="0" err="1"/>
              <a:t>policy</a:t>
            </a:r>
            <a:r>
              <a:rPr lang="fr-CA" dirty="0" err="1"/>
              <a:t>-</a:t>
            </a:r>
            <a:r>
              <a:rPr lang="fr-CA" i="1" dirty="0" err="1"/>
              <a:t>iteration</a:t>
            </a:r>
            <a:r>
              <a:rPr lang="fr-CA" dirty="0"/>
              <a:t> ne sont pas efficaces (espace d’états trop grand).  Il existe des approches approximatives par échantillonnage et des approches hiérarchiques.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Ces algorithmes supposent que nous avons un modèle. Ce sont des algorithmes de planification.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d’apprentissage par renforcement sont fondés sur ces concepts pour apprendre la politique à partir d’interactions avec l’environnement.</a:t>
            </a:r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49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78"/>
          <p:cNvSpPr>
            <a:spLocks noChangeArrowheads="1"/>
          </p:cNvSpPr>
          <p:nvPr/>
        </p:nvSpPr>
        <p:spPr bwMode="auto">
          <a:xfrm>
            <a:off x="3894931" y="4584682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5" name="Rectangle 278"/>
          <p:cNvSpPr>
            <a:spLocks noChangeArrowheads="1"/>
          </p:cNvSpPr>
          <p:nvPr/>
        </p:nvSpPr>
        <p:spPr bwMode="auto">
          <a:xfrm>
            <a:off x="3956180" y="3521021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6" name="Rectangle 278"/>
          <p:cNvSpPr>
            <a:spLocks noChangeArrowheads="1"/>
          </p:cNvSpPr>
          <p:nvPr/>
        </p:nvSpPr>
        <p:spPr bwMode="auto">
          <a:xfrm>
            <a:off x="2523332" y="5166643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436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50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 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3600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129838" y="3909716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6947" y="3393821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3523" y="3324941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92690" y="5324099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3675" y="4393951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54532" y="3339515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832247" y="4626789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758243" y="4980513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959538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16" y="96834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129838" y="2015629"/>
            <a:ext cx="5534874" cy="1309312"/>
            <a:chOff x="1630018" y="2015628"/>
            <a:chExt cx="7093892" cy="13367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113744" y="-468098"/>
              <a:ext cx="1336751" cy="6304203"/>
            </a:xfrm>
            <a:prstGeom prst="curvedConnector3">
              <a:avLst>
                <a:gd name="adj1" fmla="val 11746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427176" y="1745054"/>
            <a:ext cx="815918" cy="237300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5B856-D4F5-4D9F-9A20-B3F063FD325C}"/>
              </a:ext>
            </a:extLst>
          </p:cNvPr>
          <p:cNvSpPr/>
          <p:nvPr/>
        </p:nvSpPr>
        <p:spPr bwMode="auto">
          <a:xfrm>
            <a:off x="376348" y="1511500"/>
            <a:ext cx="3420594" cy="1077218"/>
          </a:xfrm>
          <a:prstGeom prst="rect">
            <a:avLst/>
          </a:prstGeom>
          <a:ln/>
          <a:scene3d>
            <a:camera prst="obliqueTopLef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  <a:defRPr/>
            </a:pPr>
            <a:r>
              <a:rPr lang="fr-CA" altLang="ko-KR" sz="1600" dirty="0">
                <a:solidFill>
                  <a:schemeClr val="tx1"/>
                </a:solidFill>
              </a:rPr>
              <a:t>avec les processus de décision markoviens, on ajoute le concept de décision/politique au raisonnement probabiliste (RBD)</a:t>
            </a:r>
            <a:endParaRPr lang="fr-CA" sz="1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0EBAE-6C45-4094-9C81-804547D061D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65554" y="2588718"/>
            <a:ext cx="1021091" cy="1821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B008C-2800-4EC5-86B9-DB086314FB1E}"/>
              </a:ext>
            </a:extLst>
          </p:cNvPr>
          <p:cNvCxnSpPr>
            <a:cxnSpLocks/>
          </p:cNvCxnSpPr>
          <p:nvPr/>
        </p:nvCxnSpPr>
        <p:spPr>
          <a:xfrm flipH="1" flipV="1">
            <a:off x="2539540" y="2577718"/>
            <a:ext cx="1408269" cy="7524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MDP pour quel type d’agents?</a:t>
            </a:r>
          </a:p>
        </p:txBody>
      </p:sp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 615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5BFE5584-F8D1-8846-B4E5-B1283EACE69B}" type="slidenum"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51</a:t>
            </a:fld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1708150" y="1431925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Simple reflex</a:t>
            </a:r>
            <a:endParaRPr lang="fr-FR" sz="2000" b="1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5537200" y="1446213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Model-based reflex</a:t>
            </a:r>
            <a:endParaRPr lang="fr-FR" sz="2000" b="1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774825" y="3898900"/>
            <a:ext cx="138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Goal-based</a:t>
            </a:r>
            <a:endParaRPr lang="fr-FR" sz="2000" b="1"/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5897563" y="3925888"/>
            <a:ext cx="14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Utiliy-based</a:t>
            </a:r>
            <a:endParaRPr lang="fr-FR" sz="2000" b="1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4962525" y="3970461"/>
            <a:ext cx="3508375" cy="241141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2AD47-36E6-4A62-8B03-F8229CE5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6" y="1758950"/>
            <a:ext cx="3113967" cy="1964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B63B32-CA87-471F-9889-6A7D18C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01" y="1855204"/>
            <a:ext cx="2937236" cy="1849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A73333-0969-4F40-9A40-2B989F80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98" y="4432951"/>
            <a:ext cx="3262154" cy="2061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048CCC-011D-4BFE-851F-5664F64A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01" y="4385260"/>
            <a:ext cx="309597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Vous devriez être capable de...</a:t>
            </a:r>
            <a:endParaRPr lang="fr-CA">
              <a:latin typeface="Arial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eaLnBrk="1" hangingPunct="1"/>
            <a:r>
              <a:rPr lang="fr-CA" dirty="0"/>
              <a:t>Donner la définition d</a:t>
            </a:r>
            <a:r>
              <a:rPr lang="fr-CA" altLang="fr-FR" dirty="0"/>
              <a:t>’</a:t>
            </a:r>
            <a:r>
              <a:rPr lang="fr-CA" dirty="0"/>
              <a:t>un processus de décision markovien</a:t>
            </a:r>
          </a:p>
          <a:p>
            <a:pPr lvl="1" eaLnBrk="1" hangingPunct="1"/>
            <a:r>
              <a:rPr lang="fr-CA" dirty="0"/>
              <a:t>espace d</a:t>
            </a:r>
            <a:r>
              <a:rPr lang="fr-CA" altLang="fr-FR" dirty="0"/>
              <a:t>’</a:t>
            </a:r>
            <a:r>
              <a:rPr lang="fr-CA" dirty="0"/>
              <a:t>états</a:t>
            </a:r>
          </a:p>
          <a:p>
            <a:pPr lvl="1" eaLnBrk="1" hangingPunct="1"/>
            <a:r>
              <a:rPr lang="fr-CA" dirty="0"/>
              <a:t>actions</a:t>
            </a:r>
          </a:p>
          <a:p>
            <a:pPr lvl="1" eaLnBrk="1" hangingPunct="1"/>
            <a:r>
              <a:rPr lang="fr-CA" dirty="0"/>
              <a:t>modèle de transition</a:t>
            </a:r>
          </a:p>
          <a:p>
            <a:pPr lvl="1" eaLnBrk="1" hangingPunct="1"/>
            <a:r>
              <a:rPr lang="fr-CA" dirty="0"/>
              <a:t>fonction de récompense</a:t>
            </a:r>
          </a:p>
          <a:p>
            <a:pPr lvl="1" eaLnBrk="1" hangingPunct="1"/>
            <a:r>
              <a:rPr lang="fr-CA" dirty="0"/>
              <a:t>décisions</a:t>
            </a:r>
          </a:p>
          <a:p>
            <a:pPr lvl="1" eaLnBrk="1" hangingPunct="1"/>
            <a:r>
              <a:rPr lang="fr-CA" dirty="0"/>
              <a:t>plan/politique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/>
              <a:t>value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 err="1"/>
              <a:t>policy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i="1" dirty="0"/>
          </a:p>
          <a:p>
            <a:pPr eaLnBrk="1" hangingPunct="1"/>
            <a:r>
              <a:rPr lang="fr-CA" dirty="0"/>
              <a:t>Expliquer </a:t>
            </a:r>
            <a:r>
              <a:rPr lang="fr-CA" i="1" dirty="0" err="1"/>
              <a:t>asynchronous</a:t>
            </a:r>
            <a:r>
              <a:rPr lang="fr-CA" i="1" dirty="0"/>
              <a:t> </a:t>
            </a:r>
            <a:r>
              <a:rPr lang="fr-CA" i="1" dirty="0" err="1"/>
              <a:t>policy</a:t>
            </a:r>
            <a:r>
              <a:rPr lang="fr-CA" i="1" dirty="0"/>
              <a:t> </a:t>
            </a:r>
            <a:r>
              <a:rPr lang="fr-CA" i="1" dirty="0" err="1"/>
              <a:t>iteration</a:t>
            </a:r>
            <a:endParaRPr lang="fr-CA" i="1" dirty="0"/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52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pitchFamily="34" charset="0"/>
              </a:rPr>
              <a:t>Exemples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53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E377C-33BB-4FA5-9433-B754D21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436"/>
            <a:ext cx="8419605" cy="488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2EFB-DDC6-47C6-9AB8-66E1593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379" y="306912"/>
            <a:ext cx="995423" cy="8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 </a:t>
            </a:r>
            <a:r>
              <a:rPr lang="fr-CA" dirty="0"/>
              <a:t>       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(3), on conclut que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-1 / -0.5 = 2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(2), on conclut que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0.5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1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(1), on conclut que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= 0.4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/ 0.9 = 4/9</a:t>
            </a:r>
          </a:p>
        </p:txBody>
      </p:sp>
      <p:sp>
        <p:nvSpPr>
          <p:cNvPr id="604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04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042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0E26CD7-82B7-4457-A153-42C27E6A85CB}" type="slidenum">
              <a:rPr lang="en-US" altLang="ko-KR" sz="1400">
                <a:latin typeface="Calibri" pitchFamily="34" charset="0"/>
              </a:rPr>
              <a:pPr eaLnBrk="1" hangingPunct="1"/>
              <a:t>54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Approche alternative: on écrit sous forme matricielle b = A u, où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A = 						b =                        u =  </a:t>
            </a:r>
          </a:p>
        </p:txBody>
      </p:sp>
      <p:sp>
        <p:nvSpPr>
          <p:cNvPr id="624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24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24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3EE3DED-6304-4F9A-B031-9A31E8649D16}" type="slidenum">
              <a:rPr lang="en-US" altLang="ko-KR" sz="1400">
                <a:latin typeface="Calibri" pitchFamily="34" charset="0"/>
              </a:rPr>
              <a:pPr eaLnBrk="1" hangingPunct="1"/>
              <a:t>55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31913" y="4724400"/>
          <a:ext cx="18002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-0.9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Parenthèses 2"/>
          <p:cNvSpPr>
            <a:spLocks noChangeArrowheads="1"/>
          </p:cNvSpPr>
          <p:nvPr/>
        </p:nvSpPr>
        <p:spPr bwMode="auto">
          <a:xfrm>
            <a:off x="1331913" y="4652963"/>
            <a:ext cx="1871662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140200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arenthèses 8"/>
          <p:cNvSpPr>
            <a:spLocks noChangeArrowheads="1"/>
          </p:cNvSpPr>
          <p:nvPr/>
        </p:nvSpPr>
        <p:spPr bwMode="auto">
          <a:xfrm>
            <a:off x="4211638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795963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fr-CA" sz="18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2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arenthèses 12"/>
          <p:cNvSpPr>
            <a:spLocks noChangeArrowheads="1"/>
          </p:cNvSpPr>
          <p:nvPr/>
        </p:nvSpPr>
        <p:spPr bwMode="auto">
          <a:xfrm>
            <a:off x="5867400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Suffit alors d</a:t>
            </a:r>
            <a:r>
              <a:rPr lang="fr-CA" altLang="fr-FR" dirty="0"/>
              <a:t>’</a:t>
            </a:r>
            <a:r>
              <a:rPr lang="fr-CA" dirty="0"/>
              <a:t>inverser A pour obtenir v = A</a:t>
            </a:r>
            <a:r>
              <a:rPr lang="fr-CA" baseline="30000" dirty="0"/>
              <a:t>-1 </a:t>
            </a:r>
            <a:r>
              <a:rPr lang="fr-CA" dirty="0"/>
              <a:t>b</a:t>
            </a:r>
          </a:p>
          <a:p>
            <a:pPr marL="741363" lvl="1" eaLnBrk="1" hangingPunct="1">
              <a:spcBef>
                <a:spcPts val="25"/>
              </a:spcBef>
            </a:pPr>
            <a:r>
              <a:rPr lang="fr-CA" dirty="0"/>
              <a:t>on peut utiliser une librairie d</a:t>
            </a:r>
            <a:r>
              <a:rPr lang="fr-CA" altLang="fr-FR" dirty="0"/>
              <a:t>’</a:t>
            </a:r>
            <a:r>
              <a:rPr lang="fr-CA" dirty="0"/>
              <a:t>algèbre linéaire (ex.: </a:t>
            </a:r>
            <a:r>
              <a:rPr lang="fr-CA" dirty="0" err="1"/>
              <a:t>Numpy</a:t>
            </a:r>
            <a:r>
              <a:rPr lang="fr-CA" dirty="0"/>
              <a:t> en Python):</a:t>
            </a:r>
            <a:br>
              <a:rPr lang="fr-CA" dirty="0"/>
            </a:br>
            <a:br>
              <a:rPr lang="fr-CA" sz="800" dirty="0"/>
            </a:br>
            <a:r>
              <a:rPr lang="fr-CA" sz="1400" dirty="0">
                <a:latin typeface="Monaco" charset="0"/>
              </a:rPr>
              <a:t>&gt;&gt;&gt; </a:t>
            </a:r>
            <a:r>
              <a:rPr lang="en-US" sz="1400" dirty="0">
                <a:latin typeface="Monaco" charset="0"/>
              </a:rPr>
              <a:t>A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([[-0.9,0.4,0],[0,-1,0.5],[0,0,-0.5]])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b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([0,0,-1])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</a:t>
            </a:r>
            <a:r>
              <a:rPr lang="pl-PL" sz="1400" dirty="0">
                <a:latin typeface="Monaco" charset="0"/>
              </a:rPr>
              <a:t>Ainv = numpy.linalg.inv(A)</a:t>
            </a:r>
            <a:br>
              <a:rPr lang="pl-PL" sz="1400" dirty="0">
                <a:latin typeface="Monaco" charset="0"/>
              </a:rPr>
            </a:br>
            <a:r>
              <a:rPr lang="pl-PL" sz="1400" dirty="0">
                <a:latin typeface="Monaco" charset="0"/>
              </a:rPr>
              <a:t>&gt;&gt;&gt; </a:t>
            </a:r>
            <a:r>
              <a:rPr lang="da-DK" sz="1400" dirty="0">
                <a:latin typeface="Monaco" charset="0"/>
              </a:rPr>
              <a:t>u = numpy.dot(Ainv,b)</a:t>
            </a:r>
            <a:br>
              <a:rPr lang="da-DK" sz="1400" dirty="0">
                <a:latin typeface="Monaco" charset="0"/>
              </a:rPr>
            </a:br>
            <a:r>
              <a:rPr lang="da-DK" sz="1400" dirty="0">
                <a:latin typeface="Monaco" charset="0"/>
              </a:rPr>
              <a:t>&gt;&gt;&gt; print u</a:t>
            </a:r>
            <a:br>
              <a:rPr lang="da-DK" sz="1400" dirty="0">
                <a:latin typeface="Monaco" charset="0"/>
              </a:rPr>
            </a:br>
            <a:r>
              <a:rPr lang="fr-FR" sz="1400" dirty="0">
                <a:latin typeface="Monaco" charset="0"/>
              </a:rPr>
              <a:t>[ 0.44444444  1.          2.        ]</a:t>
            </a:r>
            <a:br>
              <a:rPr lang="da-DK" sz="1400" dirty="0">
                <a:latin typeface="Monaco" charset="0"/>
              </a:rPr>
            </a:br>
            <a:endParaRPr lang="fr-CA" sz="1400" dirty="0">
              <a:latin typeface="Monaco" charset="0"/>
            </a:endParaRPr>
          </a:p>
        </p:txBody>
      </p:sp>
      <p:sp>
        <p:nvSpPr>
          <p:cNvPr id="6451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451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451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29B54B4-6E9C-464A-BF73-BBF14DE27900}" type="slidenum">
              <a:rPr lang="en-US" altLang="ko-KR" sz="1400">
                <a:latin typeface="Calibri" pitchFamily="34" charset="0"/>
              </a:rPr>
              <a:pPr eaLnBrk="1" hangingPunct="1"/>
              <a:t>56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012712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48006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6017773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5753067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86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87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8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9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07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28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29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55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812628" y="1943229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307"/>
          <p:cNvSpPr>
            <a:spLocks noChangeArrowheads="1"/>
          </p:cNvSpPr>
          <p:nvPr/>
        </p:nvSpPr>
        <p:spPr bwMode="auto">
          <a:xfrm>
            <a:off x="5957888" y="2278019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6" name="Oval 307"/>
          <p:cNvSpPr>
            <a:spLocks noChangeArrowheads="1"/>
          </p:cNvSpPr>
          <p:nvPr/>
        </p:nvSpPr>
        <p:spPr bwMode="auto">
          <a:xfrm>
            <a:off x="6186488" y="1936141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7" name="Oval 307"/>
          <p:cNvSpPr>
            <a:spLocks noChangeArrowheads="1"/>
          </p:cNvSpPr>
          <p:nvPr/>
        </p:nvSpPr>
        <p:spPr bwMode="auto">
          <a:xfrm>
            <a:off x="6175824" y="2563813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8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85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55" y="92869"/>
            <a:ext cx="7955669" cy="956469"/>
          </a:xfrm>
          <a:noFill/>
        </p:spPr>
        <p:txBody>
          <a:bodyPr/>
          <a:lstStyle/>
          <a:p>
            <a:r>
              <a:rPr lang="fr-CA" altLang="en-US" dirty="0"/>
              <a:t>Type d’environnement</a:t>
            </a:r>
          </a:p>
        </p:txBody>
      </p:sp>
      <p:grpSp>
        <p:nvGrpSpPr>
          <p:cNvPr id="1623043" name="Group 3"/>
          <p:cNvGrpSpPr>
            <a:grpSpLocks/>
          </p:cNvGrpSpPr>
          <p:nvPr/>
        </p:nvGrpSpPr>
        <p:grpSpPr bwMode="auto">
          <a:xfrm>
            <a:off x="3628905" y="2905570"/>
            <a:ext cx="2133600" cy="1219200"/>
            <a:chOff x="2544" y="2064"/>
            <a:chExt cx="1344" cy="768"/>
          </a:xfrm>
        </p:grpSpPr>
        <p:sp>
          <p:nvSpPr>
            <p:cNvPr id="1623044" name="AutoShape 4"/>
            <p:cNvSpPr>
              <a:spLocks noChangeArrowheads="1"/>
            </p:cNvSpPr>
            <p:nvPr/>
          </p:nvSpPr>
          <p:spPr bwMode="auto">
            <a:xfrm>
              <a:off x="2544" y="2064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dirty="0"/>
            </a:p>
          </p:txBody>
        </p:sp>
        <p:sp>
          <p:nvSpPr>
            <p:cNvPr id="1623045" name="Rectangle 5"/>
            <p:cNvSpPr>
              <a:spLocks noChangeArrowheads="1"/>
            </p:cNvSpPr>
            <p:nvPr/>
          </p:nvSpPr>
          <p:spPr bwMode="auto">
            <a:xfrm>
              <a:off x="2688" y="2256"/>
              <a:ext cx="1104" cy="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20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20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623046" name="Object 6"/>
          <p:cNvGraphicFramePr>
            <a:graphicFrameLocks noChangeAspect="1"/>
          </p:cNvGraphicFramePr>
          <p:nvPr/>
        </p:nvGraphicFramePr>
        <p:xfrm>
          <a:off x="3419355" y="4160838"/>
          <a:ext cx="16573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23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55" y="4160838"/>
                        <a:ext cx="16573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3047" name="AutoShape 7"/>
          <p:cNvCxnSpPr>
            <a:cxnSpLocks noChangeShapeType="1"/>
            <a:stCxn id="1623053" idx="1"/>
          </p:cNvCxnSpPr>
          <p:nvPr/>
        </p:nvCxnSpPr>
        <p:spPr bwMode="auto">
          <a:xfrm rot="10800000" flipH="1" flipV="1">
            <a:off x="2667000" y="2298140"/>
            <a:ext cx="608856" cy="3723692"/>
          </a:xfrm>
          <a:prstGeom prst="bentConnector4">
            <a:avLst>
              <a:gd name="adj1" fmla="val -128354"/>
              <a:gd name="adj2" fmla="val 10026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3048" name="Text Box 8"/>
          <p:cNvSpPr txBox="1">
            <a:spLocks noChangeArrowheads="1"/>
          </p:cNvSpPr>
          <p:nvPr/>
        </p:nvSpPr>
        <p:spPr bwMode="auto">
          <a:xfrm>
            <a:off x="1979711" y="5539048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 dirty="0"/>
              <a:t>Percepts</a:t>
            </a:r>
          </a:p>
        </p:txBody>
      </p:sp>
      <p:sp>
        <p:nvSpPr>
          <p:cNvPr id="1623049" name="Text Box 9"/>
          <p:cNvSpPr txBox="1">
            <a:spLocks noChangeArrowheads="1"/>
          </p:cNvSpPr>
          <p:nvPr/>
        </p:nvSpPr>
        <p:spPr bwMode="auto">
          <a:xfrm>
            <a:off x="5471319" y="546462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Actions</a:t>
            </a:r>
          </a:p>
        </p:txBody>
      </p:sp>
      <p:sp>
        <p:nvSpPr>
          <p:cNvPr id="1623050" name="Line 10"/>
          <p:cNvSpPr>
            <a:spLocks noChangeShapeType="1"/>
          </p:cNvSpPr>
          <p:nvPr/>
        </p:nvSpPr>
        <p:spPr bwMode="auto">
          <a:xfrm>
            <a:off x="5465924" y="6021832"/>
            <a:ext cx="13715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1" name="Line 11"/>
          <p:cNvSpPr>
            <a:spLocks noChangeShapeType="1"/>
          </p:cNvSpPr>
          <p:nvPr/>
        </p:nvSpPr>
        <p:spPr bwMode="auto">
          <a:xfrm flipV="1">
            <a:off x="6837524" y="2298140"/>
            <a:ext cx="0" cy="37236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2" name="Line 12"/>
          <p:cNvSpPr>
            <a:spLocks noChangeShapeType="1"/>
          </p:cNvSpPr>
          <p:nvPr/>
        </p:nvSpPr>
        <p:spPr bwMode="auto">
          <a:xfrm flipH="1">
            <a:off x="6019799" y="229814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3" name="Rectangle 13"/>
          <p:cNvSpPr>
            <a:spLocks noChangeArrowheads="1"/>
          </p:cNvSpPr>
          <p:nvPr/>
        </p:nvSpPr>
        <p:spPr bwMode="auto">
          <a:xfrm>
            <a:off x="2667000" y="1851048"/>
            <a:ext cx="3352800" cy="894184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623054" name="Rectangle 22"/>
          <p:cNvSpPr>
            <a:spLocks noChangeArrowheads="1"/>
          </p:cNvSpPr>
          <p:nvPr/>
        </p:nvSpPr>
        <p:spPr bwMode="auto">
          <a:xfrm>
            <a:off x="3032850" y="1053437"/>
            <a:ext cx="278602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Statique </a:t>
            </a: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Dynamique</a:t>
            </a:r>
          </a:p>
        </p:txBody>
      </p:sp>
      <p:sp>
        <p:nvSpPr>
          <p:cNvPr id="1623056" name="Rectangle 24"/>
          <p:cNvSpPr>
            <a:spLocks noChangeArrowheads="1"/>
          </p:cNvSpPr>
          <p:nvPr/>
        </p:nvSpPr>
        <p:spPr bwMode="auto">
          <a:xfrm>
            <a:off x="38897" y="2722563"/>
            <a:ext cx="1804982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Observabilité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Complète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 Partielle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Aucune</a:t>
            </a:r>
          </a:p>
        </p:txBody>
      </p:sp>
      <p:sp>
        <p:nvSpPr>
          <p:cNvPr id="1623057" name="Rectangle 25"/>
          <p:cNvSpPr>
            <a:spLocks noChangeArrowheads="1"/>
          </p:cNvSpPr>
          <p:nvPr/>
        </p:nvSpPr>
        <p:spPr bwMode="auto">
          <a:xfrm>
            <a:off x="293774" y="4693279"/>
            <a:ext cx="1295227" cy="12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Capteurs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Parfaits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Bruités</a:t>
            </a:r>
          </a:p>
        </p:txBody>
      </p:sp>
      <p:sp>
        <p:nvSpPr>
          <p:cNvPr id="1623058" name="Rectangle 26"/>
          <p:cNvSpPr>
            <a:spLocks noChangeArrowheads="1"/>
          </p:cNvSpPr>
          <p:nvPr/>
        </p:nvSpPr>
        <p:spPr bwMode="auto">
          <a:xfrm>
            <a:off x="7068836" y="4239070"/>
            <a:ext cx="1824219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Déterministes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latin typeface="Arial" charset="0"/>
              </a:rPr>
              <a:t> Stochastiques</a:t>
            </a:r>
          </a:p>
        </p:txBody>
      </p:sp>
      <p:sp>
        <p:nvSpPr>
          <p:cNvPr id="1623061" name="Rectangle 29"/>
          <p:cNvSpPr>
            <a:spLocks noChangeArrowheads="1"/>
          </p:cNvSpPr>
          <p:nvPr/>
        </p:nvSpPr>
        <p:spPr bwMode="auto">
          <a:xfrm>
            <a:off x="7068836" y="3068960"/>
            <a:ext cx="1375378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Discrètes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Continues</a:t>
            </a:r>
          </a:p>
        </p:txBody>
      </p:sp>
      <p:sp>
        <p:nvSpPr>
          <p:cNvPr id="1623062" name="Rectangle 30"/>
          <p:cNvSpPr>
            <a:spLocks noChangeArrowheads="1"/>
          </p:cNvSpPr>
          <p:nvPr/>
        </p:nvSpPr>
        <p:spPr bwMode="auto">
          <a:xfrm>
            <a:off x="2926971" y="1407597"/>
            <a:ext cx="30681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Prévisible vs. </a:t>
            </a:r>
            <a:r>
              <a:rPr lang="fr-CA" altLang="en-US" sz="1800" b="1" dirty="0">
                <a:latin typeface="Arial" charset="0"/>
              </a:rPr>
              <a:t>Imprévisible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615</a:t>
            </a:r>
            <a:endParaRPr lang="en-US" altLang="ko-K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Hugo Larochelle et Froduald Kabanza</a:t>
            </a:r>
            <a:endParaRPr lang="en-US" altLang="ko-K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057C-D0E2-4BE7-A072-C88259B98EA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7194671" y="2554568"/>
            <a:ext cx="1123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703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AF25184-86E4-4203-9606-46838F7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9" y="1340172"/>
            <a:ext cx="7875606" cy="5023457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03" y="280243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Utility-</a:t>
            </a:r>
            <a:r>
              <a:rPr lang="fr-CA" dirty="0" err="1">
                <a:latin typeface="Arial" pitchFamily="34" charset="0"/>
              </a:rPr>
              <a:t>based</a:t>
            </a:r>
            <a:r>
              <a:rPr lang="fr-CA" dirty="0">
                <a:latin typeface="Arial" pitchFamily="34" charset="0"/>
              </a:rPr>
              <a:t> agent</a:t>
            </a:r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107504" y="3390279"/>
            <a:ext cx="1872662" cy="1910929"/>
            <a:chOff x="-86495" y="3380292"/>
            <a:chExt cx="1874337" cy="1909667"/>
          </a:xfrm>
        </p:grpSpPr>
        <p:sp>
          <p:nvSpPr>
            <p:cNvPr id="21517" name="Flèche vers la droite 7"/>
            <p:cNvSpPr>
              <a:spLocks noChangeArrowheads="1"/>
            </p:cNvSpPr>
            <p:nvPr/>
          </p:nvSpPr>
          <p:spPr bwMode="auto">
            <a:xfrm rot="-3566730">
              <a:off x="1071341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-86495" y="3922711"/>
              <a:ext cx="1874337" cy="1367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fr-CA" sz="2000" dirty="0">
                  <a:latin typeface="+mn-lt"/>
                  <a:ea typeface="굴림" charset="0"/>
                  <a:cs typeface="굴림" charset="0"/>
                </a:rPr>
                <a:t>Actions  possiblement avec des effets incertains!</a:t>
              </a:r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5796138" y="739167"/>
            <a:ext cx="2286325" cy="1368152"/>
            <a:chOff x="6647794" y="507105"/>
            <a:chExt cx="2146436" cy="1284791"/>
          </a:xfrm>
        </p:grpSpPr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7166615" y="507105"/>
              <a:ext cx="1627615" cy="12847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Capteurs possiblement bruités…</a:t>
              </a:r>
            </a:p>
          </p:txBody>
        </p:sp>
        <p:sp>
          <p:nvSpPr>
            <p:cNvPr id="21516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113008" y="1258030"/>
            <a:ext cx="3234856" cy="1018328"/>
            <a:chOff x="67471" y="1736588"/>
            <a:chExt cx="3057643" cy="620290"/>
          </a:xfrm>
        </p:grpSpPr>
        <p:sp>
          <p:nvSpPr>
            <p:cNvPr id="21513" name="Flèche vers la droite 11"/>
            <p:cNvSpPr>
              <a:spLocks noChangeArrowheads="1"/>
            </p:cNvSpPr>
            <p:nvPr/>
          </p:nvSpPr>
          <p:spPr bwMode="auto">
            <a:xfrm rot="2982820">
              <a:off x="1685854" y="1849477"/>
              <a:ext cx="409213" cy="60559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67471" y="1736588"/>
              <a:ext cx="3057643" cy="291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État  possiblement incertain.</a:t>
              </a:r>
            </a:p>
          </p:txBody>
        </p:sp>
      </p:grpSp>
      <p:sp>
        <p:nvSpPr>
          <p:cNvPr id="21510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1511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151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723E457-EB47-46F3-BF97-584C4619A886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83582"/>
              </p:ext>
            </p:extLst>
          </p:nvPr>
        </p:nvGraphicFramePr>
        <p:xfrm>
          <a:off x="2424738" y="5121188"/>
          <a:ext cx="923126" cy="116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657581" imgH="2095793" progId="MSPhotoEd.3">
                  <p:embed/>
                </p:oleObj>
              </mc:Choice>
              <mc:Fallback>
                <p:oleObj name="Photo Editor Photo" r:id="rId4" imgW="1657581" imgH="2095793" progId="MSPhotoEd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38" y="5121188"/>
                        <a:ext cx="923126" cy="116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61995-0805-481C-9F56-7903233CFB6A}">
  <ds:schemaRefs>
    <ds:schemaRef ds:uri="http://schemas.microsoft.com/office/2006/metadata/properties"/>
    <ds:schemaRef ds:uri="http://www.w3.org/2000/xmlns/"/>
    <ds:schemaRef ds:uri="be95ad7f-f2d3-4ad5-827d-a3392f6d419f"/>
    <ds:schemaRef ds:uri="http://schemas.microsoft.com/office/infopath/2007/PartnerControls"/>
    <ds:schemaRef ds:uri="461e6b72-1c26-445f-8625-322369705492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2F07A16-B7F8-4F09-B67D-B6DD46F9DFF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e95ad7f-f2d3-4ad5-827d-a3392f6d419f"/>
    <ds:schemaRef ds:uri="461e6b72-1c26-445f-8625-32236970549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13331</TotalTime>
  <Words>7028</Words>
  <Application>Microsoft Office PowerPoint</Application>
  <PresentationFormat>On-screen Show (4:3)</PresentationFormat>
  <Paragraphs>1200</Paragraphs>
  <Slides>56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Lucida Grande</vt:lpstr>
      <vt:lpstr>Monaco</vt:lpstr>
      <vt:lpstr>Times New Roman</vt:lpstr>
      <vt:lpstr>Wingdings</vt:lpstr>
      <vt:lpstr>ift615</vt:lpstr>
      <vt:lpstr>Photo Editor Photo</vt:lpstr>
      <vt:lpstr>Equation</vt:lpstr>
      <vt:lpstr>Visio.Drawing.11</vt:lpstr>
      <vt:lpstr>Clip</vt:lpstr>
      <vt:lpstr>IFT 615 – Intelligence Artificielle   Processus de décision markoviens </vt:lpstr>
      <vt:lpstr>Sujets couverts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Type d’environnement</vt:lpstr>
      <vt:lpstr>Utility-based agent</vt:lpstr>
      <vt:lpstr>Modèle d’actions</vt:lpstr>
      <vt:lpstr>A* : actions déterministes</vt:lpstr>
      <vt:lpstr>MDP : actions non déterministes</vt:lpstr>
      <vt:lpstr>Processus de décision markovien Idée de base</vt:lpstr>
      <vt:lpstr>Processus de décision markovien Définition Formelle</vt:lpstr>
      <vt:lpstr>Modèle d’actions</vt:lpstr>
      <vt:lpstr>Actions aux effets incertains</vt:lpstr>
      <vt:lpstr>Actions aux effets incertains</vt:lpstr>
      <vt:lpstr>Exemple</vt:lpstr>
      <vt:lpstr>Exemple</vt:lpstr>
      <vt:lpstr>Décision</vt:lpstr>
      <vt:lpstr>Politique (plan)</vt:lpstr>
      <vt:lpstr>Politique</vt:lpstr>
      <vt:lpstr>Exécution d’une politique</vt:lpstr>
      <vt:lpstr>Interprétation/application d’un plan</vt:lpstr>
      <vt:lpstr>Horizon fini vs Horizons infini</vt:lpstr>
      <vt:lpstr>Interprétation/application d’un plan</vt:lpstr>
      <vt:lpstr>Fonction de récompense/utilité et qualité des plans</vt:lpstr>
      <vt:lpstr>Utilité d’une politique</vt:lpstr>
      <vt:lpstr>Rôle du facteur d’escompte</vt:lpstr>
      <vt:lpstr>Politique optimale</vt:lpstr>
      <vt:lpstr>Équations de Bellman </vt:lpstr>
      <vt:lpstr>Fonction action-utilité</vt:lpstr>
      <vt:lpstr>Rappel - Cadre général</vt:lpstr>
      <vt:lpstr>Algorithme Value Iteration</vt:lpstr>
      <vt:lpstr>Exemple de MDP</vt:lpstr>
      <vt:lpstr>Exemple de MDP</vt:lpstr>
      <vt:lpstr>Exemple de MDP</vt:lpstr>
      <vt:lpstr>Value iteration: initialisation</vt:lpstr>
      <vt:lpstr>Value iteration: itération #1</vt:lpstr>
      <vt:lpstr>Value iteration: itération #2</vt:lpstr>
      <vt:lpstr>Value iteration: itération #2</vt:lpstr>
      <vt:lpstr>Algorithme Policy Iteration</vt:lpstr>
      <vt:lpstr>Policy iteration: initialisation</vt:lpstr>
      <vt:lpstr>Policy iteration: itération #1</vt:lpstr>
      <vt:lpstr>Policy iteration: itération #2</vt:lpstr>
      <vt:lpstr>Policy iteration: itération #3</vt:lpstr>
      <vt:lpstr>Modified Policy Iteration</vt:lpstr>
      <vt:lpstr>Asynchronous Policy Iteration</vt:lpstr>
      <vt:lpstr>Au de là de MDP …</vt:lpstr>
      <vt:lpstr>Sujets couverts par le cours</vt:lpstr>
      <vt:lpstr>MDP pour quel type d’agents?</vt:lpstr>
      <vt:lpstr>Vous devriez être capable de...</vt:lpstr>
      <vt:lpstr>Exemples</vt:lpstr>
      <vt:lpstr>Rappel: systèmes d’équations linéaires</vt:lpstr>
      <vt:lpstr>Rappel: systèmes d’équations linéaires</vt:lpstr>
      <vt:lpstr>Rappel: systèmes d’équations linéaires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2</cp:revision>
  <cp:lastPrinted>2018-04-06T12:23:55Z</cp:lastPrinted>
  <dcterms:created xsi:type="dcterms:W3CDTF">2011-06-05T12:39:23Z</dcterms:created>
  <dcterms:modified xsi:type="dcterms:W3CDTF">2023-06-11T19:27:48Z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