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3"/>
  </p:notesMasterIdLst>
  <p:handoutMasterIdLst>
    <p:handoutMasterId r:id="rId54"/>
  </p:handoutMasterIdLst>
  <p:sldIdLst>
    <p:sldId id="332" r:id="rId5"/>
    <p:sldId id="4529" r:id="rId6"/>
    <p:sldId id="316" r:id="rId7"/>
    <p:sldId id="355" r:id="rId8"/>
    <p:sldId id="407" r:id="rId9"/>
    <p:sldId id="333" r:id="rId10"/>
    <p:sldId id="454" r:id="rId11"/>
    <p:sldId id="469" r:id="rId12"/>
    <p:sldId id="460" r:id="rId13"/>
    <p:sldId id="462" r:id="rId14"/>
    <p:sldId id="709" r:id="rId15"/>
    <p:sldId id="463" r:id="rId16"/>
    <p:sldId id="698" r:id="rId17"/>
    <p:sldId id="699" r:id="rId18"/>
    <p:sldId id="705" r:id="rId19"/>
    <p:sldId id="473" r:id="rId20"/>
    <p:sldId id="704" r:id="rId21"/>
    <p:sldId id="476" r:id="rId22"/>
    <p:sldId id="710" r:id="rId23"/>
    <p:sldId id="484" r:id="rId24"/>
    <p:sldId id="711" r:id="rId25"/>
    <p:sldId id="712" r:id="rId26"/>
    <p:sldId id="714" r:id="rId27"/>
    <p:sldId id="715" r:id="rId28"/>
    <p:sldId id="481" r:id="rId29"/>
    <p:sldId id="706" r:id="rId30"/>
    <p:sldId id="479" r:id="rId31"/>
    <p:sldId id="480" r:id="rId32"/>
    <p:sldId id="482" r:id="rId33"/>
    <p:sldId id="487" r:id="rId34"/>
    <p:sldId id="702" r:id="rId35"/>
    <p:sldId id="701" r:id="rId36"/>
    <p:sldId id="703" r:id="rId37"/>
    <p:sldId id="478" r:id="rId38"/>
    <p:sldId id="496" r:id="rId39"/>
    <p:sldId id="497" r:id="rId40"/>
    <p:sldId id="521" r:id="rId41"/>
    <p:sldId id="708" r:id="rId42"/>
    <p:sldId id="517" r:id="rId43"/>
    <p:sldId id="522" r:id="rId44"/>
    <p:sldId id="518" r:id="rId45"/>
    <p:sldId id="519" r:id="rId46"/>
    <p:sldId id="498" r:id="rId47"/>
    <p:sldId id="507" r:id="rId48"/>
    <p:sldId id="514" r:id="rId49"/>
    <p:sldId id="696" r:id="rId50"/>
    <p:sldId id="405" r:id="rId51"/>
    <p:sldId id="700" r:id="rId52"/>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4604BE-B415-4708-912A-77DADC523E4E}">
          <p14:sldIdLst>
            <p14:sldId id="332"/>
            <p14:sldId id="4529"/>
            <p14:sldId id="316"/>
          </p14:sldIdLst>
        </p14:section>
        <p14:section name="Motivation" id="{3F59A45C-AC69-4481-9F19-8ED69D99B590}">
          <p14:sldIdLst>
            <p14:sldId id="355"/>
            <p14:sldId id="407"/>
            <p14:sldId id="333"/>
          </p14:sldIdLst>
        </p14:section>
        <p14:section name="Représentation d'images" id="{0634C157-CAF0-4B30-8BC8-20223E9E652E}">
          <p14:sldIdLst>
            <p14:sldId id="454"/>
            <p14:sldId id="469"/>
            <p14:sldId id="460"/>
          </p14:sldIdLst>
        </p14:section>
        <p14:section name="Contours d'images" id="{8D67DF43-A15C-4215-8C5C-AAD214E97A35}">
          <p14:sldIdLst>
            <p14:sldId id="462"/>
            <p14:sldId id="709"/>
            <p14:sldId id="463"/>
          </p14:sldIdLst>
        </p14:section>
        <p14:section name="Gradients d'images et détection de contours" id="{BC8A7100-9900-44EF-BDCB-D4D9D9C8228A}">
          <p14:sldIdLst>
            <p14:sldId id="698"/>
            <p14:sldId id="699"/>
            <p14:sldId id="705"/>
            <p14:sldId id="473"/>
            <p14:sldId id="704"/>
            <p14:sldId id="476"/>
          </p14:sldIdLst>
        </p14:section>
        <p14:section name="Lissage Gaussien" id="{075A30DA-DCD8-48E4-9743-A21FFD524554}">
          <p14:sldIdLst>
            <p14:sldId id="710"/>
            <p14:sldId id="484"/>
            <p14:sldId id="711"/>
            <p14:sldId id="712"/>
            <p14:sldId id="714"/>
            <p14:sldId id="715"/>
          </p14:sldIdLst>
        </p14:section>
        <p14:section name="Correlation 2D" id="{D112A5BD-D060-447A-9107-776C72A63F06}">
          <p14:sldIdLst>
            <p14:sldId id="481"/>
            <p14:sldId id="706"/>
            <p14:sldId id="479"/>
            <p14:sldId id="480"/>
            <p14:sldId id="482"/>
            <p14:sldId id="487"/>
            <p14:sldId id="702"/>
            <p14:sldId id="701"/>
            <p14:sldId id="703"/>
            <p14:sldId id="478"/>
          </p14:sldIdLst>
        </p14:section>
        <p14:section name="Réseau de neurones à convolution" id="{79BF3679-CAAF-4F7C-81CD-E086E17B13E8}">
          <p14:sldIdLst>
            <p14:sldId id="496"/>
            <p14:sldId id="497"/>
            <p14:sldId id="521"/>
            <p14:sldId id="708"/>
            <p14:sldId id="517"/>
            <p14:sldId id="522"/>
            <p14:sldId id="518"/>
            <p14:sldId id="519"/>
            <p14:sldId id="498"/>
          </p14:sldIdLst>
        </p14:section>
        <p14:section name="Conclusion" id="{C124C4FB-0B6A-48F8-958A-ED205CAB952E}">
          <p14:sldIdLst>
            <p14:sldId id="507"/>
            <p14:sldId id="514"/>
            <p14:sldId id="696"/>
            <p14:sldId id="405"/>
          </p14:sldIdLst>
        </p14:section>
        <p14:section name="Illustration animée d'une convolution" id="{D24CC24C-5715-4C42-9EDC-47A4B303FCB2}">
          <p14:sldIdLst>
            <p14:sldId id="7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E51"/>
    <a:srgbClr val="3C9A4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A3167-1498-4498-A180-62C941E389D7}" v="1" dt="2023-05-15T11:34:30.095"/>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8" autoAdjust="0"/>
    <p:restoredTop sz="55483" autoAdjust="0"/>
  </p:normalViewPr>
  <p:slideViewPr>
    <p:cSldViewPr snapToGrid="0">
      <p:cViewPr varScale="1">
        <p:scale>
          <a:sx n="42" d="100"/>
          <a:sy n="42" d="100"/>
        </p:scale>
        <p:origin x="1572" y="26"/>
      </p:cViewPr>
      <p:guideLst>
        <p:guide orient="horz" pos="2160"/>
        <p:guide pos="2880"/>
      </p:guideLst>
    </p:cSldViewPr>
  </p:slideViewPr>
  <p:notesTextViewPr>
    <p:cViewPr>
      <p:scale>
        <a:sx n="3" d="2"/>
        <a:sy n="3" d="2"/>
      </p:scale>
      <p:origin x="0" y="0"/>
    </p:cViewPr>
  </p:notesTextViewPr>
  <p:sorterViewPr>
    <p:cViewPr>
      <p:scale>
        <a:sx n="100" d="100"/>
        <a:sy n="100" d="100"/>
      </p:scale>
      <p:origin x="0" y="-87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522448F3-FAEA-4EED-8FCA-0A166BCDDCFF}"/>
    <pc:docChg chg="undo custSel addSld delSld modSld sldOrd delSection modSection">
      <pc:chgData name="Froduald Kabanza" userId="edf393d0-642b-4b9e-8c75-f62133241689" providerId="ADAL" clId="{522448F3-FAEA-4EED-8FCA-0A166BCDDCFF}" dt="2023-01-19T04:58:44.374" v="1531" actId="20577"/>
      <pc:docMkLst>
        <pc:docMk/>
      </pc:docMkLst>
      <pc:sldChg chg="modSp mod">
        <pc:chgData name="Froduald Kabanza" userId="edf393d0-642b-4b9e-8c75-f62133241689" providerId="ADAL" clId="{522448F3-FAEA-4EED-8FCA-0A166BCDDCFF}" dt="2023-01-19T04:10:53.903" v="582" actId="20577"/>
        <pc:sldMkLst>
          <pc:docMk/>
          <pc:sldMk cId="0" sldId="316"/>
        </pc:sldMkLst>
        <pc:spChg chg="mod">
          <ac:chgData name="Froduald Kabanza" userId="edf393d0-642b-4b9e-8c75-f62133241689" providerId="ADAL" clId="{522448F3-FAEA-4EED-8FCA-0A166BCDDCFF}" dt="2023-01-19T04:10:53.903" v="582" actId="20577"/>
          <ac:spMkLst>
            <pc:docMk/>
            <pc:sldMk cId="0" sldId="316"/>
            <ac:spMk id="19458" creationId="{B426BC12-65E3-4555-B092-5EBB3954A320}"/>
          </ac:spMkLst>
        </pc:spChg>
      </pc:sldChg>
      <pc:sldChg chg="modSp mod">
        <pc:chgData name="Froduald Kabanza" userId="edf393d0-642b-4b9e-8c75-f62133241689" providerId="ADAL" clId="{522448F3-FAEA-4EED-8FCA-0A166BCDDCFF}" dt="2023-01-19T04:02:19.715" v="3" actId="20577"/>
        <pc:sldMkLst>
          <pc:docMk/>
          <pc:sldMk cId="154423500" sldId="332"/>
        </pc:sldMkLst>
        <pc:spChg chg="mod">
          <ac:chgData name="Froduald Kabanza" userId="edf393d0-642b-4b9e-8c75-f62133241689" providerId="ADAL" clId="{522448F3-FAEA-4EED-8FCA-0A166BCDDCFF}" dt="2023-01-19T04:02:12.998" v="1" actId="20577"/>
          <ac:spMkLst>
            <pc:docMk/>
            <pc:sldMk cId="154423500" sldId="332"/>
            <ac:spMk id="6" creationId="{50B0FB34-D872-45C2-9416-85ECF442F569}"/>
          </ac:spMkLst>
        </pc:spChg>
        <pc:spChg chg="mod">
          <ac:chgData name="Froduald Kabanza" userId="edf393d0-642b-4b9e-8c75-f62133241689" providerId="ADAL" clId="{522448F3-FAEA-4EED-8FCA-0A166BCDDCFF}" dt="2023-01-19T04:02:19.715" v="3" actId="20577"/>
          <ac:spMkLst>
            <pc:docMk/>
            <pc:sldMk cId="154423500" sldId="332"/>
            <ac:spMk id="7" creationId="{9D9D7E22-6E14-4E34-957C-A91469454C2C}"/>
          </ac:spMkLst>
        </pc:spChg>
      </pc:sldChg>
      <pc:sldChg chg="modSp mod">
        <pc:chgData name="Froduald Kabanza" userId="edf393d0-642b-4b9e-8c75-f62133241689" providerId="ADAL" clId="{522448F3-FAEA-4EED-8FCA-0A166BCDDCFF}" dt="2023-01-19T04:45:51.147" v="936" actId="20577"/>
        <pc:sldMkLst>
          <pc:docMk/>
          <pc:sldMk cId="0" sldId="333"/>
        </pc:sldMkLst>
        <pc:spChg chg="mod">
          <ac:chgData name="Froduald Kabanza" userId="edf393d0-642b-4b9e-8c75-f62133241689" providerId="ADAL" clId="{522448F3-FAEA-4EED-8FCA-0A166BCDDCFF}" dt="2023-01-19T04:07:54.490" v="354" actId="20577"/>
          <ac:spMkLst>
            <pc:docMk/>
            <pc:sldMk cId="0" sldId="333"/>
            <ac:spMk id="31745" creationId="{15A7D116-32FF-4488-8628-35F482B057C6}"/>
          </ac:spMkLst>
        </pc:spChg>
        <pc:spChg chg="mod">
          <ac:chgData name="Froduald Kabanza" userId="edf393d0-642b-4b9e-8c75-f62133241689" providerId="ADAL" clId="{522448F3-FAEA-4EED-8FCA-0A166BCDDCFF}" dt="2023-01-19T04:45:51.147" v="936" actId="20577"/>
          <ac:spMkLst>
            <pc:docMk/>
            <pc:sldMk cId="0" sldId="333"/>
            <ac:spMk id="31746" creationId="{D3CE9CA3-FBB7-4898-9F94-2AE7A5B72C17}"/>
          </ac:spMkLst>
        </pc:spChg>
      </pc:sldChg>
      <pc:sldChg chg="modSp mod">
        <pc:chgData name="Froduald Kabanza" userId="edf393d0-642b-4b9e-8c75-f62133241689" providerId="ADAL" clId="{522448F3-FAEA-4EED-8FCA-0A166BCDDCFF}" dt="2023-01-19T04:44:19.442" v="912" actId="20577"/>
        <pc:sldMkLst>
          <pc:docMk/>
          <pc:sldMk cId="0" sldId="405"/>
        </pc:sldMkLst>
        <pc:spChg chg="mod">
          <ac:chgData name="Froduald Kabanza" userId="edf393d0-642b-4b9e-8c75-f62133241689" providerId="ADAL" clId="{522448F3-FAEA-4EED-8FCA-0A166BCDDCFF}" dt="2023-01-19T04:44:19.442" v="912" actId="20577"/>
          <ac:spMkLst>
            <pc:docMk/>
            <pc:sldMk cId="0" sldId="405"/>
            <ac:spMk id="92162" creationId="{8315D294-25C1-4B08-B7F5-BD720D2B3860}"/>
          </ac:spMkLst>
        </pc:spChg>
      </pc:sldChg>
      <pc:sldChg chg="addSp delSp modSp mod">
        <pc:chgData name="Froduald Kabanza" userId="edf393d0-642b-4b9e-8c75-f62133241689" providerId="ADAL" clId="{522448F3-FAEA-4EED-8FCA-0A166BCDDCFF}" dt="2023-01-19T04:45:41.926" v="924" actId="20577"/>
        <pc:sldMkLst>
          <pc:docMk/>
          <pc:sldMk cId="0" sldId="407"/>
        </pc:sldMkLst>
        <pc:spChg chg="mod">
          <ac:chgData name="Froduald Kabanza" userId="edf393d0-642b-4b9e-8c75-f62133241689" providerId="ADAL" clId="{522448F3-FAEA-4EED-8FCA-0A166BCDDCFF}" dt="2023-01-19T04:45:41.926" v="924" actId="20577"/>
          <ac:spMkLst>
            <pc:docMk/>
            <pc:sldMk cId="0" sldId="407"/>
            <ac:spMk id="23553" creationId="{6F0483C3-C4F7-42CD-A3A1-022F4CBDC596}"/>
          </ac:spMkLst>
        </pc:spChg>
        <pc:spChg chg="mod">
          <ac:chgData name="Froduald Kabanza" userId="edf393d0-642b-4b9e-8c75-f62133241689" providerId="ADAL" clId="{522448F3-FAEA-4EED-8FCA-0A166BCDDCFF}" dt="2023-01-19T04:07:22.757" v="342" actId="20577"/>
          <ac:spMkLst>
            <pc:docMk/>
            <pc:sldMk cId="0" sldId="407"/>
            <ac:spMk id="23554" creationId="{A77E7360-4440-4A07-B91F-5C817CECAF37}"/>
          </ac:spMkLst>
        </pc:spChg>
        <pc:spChg chg="del">
          <ac:chgData name="Froduald Kabanza" userId="edf393d0-642b-4b9e-8c75-f62133241689" providerId="ADAL" clId="{522448F3-FAEA-4EED-8FCA-0A166BCDDCFF}" dt="2023-01-19T04:04:39.200" v="126" actId="478"/>
          <ac:spMkLst>
            <pc:docMk/>
            <pc:sldMk cId="0" sldId="407"/>
            <ac:spMk id="23558" creationId="{D6A3D060-FAA3-4D49-B51A-7B606854511C}"/>
          </ac:spMkLst>
        </pc:spChg>
        <pc:picChg chg="add mod">
          <ac:chgData name="Froduald Kabanza" userId="edf393d0-642b-4b9e-8c75-f62133241689" providerId="ADAL" clId="{522448F3-FAEA-4EED-8FCA-0A166BCDDCFF}" dt="2023-01-19T04:06:28.766" v="269" actId="1076"/>
          <ac:picMkLst>
            <pc:docMk/>
            <pc:sldMk cId="0" sldId="407"/>
            <ac:picMk id="2" creationId="{757F42A6-A604-2DF7-1452-7EBD3DE3B6BF}"/>
          </ac:picMkLst>
        </pc:picChg>
        <pc:picChg chg="add mod">
          <ac:chgData name="Froduald Kabanza" userId="edf393d0-642b-4b9e-8c75-f62133241689" providerId="ADAL" clId="{522448F3-FAEA-4EED-8FCA-0A166BCDDCFF}" dt="2023-01-19T04:06:46.775" v="272" actId="1076"/>
          <ac:picMkLst>
            <pc:docMk/>
            <pc:sldMk cId="0" sldId="407"/>
            <ac:picMk id="3" creationId="{DE3DFC74-8253-3486-B6E0-F9FE7C5C0C2F}"/>
          </ac:picMkLst>
        </pc:picChg>
      </pc:sldChg>
      <pc:sldChg chg="del">
        <pc:chgData name="Froduald Kabanza" userId="edf393d0-642b-4b9e-8c75-f62133241689" providerId="ADAL" clId="{522448F3-FAEA-4EED-8FCA-0A166BCDDCFF}" dt="2023-01-19T04:07:48.411" v="343" actId="2696"/>
        <pc:sldMkLst>
          <pc:docMk/>
          <pc:sldMk cId="0" sldId="457"/>
        </pc:sldMkLst>
      </pc:sldChg>
      <pc:sldChg chg="del">
        <pc:chgData name="Froduald Kabanza" userId="edf393d0-642b-4b9e-8c75-f62133241689" providerId="ADAL" clId="{522448F3-FAEA-4EED-8FCA-0A166BCDDCFF}" dt="2023-01-19T04:07:48.411" v="343" actId="2696"/>
        <pc:sldMkLst>
          <pc:docMk/>
          <pc:sldMk cId="0" sldId="459"/>
        </pc:sldMkLst>
      </pc:sldChg>
      <pc:sldChg chg="modNotesTx">
        <pc:chgData name="Froduald Kabanza" userId="edf393d0-642b-4b9e-8c75-f62133241689" providerId="ADAL" clId="{522448F3-FAEA-4EED-8FCA-0A166BCDDCFF}" dt="2023-01-19T04:13:34.123" v="584" actId="20577"/>
        <pc:sldMkLst>
          <pc:docMk/>
          <pc:sldMk cId="0" sldId="460"/>
        </pc:sldMkLst>
      </pc:sldChg>
      <pc:sldChg chg="mod modShow">
        <pc:chgData name="Froduald Kabanza" userId="edf393d0-642b-4b9e-8c75-f62133241689" providerId="ADAL" clId="{522448F3-FAEA-4EED-8FCA-0A166BCDDCFF}" dt="2023-01-19T04:41:30.425" v="777" actId="729"/>
        <pc:sldMkLst>
          <pc:docMk/>
          <pc:sldMk cId="0" sldId="463"/>
        </pc:sldMkLst>
      </pc:sldChg>
      <pc:sldChg chg="del">
        <pc:chgData name="Froduald Kabanza" userId="edf393d0-642b-4b9e-8c75-f62133241689" providerId="ADAL" clId="{522448F3-FAEA-4EED-8FCA-0A166BCDDCFF}" dt="2023-01-19T04:40:35.360" v="772" actId="2696"/>
        <pc:sldMkLst>
          <pc:docMk/>
          <pc:sldMk cId="0" sldId="465"/>
        </pc:sldMkLst>
      </pc:sldChg>
      <pc:sldChg chg="del">
        <pc:chgData name="Froduald Kabanza" userId="edf393d0-642b-4b9e-8c75-f62133241689" providerId="ADAL" clId="{522448F3-FAEA-4EED-8FCA-0A166BCDDCFF}" dt="2023-01-19T04:40:35.360" v="772" actId="2696"/>
        <pc:sldMkLst>
          <pc:docMk/>
          <pc:sldMk cId="0" sldId="468"/>
        </pc:sldMkLst>
      </pc:sldChg>
      <pc:sldChg chg="mod modShow modNotesTx">
        <pc:chgData name="Froduald Kabanza" userId="edf393d0-642b-4b9e-8c75-f62133241689" providerId="ADAL" clId="{522448F3-FAEA-4EED-8FCA-0A166BCDDCFF}" dt="2023-01-19T04:23:25.743" v="594" actId="729"/>
        <pc:sldMkLst>
          <pc:docMk/>
          <pc:sldMk cId="0" sldId="476"/>
        </pc:sldMkLst>
      </pc:sldChg>
      <pc:sldChg chg="del">
        <pc:chgData name="Froduald Kabanza" userId="edf393d0-642b-4b9e-8c75-f62133241689" providerId="ADAL" clId="{522448F3-FAEA-4EED-8FCA-0A166BCDDCFF}" dt="2023-01-19T04:40:35.360" v="772" actId="2696"/>
        <pc:sldMkLst>
          <pc:docMk/>
          <pc:sldMk cId="0" sldId="477"/>
        </pc:sldMkLst>
      </pc:sldChg>
      <pc:sldChg chg="mod modShow">
        <pc:chgData name="Froduald Kabanza" userId="edf393d0-642b-4b9e-8c75-f62133241689" providerId="ADAL" clId="{522448F3-FAEA-4EED-8FCA-0A166BCDDCFF}" dt="2023-01-19T04:42:24.596" v="778" actId="729"/>
        <pc:sldMkLst>
          <pc:docMk/>
          <pc:sldMk cId="0" sldId="478"/>
        </pc:sldMkLst>
      </pc:sldChg>
      <pc:sldChg chg="modSp mod">
        <pc:chgData name="Froduald Kabanza" userId="edf393d0-642b-4b9e-8c75-f62133241689" providerId="ADAL" clId="{522448F3-FAEA-4EED-8FCA-0A166BCDDCFF}" dt="2023-01-19T04:33:25.471" v="610" actId="14100"/>
        <pc:sldMkLst>
          <pc:docMk/>
          <pc:sldMk cId="0" sldId="479"/>
        </pc:sldMkLst>
        <pc:spChg chg="mod">
          <ac:chgData name="Froduald Kabanza" userId="edf393d0-642b-4b9e-8c75-f62133241689" providerId="ADAL" clId="{522448F3-FAEA-4EED-8FCA-0A166BCDDCFF}" dt="2023-01-19T04:33:25.471" v="610" actId="14100"/>
          <ac:spMkLst>
            <pc:docMk/>
            <pc:sldMk cId="0" sldId="479"/>
            <ac:spMk id="9" creationId="{3CC29857-DB33-4089-A7E1-B2ABE8853CFF}"/>
          </ac:spMkLst>
        </pc:spChg>
      </pc:sldChg>
      <pc:sldChg chg="del">
        <pc:chgData name="Froduald Kabanza" userId="edf393d0-642b-4b9e-8c75-f62133241689" providerId="ADAL" clId="{522448F3-FAEA-4EED-8FCA-0A166BCDDCFF}" dt="2023-01-19T04:40:35.360" v="772" actId="2696"/>
        <pc:sldMkLst>
          <pc:docMk/>
          <pc:sldMk cId="0" sldId="485"/>
        </pc:sldMkLst>
      </pc:sldChg>
      <pc:sldChg chg="del">
        <pc:chgData name="Froduald Kabanza" userId="edf393d0-642b-4b9e-8c75-f62133241689" providerId="ADAL" clId="{522448F3-FAEA-4EED-8FCA-0A166BCDDCFF}" dt="2023-01-19T04:40:35.360" v="772" actId="2696"/>
        <pc:sldMkLst>
          <pc:docMk/>
          <pc:sldMk cId="0" sldId="488"/>
        </pc:sldMkLst>
      </pc:sldChg>
      <pc:sldChg chg="del">
        <pc:chgData name="Froduald Kabanza" userId="edf393d0-642b-4b9e-8c75-f62133241689" providerId="ADAL" clId="{522448F3-FAEA-4EED-8FCA-0A166BCDDCFF}" dt="2023-01-19T04:40:35.360" v="772" actId="2696"/>
        <pc:sldMkLst>
          <pc:docMk/>
          <pc:sldMk cId="0" sldId="489"/>
        </pc:sldMkLst>
      </pc:sldChg>
      <pc:sldChg chg="del">
        <pc:chgData name="Froduald Kabanza" userId="edf393d0-642b-4b9e-8c75-f62133241689" providerId="ADAL" clId="{522448F3-FAEA-4EED-8FCA-0A166BCDDCFF}" dt="2023-01-19T04:40:35.360" v="772" actId="2696"/>
        <pc:sldMkLst>
          <pc:docMk/>
          <pc:sldMk cId="0" sldId="492"/>
        </pc:sldMkLst>
      </pc:sldChg>
      <pc:sldChg chg="del">
        <pc:chgData name="Froduald Kabanza" userId="edf393d0-642b-4b9e-8c75-f62133241689" providerId="ADAL" clId="{522448F3-FAEA-4EED-8FCA-0A166BCDDCFF}" dt="2023-01-19T04:40:35.360" v="772" actId="2696"/>
        <pc:sldMkLst>
          <pc:docMk/>
          <pc:sldMk cId="0" sldId="493"/>
        </pc:sldMkLst>
      </pc:sldChg>
      <pc:sldChg chg="del">
        <pc:chgData name="Froduald Kabanza" userId="edf393d0-642b-4b9e-8c75-f62133241689" providerId="ADAL" clId="{522448F3-FAEA-4EED-8FCA-0A166BCDDCFF}" dt="2023-01-19T04:40:35.360" v="772" actId="2696"/>
        <pc:sldMkLst>
          <pc:docMk/>
          <pc:sldMk cId="0" sldId="494"/>
        </pc:sldMkLst>
      </pc:sldChg>
      <pc:sldChg chg="del">
        <pc:chgData name="Froduald Kabanza" userId="edf393d0-642b-4b9e-8c75-f62133241689" providerId="ADAL" clId="{522448F3-FAEA-4EED-8FCA-0A166BCDDCFF}" dt="2023-01-19T04:40:35.360" v="772" actId="2696"/>
        <pc:sldMkLst>
          <pc:docMk/>
          <pc:sldMk cId="0" sldId="495"/>
        </pc:sldMkLst>
      </pc:sldChg>
      <pc:sldChg chg="modNotesTx">
        <pc:chgData name="Froduald Kabanza" userId="edf393d0-642b-4b9e-8c75-f62133241689" providerId="ADAL" clId="{522448F3-FAEA-4EED-8FCA-0A166BCDDCFF}" dt="2023-01-19T04:53:26.990" v="1009" actId="20577"/>
        <pc:sldMkLst>
          <pc:docMk/>
          <pc:sldMk cId="0" sldId="497"/>
        </pc:sldMkLst>
      </pc:sldChg>
      <pc:sldChg chg="ord">
        <pc:chgData name="Froduald Kabanza" userId="edf393d0-642b-4b9e-8c75-f62133241689" providerId="ADAL" clId="{522448F3-FAEA-4EED-8FCA-0A166BCDDCFF}" dt="2023-01-19T04:39:04.518" v="693"/>
        <pc:sldMkLst>
          <pc:docMk/>
          <pc:sldMk cId="0" sldId="498"/>
        </pc:sldMkLst>
      </pc:sldChg>
      <pc:sldChg chg="del">
        <pc:chgData name="Froduald Kabanza" userId="edf393d0-642b-4b9e-8c75-f62133241689" providerId="ADAL" clId="{522448F3-FAEA-4EED-8FCA-0A166BCDDCFF}" dt="2023-01-19T04:40:51.041" v="775" actId="2696"/>
        <pc:sldMkLst>
          <pc:docMk/>
          <pc:sldMk cId="0" sldId="500"/>
        </pc:sldMkLst>
      </pc:sldChg>
      <pc:sldChg chg="del">
        <pc:chgData name="Froduald Kabanza" userId="edf393d0-642b-4b9e-8c75-f62133241689" providerId="ADAL" clId="{522448F3-FAEA-4EED-8FCA-0A166BCDDCFF}" dt="2023-01-19T04:40:51.041" v="775" actId="2696"/>
        <pc:sldMkLst>
          <pc:docMk/>
          <pc:sldMk cId="0" sldId="501"/>
        </pc:sldMkLst>
      </pc:sldChg>
      <pc:sldChg chg="modSp mod">
        <pc:chgData name="Froduald Kabanza" userId="edf393d0-642b-4b9e-8c75-f62133241689" providerId="ADAL" clId="{522448F3-FAEA-4EED-8FCA-0A166BCDDCFF}" dt="2023-01-19T04:46:15.571" v="970" actId="20577"/>
        <pc:sldMkLst>
          <pc:docMk/>
          <pc:sldMk cId="0" sldId="507"/>
        </pc:sldMkLst>
        <pc:spChg chg="mod">
          <ac:chgData name="Froduald Kabanza" userId="edf393d0-642b-4b9e-8c75-f62133241689" providerId="ADAL" clId="{522448F3-FAEA-4EED-8FCA-0A166BCDDCFF}" dt="2023-01-19T04:46:15.571" v="970" actId="20577"/>
          <ac:spMkLst>
            <pc:docMk/>
            <pc:sldMk cId="0" sldId="507"/>
            <ac:spMk id="81922" creationId="{19B44DD1-4599-4137-90CF-641B922E97A7}"/>
          </ac:spMkLst>
        </pc:spChg>
      </pc:sldChg>
      <pc:sldChg chg="del">
        <pc:chgData name="Froduald Kabanza" userId="edf393d0-642b-4b9e-8c75-f62133241689" providerId="ADAL" clId="{522448F3-FAEA-4EED-8FCA-0A166BCDDCFF}" dt="2023-01-19T04:40:35.360" v="772" actId="2696"/>
        <pc:sldMkLst>
          <pc:docMk/>
          <pc:sldMk cId="0" sldId="508"/>
        </pc:sldMkLst>
      </pc:sldChg>
      <pc:sldChg chg="del">
        <pc:chgData name="Froduald Kabanza" userId="edf393d0-642b-4b9e-8c75-f62133241689" providerId="ADAL" clId="{522448F3-FAEA-4EED-8FCA-0A166BCDDCFF}" dt="2023-01-19T04:40:35.360" v="772" actId="2696"/>
        <pc:sldMkLst>
          <pc:docMk/>
          <pc:sldMk cId="0" sldId="511"/>
        </pc:sldMkLst>
      </pc:sldChg>
      <pc:sldChg chg="modSp mod">
        <pc:chgData name="Froduald Kabanza" userId="edf393d0-642b-4b9e-8c75-f62133241689" providerId="ADAL" clId="{522448F3-FAEA-4EED-8FCA-0A166BCDDCFF}" dt="2023-01-19T04:38:14.517" v="689" actId="20577"/>
        <pc:sldMkLst>
          <pc:docMk/>
          <pc:sldMk cId="0" sldId="514"/>
        </pc:sldMkLst>
        <pc:spChg chg="mod">
          <ac:chgData name="Froduald Kabanza" userId="edf393d0-642b-4b9e-8c75-f62133241689" providerId="ADAL" clId="{522448F3-FAEA-4EED-8FCA-0A166BCDDCFF}" dt="2023-01-19T04:38:14.517" v="689" actId="20577"/>
          <ac:spMkLst>
            <pc:docMk/>
            <pc:sldMk cId="0" sldId="514"/>
            <ac:spMk id="88066" creationId="{0D3290DF-85AB-47E0-9329-4813CED7CA4C}"/>
          </ac:spMkLst>
        </pc:spChg>
      </pc:sldChg>
      <pc:sldChg chg="mod modShow">
        <pc:chgData name="Froduald Kabanza" userId="edf393d0-642b-4b9e-8c75-f62133241689" providerId="ADAL" clId="{522448F3-FAEA-4EED-8FCA-0A166BCDDCFF}" dt="2023-01-19T04:38:37.181" v="690" actId="729"/>
        <pc:sldMkLst>
          <pc:docMk/>
          <pc:sldMk cId="0" sldId="517"/>
        </pc:sldMkLst>
      </pc:sldChg>
      <pc:sldChg chg="mod modShow">
        <pc:chgData name="Froduald Kabanza" userId="edf393d0-642b-4b9e-8c75-f62133241689" providerId="ADAL" clId="{522448F3-FAEA-4EED-8FCA-0A166BCDDCFF}" dt="2023-01-19T04:38:37.181" v="690" actId="729"/>
        <pc:sldMkLst>
          <pc:docMk/>
          <pc:sldMk cId="0" sldId="518"/>
        </pc:sldMkLst>
      </pc:sldChg>
      <pc:sldChg chg="mod modShow">
        <pc:chgData name="Froduald Kabanza" userId="edf393d0-642b-4b9e-8c75-f62133241689" providerId="ADAL" clId="{522448F3-FAEA-4EED-8FCA-0A166BCDDCFF}" dt="2023-01-19T04:38:37.181" v="690" actId="729"/>
        <pc:sldMkLst>
          <pc:docMk/>
          <pc:sldMk cId="0" sldId="519"/>
        </pc:sldMkLst>
      </pc:sldChg>
      <pc:sldChg chg="mod modShow">
        <pc:chgData name="Froduald Kabanza" userId="edf393d0-642b-4b9e-8c75-f62133241689" providerId="ADAL" clId="{522448F3-FAEA-4EED-8FCA-0A166BCDDCFF}" dt="2023-01-19T04:38:44.958" v="691" actId="729"/>
        <pc:sldMkLst>
          <pc:docMk/>
          <pc:sldMk cId="0" sldId="521"/>
        </pc:sldMkLst>
      </pc:sldChg>
      <pc:sldChg chg="del">
        <pc:chgData name="Froduald Kabanza" userId="edf393d0-642b-4b9e-8c75-f62133241689" providerId="ADAL" clId="{522448F3-FAEA-4EED-8FCA-0A166BCDDCFF}" dt="2023-01-19T04:07:48.411" v="343" actId="2696"/>
        <pc:sldMkLst>
          <pc:docMk/>
          <pc:sldMk cId="34717944" sldId="697"/>
        </pc:sldMkLst>
      </pc:sldChg>
      <pc:sldChg chg="modSp mod">
        <pc:chgData name="Froduald Kabanza" userId="edf393d0-642b-4b9e-8c75-f62133241689" providerId="ADAL" clId="{522448F3-FAEA-4EED-8FCA-0A166BCDDCFF}" dt="2023-01-19T04:31:33.975" v="609" actId="1076"/>
        <pc:sldMkLst>
          <pc:docMk/>
          <pc:sldMk cId="2097260269" sldId="700"/>
        </pc:sldMkLst>
        <pc:spChg chg="mod">
          <ac:chgData name="Froduald Kabanza" userId="edf393d0-642b-4b9e-8c75-f62133241689" providerId="ADAL" clId="{522448F3-FAEA-4EED-8FCA-0A166BCDDCFF}" dt="2023-01-19T04:31:33.975" v="609" actId="1076"/>
          <ac:spMkLst>
            <pc:docMk/>
            <pc:sldMk cId="2097260269" sldId="700"/>
            <ac:spMk id="6" creationId="{50300266-A5CD-402B-AB38-C024B33AF163}"/>
          </ac:spMkLst>
        </pc:spChg>
      </pc:sldChg>
      <pc:sldChg chg="modSp mod modNotesTx">
        <pc:chgData name="Froduald Kabanza" userId="edf393d0-642b-4b9e-8c75-f62133241689" providerId="ADAL" clId="{522448F3-FAEA-4EED-8FCA-0A166BCDDCFF}" dt="2023-01-19T04:35:05.109" v="622" actId="20577"/>
        <pc:sldMkLst>
          <pc:docMk/>
          <pc:sldMk cId="3190551740" sldId="702"/>
        </pc:sldMkLst>
        <pc:spChg chg="mod">
          <ac:chgData name="Froduald Kabanza" userId="edf393d0-642b-4b9e-8c75-f62133241689" providerId="ADAL" clId="{522448F3-FAEA-4EED-8FCA-0A166BCDDCFF}" dt="2023-01-19T04:34:03.997" v="611" actId="255"/>
          <ac:spMkLst>
            <pc:docMk/>
            <pc:sldMk cId="3190551740" sldId="702"/>
            <ac:spMk id="22" creationId="{3CCBA713-134E-4630-98FB-770158B4B774}"/>
          </ac:spMkLst>
        </pc:spChg>
      </pc:sldChg>
      <pc:sldChg chg="modSp mod">
        <pc:chgData name="Froduald Kabanza" userId="edf393d0-642b-4b9e-8c75-f62133241689" providerId="ADAL" clId="{522448F3-FAEA-4EED-8FCA-0A166BCDDCFF}" dt="2023-01-19T04:24:41.822" v="603" actId="14100"/>
        <pc:sldMkLst>
          <pc:docMk/>
          <pc:sldMk cId="3871340959" sldId="710"/>
        </pc:sldMkLst>
        <pc:spChg chg="mod">
          <ac:chgData name="Froduald Kabanza" userId="edf393d0-642b-4b9e-8c75-f62133241689" providerId="ADAL" clId="{522448F3-FAEA-4EED-8FCA-0A166BCDDCFF}" dt="2023-01-19T04:24:41.822" v="603" actId="14100"/>
          <ac:spMkLst>
            <pc:docMk/>
            <pc:sldMk cId="3871340959" sldId="710"/>
            <ac:spMk id="32" creationId="{BBD84CBF-449D-4644-B7D5-053E04D70EE9}"/>
          </ac:spMkLst>
        </pc:spChg>
        <pc:spChg chg="mod">
          <ac:chgData name="Froduald Kabanza" userId="edf393d0-642b-4b9e-8c75-f62133241689" providerId="ADAL" clId="{522448F3-FAEA-4EED-8FCA-0A166BCDDCFF}" dt="2023-01-19T04:24:41.822" v="603" actId="14100"/>
          <ac:spMkLst>
            <pc:docMk/>
            <pc:sldMk cId="3871340959" sldId="710"/>
            <ac:spMk id="33" creationId="{B338D3C8-6E82-497E-8E6B-550F8653FB1B}"/>
          </ac:spMkLst>
        </pc:spChg>
        <pc:spChg chg="mod">
          <ac:chgData name="Froduald Kabanza" userId="edf393d0-642b-4b9e-8c75-f62133241689" providerId="ADAL" clId="{522448F3-FAEA-4EED-8FCA-0A166BCDDCFF}" dt="2023-01-19T04:24:41.822" v="603" actId="14100"/>
          <ac:spMkLst>
            <pc:docMk/>
            <pc:sldMk cId="3871340959" sldId="710"/>
            <ac:spMk id="34" creationId="{7E70A116-4DDE-4658-8AB5-71569A3B172B}"/>
          </ac:spMkLst>
        </pc:spChg>
        <pc:spChg chg="mod">
          <ac:chgData name="Froduald Kabanza" userId="edf393d0-642b-4b9e-8c75-f62133241689" providerId="ADAL" clId="{522448F3-FAEA-4EED-8FCA-0A166BCDDCFF}" dt="2023-01-19T04:23:45.470" v="598" actId="20577"/>
          <ac:spMkLst>
            <pc:docMk/>
            <pc:sldMk cId="3871340959" sldId="710"/>
            <ac:spMk id="36" creationId="{A439BB15-5E6A-4D6C-BF29-0B026F23D2F6}"/>
          </ac:spMkLst>
        </pc:spChg>
        <pc:grpChg chg="mod">
          <ac:chgData name="Froduald Kabanza" userId="edf393d0-642b-4b9e-8c75-f62133241689" providerId="ADAL" clId="{522448F3-FAEA-4EED-8FCA-0A166BCDDCFF}" dt="2023-01-19T04:24:41.822" v="603" actId="14100"/>
          <ac:grpSpMkLst>
            <pc:docMk/>
            <pc:sldMk cId="3871340959" sldId="710"/>
            <ac:grpSpMk id="31" creationId="{89BE3FE5-92D7-49A1-A2B1-11472396C0D7}"/>
          </ac:grpSpMkLst>
        </pc:grpChg>
      </pc:sldChg>
      <pc:sldChg chg="delSp modSp mod">
        <pc:chgData name="Froduald Kabanza" userId="edf393d0-642b-4b9e-8c75-f62133241689" providerId="ADAL" clId="{522448F3-FAEA-4EED-8FCA-0A166BCDDCFF}" dt="2023-01-19T04:28:20.015" v="607" actId="1076"/>
        <pc:sldMkLst>
          <pc:docMk/>
          <pc:sldMk cId="3175463291" sldId="714"/>
        </pc:sldMkLst>
        <pc:spChg chg="mod">
          <ac:chgData name="Froduald Kabanza" userId="edf393d0-642b-4b9e-8c75-f62133241689" providerId="ADAL" clId="{522448F3-FAEA-4EED-8FCA-0A166BCDDCFF}" dt="2023-01-19T04:27:56.741" v="606" actId="1076"/>
          <ac:spMkLst>
            <pc:docMk/>
            <pc:sldMk cId="3175463291" sldId="714"/>
            <ac:spMk id="2" creationId="{3537BEB8-536F-4995-9859-A11D91C170A0}"/>
          </ac:spMkLst>
        </pc:spChg>
        <pc:spChg chg="mod">
          <ac:chgData name="Froduald Kabanza" userId="edf393d0-642b-4b9e-8c75-f62133241689" providerId="ADAL" clId="{522448F3-FAEA-4EED-8FCA-0A166BCDDCFF}" dt="2023-01-19T04:27:42.901" v="604"/>
          <ac:spMkLst>
            <pc:docMk/>
            <pc:sldMk cId="3175463291" sldId="714"/>
            <ac:spMk id="13" creationId="{DE9B4E3B-54BD-4147-9B43-50ED030385F3}"/>
          </ac:spMkLst>
        </pc:spChg>
        <pc:spChg chg="mod">
          <ac:chgData name="Froduald Kabanza" userId="edf393d0-642b-4b9e-8c75-f62133241689" providerId="ADAL" clId="{522448F3-FAEA-4EED-8FCA-0A166BCDDCFF}" dt="2023-01-19T04:27:56.741" v="606" actId="1076"/>
          <ac:spMkLst>
            <pc:docMk/>
            <pc:sldMk cId="3175463291" sldId="714"/>
            <ac:spMk id="14" creationId="{E5B48B42-239E-455B-B1DB-81D5AFD41F81}"/>
          </ac:spMkLst>
        </pc:spChg>
        <pc:spChg chg="del">
          <ac:chgData name="Froduald Kabanza" userId="edf393d0-642b-4b9e-8c75-f62133241689" providerId="ADAL" clId="{522448F3-FAEA-4EED-8FCA-0A166BCDDCFF}" dt="2023-01-19T04:27:46.991" v="605" actId="478"/>
          <ac:spMkLst>
            <pc:docMk/>
            <pc:sldMk cId="3175463291" sldId="714"/>
            <ac:spMk id="25" creationId="{73A42356-A101-4BF7-BB54-B71C8C00C1F8}"/>
          </ac:spMkLst>
        </pc:spChg>
        <pc:picChg chg="mod">
          <ac:chgData name="Froduald Kabanza" userId="edf393d0-642b-4b9e-8c75-f62133241689" providerId="ADAL" clId="{522448F3-FAEA-4EED-8FCA-0A166BCDDCFF}" dt="2023-01-19T04:27:56.741" v="606" actId="1076"/>
          <ac:picMkLst>
            <pc:docMk/>
            <pc:sldMk cId="3175463291" sldId="714"/>
            <ac:picMk id="7" creationId="{3B1116A5-8449-4B24-8428-B8B404810BEB}"/>
          </ac:picMkLst>
        </pc:picChg>
        <pc:picChg chg="mod">
          <ac:chgData name="Froduald Kabanza" userId="edf393d0-642b-4b9e-8c75-f62133241689" providerId="ADAL" clId="{522448F3-FAEA-4EED-8FCA-0A166BCDDCFF}" dt="2023-01-19T04:28:20.015" v="607" actId="1076"/>
          <ac:picMkLst>
            <pc:docMk/>
            <pc:sldMk cId="3175463291" sldId="714"/>
            <ac:picMk id="15" creationId="{02D43ACE-7473-4ED8-B2E5-5971924737EC}"/>
          </ac:picMkLst>
        </pc:picChg>
      </pc:sldChg>
      <pc:sldChg chg="del">
        <pc:chgData name="Froduald Kabanza" userId="edf393d0-642b-4b9e-8c75-f62133241689" providerId="ADAL" clId="{522448F3-FAEA-4EED-8FCA-0A166BCDDCFF}" dt="2023-01-19T04:07:48.411" v="343" actId="2696"/>
        <pc:sldMkLst>
          <pc:docMk/>
          <pc:sldMk cId="324724254" sldId="716"/>
        </pc:sldMkLst>
      </pc:sldChg>
      <pc:sldChg chg="del">
        <pc:chgData name="Froduald Kabanza" userId="edf393d0-642b-4b9e-8c75-f62133241689" providerId="ADAL" clId="{522448F3-FAEA-4EED-8FCA-0A166BCDDCFF}" dt="2023-01-19T04:07:48.411" v="343" actId="2696"/>
        <pc:sldMkLst>
          <pc:docMk/>
          <pc:sldMk cId="2717736005" sldId="717"/>
        </pc:sldMkLst>
      </pc:sldChg>
      <pc:sldChg chg="modSp add mod modNotesTx">
        <pc:chgData name="Froduald Kabanza" userId="edf393d0-642b-4b9e-8c75-f62133241689" providerId="ADAL" clId="{522448F3-FAEA-4EED-8FCA-0A166BCDDCFF}" dt="2023-01-19T04:58:44.374" v="1531" actId="20577"/>
        <pc:sldMkLst>
          <pc:docMk/>
          <pc:sldMk cId="1329600981" sldId="4529"/>
        </pc:sldMkLst>
        <pc:spChg chg="mod">
          <ac:chgData name="Froduald Kabanza" userId="edf393d0-642b-4b9e-8c75-f62133241689" providerId="ADAL" clId="{522448F3-FAEA-4EED-8FCA-0A166BCDDCFF}" dt="2023-01-19T04:56:44.125" v="1068" actId="20577"/>
          <ac:spMkLst>
            <pc:docMk/>
            <pc:sldMk cId="1329600981" sldId="4529"/>
            <ac:spMk id="2" creationId="{00000000-0000-0000-0000-000000000000}"/>
          </ac:spMkLst>
        </pc:spChg>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7T06:15:49.208" v="13546" actId="1076"/>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modSp add mod">
        <pc:chgData name="Froduald Kabanza" userId="edf393d0-642b-4b9e-8c75-f62133241689" providerId="ADAL" clId="{AB09C514-6253-4CC0-8C7C-457416B9D1B5}" dt="2022-01-20T19:53:09.804" v="13485" actId="20577"/>
        <pc:sldMkLst>
          <pc:docMk/>
          <pc:sldMk cId="0" sldId="316"/>
        </pc:sldMkLst>
        <pc:spChg chg="mod">
          <ac:chgData name="Froduald Kabanza" userId="edf393d0-642b-4b9e-8c75-f62133241689" providerId="ADAL" clId="{AB09C514-6253-4CC0-8C7C-457416B9D1B5}" dt="2022-01-20T19:53:09.804" v="13485" actId="20577"/>
          <ac:spMkLst>
            <pc:docMk/>
            <pc:sldMk cId="0" sldId="316"/>
            <ac:spMk id="19458" creationId="{B426BC12-65E3-4555-B092-5EBB3954A320}"/>
          </ac:spMkLst>
        </pc:spChg>
        <pc:spChg chg="mod">
          <ac:chgData name="Froduald Kabanza" userId="edf393d0-642b-4b9e-8c75-f62133241689" providerId="ADAL" clId="{AB09C514-6253-4CC0-8C7C-457416B9D1B5}" dt="2022-01-18T18:20:47.632" v="165"/>
          <ac:spMkLst>
            <pc:docMk/>
            <pc:sldMk cId="0"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3247295168" sldId="316"/>
        </pc:sldMkLst>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0" sldId="405"/>
        </pc:sldMkLst>
        <pc:spChg chg="mod">
          <ac:chgData name="Froduald Kabanza" userId="edf393d0-642b-4b9e-8c75-f62133241689" providerId="ADAL" clId="{AB09C514-6253-4CC0-8C7C-457416B9D1B5}" dt="2022-01-20T00:39:22.213" v="4198" actId="20577"/>
          <ac:spMkLst>
            <pc:docMk/>
            <pc:sldMk cId="0" sldId="405"/>
            <ac:spMk id="92162" creationId="{8315D294-25C1-4B08-B7F5-BD720D2B3860}"/>
          </ac:spMkLst>
        </pc:spChg>
        <pc:spChg chg="mod">
          <ac:chgData name="Froduald Kabanza" userId="edf393d0-642b-4b9e-8c75-f62133241689" providerId="ADAL" clId="{AB09C514-6253-4CC0-8C7C-457416B9D1B5}" dt="2022-01-18T18:20:47.632" v="165"/>
          <ac:spMkLst>
            <pc:docMk/>
            <pc:sldMk cId="0"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0" sldId="407"/>
        </pc:sldMkLst>
        <pc:spChg chg="mod">
          <ac:chgData name="Froduald Kabanza" userId="edf393d0-642b-4b9e-8c75-f62133241689" providerId="ADAL" clId="{AB09C514-6253-4CC0-8C7C-457416B9D1B5}" dt="2022-01-19T22:28:42.094" v="287" actId="313"/>
          <ac:spMkLst>
            <pc:docMk/>
            <pc:sldMk cId="0" sldId="407"/>
            <ac:spMk id="23553" creationId="{6F0483C3-C4F7-42CD-A3A1-022F4CBDC596}"/>
          </ac:spMkLst>
        </pc:spChg>
        <pc:spChg chg="mod">
          <ac:chgData name="Froduald Kabanza" userId="edf393d0-642b-4b9e-8c75-f62133241689" providerId="ADAL" clId="{AB09C514-6253-4CC0-8C7C-457416B9D1B5}" dt="2022-01-18T18:20:47.632" v="165"/>
          <ac:spMkLst>
            <pc:docMk/>
            <pc:sldMk cId="0"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0"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7T06:15:49.208" v="13546" actId="1076"/>
        <pc:sldMkLst>
          <pc:docMk/>
          <pc:sldMk cId="0" sldId="696"/>
        </pc:sldMkLst>
        <pc:spChg chg="mod topLvl">
          <ac:chgData name="Froduald Kabanza" userId="edf393d0-642b-4b9e-8c75-f62133241689" providerId="ADAL" clId="{AB09C514-6253-4CC0-8C7C-457416B9D1B5}" dt="2022-01-18T18:17:48.259" v="133" actId="207"/>
          <ac:spMkLst>
            <pc:docMk/>
            <pc:sldMk cId="0"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0"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0"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0"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0"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0" sldId="696"/>
            <ac:spMk id="22532" creationId="{00000000-0000-0000-0000-000000000000}"/>
          </ac:spMkLst>
        </pc:spChg>
        <pc:spChg chg="mod">
          <ac:chgData name="Froduald Kabanza" userId="edf393d0-642b-4b9e-8c75-f62133241689" providerId="ADAL" clId="{AB09C514-6253-4CC0-8C7C-457416B9D1B5}" dt="2022-01-27T06:15:49.208" v="13546" actId="1076"/>
          <ac:spMkLst>
            <pc:docMk/>
            <pc:sldMk cId="0"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0"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0"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0"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0"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0"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0"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0"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0"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0"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F7FA3167-1498-4498-A180-62C941E389D7}"/>
    <pc:docChg chg="modSld">
      <pc:chgData name="Froduald Kabanza" userId="edf393d0-642b-4b9e-8c75-f62133241689" providerId="ADAL" clId="{F7FA3167-1498-4498-A180-62C941E389D7}" dt="2023-05-15T12:05:04.130" v="5" actId="729"/>
      <pc:docMkLst>
        <pc:docMk/>
      </pc:docMkLst>
      <pc:sldChg chg="modSp mod">
        <pc:chgData name="Froduald Kabanza" userId="edf393d0-642b-4b9e-8c75-f62133241689" providerId="ADAL" clId="{F7FA3167-1498-4498-A180-62C941E389D7}" dt="2023-05-15T11:34:30.095" v="1" actId="1076"/>
        <pc:sldMkLst>
          <pc:docMk/>
          <pc:sldMk cId="0" sldId="407"/>
        </pc:sldMkLst>
        <pc:picChg chg="mod">
          <ac:chgData name="Froduald Kabanza" userId="edf393d0-642b-4b9e-8c75-f62133241689" providerId="ADAL" clId="{F7FA3167-1498-4498-A180-62C941E389D7}" dt="2023-05-15T11:34:26.734" v="0" actId="1076"/>
          <ac:picMkLst>
            <pc:docMk/>
            <pc:sldMk cId="0" sldId="407"/>
            <ac:picMk id="2" creationId="{757F42A6-A604-2DF7-1452-7EBD3DE3B6BF}"/>
          </ac:picMkLst>
        </pc:picChg>
        <pc:picChg chg="mod">
          <ac:chgData name="Froduald Kabanza" userId="edf393d0-642b-4b9e-8c75-f62133241689" providerId="ADAL" clId="{F7FA3167-1498-4498-A180-62C941E389D7}" dt="2023-05-15T11:34:30.095" v="1" actId="1076"/>
          <ac:picMkLst>
            <pc:docMk/>
            <pc:sldMk cId="0" sldId="407"/>
            <ac:picMk id="3" creationId="{DE3DFC74-8253-3486-B6E0-F9FE7C5C0C2F}"/>
          </ac:picMkLst>
        </pc:picChg>
      </pc:sldChg>
      <pc:sldChg chg="mod modShow">
        <pc:chgData name="Froduald Kabanza" userId="edf393d0-642b-4b9e-8c75-f62133241689" providerId="ADAL" clId="{F7FA3167-1498-4498-A180-62C941E389D7}" dt="2023-05-15T12:05:04.130" v="5" actId="729"/>
        <pc:sldMkLst>
          <pc:docMk/>
          <pc:sldMk cId="0" sldId="521"/>
        </pc:sldMkLst>
      </pc:sldChg>
      <pc:sldChg chg="modNotesTx">
        <pc:chgData name="Froduald Kabanza" userId="edf393d0-642b-4b9e-8c75-f62133241689" providerId="ADAL" clId="{F7FA3167-1498-4498-A180-62C941E389D7}" dt="2023-05-15T11:55:17.514" v="4" actId="20577"/>
        <pc:sldMkLst>
          <pc:docMk/>
          <pc:sldMk cId="3871340959" sldId="710"/>
        </pc:sldMkLst>
      </pc:sldChg>
    </pc:docChg>
  </pc:docChgLst>
  <pc:docChgLst>
    <pc:chgData name="Froduald Kabanza" userId="edf393d0-642b-4b9e-8c75-f62133241689" providerId="ADAL" clId="{32646C2E-E189-40FD-AC76-7C203AE6A18E}"/>
    <pc:docChg chg="custSel modSld">
      <pc:chgData name="Froduald Kabanza" userId="edf393d0-642b-4b9e-8c75-f62133241689" providerId="ADAL" clId="{32646C2E-E189-40FD-AC76-7C203AE6A18E}" dt="2023-01-19T13:23:17.964" v="369" actId="20577"/>
      <pc:docMkLst>
        <pc:docMk/>
      </pc:docMkLst>
      <pc:sldChg chg="modSp mod">
        <pc:chgData name="Froduald Kabanza" userId="edf393d0-642b-4b9e-8c75-f62133241689" providerId="ADAL" clId="{32646C2E-E189-40FD-AC76-7C203AE6A18E}" dt="2023-01-19T13:15:27.796" v="243" actId="20577"/>
        <pc:sldMkLst>
          <pc:docMk/>
          <pc:sldMk cId="0" sldId="333"/>
        </pc:sldMkLst>
        <pc:spChg chg="mod">
          <ac:chgData name="Froduald Kabanza" userId="edf393d0-642b-4b9e-8c75-f62133241689" providerId="ADAL" clId="{32646C2E-E189-40FD-AC76-7C203AE6A18E}" dt="2023-01-19T13:15:27.796" v="243" actId="20577"/>
          <ac:spMkLst>
            <pc:docMk/>
            <pc:sldMk cId="0" sldId="333"/>
            <ac:spMk id="31746" creationId="{D3CE9CA3-FBB7-4898-9F94-2AE7A5B72C17}"/>
          </ac:spMkLst>
        </pc:spChg>
      </pc:sldChg>
      <pc:sldChg chg="modNotesTx">
        <pc:chgData name="Froduald Kabanza" userId="edf393d0-642b-4b9e-8c75-f62133241689" providerId="ADAL" clId="{32646C2E-E189-40FD-AC76-7C203AE6A18E}" dt="2023-01-19T13:18:12.382" v="367" actId="20577"/>
        <pc:sldMkLst>
          <pc:docMk/>
          <pc:sldMk cId="0" sldId="469"/>
        </pc:sldMkLst>
      </pc:sldChg>
      <pc:sldChg chg="modNotesTx">
        <pc:chgData name="Froduald Kabanza" userId="edf393d0-642b-4b9e-8c75-f62133241689" providerId="ADAL" clId="{32646C2E-E189-40FD-AC76-7C203AE6A18E}" dt="2023-01-19T13:23:17.964" v="369" actId="20577"/>
        <pc:sldMkLst>
          <pc:docMk/>
          <pc:sldMk cId="0" sldId="481"/>
        </pc:sldMkLst>
      </pc:sldChg>
      <pc:sldChg chg="modSp mod">
        <pc:chgData name="Froduald Kabanza" userId="edf393d0-642b-4b9e-8c75-f62133241689" providerId="ADAL" clId="{32646C2E-E189-40FD-AC76-7C203AE6A18E}" dt="2023-01-19T13:22:25.206" v="368" actId="113"/>
        <pc:sldMkLst>
          <pc:docMk/>
          <pc:sldMk cId="3175463291" sldId="714"/>
        </pc:sldMkLst>
        <pc:spChg chg="mod">
          <ac:chgData name="Froduald Kabanza" userId="edf393d0-642b-4b9e-8c75-f62133241689" providerId="ADAL" clId="{32646C2E-E189-40FD-AC76-7C203AE6A18E}" dt="2023-01-19T13:22:25.206" v="368" actId="113"/>
          <ac:spMkLst>
            <pc:docMk/>
            <pc:sldMk cId="3175463291" sldId="714"/>
            <ac:spMk id="13" creationId="{DE9B4E3B-54BD-4147-9B43-50ED030385F3}"/>
          </ac:spMkLst>
        </pc:spChg>
      </pc:sldChg>
      <pc:sldChg chg="modNotesTx">
        <pc:chgData name="Froduald Kabanza" userId="edf393d0-642b-4b9e-8c75-f62133241689" providerId="ADAL" clId="{32646C2E-E189-40FD-AC76-7C203AE6A18E}" dt="2023-01-19T13:13:33.430" v="185" actId="20577"/>
        <pc:sldMkLst>
          <pc:docMk/>
          <pc:sldMk cId="1329600981" sldId="452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2023-05-15</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v"/>
          <inkml:channel name="T" type="integer" max="2.14748E9" units="dev"/>
        </inkml:traceFormat>
        <inkml:channelProperties>
          <inkml:channelProperty channel="X" name="resolution" value="1057" units="1/cm"/>
          <inkml:channelProperty channel="Y" name="resolution" value="1820.38892" units="1/cm"/>
          <inkml:channelProperty channel="F" name="resolution" value="0" units="1/dev"/>
          <inkml:channelProperty channel="T" name="resolution" value="1" units="1/dev"/>
        </inkml:channelProperties>
      </inkml:inkSource>
      <inkml:timestamp xml:id="ts0" timeString="2022-01-20T18:13:35.669"/>
    </inkml:context>
    <inkml:brush xml:id="br0">
      <inkml:brushProperty name="width" value="0.05292" units="cm"/>
      <inkml:brushProperty name="height" value="0.05292" units="cm"/>
      <inkml:brushProperty name="color" value="#FF0000"/>
    </inkml:brush>
  </inkml:definitions>
  <inkml:trace contextRef="#ctx0" brushRef="#br0">4535 10983 32767 0,'0'0'0'31,"0"0"0"-31,0 0 0 32,0 0 0-17,94-11 0 17,-69 13 0-32,3 1 0 31,3-3 0-16,10 1 0 1,9-3 0 0,0-3 0 15,-5 3 0-31,1 2 0 31,-3 2 0-15,-1 1 0-1,2 2 0 1,4-2 0 15,-2 2 0-15,7-2 0 0,-3 0 0-1,-1 2 0 16,2 2 0-31,-2 0 0 32,4-1 0-17,-2 2 0 17,0-1 0-32,2 2 0 31,1-1 0-16,2-2 0 1,-6 2 0 0,0 0 0 15,-3 3 0-31,-2 3 0 31,-5 3 0-15,-2-1 0 15,-7 1 0-31,-4 0 0 31,-7-3 0-15,-5 1 0 0,-3 0 0-1,-5 3 0 16,-2 6 0-31,-1 1 0 32,0-8 0-17,2-2 0 17,-2 1 0-32,1-2 0 31,0 3 0-16,0 1 0 1,-4 0 0 0,-6-1 0 15,0-1 0-31,-1-1 0 31,-2 0 0-15,-5 3 0 15,-1-1 0-31,0 1 0 31,0-2 0-15,-3-5 0 0,3 4 0-1,-3-2 0 16,-2-2 0-31,-4 3 0 32,1 4 0-17,-4 3 0 17,1-3 0-32,-2-5 0 31,-2 0 0-16,4 2 0 1,2-2 0 0,2 2 0 15,3 3 0-31,-6-3 0 31,2 0 0-15,-2 1 0 15,0-3 0-31,0 5 0 31,-1 0 0-15,0 3 0 0,3-3 0-1,-5-2 0 16,-2 5 0-31,-6 0 0 32,-6 7 0-17,4-5 0 17,-6 0 0-32,-2 2 0 31,4 7 0-16,1-2 0 1,3-5 0 0,3 2 0 15,3 1 0-31,-3 5 0 31,-1-3 0-15,-3-2 0 15,-5 10 0-31,3-3 0 31,1-1 0-15,6 1 0 0,4 2 0-1,0-5 0 16,6 0 0-31,3 4 0 32,0-4 0-17,2-2 0 17,6-2 0-32,4 2 0 31,-3 2 0-16,1-2 0 1,0-1 0 0,4 1 0 15,-2 0 0-31,1 0 0 31,3-1 0-15,3 0 0 15,1-1 0-31,-2 8 0 31,4-3 0-15,0-6 0 0,2 2 0-1,4 2 0 16,-4 0 0-15,1-2 0 0,0-5 0-1,-5 6 0 17,2 3 0-32,5-5 0 31,-1-6 0-16,5-6 0 17,-1-5 0-32,-1 3 0 47,7-2 0-47,2 3 0 15,2 1 0 1,6 3 0 15,-5 2 0-31,5 3 0 31,3-5 0-15,-3 6 0 15,3-2 0-31,-2-2 0 31,3 4 0-31,-4-3 0 32,3 1 0-17,-3-2 0 17,3-2 0-32,1 2 0 31,-2-3 0-16,8 4 0 17,-9 0 0-32,6-1 0 31,0-9 0-15,-1 5 0-1,-1-1 0 1,2-1 0 15,-1-3 0-31,1 6 0 31,-3-2 0-15,-6 3 0 15,3-2 0-31,0 1 0 31,0 1 0-15,-3 0 0 0,2 0 0-1,-1 0 0 17,0 4 0-32,0 2 0 31,0 9 0-16,2-4 0 17,1 1 0-32,0 1 0 31,-1 2 0-15,-5 5 0-1,0-9 0 1,-5-2 0 15,-2 1 0-31,-3-3 0 31,-3 8 0-15,-4-8 0 15,0-4 0-31,-6 1 0 31,-6-4 0-15,-1-5 0 0,-4-3 0-1,-3-4 0 17,-6 1 0-32,3-3 0 31,3 0 0-16,-10-1 0 17,-6 2 0-32,0-6 0 31,-4 8 0-15,6-11 0-1,-5 8 0 1,1-4 0 15,-2-4 0-31,-5 5 0 31,-2-4 0-15,-4 1 0 15,-4-3 0-31,-1-3 0 31,-3 1 0-15,-5-3 0 0,-2 1 0-1,-12-2 0 17,-9-3 0-32,-5 1 0 31,-8-4 0-16,-1 4 0 17,-7-1 0-32,3 1 0 31,-3 2 0-15,2 3 0-1,3 0 0 1,1 1 0 15,12 1 0-31,17-1 0 31,39 2 0-15,21 2 0 15,7 3 0-31,2-2 0 31,1 1 0-15,-5 6 0 0,2 0 0-1,-9 12 0 17,-3 7 0-32,4 8 0 31,-4 5 0-16,6 9 0 17,-1 0 0-32,4 0 0 31,-4 9 0-15,4-1 0-1,1 4 0 1,-1 7 0 15,-3-7 0-31,-2 12 0 31,0-1 0-15,2-6 0 15,-1 6 0-31,2-12 0 31,-3 3 0-15,3-5 0 0,3-8 0-1,1 2 0 17,-1-7 0-32,3-12 0 31,6-10 0-16,-1-9 0 17,3 0 0-32,5 2 0 31,3-8 0-15,0 5 0 15,3-4 0-31,5 2 0 31,2 2 0-15,6 3 0-1,16-16 0 1,-11 24 0 15,8-6 0-31,5-2 0 31,11-4 0-15,1 0 0 0,4 0 0-1,6 0 0 17,-1 1 0-32,6-10 0 31,5 2 0-16,5-6 0 17,-9 17 0-32,2 1 0 31,5-15 0-15,-10 21 0-1,10-24 0 1,-8 8 0 15,7-13 0-31,-3 12 0 31,4-16 0-15,-9 10 0 15,-8 4 0-31,1-22 0 31,-18 15 0-15,-1 2 0 15,-6-11 0-31,4-19 0 32,1-23 0-17,-42 92 0 1,21-57 0-1,-2 3 0 17,-7-3 0-32,-5-7 0 31,2-11 0-15,-7-6 0 15,-4 12 0-31,-4 18 0 31,-3 10 0-15,-1-2 0-1,3 3 0 1,3-4 0 15,-3 7 0-31,10-14 0 31,0 1 0-15,6 2 0 15,7-4 0-31,9-7 0 32,-10 23 0-17,4-8 0 1,2 8 0-1,-2 15 0 17,8-15 0-32,5 5 0 31,5-2 0-15,7-4 0 15,-7-1 0-31,2 0 0 31,-1-2 0-15,-13 6 0-1,-6 0 0 1,5-1 0 15,-6 2 0-31,-5-5 0 31,-8 2 0-15,-8-3 0 15,-2-5 0-31,-7 8 0 32,2-15 0-17,-2-6 0 1,0-6 0-1,4 3 0 17,1 12 0-32,0 4 0 31,2 0 0-15,3-1 0 15,-1 4 0-31,2 0 0 31,-2-3 0-15,-3 8 0-1,4-5 0 1,7-2 0 15,12-6 0-31,9-2 0 31,5-3 0-15,8-1 0 15,6-7 0-31,4 9 0 32,-20 8 0-17,-22 8 0 1,-9-3 0-1,-5-4 0 17,1 0 0-32,-2 2 0 31,3 3 0-15,3-10 0 15,5-2 0-31,5-13 0 31,8-21 0-15,-5 0 0-1,3-12 0 1,-4-8 0 15,-3 12 0-31,-8 6 0 31,-1 6 0-15,-1-15 0 15,3-15 0-31,2-10 0 32,2-12 0-17,-1 4 0 16,-6 4 0-31,-2-5 0 32,-1 10 0-17,3-1 0 1,-4 5 0 0,-2 19 0 15,5 1 0-31,0 4 0 31,0 7 0-15,2-3 0-1,-5 24 0 1,0 10 0 15,-1 18 0-15,-6 13 0-1,-1-8 0 1,0 1 0 15,-6 5 0-31,-2-3 0 32,-5-4 0-17,-5-5 0 1,-10-2 0-1,2-8 0 17,-3-2 0-32,4 1 0 31,-1-1 0-15,8 5 0 15,4-3 0-31,-1 0 0 31,-1 3 0-15,-4-4 0 15,5 3 0-31,0-4 0 31,4 2 0-31,7-1 0 31,2 1 0-15,1-1 0 15,2-1 0-31,-6 0 0 32,-8-5 0-17,-5-1 0 16,-3-1 0-31,2-1 0 32,-12 4 0-17,-2 0 0 1,-13 3 0 0,12 3 0 15,2 0 0-31,9-1 0 31,24 3 0-15,9-2 0 15,0 1 0-31,3-4 0 31,1-3 0-15,-1-3 0-1,-2-24 0 1,-2-5 0 15,3-7 0-31,0 6 0 32,0 19 0-17,-2 5 0 16,-2 4 0-31,-2-6 0 32,-2-10 0-17,2 11 0 1,3 9 0 0,-1-8 0 15,8 2 0-31,-1 1 0 31,5 4 0-15,4-8 0 15,4 4 0-31,-7 12 0 31,-9 8 0-15,-2 3 0-1,1 4 0 1,4 8 0 15,12 3 0-31,2 5 0 32,1-4 0-17,-1-6 0 16,-3-9 0-31,-1-8 0 32,-8-7 0-17,-7-3 0 1,-4-5 0 0,-3-2 0 15,4-1 0-31,1 9 0 31,8-8 0-15,11-6 0 15,0 8 0-31,3 2 0 31,8 3 0-15,0 1 0-1,7-9 0 1,8-4 0 15,2 2 0-31,2 0 0 32,4-15 0-17,-9 3 0 16,-8 4 0-31,-8-5 0 32,-6 2 0-17,-7 1 0 1,-4-10 0 0,0-3 0 15,-5-5 0-31,0-4 0 31,-1 0 0-15,-3-11 0 15,5 0 0-31,-3 8 0 31,3-13 0-15,-5 11 0-1,7-21 0 1,-2 14 0 15,-2 2 0-15,2-11 0 0,-12 23 0-1,4-3 0 16,-3 11 0-31,-3-23 0 32,4 27 0-17,7-16 0 17,-5 28 0-32,1 1 0 31,-1-1 0-16,-1 14 0 1,-3 14 0 0,2 8 0 15,-4 5 0-31,-3 3 0 31,-6 6 0-15,-5 1 0-1,1 0 0 1,6-8 0 15,7-7 0-31,-2-4 0 32,-2-4 0-17,-2-6 0 16,0-2 0-31,-3-11 0 32,3-2 0-17,-1 3 0 17,5 3 0-32,-3 5 0 31,-1-9 0-31,-2-1 0 31,-7-1 0-15,-2 4 0 15,-3 1 0-31,-10-6 0 31,-3-13 0-15,-6-2 0 15,-2 7 0-31,2-8 0 31,1-6 0-31,3 14 0 32,-2-3 0-17,-8-5 0 16,-1 11 0-31,-11 10 0 32,3 3 0-17,-4 2 0 17,-2 1 0-32,0 2 0 31,-1 0 0-16,-10 0 0 1,-3 1 0 0,-3 3 0 15,-5 2 0-31,5 0 0 31,4 0 0-15,0-1 0 15,-4 3 0-31,-5 1 0 31,-5 2 0-31,-2 3 0 32,7 2 0-17,8-4 0 16,9 0 0-31,5-4 0 32,-2 1 0-17,-10 0 0 17,1 4 0-32,1 1 0 31,17-3 0-16,37 3 0 1,20 2 0 0,4-1 0 15,5 0 0-31,-3 4 0 31,3 16 0-15,-5 24 0 15,1 11 0-15,2 24 0-1,-4 7 0 1,7 14 0 0,-3 9 0-1,5-1 0 16,-5 4 0-31,4-2 0 32,4-15 0-17,-1-29 0 17,3-34 0-32,-2-25 0 31,-5-12 0-16,0 0 0 1,-5 6 0 0,-2 1 0 15,-5-5 0-31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2023-05-14</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David_H._Hube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Complex_cell" TargetMode="External"/><Relationship Id="rId5" Type="http://schemas.openxmlformats.org/officeDocument/2006/relationships/hyperlink" Target="https://en.wikipedia.org/wiki/Simple_cell" TargetMode="External"/><Relationship Id="rId4" Type="http://schemas.openxmlformats.org/officeDocument/2006/relationships/hyperlink" Target="https://en.wikipedia.org/wiki/Torsten_Wiese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David_H._Hubel"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en.wikipedia.org/wiki/Complex_cell" TargetMode="External"/><Relationship Id="rId5" Type="http://schemas.openxmlformats.org/officeDocument/2006/relationships/hyperlink" Target="https://en.wikipedia.org/wiki/Simple_cell" TargetMode="External"/><Relationship Id="rId4" Type="http://schemas.openxmlformats.org/officeDocument/2006/relationships/hyperlink" Target="https://en.wikipedia.org/wiki/Torsten_Wiese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dirty="0">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CA" dirty="0"/>
              <a:t>S</a:t>
            </a:r>
            <a:r>
              <a:rPr lang="en-US" dirty="0"/>
              <a:t>how from 2:48 to 5:10</a:t>
            </a:r>
          </a:p>
          <a:p>
            <a:endParaRPr lang="en-CA" dirty="0"/>
          </a:p>
          <a:p>
            <a:r>
              <a:rPr lang="en-CA" dirty="0"/>
              <a:t>https://glassboxmedicine.com/2019/04/13/a-short-history-of-convolutional-neural-networks/</a:t>
            </a:r>
          </a:p>
          <a:p>
            <a:endParaRPr lang="en-CA" dirty="0"/>
          </a:p>
          <a:p>
            <a:endParaRPr lang="en-CA" dirty="0"/>
          </a:p>
          <a:p>
            <a:r>
              <a:rPr lang="en-CA" b="1" dirty="0"/>
              <a:t>Simple and Complex Cells</a:t>
            </a:r>
          </a:p>
          <a:p>
            <a:endParaRPr lang="en-CA" dirty="0"/>
          </a:p>
          <a:p>
            <a:r>
              <a:rPr lang="en-CA" dirty="0"/>
              <a:t>In 1959, </a:t>
            </a:r>
            <a:r>
              <a:rPr lang="en-CA" dirty="0">
                <a:hlinkClick r:id="rId3"/>
              </a:rPr>
              <a:t>David Hubel</a:t>
            </a:r>
            <a:r>
              <a:rPr lang="en-CA" dirty="0"/>
              <a:t> and </a:t>
            </a:r>
            <a:r>
              <a:rPr lang="en-CA" dirty="0">
                <a:hlinkClick r:id="rId4"/>
              </a:rPr>
              <a:t>Torsten Wiesel</a:t>
            </a:r>
            <a:r>
              <a:rPr lang="en-CA" dirty="0"/>
              <a:t> described “simple cells” and “complex cells” in the human visual cortex. They proposed that both kinds of cells are used in pattern recognition. A “</a:t>
            </a:r>
            <a:r>
              <a:rPr lang="en-CA" dirty="0">
                <a:hlinkClick r:id="rId5"/>
              </a:rPr>
              <a:t>simple cell</a:t>
            </a:r>
            <a:r>
              <a:rPr lang="en-CA" dirty="0"/>
              <a:t>” responds to edges and bars of particular orientations.</a:t>
            </a:r>
          </a:p>
          <a:p>
            <a:endParaRPr lang="en-CA" dirty="0"/>
          </a:p>
          <a:p>
            <a:r>
              <a:rPr lang="en-CA" dirty="0"/>
              <a:t>A “</a:t>
            </a:r>
            <a:r>
              <a:rPr lang="en-CA" dirty="0">
                <a:hlinkClick r:id="rId6"/>
              </a:rPr>
              <a:t>complex cell</a:t>
            </a:r>
            <a:r>
              <a:rPr lang="en-CA" dirty="0"/>
              <a:t>” also responds to edges and bars of particular orientations, but it is different from a simple cell in that these edges and bars can be shifted around the scene and the cell will still respond. For instance, a simple cell may respond only to a horizontal bar at the bottom of an image, while a complex cell might respond to horizontal bars at the bottom, middle, or top of an image. This property of complex cells is termed “spatial invariance.”</a:t>
            </a:r>
          </a:p>
          <a:p>
            <a:endParaRPr lang="en-CA" dirty="0"/>
          </a:p>
          <a:p>
            <a:r>
              <a:rPr lang="en-CA" dirty="0"/>
              <a:t>Hubel and Wiesel proposed in 1962 that complex cells achieve spatial invariance by “summing” the output of several simple cells that all prefer the same orientation (e.g. horizontal bars) but different receptive fields (e.g. bottom, middle, or top of an image). By collecting information from a bunch of simple cell minions, the complex cells can respond to horizontal bars that occur anywhere.</a:t>
            </a:r>
          </a:p>
          <a:p>
            <a:endParaRPr lang="en-CA" dirty="0"/>
          </a:p>
          <a:p>
            <a:r>
              <a:rPr lang="en-CA" dirty="0" err="1"/>
              <a:t>Ils</a:t>
            </a:r>
            <a:r>
              <a:rPr lang="en-CA" dirty="0"/>
              <a:t> </a:t>
            </a:r>
            <a:r>
              <a:rPr lang="en-CA" dirty="0" err="1"/>
              <a:t>ont</a:t>
            </a:r>
            <a:r>
              <a:rPr lang="en-CA" dirty="0"/>
              <a:t> </a:t>
            </a:r>
            <a:r>
              <a:rPr lang="en-CA" dirty="0" err="1"/>
              <a:t>gagné</a:t>
            </a:r>
            <a:r>
              <a:rPr lang="en-CA" dirty="0"/>
              <a:t> le prix </a:t>
            </a:r>
            <a:r>
              <a:rPr lang="en-CA" dirty="0" err="1"/>
              <a:t>nobel</a:t>
            </a:r>
            <a:r>
              <a:rPr lang="en-CA" dirty="0"/>
              <a:t> </a:t>
            </a:r>
            <a:r>
              <a:rPr lang="en-CA" dirty="0" err="1"/>
              <a:t>en</a:t>
            </a:r>
            <a:r>
              <a:rPr lang="en-CA" dirty="0"/>
              <a:t> </a:t>
            </a:r>
            <a:r>
              <a:rPr lang="en-CA" dirty="0" err="1"/>
              <a:t>médecine</a:t>
            </a:r>
            <a:r>
              <a:rPr lang="en-CA" dirty="0"/>
              <a:t> </a:t>
            </a:r>
            <a:r>
              <a:rPr lang="en-CA" dirty="0" err="1"/>
              <a:t>en</a:t>
            </a:r>
            <a:r>
              <a:rPr lang="en-CA" dirty="0"/>
              <a:t> 1981 grâce à </a:t>
            </a:r>
            <a:r>
              <a:rPr lang="en-CA" dirty="0" err="1"/>
              <a:t>ces</a:t>
            </a:r>
            <a:r>
              <a:rPr lang="en-CA" dirty="0"/>
              <a:t> travaux.</a:t>
            </a:r>
          </a:p>
          <a:p>
            <a:endParaRPr lang="en-CA" dirty="0"/>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438561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Rappelons</a:t>
            </a:r>
            <a:r>
              <a:rPr lang="en-CA" dirty="0"/>
              <a:t> </a:t>
            </a:r>
            <a:r>
              <a:rPr lang="en-CA" dirty="0" err="1"/>
              <a:t>qu’un</a:t>
            </a:r>
            <a:r>
              <a:rPr lang="en-CA" dirty="0"/>
              <a:t> contour </a:t>
            </a:r>
            <a:r>
              <a:rPr lang="en-CA" dirty="0" err="1"/>
              <a:t>est</a:t>
            </a:r>
            <a:r>
              <a:rPr lang="en-CA" dirty="0"/>
              <a:t> </a:t>
            </a:r>
            <a:r>
              <a:rPr lang="en-CA" dirty="0" err="1"/>
              <a:t>une</a:t>
            </a:r>
            <a:r>
              <a:rPr lang="en-CA" dirty="0"/>
              <a:t> </a:t>
            </a:r>
            <a:r>
              <a:rPr lang="en-CA" dirty="0" err="1"/>
              <a:t>ligne</a:t>
            </a:r>
            <a:r>
              <a:rPr lang="en-CA" dirty="0"/>
              <a:t> </a:t>
            </a:r>
            <a:r>
              <a:rPr lang="en-CA" dirty="0" err="1"/>
              <a:t>ou</a:t>
            </a:r>
            <a:r>
              <a:rPr lang="en-CA" dirty="0"/>
              <a:t> </a:t>
            </a:r>
            <a:r>
              <a:rPr lang="en-CA" dirty="0" err="1"/>
              <a:t>courbe</a:t>
            </a:r>
            <a:r>
              <a:rPr lang="en-CA" dirty="0"/>
              <a:t> dans </a:t>
            </a:r>
            <a:r>
              <a:rPr lang="en-CA" dirty="0" err="1"/>
              <a:t>une</a:t>
            </a:r>
            <a:r>
              <a:rPr lang="en-CA" dirty="0"/>
              <a:t> image </a:t>
            </a:r>
            <a:r>
              <a:rPr lang="en-CA" dirty="0" err="1"/>
              <a:t>autour</a:t>
            </a:r>
            <a:r>
              <a:rPr lang="en-CA" dirty="0"/>
              <a:t> </a:t>
            </a:r>
            <a:r>
              <a:rPr lang="en-CA" dirty="0" err="1"/>
              <a:t>duquel</a:t>
            </a:r>
            <a:r>
              <a:rPr lang="en-CA" dirty="0"/>
              <a:t> il y a </a:t>
            </a:r>
            <a:r>
              <a:rPr lang="en-CA" dirty="0" err="1"/>
              <a:t>une</a:t>
            </a:r>
            <a:r>
              <a:rPr lang="en-CA" dirty="0"/>
              <a:t> variation significative de </a:t>
            </a:r>
            <a:r>
              <a:rPr lang="en-CA" dirty="0" err="1"/>
              <a:t>l’intensité</a:t>
            </a:r>
            <a:r>
              <a:rPr lang="en-CA" dirty="0"/>
              <a:t> des pixels. Un contour </a:t>
            </a:r>
            <a:r>
              <a:rPr lang="en-CA" dirty="0" err="1"/>
              <a:t>apparait</a:t>
            </a:r>
            <a:r>
              <a:rPr lang="en-CA" dirty="0"/>
              <a:t> </a:t>
            </a:r>
            <a:r>
              <a:rPr lang="en-CA" dirty="0" err="1"/>
              <a:t>donc</a:t>
            </a:r>
            <a:r>
              <a:rPr lang="en-CA" dirty="0"/>
              <a:t> </a:t>
            </a:r>
            <a:r>
              <a:rPr lang="en-CA" dirty="0" err="1"/>
              <a:t>là</a:t>
            </a:r>
            <a:r>
              <a:rPr lang="en-CA" dirty="0"/>
              <a:t> </a:t>
            </a:r>
            <a:r>
              <a:rPr lang="en-CA" dirty="0" err="1"/>
              <a:t>où</a:t>
            </a:r>
            <a:r>
              <a:rPr lang="en-CA" dirty="0"/>
              <a:t> il y a des differences significative dans </a:t>
            </a:r>
            <a:r>
              <a:rPr lang="en-CA" dirty="0" err="1"/>
              <a:t>l’intensité</a:t>
            </a:r>
            <a:r>
              <a:rPr lang="en-CA" dirty="0"/>
              <a:t> des pixels </a:t>
            </a:r>
            <a:r>
              <a:rPr lang="en-CA" dirty="0" err="1"/>
              <a:t>adjacents</a:t>
            </a:r>
            <a:r>
              <a:rPr lang="en-CA" dirty="0"/>
              <a:t>.</a:t>
            </a:r>
          </a:p>
          <a:p>
            <a:endParaRPr lang="en-CA" dirty="0"/>
          </a:p>
          <a:p>
            <a:endParaRPr lang="en-CA" dirty="0"/>
          </a:p>
          <a:p>
            <a:r>
              <a:rPr lang="en-CA" dirty="0" err="1"/>
              <a:t>Ici</a:t>
            </a:r>
            <a:r>
              <a:rPr lang="en-CA" dirty="0"/>
              <a:t> </a:t>
            </a:r>
            <a:r>
              <a:rPr lang="en-CA" dirty="0" err="1"/>
              <a:t>changement</a:t>
            </a:r>
            <a:r>
              <a:rPr lang="en-CA" dirty="0"/>
              <a:t> </a:t>
            </a:r>
            <a:r>
              <a:rPr lang="en-CA" dirty="0" err="1"/>
              <a:t>veut</a:t>
            </a:r>
            <a:r>
              <a:rPr lang="en-CA" dirty="0"/>
              <a:t> dire </a:t>
            </a:r>
            <a:r>
              <a:rPr lang="en-CA" dirty="0" err="1"/>
              <a:t>discontinuité</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172846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3127256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17</a:t>
            </a:fld>
            <a:endParaRPr lang="fr-CA"/>
          </a:p>
        </p:txBody>
      </p:sp>
    </p:spTree>
    <p:extLst>
      <p:ext uri="{BB962C8B-B14F-4D97-AF65-F5344CB8AC3E}">
        <p14:creationId xmlns:p14="http://schemas.microsoft.com/office/powerpoint/2010/main" val="173665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 </a:t>
            </a:r>
            <a:r>
              <a:rPr lang="en-CA" dirty="0" err="1"/>
              <a:t>norme</a:t>
            </a:r>
            <a:r>
              <a:rPr lang="en-CA" dirty="0"/>
              <a:t> des gradients E(</a:t>
            </a:r>
            <a:r>
              <a:rPr lang="en-CA" dirty="0" err="1"/>
              <a:t>i,j</a:t>
            </a:r>
            <a:r>
              <a:rPr lang="en-CA" dirty="0"/>
              <a:t>) </a:t>
            </a:r>
            <a:r>
              <a:rPr lang="en-CA" dirty="0" err="1"/>
              <a:t>devrait</a:t>
            </a:r>
            <a:r>
              <a:rPr lang="en-CA" dirty="0"/>
              <a:t> </a:t>
            </a:r>
            <a:r>
              <a:rPr lang="en-CA" dirty="0" err="1"/>
              <a:t>être</a:t>
            </a:r>
            <a:r>
              <a:rPr lang="en-CA" dirty="0"/>
              <a:t> large sur un contour. </a:t>
            </a:r>
            <a:r>
              <a:rPr lang="en-CA" dirty="0" err="1"/>
              <a:t>Quand</a:t>
            </a:r>
            <a:r>
              <a:rPr lang="en-CA" dirty="0"/>
              <a:t> </a:t>
            </a:r>
            <a:r>
              <a:rPr lang="en-CA" dirty="0" err="1"/>
              <a:t>l’image</a:t>
            </a:r>
            <a:r>
              <a:rPr lang="en-CA" dirty="0"/>
              <a:t> </a:t>
            </a:r>
            <a:r>
              <a:rPr lang="en-CA" dirty="0" err="1"/>
              <a:t>devient</a:t>
            </a:r>
            <a:r>
              <a:rPr lang="en-CA" dirty="0"/>
              <a:t> plus sombre </a:t>
            </a:r>
            <a:r>
              <a:rPr lang="en-CA" dirty="0" err="1"/>
              <a:t>ou</a:t>
            </a:r>
            <a:r>
              <a:rPr lang="en-CA" dirty="0"/>
              <a:t> plus brillante, le gradient à </a:t>
            </a:r>
            <a:r>
              <a:rPr lang="en-CA" dirty="0" err="1"/>
              <a:t>chaque</a:t>
            </a:r>
            <a:r>
              <a:rPr lang="en-CA" dirty="0"/>
              <a:t> point </a:t>
            </a:r>
            <a:r>
              <a:rPr lang="en-CA" dirty="0" err="1"/>
              <a:t>devient</a:t>
            </a:r>
            <a:r>
              <a:rPr lang="en-CA" dirty="0"/>
              <a:t> plus court </a:t>
            </a:r>
            <a:r>
              <a:rPr lang="en-CA" dirty="0" err="1"/>
              <a:t>ou</a:t>
            </a:r>
            <a:r>
              <a:rPr lang="en-CA" dirty="0"/>
              <a:t> plus long, </a:t>
            </a:r>
            <a:r>
              <a:rPr lang="en-CA" dirty="0" err="1"/>
              <a:t>mais</a:t>
            </a:r>
            <a:r>
              <a:rPr lang="en-CA" dirty="0"/>
              <a:t> la direction du gradient (H(</a:t>
            </a:r>
            <a:r>
              <a:rPr lang="en-CA" dirty="0" err="1"/>
              <a:t>x,y</a:t>
            </a:r>
            <a:r>
              <a:rPr lang="en-CA" dirty="0"/>
              <a:t>)/E(</a:t>
            </a:r>
            <a:r>
              <a:rPr lang="en-CA" dirty="0" err="1"/>
              <a:t>x,y</a:t>
            </a:r>
            <a:r>
              <a:rPr lang="en-CA" dirty="0"/>
              <a:t>), V(</a:t>
            </a:r>
            <a:r>
              <a:rPr lang="en-CA" dirty="0" err="1"/>
              <a:t>x,y</a:t>
            </a:r>
            <a:r>
              <a:rPr lang="en-CA" dirty="0"/>
              <a:t>)/E(</a:t>
            </a:r>
            <a:r>
              <a:rPr lang="en-CA" dirty="0" err="1"/>
              <a:t>x,y</a:t>
            </a:r>
            <a:r>
              <a:rPr lang="en-CA" dirty="0"/>
              <a:t>)=(cos theta, sin theta) ne change pas. </a:t>
            </a:r>
            <a:r>
              <a:rPr lang="en-CA" dirty="0" err="1"/>
              <a:t>Ceci</a:t>
            </a:r>
            <a:r>
              <a:rPr lang="en-CA" dirty="0"/>
              <a:t> nous </a:t>
            </a:r>
            <a:r>
              <a:rPr lang="en-CA" dirty="0" err="1"/>
              <a:t>donne</a:t>
            </a:r>
            <a:r>
              <a:rPr lang="en-CA" dirty="0"/>
              <a:t> un theta = theta (</a:t>
            </a:r>
            <a:r>
              <a:rPr lang="en-CA" dirty="0" err="1"/>
              <a:t>x,y</a:t>
            </a:r>
            <a:r>
              <a:rPr lang="en-CA" dirty="0"/>
              <a:t>), qui </a:t>
            </a:r>
            <a:r>
              <a:rPr lang="en-CA" dirty="0" err="1"/>
              <a:t>définit</a:t>
            </a:r>
            <a:r>
              <a:rPr lang="en-CA" dirty="0"/>
              <a:t> </a:t>
            </a:r>
            <a:r>
              <a:rPr lang="en-CA" dirty="0" err="1"/>
              <a:t>l’orientation</a:t>
            </a:r>
            <a:r>
              <a:rPr lang="en-CA" dirty="0"/>
              <a:t> du contour à </a:t>
            </a:r>
            <a:r>
              <a:rPr lang="en-CA" dirty="0" err="1"/>
              <a:t>chaque</a:t>
            </a:r>
            <a:r>
              <a:rPr lang="en-CA" dirty="0"/>
              <a:t> pixel. Ce feature </a:t>
            </a:r>
            <a:r>
              <a:rPr lang="en-CA" dirty="0" err="1"/>
              <a:t>est</a:t>
            </a:r>
            <a:r>
              <a:rPr lang="en-CA" dirty="0"/>
              <a:t> </a:t>
            </a:r>
            <a:r>
              <a:rPr lang="en-CA" dirty="0" err="1"/>
              <a:t>parfois</a:t>
            </a:r>
            <a:r>
              <a:rPr lang="en-CA" dirty="0"/>
              <a:t> </a:t>
            </a:r>
            <a:r>
              <a:rPr lang="en-CA" dirty="0" err="1"/>
              <a:t>intéressant</a:t>
            </a:r>
            <a:r>
              <a:rPr lang="en-CA" dirty="0"/>
              <a:t> </a:t>
            </a:r>
            <a:r>
              <a:rPr lang="en-CA" dirty="0" err="1"/>
              <a:t>parce</a:t>
            </a:r>
            <a:r>
              <a:rPr lang="en-CA" dirty="0"/>
              <a:t> </a:t>
            </a:r>
            <a:r>
              <a:rPr lang="en-CA" dirty="0" err="1"/>
              <a:t>qu’il</a:t>
            </a:r>
            <a:r>
              <a:rPr lang="en-CA" dirty="0"/>
              <a:t> ne depend pas de </a:t>
            </a:r>
            <a:r>
              <a:rPr lang="en-CA" dirty="0" err="1"/>
              <a:t>l’intensité</a:t>
            </a:r>
            <a:r>
              <a:rPr lang="en-CA" dirty="0"/>
              <a:t> de </a:t>
            </a:r>
            <a:r>
              <a:rPr lang="en-CA" dirty="0" err="1"/>
              <a:t>l’image</a:t>
            </a:r>
            <a:r>
              <a:rPr lang="en-CA" dirty="0"/>
              <a:t>.</a:t>
            </a:r>
          </a:p>
          <a:p>
            <a:endParaRPr lang="en-CA" dirty="0"/>
          </a:p>
          <a:p>
            <a:r>
              <a:rPr lang="en-CA" dirty="0" err="1"/>
              <a:t>Concrétement</a:t>
            </a:r>
            <a:r>
              <a:rPr lang="en-CA" dirty="0"/>
              <a:t>, </a:t>
            </a:r>
            <a:r>
              <a:rPr lang="en-CA" dirty="0" err="1"/>
              <a:t>cela</a:t>
            </a:r>
            <a:r>
              <a:rPr lang="en-CA" dirty="0"/>
              <a:t> </a:t>
            </a:r>
            <a:r>
              <a:rPr lang="en-CA" dirty="0" err="1"/>
              <a:t>veut</a:t>
            </a:r>
            <a:r>
              <a:rPr lang="en-CA" dirty="0"/>
              <a:t> dire que le gradient de </a:t>
            </a:r>
            <a:r>
              <a:rPr lang="en-CA" dirty="0" err="1"/>
              <a:t>l’image</a:t>
            </a:r>
            <a:r>
              <a:rPr lang="en-CA" dirty="0"/>
              <a:t> </a:t>
            </a:r>
            <a:r>
              <a:rPr lang="en-CA" dirty="0" err="1"/>
              <a:t>va</a:t>
            </a:r>
            <a:r>
              <a:rPr lang="en-CA" dirty="0"/>
              <a:t> nous </a:t>
            </a:r>
            <a:r>
              <a:rPr lang="en-CA" dirty="0" err="1"/>
              <a:t>permettre</a:t>
            </a:r>
            <a:r>
              <a:rPr lang="en-CA" dirty="0"/>
              <a:t> de </a:t>
            </a:r>
            <a:r>
              <a:rPr lang="en-CA" dirty="0" err="1"/>
              <a:t>distinguer</a:t>
            </a:r>
            <a:r>
              <a:rPr lang="en-CA" dirty="0"/>
              <a:t> la structure d’un </a:t>
            </a:r>
            <a:r>
              <a:rPr lang="en-CA" dirty="0" err="1"/>
              <a:t>objet</a:t>
            </a:r>
            <a:r>
              <a:rPr lang="en-CA" dirty="0"/>
              <a:t> – </a:t>
            </a:r>
            <a:r>
              <a:rPr lang="en-CA" dirty="0" err="1"/>
              <a:t>l’orientation</a:t>
            </a:r>
            <a:r>
              <a:rPr lang="en-CA" dirty="0"/>
              <a:t> des contours.</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18</a:t>
            </a:fld>
            <a:endParaRPr lang="fr-CA"/>
          </a:p>
        </p:txBody>
      </p:sp>
    </p:spTree>
    <p:extLst>
      <p:ext uri="{BB962C8B-B14F-4D97-AF65-F5344CB8AC3E}">
        <p14:creationId xmlns:p14="http://schemas.microsoft.com/office/powerpoint/2010/main" val="384219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 bruit </a:t>
            </a:r>
            <a:r>
              <a:rPr lang="en-CA" dirty="0" err="1"/>
              <a:t>veut</a:t>
            </a:r>
            <a:r>
              <a:rPr lang="en-CA" dirty="0"/>
              <a:t> dire un </a:t>
            </a:r>
            <a:r>
              <a:rPr lang="en-CA" dirty="0" err="1"/>
              <a:t>changement</a:t>
            </a:r>
            <a:r>
              <a:rPr lang="en-CA" dirty="0"/>
              <a:t> de </a:t>
            </a:r>
            <a:r>
              <a:rPr lang="en-CA" dirty="0" err="1"/>
              <a:t>valeur</a:t>
            </a:r>
            <a:r>
              <a:rPr lang="en-CA" dirty="0"/>
              <a:t> de </a:t>
            </a:r>
            <a:r>
              <a:rPr lang="en-CA" dirty="0" err="1"/>
              <a:t>l’intensité</a:t>
            </a:r>
            <a:r>
              <a:rPr lang="en-CA" dirty="0"/>
              <a:t> du pixel qui </a:t>
            </a:r>
            <a:r>
              <a:rPr lang="en-CA" dirty="0" err="1"/>
              <a:t>n’a</a:t>
            </a:r>
            <a:r>
              <a:rPr lang="en-CA" dirty="0"/>
              <a:t> </a:t>
            </a:r>
            <a:r>
              <a:rPr lang="en-CA" dirty="0" err="1"/>
              <a:t>rien</a:t>
            </a:r>
            <a:r>
              <a:rPr lang="en-CA" dirty="0"/>
              <a:t> à </a:t>
            </a:r>
            <a:r>
              <a:rPr lang="en-CA" dirty="0" err="1"/>
              <a:t>avoir</a:t>
            </a:r>
            <a:r>
              <a:rPr lang="en-CA" dirty="0"/>
              <a:t> avec un contour.</a:t>
            </a:r>
          </a:p>
          <a:p>
            <a:endParaRPr lang="en-CA" dirty="0"/>
          </a:p>
          <a:p>
            <a:r>
              <a:rPr lang="en-CA" dirty="0" err="1"/>
              <a:t>Cela</a:t>
            </a:r>
            <a:r>
              <a:rPr lang="en-CA" dirty="0"/>
              <a:t> </a:t>
            </a:r>
            <a:r>
              <a:rPr lang="en-CA" dirty="0" err="1"/>
              <a:t>peut</a:t>
            </a:r>
            <a:r>
              <a:rPr lang="en-CA" dirty="0"/>
              <a:t> </a:t>
            </a:r>
            <a:r>
              <a:rPr lang="en-CA" dirty="0" err="1"/>
              <a:t>être</a:t>
            </a:r>
            <a:r>
              <a:rPr lang="en-CA" dirty="0"/>
              <a:t> </a:t>
            </a:r>
            <a:r>
              <a:rPr lang="en-CA" dirty="0" err="1"/>
              <a:t>dû</a:t>
            </a:r>
            <a:r>
              <a:rPr lang="en-CA" dirty="0"/>
              <a:t> à beaucoup de choses: </a:t>
            </a:r>
          </a:p>
          <a:p>
            <a:endParaRPr lang="en-CA" dirty="0"/>
          </a:p>
          <a:p>
            <a:pPr marL="171450" indent="-171450">
              <a:buFontTx/>
              <a:buChar char="-"/>
            </a:pPr>
            <a:r>
              <a:rPr lang="en-CA" dirty="0"/>
              <a:t>Bruit </a:t>
            </a:r>
            <a:r>
              <a:rPr lang="en-CA" dirty="0" err="1"/>
              <a:t>thermique</a:t>
            </a:r>
            <a:r>
              <a:rPr lang="en-CA" dirty="0"/>
              <a:t> dans la camera</a:t>
            </a:r>
          </a:p>
          <a:p>
            <a:pPr marL="171450" indent="-171450">
              <a:buFontTx/>
              <a:buChar char="-"/>
            </a:pPr>
            <a:r>
              <a:rPr lang="en-CA" dirty="0"/>
              <a:t>Scratch sur la surface de </a:t>
            </a:r>
            <a:r>
              <a:rPr lang="en-CA" dirty="0" err="1"/>
              <a:t>l’objet</a:t>
            </a:r>
            <a:endParaRPr lang="en-CA" dirty="0"/>
          </a:p>
          <a:p>
            <a:pPr marL="171450" indent="-171450">
              <a:buFontTx/>
              <a:buChar char="-"/>
            </a:pPr>
            <a:r>
              <a:rPr lang="en-CA" dirty="0" err="1"/>
              <a:t>Saleté</a:t>
            </a:r>
            <a:r>
              <a:rPr lang="en-CA" dirty="0"/>
              <a:t> sur </a:t>
            </a:r>
            <a:r>
              <a:rPr lang="en-CA" dirty="0" err="1"/>
              <a:t>l’objectif</a:t>
            </a:r>
            <a:r>
              <a:rPr lang="en-CA" dirty="0"/>
              <a:t> de la camera</a:t>
            </a:r>
          </a:p>
          <a:p>
            <a:pPr marL="171450" indent="-171450">
              <a:buFontTx/>
              <a:buChar char="-"/>
            </a:pPr>
            <a:endParaRPr lang="en-US" dirty="0"/>
          </a:p>
          <a:p>
            <a:pPr marL="171450" indent="-171450">
              <a:buFontTx/>
              <a:buChar char="-"/>
            </a:pPr>
            <a:endParaRPr lang="en-US" dirty="0"/>
          </a:p>
          <a:p>
            <a:pPr marL="0" indent="0">
              <a:buFontTx/>
              <a:buNone/>
            </a:pPr>
            <a:r>
              <a:rPr lang="en-US" dirty="0"/>
              <a:t>Chacun de </a:t>
            </a:r>
            <a:r>
              <a:rPr lang="en-US" dirty="0" err="1"/>
              <a:t>ces</a:t>
            </a:r>
            <a:r>
              <a:rPr lang="en-US" dirty="0"/>
              <a:t> </a:t>
            </a:r>
            <a:r>
              <a:rPr lang="en-US" dirty="0" err="1"/>
              <a:t>facteurs</a:t>
            </a:r>
            <a:r>
              <a:rPr lang="en-US" dirty="0"/>
              <a:t> </a:t>
            </a:r>
            <a:r>
              <a:rPr lang="en-US" dirty="0" err="1"/>
              <a:t>peut</a:t>
            </a:r>
            <a:r>
              <a:rPr lang="en-US" dirty="0"/>
              <a:t> </a:t>
            </a:r>
            <a:r>
              <a:rPr lang="en-US" dirty="0" err="1"/>
              <a:t>résulter</a:t>
            </a:r>
            <a:r>
              <a:rPr lang="en-US" dirty="0"/>
              <a:t> </a:t>
            </a:r>
            <a:r>
              <a:rPr lang="en-US" dirty="0" err="1"/>
              <a:t>en</a:t>
            </a:r>
            <a:r>
              <a:rPr lang="en-US" dirty="0"/>
              <a:t> </a:t>
            </a:r>
            <a:r>
              <a:rPr lang="en-US" dirty="0" err="1"/>
              <a:t>une</a:t>
            </a:r>
            <a:r>
              <a:rPr lang="en-US" dirty="0"/>
              <a:t> </a:t>
            </a:r>
            <a:r>
              <a:rPr lang="en-US" dirty="0" err="1"/>
              <a:t>intensité</a:t>
            </a:r>
            <a:r>
              <a:rPr lang="en-US" dirty="0"/>
              <a:t> de pixel grand et </a:t>
            </a:r>
            <a:r>
              <a:rPr lang="en-US" dirty="0" err="1"/>
              <a:t>en</a:t>
            </a:r>
            <a:r>
              <a:rPr lang="en-US" dirty="0"/>
              <a:t> un </a:t>
            </a:r>
            <a:r>
              <a:rPr lang="en-US" dirty="0" err="1"/>
              <a:t>changement</a:t>
            </a:r>
            <a:r>
              <a:rPr lang="en-US" dirty="0"/>
              <a:t> du gradient grand.</a:t>
            </a:r>
            <a:endParaRPr lang="en-CA" dirty="0"/>
          </a:p>
        </p:txBody>
      </p:sp>
      <p:sp>
        <p:nvSpPr>
          <p:cNvPr id="4" name="Slide Number Placeholder 3"/>
          <p:cNvSpPr>
            <a:spLocks noGrp="1"/>
          </p:cNvSpPr>
          <p:nvPr>
            <p:ph type="sldNum" sz="quarter" idx="5"/>
          </p:nvPr>
        </p:nvSpPr>
        <p:spPr/>
        <p:txBody>
          <a:bodyPr/>
          <a:lstStyle/>
          <a:p>
            <a:fld id="{23CAEC78-AE16-A645-AA19-9BF2035CFA6B}" type="slidenum">
              <a:rPr lang="fr-CA" smtClean="0"/>
              <a:t>19</a:t>
            </a:fld>
            <a:endParaRPr lang="fr-CA"/>
          </a:p>
        </p:txBody>
      </p:sp>
    </p:spTree>
    <p:extLst>
      <p:ext uri="{BB962C8B-B14F-4D97-AF65-F5344CB8AC3E}">
        <p14:creationId xmlns:p14="http://schemas.microsoft.com/office/powerpoint/2010/main" val="517613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err="1"/>
              <a:t>Lissage</a:t>
            </a:r>
            <a:r>
              <a:rPr lang="en-CA" dirty="0"/>
              <a:t> </a:t>
            </a:r>
            <a:r>
              <a:rPr lang="en-CA" dirty="0" err="1"/>
              <a:t>veut</a:t>
            </a:r>
            <a:r>
              <a:rPr lang="en-CA" dirty="0"/>
              <a:t> dire </a:t>
            </a:r>
            <a:r>
              <a:rPr lang="en-CA" dirty="0" err="1"/>
              <a:t>utiliser</a:t>
            </a:r>
            <a:r>
              <a:rPr lang="en-CA" dirty="0"/>
              <a:t> les pixels </a:t>
            </a:r>
            <a:r>
              <a:rPr lang="en-CA" dirty="0" err="1"/>
              <a:t>environnant</a:t>
            </a:r>
            <a:r>
              <a:rPr lang="en-CA" dirty="0"/>
              <a:t> pour </a:t>
            </a:r>
            <a:r>
              <a:rPr lang="en-CA" dirty="0" err="1"/>
              <a:t>éliminer</a:t>
            </a:r>
            <a:r>
              <a:rPr lang="en-CA" dirty="0"/>
              <a:t> le bruit.</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20</a:t>
            </a:fld>
            <a:endParaRPr lang="fr-CA"/>
          </a:p>
        </p:txBody>
      </p:sp>
    </p:spTree>
    <p:extLst>
      <p:ext uri="{BB962C8B-B14F-4D97-AF65-F5344CB8AC3E}">
        <p14:creationId xmlns:p14="http://schemas.microsoft.com/office/powerpoint/2010/main" val="491694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err="1"/>
              <a:t>Lissage</a:t>
            </a:r>
            <a:r>
              <a:rPr lang="en-CA" dirty="0"/>
              <a:t> </a:t>
            </a:r>
            <a:r>
              <a:rPr lang="en-CA" dirty="0" err="1"/>
              <a:t>veut</a:t>
            </a:r>
            <a:r>
              <a:rPr lang="en-CA" dirty="0"/>
              <a:t> dire </a:t>
            </a:r>
            <a:r>
              <a:rPr lang="en-CA" dirty="0" err="1"/>
              <a:t>utiliser</a:t>
            </a:r>
            <a:r>
              <a:rPr lang="en-CA" dirty="0"/>
              <a:t> les pixels </a:t>
            </a:r>
            <a:r>
              <a:rPr lang="en-CA" dirty="0" err="1"/>
              <a:t>environnant</a:t>
            </a:r>
            <a:r>
              <a:rPr lang="en-CA" dirty="0"/>
              <a:t> pour </a:t>
            </a:r>
            <a:r>
              <a:rPr lang="en-CA" dirty="0" err="1"/>
              <a:t>éliminer</a:t>
            </a:r>
            <a:r>
              <a:rPr lang="en-CA" dirty="0"/>
              <a:t> le bruit.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On </a:t>
            </a:r>
            <a:r>
              <a:rPr lang="en-CA" dirty="0" err="1"/>
              <a:t>va</a:t>
            </a:r>
            <a:r>
              <a:rPr lang="en-CA" dirty="0"/>
              <a:t> </a:t>
            </a:r>
            <a:r>
              <a:rPr lang="en-CA" dirty="0" err="1"/>
              <a:t>prédire</a:t>
            </a:r>
            <a:r>
              <a:rPr lang="en-CA" dirty="0"/>
              <a:t> la “</a:t>
            </a:r>
            <a:r>
              <a:rPr lang="en-CA" dirty="0" err="1"/>
              <a:t>vraie</a:t>
            </a:r>
            <a:r>
              <a:rPr lang="en-CA" dirty="0"/>
              <a:t>” </a:t>
            </a:r>
            <a:r>
              <a:rPr lang="en-CA" dirty="0" err="1"/>
              <a:t>valeur</a:t>
            </a:r>
            <a:r>
              <a:rPr lang="en-CA" dirty="0"/>
              <a:t> d’un pixel </a:t>
            </a:r>
            <a:r>
              <a:rPr lang="en-CA" dirty="0" err="1"/>
              <a:t>comme</a:t>
            </a:r>
            <a:r>
              <a:rPr lang="en-CA" dirty="0"/>
              <a:t> </a:t>
            </a:r>
            <a:r>
              <a:rPr lang="en-CA" dirty="0" err="1"/>
              <a:t>étant</a:t>
            </a:r>
            <a:r>
              <a:rPr lang="en-CA" dirty="0"/>
              <a:t> la </a:t>
            </a:r>
            <a:r>
              <a:rPr lang="en-CA" dirty="0" err="1"/>
              <a:t>somme</a:t>
            </a:r>
            <a:r>
              <a:rPr lang="en-CA" dirty="0"/>
              <a:t> </a:t>
            </a:r>
            <a:r>
              <a:rPr lang="en-CA" dirty="0" err="1"/>
              <a:t>pondérée</a:t>
            </a:r>
            <a:r>
              <a:rPr lang="en-CA" dirty="0"/>
              <a:t> des pixels </a:t>
            </a:r>
            <a:r>
              <a:rPr lang="en-CA" dirty="0" err="1"/>
              <a:t>environnants</a:t>
            </a:r>
            <a:r>
              <a:rPr lang="en-CA" dirty="0"/>
              <a:t> </a:t>
            </a:r>
            <a:r>
              <a:rPr lang="en-CA" dirty="0" err="1"/>
              <a:t>afin</a:t>
            </a:r>
            <a:r>
              <a:rPr lang="en-CA" dirty="0"/>
              <a:t> de </a:t>
            </a:r>
            <a:r>
              <a:rPr lang="en-CA" dirty="0" err="1"/>
              <a:t>supprimer</a:t>
            </a:r>
            <a:r>
              <a:rPr lang="en-CA" dirty="0"/>
              <a:t> le bruit, </a:t>
            </a:r>
            <a:r>
              <a:rPr lang="en-CA" dirty="0" err="1"/>
              <a:t>en</a:t>
            </a:r>
            <a:r>
              <a:rPr lang="en-CA" dirty="0"/>
              <a:t> </a:t>
            </a:r>
            <a:r>
              <a:rPr lang="en-CA" dirty="0" err="1"/>
              <a:t>donnat</a:t>
            </a:r>
            <a:r>
              <a:rPr lang="en-CA" dirty="0"/>
              <a:t> plus de </a:t>
            </a:r>
            <a:r>
              <a:rPr lang="en-CA" dirty="0" err="1"/>
              <a:t>poids</a:t>
            </a:r>
            <a:r>
              <a:rPr lang="en-CA" dirty="0"/>
              <a:t> aux pixels les plus </a:t>
            </a:r>
            <a:r>
              <a:rPr lang="en-CA" dirty="0" err="1"/>
              <a:t>proches</a:t>
            </a:r>
            <a:r>
              <a:rPr lang="en-CA"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Un </a:t>
            </a:r>
            <a:r>
              <a:rPr lang="en-CA" dirty="0" err="1"/>
              <a:t>choix</a:t>
            </a:r>
            <a:r>
              <a:rPr lang="en-CA" dirty="0"/>
              <a:t> naturel </a:t>
            </a:r>
            <a:r>
              <a:rPr lang="en-CA" dirty="0" err="1"/>
              <a:t>est</a:t>
            </a:r>
            <a:r>
              <a:rPr lang="en-CA" dirty="0"/>
              <a:t> un </a:t>
            </a:r>
            <a:r>
              <a:rPr lang="en-CA" dirty="0" err="1"/>
              <a:t>filtre</a:t>
            </a:r>
            <a:r>
              <a:rPr lang="en-CA" dirty="0"/>
              <a:t> </a:t>
            </a:r>
            <a:r>
              <a:rPr lang="en-CA" dirty="0" err="1"/>
              <a:t>Gaussien</a:t>
            </a:r>
            <a:endParaRPr lang="en-CA" dirty="0"/>
          </a:p>
          <a:p>
            <a:endParaRPr lang="en-US" dirty="0"/>
          </a:p>
          <a:p>
            <a:r>
              <a:rPr lang="en-US" dirty="0"/>
              <a:t>Plus un sigma </a:t>
            </a:r>
            <a:r>
              <a:rPr lang="en-US" dirty="0" err="1"/>
              <a:t>est</a:t>
            </a:r>
            <a:r>
              <a:rPr lang="en-US" dirty="0"/>
              <a:t> grand, plus on </a:t>
            </a:r>
            <a:r>
              <a:rPr lang="en-US" dirty="0" err="1"/>
              <a:t>lisse</a:t>
            </a:r>
            <a:r>
              <a:rPr lang="en-US" dirty="0"/>
              <a:t>. Un sigma de 1 </a:t>
            </a:r>
            <a:r>
              <a:rPr lang="en-US" dirty="0" err="1"/>
              <a:t>suffit</a:t>
            </a:r>
            <a:r>
              <a:rPr lang="en-US" dirty="0"/>
              <a:t> pour </a:t>
            </a:r>
            <a:r>
              <a:rPr lang="en-US" dirty="0" err="1"/>
              <a:t>lisser</a:t>
            </a:r>
            <a:r>
              <a:rPr lang="en-US" dirty="0"/>
              <a:t> de </a:t>
            </a:r>
            <a:r>
              <a:rPr lang="en-US" dirty="0" err="1"/>
              <a:t>légers</a:t>
            </a:r>
            <a:r>
              <a:rPr lang="en-US" dirty="0"/>
              <a:t> bruits. Un sigma de 2 pixels </a:t>
            </a:r>
            <a:r>
              <a:rPr lang="en-US" dirty="0" err="1"/>
              <a:t>va</a:t>
            </a:r>
            <a:r>
              <a:rPr lang="en-US" dirty="0"/>
              <a:t> </a:t>
            </a:r>
            <a:r>
              <a:rPr lang="en-US" dirty="0" err="1"/>
              <a:t>lisser</a:t>
            </a:r>
            <a:r>
              <a:rPr lang="en-US" dirty="0"/>
              <a:t> plus de bruits</a:t>
            </a:r>
          </a:p>
        </p:txBody>
      </p:sp>
      <p:sp>
        <p:nvSpPr>
          <p:cNvPr id="4" name="Slide Number Placeholder 3"/>
          <p:cNvSpPr>
            <a:spLocks noGrp="1"/>
          </p:cNvSpPr>
          <p:nvPr>
            <p:ph type="sldNum" sz="quarter" idx="5"/>
          </p:nvPr>
        </p:nvSpPr>
        <p:spPr/>
        <p:txBody>
          <a:bodyPr/>
          <a:lstStyle/>
          <a:p>
            <a:fld id="{23CAEC78-AE16-A645-AA19-9BF2035CFA6B}" type="slidenum">
              <a:rPr lang="fr-CA" smtClean="0"/>
              <a:t>21</a:t>
            </a:fld>
            <a:endParaRPr lang="fr-CA"/>
          </a:p>
        </p:txBody>
      </p:sp>
    </p:spTree>
    <p:extLst>
      <p:ext uri="{BB962C8B-B14F-4D97-AF65-F5344CB8AC3E}">
        <p14:creationId xmlns:p14="http://schemas.microsoft.com/office/powerpoint/2010/main" val="2901454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357024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384032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Le perceptron </a:t>
            </a:r>
            <a:r>
              <a:rPr lang="fr-CA" dirty="0" err="1"/>
              <a:t>multi-couche</a:t>
            </a:r>
            <a:r>
              <a:rPr lang="fr-CA" dirty="0"/>
              <a:t> peut apprendre beaucoup de choses. En théorie, il peut apprendre des fonctions complexes. En pratique, pour certaines applications, comme l’analyse d’images ou les données séquentielles, il a des limites.</a:t>
            </a:r>
          </a:p>
          <a:p>
            <a:endParaRPr lang="fr-CA" dirty="0"/>
          </a:p>
          <a:p>
            <a:r>
              <a:rPr lang="fr-CA" dirty="0"/>
              <a:t>Pour augmenter le pouvoir d’expression d’un réseau de neurones, pour l’analyse d’images, on va introduire une autre type d’opération qui va être utilisée par les fonctions d’activation: la convolution.</a:t>
            </a:r>
          </a:p>
        </p:txBody>
      </p:sp>
      <p:sp>
        <p:nvSpPr>
          <p:cNvPr id="4" name="Espace réservé du numéro de diapositive 3"/>
          <p:cNvSpPr>
            <a:spLocks noGrp="1"/>
          </p:cNvSpPr>
          <p:nvPr>
            <p:ph type="sldNum" sz="quarter" idx="10"/>
          </p:nvPr>
        </p:nvSpPr>
        <p:spPr/>
        <p:txBody>
          <a:bodyPr/>
          <a:lstStyle/>
          <a:p>
            <a:fld id="{D220F3C0-FC1F-3840-8AA1-4FF29BDBE3AE}" type="slidenum">
              <a:rPr lang="en-CA" smtClean="0"/>
              <a:t>2</a:t>
            </a:fld>
            <a:endParaRPr lang="en-CA"/>
          </a:p>
        </p:txBody>
      </p:sp>
    </p:spTree>
    <p:extLst>
      <p:ext uri="{BB962C8B-B14F-4D97-AF65-F5344CB8AC3E}">
        <p14:creationId xmlns:p14="http://schemas.microsoft.com/office/powerpoint/2010/main" val="389413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24</a:t>
            </a:fld>
            <a:endParaRPr lang="fr-CA"/>
          </a:p>
        </p:txBody>
      </p:sp>
    </p:spTree>
    <p:extLst>
      <p:ext uri="{BB962C8B-B14F-4D97-AF65-F5344CB8AC3E}">
        <p14:creationId xmlns:p14="http://schemas.microsoft.com/office/powerpoint/2010/main" val="3068457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correlation </a:t>
            </a:r>
            <a:r>
              <a:rPr lang="en-US" dirty="0" err="1"/>
              <a:t>est</a:t>
            </a:r>
            <a:r>
              <a:rPr lang="en-US" dirty="0"/>
              <a:t> le </a:t>
            </a:r>
            <a:r>
              <a:rPr lang="en-US" dirty="0" err="1"/>
              <a:t>processus</a:t>
            </a:r>
            <a:r>
              <a:rPr lang="en-US" dirty="0"/>
              <a:t> (function) de </a:t>
            </a:r>
            <a:r>
              <a:rPr lang="en-US" dirty="0" err="1"/>
              <a:t>déplacement</a:t>
            </a:r>
            <a:r>
              <a:rPr lang="en-US" dirty="0"/>
              <a:t> du </a:t>
            </a:r>
            <a:r>
              <a:rPr lang="en-US" dirty="0" err="1"/>
              <a:t>filtre</a:t>
            </a:r>
            <a:r>
              <a:rPr lang="en-US" dirty="0"/>
              <a:t> (kernel) sur </a:t>
            </a:r>
            <a:r>
              <a:rPr lang="en-US" dirty="0" err="1"/>
              <a:t>l’image</a:t>
            </a:r>
            <a:r>
              <a:rPr lang="en-US" dirty="0"/>
              <a:t> </a:t>
            </a:r>
            <a:r>
              <a:rPr lang="en-US" dirty="0" err="1"/>
              <a:t>en</a:t>
            </a:r>
            <a:r>
              <a:rPr lang="en-US" dirty="0"/>
              <a:t> </a:t>
            </a:r>
            <a:r>
              <a:rPr lang="en-US" dirty="0" err="1"/>
              <a:t>calculant</a:t>
            </a:r>
            <a:r>
              <a:rPr lang="en-US" dirty="0"/>
              <a:t> la </a:t>
            </a:r>
            <a:r>
              <a:rPr lang="en-US" dirty="0" err="1"/>
              <a:t>somme</a:t>
            </a:r>
            <a:r>
              <a:rPr lang="en-US" dirty="0"/>
              <a:t> des </a:t>
            </a:r>
            <a:r>
              <a:rPr lang="en-US" dirty="0" err="1"/>
              <a:t>produits</a:t>
            </a:r>
            <a:r>
              <a:rPr lang="en-US" dirty="0"/>
              <a:t> de </a:t>
            </a:r>
            <a:r>
              <a:rPr lang="en-US" dirty="0" err="1"/>
              <a:t>chaque</a:t>
            </a:r>
            <a:r>
              <a:rPr lang="en-US" dirty="0"/>
              <a:t> pixel (position). </a:t>
            </a:r>
          </a:p>
          <a:p>
            <a:endParaRPr lang="en-US" dirty="0"/>
          </a:p>
          <a:p>
            <a:r>
              <a:rPr lang="en-US" dirty="0"/>
              <a:t>La correlation </a:t>
            </a:r>
            <a:r>
              <a:rPr lang="en-US" dirty="0" err="1"/>
              <a:t>est</a:t>
            </a:r>
            <a:r>
              <a:rPr lang="en-US" dirty="0"/>
              <a:t> </a:t>
            </a:r>
            <a:r>
              <a:rPr lang="en-US" dirty="0" err="1"/>
              <a:t>vraiment</a:t>
            </a:r>
            <a:r>
              <a:rPr lang="en-US" dirty="0"/>
              <a:t> la function de </a:t>
            </a:r>
            <a:r>
              <a:rPr lang="en-US" dirty="0" err="1"/>
              <a:t>déplacement</a:t>
            </a:r>
            <a:r>
              <a:rPr lang="en-US" dirty="0"/>
              <a:t>. La première </a:t>
            </a:r>
            <a:r>
              <a:rPr lang="en-US" dirty="0" err="1"/>
              <a:t>valeur</a:t>
            </a:r>
            <a:r>
              <a:rPr lang="en-US" dirty="0"/>
              <a:t> de la correlation correspond à zero </a:t>
            </a:r>
            <a:r>
              <a:rPr lang="en-US" dirty="0" err="1"/>
              <a:t>déplacements</a:t>
            </a:r>
            <a:r>
              <a:rPr lang="en-US"/>
              <a:t>, la </a:t>
            </a:r>
            <a:r>
              <a:rPr lang="en-US" dirty="0" err="1"/>
              <a:t>seconde</a:t>
            </a:r>
            <a:r>
              <a:rPr lang="en-US" dirty="0"/>
              <a:t> </a:t>
            </a:r>
            <a:r>
              <a:rPr lang="en-US" dirty="0" err="1"/>
              <a:t>valeur</a:t>
            </a:r>
            <a:r>
              <a:rPr lang="en-US" dirty="0"/>
              <a:t> à un pas de </a:t>
            </a:r>
            <a:r>
              <a:rPr lang="en-US" dirty="0" err="1"/>
              <a:t>déplacement</a:t>
            </a:r>
            <a:r>
              <a:rPr lang="en-US" dirty="0"/>
              <a:t>, </a:t>
            </a:r>
            <a:r>
              <a:rPr lang="en-US" dirty="0" err="1"/>
              <a:t>ainsi</a:t>
            </a:r>
            <a:r>
              <a:rPr lang="en-US" dirty="0"/>
              <a:t> de suite.</a:t>
            </a:r>
          </a:p>
          <a:p>
            <a:endParaRPr lang="en-US" dirty="0"/>
          </a:p>
          <a:p>
            <a:r>
              <a:rPr lang="en-US" dirty="0"/>
              <a:t>Par </a:t>
            </a:r>
            <a:r>
              <a:rPr lang="en-US" dirty="0" err="1"/>
              <a:t>défaut</a:t>
            </a:r>
            <a:r>
              <a:rPr lang="en-US" dirty="0"/>
              <a:t>, le pas de </a:t>
            </a:r>
            <a:r>
              <a:rPr lang="en-US" dirty="0" err="1"/>
              <a:t>déplacement</a:t>
            </a:r>
            <a:r>
              <a:rPr lang="en-US" dirty="0"/>
              <a:t> </a:t>
            </a:r>
            <a:r>
              <a:rPr lang="en-US" dirty="0" err="1"/>
              <a:t>est</a:t>
            </a:r>
            <a:r>
              <a:rPr lang="en-US" dirty="0"/>
              <a:t> de 1, </a:t>
            </a:r>
            <a:r>
              <a:rPr lang="en-US" dirty="0" err="1"/>
              <a:t>mais</a:t>
            </a:r>
            <a:r>
              <a:rPr lang="en-US" dirty="0"/>
              <a:t> on </a:t>
            </a:r>
            <a:r>
              <a:rPr lang="en-US" dirty="0" err="1"/>
              <a:t>peut</a:t>
            </a:r>
            <a:r>
              <a:rPr lang="en-US" dirty="0"/>
              <a:t> </a:t>
            </a:r>
            <a:r>
              <a:rPr lang="en-US" dirty="0" err="1"/>
              <a:t>avoir</a:t>
            </a:r>
            <a:r>
              <a:rPr lang="en-US" dirty="0"/>
              <a:t> des pas plus grands que un. Le pas </a:t>
            </a:r>
            <a:r>
              <a:rPr lang="en-US" dirty="0" err="1"/>
              <a:t>déplacement</a:t>
            </a:r>
            <a:r>
              <a:rPr lang="en-US" dirty="0"/>
              <a:t> du </a:t>
            </a:r>
            <a:r>
              <a:rPr lang="en-US" dirty="0" err="1"/>
              <a:t>filtre</a:t>
            </a:r>
            <a:r>
              <a:rPr lang="en-US" dirty="0"/>
              <a:t> </a:t>
            </a:r>
            <a:r>
              <a:rPr lang="en-US" dirty="0" err="1"/>
              <a:t>est</a:t>
            </a:r>
            <a:r>
              <a:rPr lang="en-US" dirty="0"/>
              <a:t> un hyper-parameter: stride.</a:t>
            </a:r>
          </a:p>
          <a:p>
            <a:endParaRPr lang="en-US" dirty="0"/>
          </a:p>
          <a:p>
            <a:r>
              <a:rPr lang="en-US" dirty="0"/>
              <a:t>La correlation </a:t>
            </a:r>
            <a:r>
              <a:rPr lang="en-US" dirty="0" err="1"/>
              <a:t>en</a:t>
            </a:r>
            <a:r>
              <a:rPr lang="en-US" dirty="0"/>
              <a:t> 2D </a:t>
            </a:r>
            <a:r>
              <a:rPr lang="en-US" dirty="0" err="1"/>
              <a:t>permet</a:t>
            </a:r>
            <a:r>
              <a:rPr lang="en-US" dirty="0"/>
              <a:t> </a:t>
            </a:r>
            <a:r>
              <a:rPr lang="en-US" dirty="0" err="1"/>
              <a:t>d’accomplir</a:t>
            </a:r>
            <a:r>
              <a:rPr lang="en-US" dirty="0"/>
              <a:t> deux </a:t>
            </a:r>
            <a:r>
              <a:rPr lang="en-US" dirty="0" err="1"/>
              <a:t>propriétés</a:t>
            </a:r>
            <a:r>
              <a:rPr lang="en-US" dirty="0"/>
              <a:t> </a:t>
            </a:r>
            <a:r>
              <a:rPr lang="en-US" dirty="0" err="1"/>
              <a:t>intéressantes</a:t>
            </a:r>
            <a:r>
              <a:rPr lang="en-US" dirty="0"/>
              <a:t>:</a:t>
            </a:r>
          </a:p>
          <a:p>
            <a:endParaRPr lang="en-US" dirty="0"/>
          </a:p>
          <a:p>
            <a:r>
              <a:rPr lang="en-US" dirty="0"/>
              <a:t>1. Invariant </a:t>
            </a:r>
            <a:r>
              <a:rPr lang="en-US" dirty="0" err="1"/>
              <a:t>translationelle</a:t>
            </a:r>
            <a:r>
              <a:rPr lang="en-US" dirty="0"/>
              <a:t>: Notre </a:t>
            </a:r>
            <a:r>
              <a:rPr lang="en-US" dirty="0" err="1"/>
              <a:t>système</a:t>
            </a:r>
            <a:r>
              <a:rPr lang="en-US" dirty="0"/>
              <a:t> de vision </a:t>
            </a:r>
            <a:r>
              <a:rPr lang="en-US" dirty="0" err="1"/>
              <a:t>devrait</a:t>
            </a:r>
            <a:r>
              <a:rPr lang="en-US" dirty="0"/>
              <a:t> </a:t>
            </a:r>
            <a:r>
              <a:rPr lang="en-US" dirty="0" err="1"/>
              <a:t>être</a:t>
            </a:r>
            <a:r>
              <a:rPr lang="en-US" dirty="0"/>
              <a:t> de </a:t>
            </a:r>
            <a:r>
              <a:rPr lang="en-US" dirty="0" err="1"/>
              <a:t>détecter</a:t>
            </a:r>
            <a:r>
              <a:rPr lang="en-US" dirty="0"/>
              <a:t>, </a:t>
            </a:r>
            <a:r>
              <a:rPr lang="en-US" dirty="0" err="1"/>
              <a:t>reconnaître</a:t>
            </a:r>
            <a:r>
              <a:rPr lang="en-US" dirty="0"/>
              <a:t>, </a:t>
            </a:r>
            <a:r>
              <a:rPr lang="en-US" dirty="0" err="1"/>
              <a:t>ou</a:t>
            </a:r>
            <a:r>
              <a:rPr lang="en-US" dirty="0"/>
              <a:t> </a:t>
            </a:r>
            <a:r>
              <a:rPr lang="en-US" dirty="0" err="1"/>
              <a:t>répondre</a:t>
            </a:r>
            <a:r>
              <a:rPr lang="en-US" dirty="0"/>
              <a:t> à la </a:t>
            </a:r>
            <a:r>
              <a:rPr lang="en-US" dirty="0" err="1"/>
              <a:t>vue</a:t>
            </a:r>
            <a:r>
              <a:rPr lang="en-US" dirty="0"/>
              <a:t> d’un </a:t>
            </a:r>
            <a:r>
              <a:rPr lang="en-US" dirty="0" err="1"/>
              <a:t>objet</a:t>
            </a:r>
            <a:r>
              <a:rPr lang="en-US" dirty="0"/>
              <a:t>, de la </a:t>
            </a:r>
            <a:r>
              <a:rPr lang="en-US" dirty="0" err="1"/>
              <a:t>même</a:t>
            </a:r>
            <a:r>
              <a:rPr lang="en-US" dirty="0"/>
              <a:t> </a:t>
            </a:r>
            <a:r>
              <a:rPr lang="en-US" dirty="0" err="1"/>
              <a:t>façon</a:t>
            </a:r>
            <a:r>
              <a:rPr lang="en-US" dirty="0"/>
              <a:t> </a:t>
            </a:r>
            <a:r>
              <a:rPr lang="en-US" dirty="0" err="1"/>
              <a:t>peu</a:t>
            </a:r>
            <a:r>
              <a:rPr lang="en-US" dirty="0"/>
              <a:t> </a:t>
            </a:r>
            <a:r>
              <a:rPr lang="en-US" dirty="0" err="1"/>
              <a:t>importe</a:t>
            </a:r>
            <a:r>
              <a:rPr lang="en-US" dirty="0"/>
              <a:t> </a:t>
            </a:r>
            <a:r>
              <a:rPr lang="en-US" dirty="0" err="1"/>
              <a:t>où</a:t>
            </a:r>
            <a:r>
              <a:rPr lang="en-US" dirty="0"/>
              <a:t> </a:t>
            </a:r>
            <a:r>
              <a:rPr lang="en-US" dirty="0" err="1"/>
              <a:t>l’objet</a:t>
            </a:r>
            <a:r>
              <a:rPr lang="en-US" dirty="0"/>
              <a:t> </a:t>
            </a:r>
            <a:r>
              <a:rPr lang="en-US" dirty="0" err="1"/>
              <a:t>apprait</a:t>
            </a:r>
            <a:r>
              <a:rPr lang="en-US" dirty="0"/>
              <a:t> dans </a:t>
            </a:r>
            <a:r>
              <a:rPr lang="en-US" dirty="0" err="1"/>
              <a:t>l’image</a:t>
            </a:r>
            <a:r>
              <a:rPr lang="en-US" dirty="0"/>
              <a:t>.</a:t>
            </a:r>
          </a:p>
          <a:p>
            <a:endParaRPr lang="en-US" dirty="0"/>
          </a:p>
          <a:p>
            <a:r>
              <a:rPr lang="en-US" dirty="0"/>
              <a:t>2. </a:t>
            </a:r>
            <a:r>
              <a:rPr lang="en-US" dirty="0" err="1"/>
              <a:t>Localité</a:t>
            </a:r>
            <a:r>
              <a:rPr lang="en-US" dirty="0"/>
              <a:t>: Notre </a:t>
            </a:r>
            <a:r>
              <a:rPr lang="en-US" dirty="0" err="1"/>
              <a:t>système</a:t>
            </a:r>
            <a:r>
              <a:rPr lang="en-US" dirty="0"/>
              <a:t> de vision se </a:t>
            </a:r>
            <a:r>
              <a:rPr lang="en-US" dirty="0" err="1"/>
              <a:t>concentre</a:t>
            </a:r>
            <a:r>
              <a:rPr lang="en-US" dirty="0"/>
              <a:t> sur des regions locales, </a:t>
            </a:r>
            <a:r>
              <a:rPr lang="en-US" dirty="0" err="1"/>
              <a:t>peu</a:t>
            </a:r>
            <a:r>
              <a:rPr lang="en-US" dirty="0"/>
              <a:t> </a:t>
            </a:r>
            <a:r>
              <a:rPr lang="en-US" dirty="0" err="1"/>
              <a:t>importe</a:t>
            </a:r>
            <a:r>
              <a:rPr lang="en-US" dirty="0"/>
              <a:t> </a:t>
            </a:r>
            <a:r>
              <a:rPr lang="en-US" dirty="0" err="1"/>
              <a:t>ce</a:t>
            </a:r>
            <a:r>
              <a:rPr lang="en-US" dirty="0"/>
              <a:t> qui se passe dans </a:t>
            </a:r>
            <a:r>
              <a:rPr lang="en-US" dirty="0" err="1"/>
              <a:t>d’autres</a:t>
            </a:r>
            <a:r>
              <a:rPr lang="en-US" dirty="0"/>
              <a:t> sections de </a:t>
            </a:r>
            <a:r>
              <a:rPr lang="en-US" dirty="0" err="1"/>
              <a:t>l’image</a:t>
            </a:r>
            <a:r>
              <a:rPr lang="en-US"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25</a:t>
            </a:fld>
            <a:endParaRPr lang="fr-CA"/>
          </a:p>
        </p:txBody>
      </p:sp>
    </p:spTree>
    <p:extLst>
      <p:ext uri="{BB962C8B-B14F-4D97-AF65-F5344CB8AC3E}">
        <p14:creationId xmlns:p14="http://schemas.microsoft.com/office/powerpoint/2010/main" val="2129667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https://towardsdatascience.com/convolution-vs-correlation-af868b6b4fb5</a:t>
            </a:r>
          </a:p>
          <a:p>
            <a:endParaRPr lang="en-US" dirty="0"/>
          </a:p>
          <a:p>
            <a:r>
              <a:rPr lang="en-US" dirty="0" err="1"/>
              <a:t>En</a:t>
            </a:r>
            <a:r>
              <a:rPr lang="en-US" dirty="0"/>
              <a:t> pratique, </a:t>
            </a:r>
            <a:r>
              <a:rPr lang="en-US" dirty="0" err="1"/>
              <a:t>l’algorithme</a:t>
            </a:r>
            <a:r>
              <a:rPr lang="en-US" dirty="0"/>
              <a:t> pour faire la correlation </a:t>
            </a:r>
            <a:r>
              <a:rPr lang="en-US" dirty="0" err="1"/>
              <a:t>est</a:t>
            </a:r>
            <a:r>
              <a:rPr lang="en-US" dirty="0"/>
              <a:t> plus </a:t>
            </a:r>
            <a:r>
              <a:rPr lang="en-US" dirty="0" err="1"/>
              <a:t>efficace</a:t>
            </a:r>
            <a:r>
              <a:rPr lang="en-US" dirty="0"/>
              <a:t> que </a:t>
            </a:r>
            <a:r>
              <a:rPr lang="en-US" dirty="0" err="1"/>
              <a:t>ça</a:t>
            </a:r>
            <a:r>
              <a:rPr lang="en-US" dirty="0"/>
              <a:t>. Elle se fait avec des </a:t>
            </a:r>
            <a:r>
              <a:rPr lang="en-US" dirty="0" err="1"/>
              <a:t>calculs</a:t>
            </a:r>
            <a:r>
              <a:rPr lang="en-US" dirty="0"/>
              <a:t> </a:t>
            </a:r>
            <a:r>
              <a:rPr lang="en-US" dirty="0" err="1"/>
              <a:t>matricielles</a:t>
            </a:r>
            <a:r>
              <a:rPr lang="en-US" dirty="0"/>
              <a:t> </a:t>
            </a:r>
            <a:r>
              <a:rPr lang="en-US" dirty="0" err="1"/>
              <a:t>optimisées</a:t>
            </a:r>
            <a:r>
              <a:rPr lang="en-US" dirty="0"/>
              <a:t> – </a:t>
            </a:r>
            <a:r>
              <a:rPr lang="en-US" dirty="0" err="1"/>
              <a:t>parallélisées</a:t>
            </a:r>
            <a:r>
              <a:rPr lang="en-US" dirty="0"/>
              <a:t> – sur des </a:t>
            </a:r>
            <a:r>
              <a:rPr lang="en-US" dirty="0" err="1"/>
              <a:t>cartes</a:t>
            </a:r>
            <a:r>
              <a:rPr lang="en-US" dirty="0"/>
              <a:t> </a:t>
            </a:r>
            <a:r>
              <a:rPr lang="en-US" dirty="0" err="1"/>
              <a:t>graphiques</a:t>
            </a:r>
            <a:r>
              <a:rPr lang="en-US" dirty="0"/>
              <a:t> </a:t>
            </a:r>
            <a:r>
              <a:rPr lang="en-US" dirty="0" err="1"/>
              <a:t>comme</a:t>
            </a:r>
            <a:r>
              <a:rPr lang="en-US"/>
              <a:t> des GPU.</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27</a:t>
            </a:fld>
            <a:endParaRPr lang="fr-CA"/>
          </a:p>
        </p:txBody>
      </p:sp>
    </p:spTree>
    <p:extLst>
      <p:ext uri="{BB962C8B-B14F-4D97-AF65-F5344CB8AC3E}">
        <p14:creationId xmlns:p14="http://schemas.microsoft.com/office/powerpoint/2010/main" val="3013118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US" dirty="0"/>
              <a:t>https://towardsdatascience.com/convolution-vs-correlation-af868b6b4fb5</a:t>
            </a:r>
          </a:p>
          <a:p>
            <a:endParaRPr lang="en-US" dirty="0"/>
          </a:p>
          <a:p>
            <a:r>
              <a:rPr lang="en-US" dirty="0"/>
              <a:t>La correlation 2D a </a:t>
            </a:r>
            <a:r>
              <a:rPr lang="en-US" dirty="0" err="1"/>
              <a:t>comme</a:t>
            </a:r>
            <a:r>
              <a:rPr lang="en-US" dirty="0"/>
              <a:t> </a:t>
            </a:r>
            <a:r>
              <a:rPr lang="en-US" dirty="0" err="1"/>
              <a:t>propriété</a:t>
            </a:r>
            <a:r>
              <a:rPr lang="en-US" dirty="0"/>
              <a:t> (inconvenient) que </a:t>
            </a:r>
            <a:r>
              <a:rPr lang="en-US" dirty="0" err="1"/>
              <a:t>lorsqu’elle</a:t>
            </a:r>
            <a:r>
              <a:rPr lang="en-US" dirty="0"/>
              <a:t> </a:t>
            </a:r>
            <a:r>
              <a:rPr lang="en-US" dirty="0" err="1"/>
              <a:t>est</a:t>
            </a:r>
            <a:r>
              <a:rPr lang="en-US" dirty="0"/>
              <a:t> </a:t>
            </a:r>
            <a:r>
              <a:rPr lang="en-US" dirty="0" err="1"/>
              <a:t>appliquée</a:t>
            </a:r>
            <a:r>
              <a:rPr lang="en-US" dirty="0"/>
              <a:t> à un signal </a:t>
            </a:r>
            <a:r>
              <a:rPr lang="en-US" dirty="0" err="1"/>
              <a:t>discret</a:t>
            </a:r>
            <a:r>
              <a:rPr lang="en-US" dirty="0"/>
              <a:t> avec </a:t>
            </a:r>
            <a:r>
              <a:rPr lang="en-US" dirty="0" err="1"/>
              <a:t>une</a:t>
            </a:r>
            <a:r>
              <a:rPr lang="en-US" dirty="0"/>
              <a:t> impulsion </a:t>
            </a:r>
            <a:r>
              <a:rPr lang="en-US" dirty="0" err="1"/>
              <a:t>unitaire</a:t>
            </a:r>
            <a:r>
              <a:rPr lang="en-US" dirty="0"/>
              <a:t> (</a:t>
            </a:r>
            <a:r>
              <a:rPr lang="en-US" dirty="0" err="1"/>
              <a:t>c.à</a:t>
            </a:r>
            <a:r>
              <a:rPr lang="en-US" dirty="0"/>
              <a:t>`-d., </a:t>
            </a:r>
            <a:r>
              <a:rPr lang="en-US" dirty="0" err="1"/>
              <a:t>une</a:t>
            </a:r>
            <a:r>
              <a:rPr lang="en-US" dirty="0"/>
              <a:t> </a:t>
            </a:r>
            <a:r>
              <a:rPr lang="en-US" dirty="0" err="1"/>
              <a:t>matrice</a:t>
            </a:r>
            <a:r>
              <a:rPr lang="en-US" dirty="0"/>
              <a:t> 2D avec des 0 </a:t>
            </a:r>
            <a:r>
              <a:rPr lang="en-US" dirty="0" err="1"/>
              <a:t>partout</a:t>
            </a:r>
            <a:r>
              <a:rPr lang="en-US" dirty="0"/>
              <a:t> </a:t>
            </a:r>
            <a:r>
              <a:rPr lang="en-US" dirty="0" err="1"/>
              <a:t>sauf</a:t>
            </a:r>
            <a:r>
              <a:rPr lang="en-US" dirty="0"/>
              <a:t> </a:t>
            </a:r>
            <a:r>
              <a:rPr lang="en-US" dirty="0" err="1"/>
              <a:t>une</a:t>
            </a:r>
            <a:r>
              <a:rPr lang="en-US" dirty="0"/>
              <a:t> position qui </a:t>
            </a:r>
            <a:r>
              <a:rPr lang="en-US" dirty="0" err="1"/>
              <a:t>est</a:t>
            </a:r>
            <a:r>
              <a:rPr lang="en-US" dirty="0"/>
              <a:t> à 1 – </a:t>
            </a:r>
            <a:r>
              <a:rPr lang="en-US" dirty="0" err="1"/>
              <a:t>l’endroit</a:t>
            </a:r>
            <a:r>
              <a:rPr lang="en-US" dirty="0"/>
              <a:t> </a:t>
            </a:r>
            <a:r>
              <a:rPr lang="en-US" dirty="0" err="1"/>
              <a:t>où</a:t>
            </a:r>
            <a:r>
              <a:rPr lang="en-US" dirty="0"/>
              <a:t> </a:t>
            </a:r>
            <a:r>
              <a:rPr lang="en-US" dirty="0" err="1"/>
              <a:t>est</a:t>
            </a:r>
            <a:r>
              <a:rPr lang="en-US" dirty="0"/>
              <a:t> </a:t>
            </a:r>
            <a:r>
              <a:rPr lang="en-US" dirty="0" err="1"/>
              <a:t>l’impulsion</a:t>
            </a:r>
            <a:r>
              <a:rPr lang="en-US" dirty="0"/>
              <a:t>), le </a:t>
            </a:r>
            <a:r>
              <a:rPr lang="en-US" dirty="0" err="1"/>
              <a:t>résultat</a:t>
            </a:r>
            <a:r>
              <a:rPr lang="en-US" dirty="0"/>
              <a:t> </a:t>
            </a:r>
            <a:r>
              <a:rPr lang="en-US" dirty="0" err="1"/>
              <a:t>est</a:t>
            </a:r>
            <a:r>
              <a:rPr lang="en-US" dirty="0"/>
              <a:t> </a:t>
            </a:r>
            <a:r>
              <a:rPr lang="en-US" dirty="0" err="1"/>
              <a:t>une</a:t>
            </a:r>
            <a:r>
              <a:rPr lang="en-US" dirty="0"/>
              <a:t> </a:t>
            </a:r>
            <a:r>
              <a:rPr lang="en-US" dirty="0" err="1"/>
              <a:t>copie</a:t>
            </a:r>
            <a:r>
              <a:rPr lang="en-US" dirty="0"/>
              <a:t> du </a:t>
            </a:r>
            <a:r>
              <a:rPr lang="en-US" dirty="0" err="1"/>
              <a:t>filtre</a:t>
            </a:r>
            <a:r>
              <a:rPr lang="en-US" dirty="0"/>
              <a:t> </a:t>
            </a:r>
            <a:r>
              <a:rPr lang="en-US" dirty="0" err="1"/>
              <a:t>mais</a:t>
            </a:r>
            <a:r>
              <a:rPr lang="en-US" dirty="0"/>
              <a:t>, avec </a:t>
            </a:r>
            <a:r>
              <a:rPr lang="en-US" dirty="0" err="1"/>
              <a:t>une</a:t>
            </a:r>
            <a:r>
              <a:rPr lang="en-US" dirty="0"/>
              <a:t> rotation de 180 </a:t>
            </a:r>
            <a:r>
              <a:rPr lang="en-US" dirty="0" err="1"/>
              <a:t>degrés</a:t>
            </a:r>
            <a:r>
              <a:rPr lang="en-US" dirty="0"/>
              <a:t>, le </a:t>
            </a:r>
            <a:r>
              <a:rPr lang="en-US" dirty="0" err="1"/>
              <a:t>filtre</a:t>
            </a:r>
            <a:r>
              <a:rPr lang="en-US" dirty="0"/>
              <a:t> </a:t>
            </a:r>
            <a:r>
              <a:rPr lang="en-US" dirty="0" err="1"/>
              <a:t>étant</a:t>
            </a:r>
            <a:r>
              <a:rPr lang="en-US" dirty="0"/>
              <a:t> </a:t>
            </a:r>
            <a:r>
              <a:rPr lang="en-US" dirty="0" err="1"/>
              <a:t>situé</a:t>
            </a:r>
            <a:r>
              <a:rPr lang="en-US" dirty="0"/>
              <a:t> à </a:t>
            </a:r>
            <a:r>
              <a:rPr lang="en-US" dirty="0" err="1"/>
              <a:t>l’endroit</a:t>
            </a:r>
            <a:r>
              <a:rPr lang="en-US" dirty="0"/>
              <a:t> du </a:t>
            </a:r>
            <a:r>
              <a:rPr lang="en-US" dirty="0" err="1"/>
              <a:t>filtre</a:t>
            </a:r>
            <a:r>
              <a:rPr lang="en-US" dirty="0"/>
              <a:t>. On </a:t>
            </a:r>
            <a:r>
              <a:rPr lang="en-US" dirty="0" err="1"/>
              <a:t>aimerait</a:t>
            </a:r>
            <a:r>
              <a:rPr lang="en-US" dirty="0"/>
              <a:t> que </a:t>
            </a:r>
            <a:r>
              <a:rPr lang="en-US" dirty="0" err="1"/>
              <a:t>ce</a:t>
            </a:r>
            <a:r>
              <a:rPr lang="en-US" dirty="0"/>
              <a:t> </a:t>
            </a:r>
            <a:r>
              <a:rPr lang="en-US" dirty="0" err="1"/>
              <a:t>soit</a:t>
            </a:r>
            <a:r>
              <a:rPr lang="en-US" dirty="0"/>
              <a:t> </a:t>
            </a:r>
            <a:r>
              <a:rPr lang="en-US" dirty="0" err="1"/>
              <a:t>juste</a:t>
            </a:r>
            <a:r>
              <a:rPr lang="en-US" dirty="0"/>
              <a:t> la </a:t>
            </a:r>
            <a:r>
              <a:rPr lang="en-US" dirty="0" err="1"/>
              <a:t>copie</a:t>
            </a:r>
            <a:r>
              <a:rPr lang="en-US" dirty="0"/>
              <a:t> du </a:t>
            </a:r>
            <a:r>
              <a:rPr lang="en-US" dirty="0" err="1"/>
              <a:t>filtre</a:t>
            </a:r>
            <a:r>
              <a:rPr lang="en-US" dirty="0"/>
              <a:t>, sans rotation.</a:t>
            </a:r>
          </a:p>
          <a:p>
            <a:endParaRPr lang="en-US" dirty="0"/>
          </a:p>
          <a:p>
            <a:r>
              <a:rPr lang="en-US" dirty="0"/>
              <a:t>Pour </a:t>
            </a:r>
            <a:r>
              <a:rPr lang="en-US" dirty="0" err="1"/>
              <a:t>cette</a:t>
            </a:r>
            <a:r>
              <a:rPr lang="en-US" dirty="0"/>
              <a:t> raison, dans les reseaux de neurons, on </a:t>
            </a:r>
            <a:r>
              <a:rPr lang="en-US" dirty="0" err="1"/>
              <a:t>préfère</a:t>
            </a:r>
            <a:r>
              <a:rPr lang="en-US" dirty="0"/>
              <a:t> </a:t>
            </a:r>
            <a:r>
              <a:rPr lang="en-US" dirty="0" err="1"/>
              <a:t>utiliser</a:t>
            </a:r>
            <a:r>
              <a:rPr lang="en-US" dirty="0"/>
              <a:t> </a:t>
            </a:r>
            <a:r>
              <a:rPr lang="en-US" dirty="0" err="1"/>
              <a:t>une</a:t>
            </a:r>
            <a:r>
              <a:rPr lang="en-US" dirty="0"/>
              <a:t> </a:t>
            </a:r>
            <a:r>
              <a:rPr lang="en-US" dirty="0" err="1"/>
              <a:t>autre</a:t>
            </a:r>
            <a:r>
              <a:rPr lang="en-US" dirty="0"/>
              <a:t> operation, </a:t>
            </a:r>
            <a:r>
              <a:rPr lang="en-US" dirty="0" err="1"/>
              <a:t>similaire</a:t>
            </a:r>
            <a:r>
              <a:rPr lang="en-US" dirty="0"/>
              <a:t> à la </a:t>
            </a:r>
            <a:r>
              <a:rPr lang="en-US" dirty="0" err="1"/>
              <a:t>corrélation</a:t>
            </a:r>
            <a:r>
              <a:rPr lang="en-US" dirty="0"/>
              <a:t>, </a:t>
            </a:r>
            <a:r>
              <a:rPr lang="en-US" dirty="0" err="1"/>
              <a:t>sauf</a:t>
            </a:r>
            <a:r>
              <a:rPr lang="en-US" dirty="0"/>
              <a:t> que le noyau </a:t>
            </a:r>
            <a:r>
              <a:rPr lang="en-US" dirty="0" err="1"/>
              <a:t>est</a:t>
            </a:r>
            <a:r>
              <a:rPr lang="en-US" dirty="0"/>
              <a:t> </a:t>
            </a:r>
            <a:r>
              <a:rPr lang="en-US" dirty="0" err="1"/>
              <a:t>flipé</a:t>
            </a:r>
            <a:r>
              <a:rPr lang="en-US" dirty="0"/>
              <a:t> (</a:t>
            </a:r>
            <a:r>
              <a:rPr lang="en-US" dirty="0" err="1"/>
              <a:t>rotationné</a:t>
            </a:r>
            <a:r>
              <a:rPr lang="en-US" dirty="0"/>
              <a:t> de 180 </a:t>
            </a:r>
            <a:r>
              <a:rPr lang="en-US" dirty="0" err="1"/>
              <a:t>degrés</a:t>
            </a:r>
            <a:r>
              <a:rPr lang="en-US" dirty="0"/>
              <a:t>) </a:t>
            </a:r>
            <a:r>
              <a:rPr lang="en-US" dirty="0" err="1"/>
              <a:t>avant</a:t>
            </a:r>
            <a:r>
              <a:rPr lang="en-US" dirty="0"/>
              <a:t> de </a:t>
            </a:r>
            <a:r>
              <a:rPr lang="en-US" dirty="0" err="1"/>
              <a:t>l’appliquer</a:t>
            </a:r>
            <a:r>
              <a:rPr lang="en-US" dirty="0"/>
              <a:t> à </a:t>
            </a:r>
            <a:r>
              <a:rPr lang="en-US" dirty="0" err="1"/>
              <a:t>l’image</a:t>
            </a:r>
            <a:r>
              <a:rPr lang="en-US" dirty="0"/>
              <a:t>.</a:t>
            </a:r>
          </a:p>
          <a:p>
            <a:endParaRPr lang="en-US" dirty="0"/>
          </a:p>
          <a:p>
            <a:r>
              <a:rPr lang="en-US" dirty="0"/>
              <a:t>Une </a:t>
            </a:r>
            <a:r>
              <a:rPr lang="en-US" dirty="0" err="1"/>
              <a:t>proprité</a:t>
            </a:r>
            <a:r>
              <a:rPr lang="en-US" dirty="0"/>
              <a:t> </a:t>
            </a:r>
            <a:r>
              <a:rPr lang="en-US" dirty="0" err="1"/>
              <a:t>fondamentale</a:t>
            </a:r>
            <a:r>
              <a:rPr lang="en-US" dirty="0"/>
              <a:t> de la convolution </a:t>
            </a:r>
            <a:r>
              <a:rPr lang="en-US" dirty="0" err="1"/>
              <a:t>est</a:t>
            </a:r>
            <a:r>
              <a:rPr lang="en-US" dirty="0"/>
              <a:t> que </a:t>
            </a:r>
            <a:r>
              <a:rPr lang="en-US" dirty="0" err="1"/>
              <a:t>convolutionner</a:t>
            </a:r>
            <a:r>
              <a:rPr lang="en-US" dirty="0"/>
              <a:t> un noyau (</a:t>
            </a:r>
            <a:r>
              <a:rPr lang="en-US" dirty="0" err="1"/>
              <a:t>filtre</a:t>
            </a:r>
            <a:r>
              <a:rPr lang="en-US" dirty="0"/>
              <a:t>) sur un signal </a:t>
            </a:r>
            <a:r>
              <a:rPr lang="en-US" dirty="0" err="1"/>
              <a:t>discret</a:t>
            </a:r>
            <a:r>
              <a:rPr lang="en-US" dirty="0"/>
              <a:t> avec </a:t>
            </a:r>
            <a:r>
              <a:rPr lang="en-US" dirty="0" err="1"/>
              <a:t>une</a:t>
            </a:r>
            <a:r>
              <a:rPr lang="en-US" dirty="0"/>
              <a:t> impulsion </a:t>
            </a:r>
            <a:r>
              <a:rPr lang="en-US" dirty="0" err="1"/>
              <a:t>unitaire</a:t>
            </a:r>
            <a:r>
              <a:rPr lang="en-US" dirty="0"/>
              <a:t> </a:t>
            </a:r>
            <a:r>
              <a:rPr lang="en-US" dirty="0" err="1"/>
              <a:t>retourne</a:t>
            </a:r>
            <a:r>
              <a:rPr lang="en-US" dirty="0"/>
              <a:t> </a:t>
            </a:r>
            <a:r>
              <a:rPr lang="en-US" dirty="0" err="1"/>
              <a:t>une</a:t>
            </a:r>
            <a:r>
              <a:rPr lang="en-US" dirty="0"/>
              <a:t> </a:t>
            </a:r>
            <a:r>
              <a:rPr lang="en-US" dirty="0" err="1"/>
              <a:t>copie</a:t>
            </a:r>
            <a:r>
              <a:rPr lang="en-US" dirty="0"/>
              <a:t> du noyau à la position </a:t>
            </a:r>
            <a:r>
              <a:rPr lang="en-US" dirty="0" err="1"/>
              <a:t>ou</a:t>
            </a:r>
            <a:r>
              <a:rPr lang="en-US" dirty="0"/>
              <a:t> </a:t>
            </a:r>
            <a:r>
              <a:rPr lang="en-US" dirty="0" err="1"/>
              <a:t>est</a:t>
            </a:r>
            <a:r>
              <a:rPr lang="en-US" dirty="0"/>
              <a:t> </a:t>
            </a:r>
            <a:r>
              <a:rPr lang="en-US" dirty="0" err="1"/>
              <a:t>situé</a:t>
            </a:r>
            <a:r>
              <a:rPr lang="en-US" dirty="0"/>
              <a:t> </a:t>
            </a:r>
            <a:r>
              <a:rPr lang="en-US" dirty="0" err="1"/>
              <a:t>l’impulsion</a:t>
            </a:r>
            <a:r>
              <a:rPr lang="en-US"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31</a:t>
            </a:fld>
            <a:endParaRPr lang="fr-CA"/>
          </a:p>
        </p:txBody>
      </p:sp>
    </p:spTree>
    <p:extLst>
      <p:ext uri="{BB962C8B-B14F-4D97-AF65-F5344CB8AC3E}">
        <p14:creationId xmlns:p14="http://schemas.microsoft.com/office/powerpoint/2010/main" val="2237964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Considérer</a:t>
            </a:r>
            <a:r>
              <a:rPr lang="en-CA" dirty="0"/>
              <a:t> le </a:t>
            </a:r>
            <a:r>
              <a:rPr lang="fr-CA" altLang="en-US" dirty="0"/>
              <a:t>point de référence des indexes du filtre au début de la dernière rangée et colonne revient à appliquer la corrélation à un filtre </a:t>
            </a:r>
            <a:r>
              <a:rPr lang="fr-CA" altLang="en-US" dirty="0" err="1"/>
              <a:t>rotationné</a:t>
            </a:r>
            <a:r>
              <a:rPr lang="fr-CA" altLang="en-US" dirty="0"/>
              <a:t> d’abord de 180 degrés.</a:t>
            </a:r>
            <a:endParaRPr lang="en-CA" dirty="0"/>
          </a:p>
          <a:p>
            <a:endParaRPr lang="en-CA" dirty="0"/>
          </a:p>
          <a:p>
            <a:r>
              <a:rPr lang="en-CA" dirty="0"/>
              <a:t>La convolution </a:t>
            </a:r>
            <a:r>
              <a:rPr lang="en-CA" dirty="0" err="1"/>
              <a:t>est</a:t>
            </a:r>
            <a:r>
              <a:rPr lang="en-CA" dirty="0"/>
              <a:t> beaucoup </a:t>
            </a:r>
            <a:r>
              <a:rPr lang="en-CA" dirty="0" err="1"/>
              <a:t>utilisée</a:t>
            </a:r>
            <a:r>
              <a:rPr lang="en-CA" dirty="0"/>
              <a:t> sur des </a:t>
            </a:r>
            <a:r>
              <a:rPr lang="en-CA" dirty="0" err="1"/>
              <a:t>données</a:t>
            </a:r>
            <a:r>
              <a:rPr lang="en-CA" dirty="0"/>
              <a:t> </a:t>
            </a:r>
            <a:r>
              <a:rPr lang="en-CA" dirty="0" err="1"/>
              <a:t>ayant</a:t>
            </a:r>
            <a:r>
              <a:rPr lang="en-CA" dirty="0"/>
              <a:t> </a:t>
            </a:r>
            <a:r>
              <a:rPr lang="en-CA" dirty="0" err="1"/>
              <a:t>une</a:t>
            </a:r>
            <a:r>
              <a:rPr lang="en-CA" dirty="0"/>
              <a:t> </a:t>
            </a:r>
            <a:r>
              <a:rPr lang="en-CA" dirty="0" err="1"/>
              <a:t>topologique</a:t>
            </a:r>
            <a:r>
              <a:rPr lang="en-CA" dirty="0"/>
              <a:t> de grille 2-D, </a:t>
            </a:r>
            <a:r>
              <a:rPr lang="en-CA" dirty="0" err="1"/>
              <a:t>comme</a:t>
            </a:r>
            <a:r>
              <a:rPr lang="en-CA" dirty="0"/>
              <a:t> les images </a:t>
            </a:r>
            <a:r>
              <a:rPr lang="en-CA" dirty="0" err="1"/>
              <a:t>ou</a:t>
            </a:r>
            <a:r>
              <a:rPr lang="en-CA" dirty="0"/>
              <a:t> les time series, qui </a:t>
            </a:r>
            <a:r>
              <a:rPr lang="en-CA" dirty="0" err="1"/>
              <a:t>sont</a:t>
            </a:r>
            <a:r>
              <a:rPr lang="en-CA" dirty="0"/>
              <a:t> </a:t>
            </a:r>
            <a:r>
              <a:rPr lang="en-CA" dirty="0" err="1"/>
              <a:t>vues</a:t>
            </a:r>
            <a:r>
              <a:rPr lang="en-CA" dirty="0"/>
              <a:t> </a:t>
            </a:r>
            <a:r>
              <a:rPr lang="en-CA" dirty="0" err="1"/>
              <a:t>comme</a:t>
            </a:r>
            <a:r>
              <a:rPr lang="en-CA" dirty="0"/>
              <a:t> des </a:t>
            </a:r>
            <a:r>
              <a:rPr lang="en-CA" dirty="0" err="1"/>
              <a:t>données</a:t>
            </a:r>
            <a:r>
              <a:rPr lang="en-CA" dirty="0"/>
              <a:t> </a:t>
            </a:r>
            <a:r>
              <a:rPr lang="en-CA" dirty="0" err="1"/>
              <a:t>en</a:t>
            </a:r>
            <a:r>
              <a:rPr lang="en-CA" dirty="0"/>
              <a:t> grille 2-D.</a:t>
            </a:r>
          </a:p>
          <a:p>
            <a:endParaRPr lang="en-CA" dirty="0"/>
          </a:p>
          <a:p>
            <a:r>
              <a:rPr lang="en-CA" dirty="0" err="1"/>
              <a:t>Historique</a:t>
            </a:r>
            <a:r>
              <a:rPr lang="en-CA" dirty="0"/>
              <a:t>: https://towardsdatascience.com/convolution-vs-correlation-af868b6b4fb5</a:t>
            </a:r>
          </a:p>
          <a:p>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en-US" dirty="0"/>
              <a:t>Une </a:t>
            </a:r>
            <a:r>
              <a:rPr lang="fr-CA" altLang="en-US" b="1" dirty="0"/>
              <a:t>convolution 2D </a:t>
            </a:r>
            <a:r>
              <a:rPr lang="fr-CA" altLang="en-US" dirty="0"/>
              <a:t>est une opération liée à la corrélation 2D, au cœur des architectures de réseaux de neurones pour la vision entre autres.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32</a:t>
            </a:fld>
            <a:endParaRPr lang="fr-CA"/>
          </a:p>
        </p:txBody>
      </p:sp>
    </p:spTree>
    <p:extLst>
      <p:ext uri="{BB962C8B-B14F-4D97-AF65-F5344CB8AC3E}">
        <p14:creationId xmlns:p14="http://schemas.microsoft.com/office/powerpoint/2010/main" val="2227650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Considérer</a:t>
            </a:r>
            <a:r>
              <a:rPr lang="en-CA" dirty="0"/>
              <a:t> le </a:t>
            </a:r>
            <a:r>
              <a:rPr lang="fr-CA" altLang="en-US" dirty="0"/>
              <a:t>point de référence des indexes du filtre au début de la dernière rangée et colonne revient à appliquer la corrélation à un filtre </a:t>
            </a:r>
            <a:r>
              <a:rPr lang="fr-CA" altLang="en-US" dirty="0" err="1"/>
              <a:t>rotationné</a:t>
            </a:r>
            <a:r>
              <a:rPr lang="fr-CA" altLang="en-US" dirty="0"/>
              <a:t> d’abord de 180 degrés. Ça revient donc à inverser l’ordre des ranges et des colonnes du filtre avant d’appliquer la corrélation.</a:t>
            </a:r>
            <a:endParaRPr lang="en-CA" dirty="0"/>
          </a:p>
          <a:p>
            <a:endParaRPr lang="en-CA" dirty="0"/>
          </a:p>
        </p:txBody>
      </p:sp>
      <p:sp>
        <p:nvSpPr>
          <p:cNvPr id="4" name="Slide Number Placeholder 3"/>
          <p:cNvSpPr>
            <a:spLocks noGrp="1"/>
          </p:cNvSpPr>
          <p:nvPr>
            <p:ph type="sldNum" sz="quarter" idx="5"/>
          </p:nvPr>
        </p:nvSpPr>
        <p:spPr/>
        <p:txBody>
          <a:bodyPr/>
          <a:lstStyle/>
          <a:p>
            <a:fld id="{23CAEC78-AE16-A645-AA19-9BF2035CFA6B}" type="slidenum">
              <a:rPr lang="fr-CA" smtClean="0"/>
              <a:t>33</a:t>
            </a:fld>
            <a:endParaRPr lang="fr-CA"/>
          </a:p>
        </p:txBody>
      </p:sp>
    </p:spTree>
    <p:extLst>
      <p:ext uri="{BB962C8B-B14F-4D97-AF65-F5344CB8AC3E}">
        <p14:creationId xmlns:p14="http://schemas.microsoft.com/office/powerpoint/2010/main" val="2191061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i="0" baseline="-25000" dirty="0">
                <a:solidFill>
                  <a:schemeClr val="tx1"/>
                </a:solidFill>
              </a:rPr>
              <a:t>La convolution </a:t>
            </a:r>
            <a:r>
              <a:rPr lang="en-CA" sz="1200" i="0" baseline="-25000" dirty="0" err="1">
                <a:solidFill>
                  <a:schemeClr val="tx1"/>
                </a:solidFill>
              </a:rPr>
              <a:t>ajoute</a:t>
            </a:r>
            <a:r>
              <a:rPr lang="en-CA" sz="1200" i="0" baseline="-25000" dirty="0">
                <a:solidFill>
                  <a:schemeClr val="tx1"/>
                </a:solidFill>
              </a:rPr>
              <a:t> un </a:t>
            </a:r>
            <a:r>
              <a:rPr lang="en-CA" sz="1200" i="0" baseline="-25000" dirty="0" err="1">
                <a:solidFill>
                  <a:schemeClr val="tx1"/>
                </a:solidFill>
              </a:rPr>
              <a:t>pouvoir</a:t>
            </a:r>
            <a:r>
              <a:rPr lang="en-CA" sz="1200" i="0" baseline="-25000" dirty="0">
                <a:solidFill>
                  <a:schemeClr val="tx1"/>
                </a:solidFill>
              </a:rPr>
              <a:t> </a:t>
            </a:r>
            <a:r>
              <a:rPr lang="en-CA" sz="1200" i="0" baseline="-25000" dirty="0" err="1">
                <a:solidFill>
                  <a:schemeClr val="tx1"/>
                </a:solidFill>
              </a:rPr>
              <a:t>d’expression</a:t>
            </a:r>
            <a:r>
              <a:rPr lang="en-CA" sz="1200" i="0" baseline="-25000" dirty="0">
                <a:solidFill>
                  <a:schemeClr val="tx1"/>
                </a:solidFill>
              </a:rPr>
              <a:t> au reseau feedforward. Un reseau </a:t>
            </a:r>
            <a:r>
              <a:rPr lang="en-CA" sz="1200" i="0" baseline="-25000" dirty="0" err="1">
                <a:solidFill>
                  <a:schemeClr val="tx1"/>
                </a:solidFill>
              </a:rPr>
              <a:t>feedword</a:t>
            </a:r>
            <a:r>
              <a:rPr lang="en-CA" sz="1200" i="0" baseline="-25000" dirty="0">
                <a:solidFill>
                  <a:schemeClr val="tx1"/>
                </a:solidFill>
              </a:rPr>
              <a:t>, sans convolution </a:t>
            </a:r>
            <a:r>
              <a:rPr lang="en-CA" sz="1200" i="0" baseline="-25000" dirty="0" err="1">
                <a:solidFill>
                  <a:schemeClr val="tx1"/>
                </a:solidFill>
              </a:rPr>
              <a:t>aurait</a:t>
            </a:r>
            <a:r>
              <a:rPr lang="en-CA" sz="1200" i="0" baseline="-25000" dirty="0">
                <a:solidFill>
                  <a:schemeClr val="tx1"/>
                </a:solidFill>
              </a:rPr>
              <a:t> par </a:t>
            </a:r>
            <a:r>
              <a:rPr lang="en-CA" sz="1200" i="0" baseline="-25000" dirty="0" err="1">
                <a:solidFill>
                  <a:schemeClr val="tx1"/>
                </a:solidFill>
              </a:rPr>
              <a:t>exemple</a:t>
            </a:r>
            <a:r>
              <a:rPr lang="en-CA" sz="1200" i="0" baseline="-25000" dirty="0">
                <a:solidFill>
                  <a:schemeClr val="tx1"/>
                </a:solidFill>
              </a:rPr>
              <a:t> de la </a:t>
            </a:r>
            <a:r>
              <a:rPr lang="en-CA" sz="1200" i="0" baseline="-25000" dirty="0" err="1">
                <a:solidFill>
                  <a:schemeClr val="tx1"/>
                </a:solidFill>
              </a:rPr>
              <a:t>difficulté</a:t>
            </a:r>
            <a:r>
              <a:rPr lang="en-CA" sz="1200" i="0" baseline="-25000">
                <a:solidFill>
                  <a:schemeClr val="tx1"/>
                </a:solidFill>
              </a:rPr>
              <a:t> à </a:t>
            </a:r>
            <a:r>
              <a:rPr lang="en-CA" sz="1200" i="0" baseline="-25000" dirty="0" err="1">
                <a:solidFill>
                  <a:schemeClr val="tx1"/>
                </a:solidFill>
              </a:rPr>
              <a:t>détecter</a:t>
            </a:r>
            <a:r>
              <a:rPr lang="en-CA" sz="1200" i="0" baseline="-25000" dirty="0">
                <a:solidFill>
                  <a:schemeClr val="tx1"/>
                </a:solidFill>
              </a:rPr>
              <a:t> les contours dans </a:t>
            </a:r>
            <a:r>
              <a:rPr lang="en-CA" sz="1200" i="0" baseline="-25000" dirty="0" err="1">
                <a:solidFill>
                  <a:schemeClr val="tx1"/>
                </a:solidFill>
              </a:rPr>
              <a:t>une</a:t>
            </a:r>
            <a:r>
              <a:rPr lang="en-CA" sz="1200" i="0" baseline="-25000" dirty="0">
                <a:solidFill>
                  <a:schemeClr val="tx1"/>
                </a:solidFill>
              </a:rPr>
              <a:t> image – à </a:t>
            </a:r>
            <a:r>
              <a:rPr lang="en-CA" sz="1200" i="0" baseline="-25000" dirty="0" err="1">
                <a:solidFill>
                  <a:schemeClr val="tx1"/>
                </a:solidFill>
              </a:rPr>
              <a:t>moins</a:t>
            </a:r>
            <a:r>
              <a:rPr lang="en-CA" sz="1200" i="0" baseline="-25000" dirty="0">
                <a:solidFill>
                  <a:schemeClr val="tx1"/>
                </a:solidFill>
              </a:rPr>
              <a:t> que </a:t>
            </a:r>
            <a:r>
              <a:rPr lang="en-CA" sz="1200" i="0" baseline="-25000" dirty="0" err="1">
                <a:solidFill>
                  <a:schemeClr val="tx1"/>
                </a:solidFill>
              </a:rPr>
              <a:t>l’entrée</a:t>
            </a:r>
            <a:r>
              <a:rPr lang="en-CA" sz="1200" i="0" baseline="-25000" dirty="0">
                <a:solidFill>
                  <a:schemeClr val="tx1"/>
                </a:solidFill>
              </a:rPr>
              <a:t> </a:t>
            </a:r>
            <a:r>
              <a:rPr lang="en-CA" sz="1200" i="0" baseline="-25000" dirty="0" err="1">
                <a:solidFill>
                  <a:schemeClr val="tx1"/>
                </a:solidFill>
              </a:rPr>
              <a:t>sont</a:t>
            </a:r>
            <a:r>
              <a:rPr lang="en-CA" sz="1200" i="0" baseline="-25000" dirty="0">
                <a:solidFill>
                  <a:schemeClr val="tx1"/>
                </a:solidFill>
              </a:rPr>
              <a:t> des </a:t>
            </a:r>
            <a:r>
              <a:rPr lang="en-CA" sz="1200" i="0" baseline="-25000" dirty="0" err="1">
                <a:solidFill>
                  <a:schemeClr val="tx1"/>
                </a:solidFill>
              </a:rPr>
              <a:t>caractéristiques</a:t>
            </a:r>
            <a:r>
              <a:rPr lang="en-CA" sz="1200" i="0" baseline="-25000" dirty="0">
                <a:solidFill>
                  <a:schemeClr val="tx1"/>
                </a:solidFill>
              </a:rPr>
              <a:t> </a:t>
            </a:r>
            <a:r>
              <a:rPr lang="en-CA" sz="1200" i="0" baseline="-25000" dirty="0" err="1">
                <a:solidFill>
                  <a:schemeClr val="tx1"/>
                </a:solidFill>
              </a:rPr>
              <a:t>d’images</a:t>
            </a:r>
            <a:r>
              <a:rPr lang="en-CA" sz="1200" i="0" baseline="-25000" dirty="0">
                <a:solidFill>
                  <a:schemeClr val="tx1"/>
                </a:solidFill>
              </a:rPr>
              <a:t> (par </a:t>
            </a:r>
            <a:r>
              <a:rPr lang="en-CA" sz="1200" i="0" baseline="-25000" dirty="0" err="1">
                <a:solidFill>
                  <a:schemeClr val="tx1"/>
                </a:solidFill>
              </a:rPr>
              <a:t>exemple</a:t>
            </a:r>
            <a:r>
              <a:rPr lang="en-CA" sz="1200" i="0" baseline="-25000" dirty="0">
                <a:solidFill>
                  <a:schemeClr val="tx1"/>
                </a:solidFill>
              </a:rPr>
              <a:t>, </a:t>
            </a:r>
            <a:r>
              <a:rPr lang="en-CA" sz="1200" i="0" baseline="-25000" dirty="0" err="1">
                <a:solidFill>
                  <a:schemeClr val="tx1"/>
                </a:solidFill>
              </a:rPr>
              <a:t>histogrammes</a:t>
            </a:r>
            <a:r>
              <a:rPr lang="en-CA" sz="1200" i="0" baseline="-25000" dirty="0">
                <a:solidFill>
                  <a:schemeClr val="tx1"/>
                </a:solidFill>
              </a:rPr>
              <a:t> de gradients), </a:t>
            </a:r>
            <a:r>
              <a:rPr lang="en-CA" sz="1200" i="0" baseline="-25000" dirty="0" err="1">
                <a:solidFill>
                  <a:schemeClr val="tx1"/>
                </a:solidFill>
              </a:rPr>
              <a:t>ce</a:t>
            </a:r>
            <a:r>
              <a:rPr lang="en-CA" sz="1200" i="0" baseline="-25000" dirty="0">
                <a:solidFill>
                  <a:schemeClr val="tx1"/>
                </a:solidFill>
              </a:rPr>
              <a:t> qui </a:t>
            </a:r>
            <a:r>
              <a:rPr lang="en-CA" sz="1200" i="0" baseline="-25000" dirty="0" err="1">
                <a:solidFill>
                  <a:schemeClr val="tx1"/>
                </a:solidFill>
              </a:rPr>
              <a:t>revient</a:t>
            </a:r>
            <a:r>
              <a:rPr lang="en-CA" sz="1200" i="0" baseline="-25000" dirty="0">
                <a:solidFill>
                  <a:schemeClr val="tx1"/>
                </a:solidFill>
              </a:rPr>
              <a:t> à </a:t>
            </a:r>
            <a:r>
              <a:rPr lang="en-CA" sz="1200" i="0" baseline="-25000" dirty="0" err="1">
                <a:solidFill>
                  <a:schemeClr val="tx1"/>
                </a:solidFill>
              </a:rPr>
              <a:t>introduire</a:t>
            </a:r>
            <a:r>
              <a:rPr lang="en-CA" sz="1200" i="0" baseline="-25000" dirty="0">
                <a:solidFill>
                  <a:schemeClr val="tx1"/>
                </a:solidFill>
              </a:rPr>
              <a:t> </a:t>
            </a:r>
            <a:r>
              <a:rPr lang="en-CA" sz="1200" i="0" baseline="-25000" dirty="0" err="1">
                <a:solidFill>
                  <a:schemeClr val="tx1"/>
                </a:solidFill>
              </a:rPr>
              <a:t>une</a:t>
            </a:r>
            <a:r>
              <a:rPr lang="en-CA" sz="1200" i="0" baseline="-25000" dirty="0">
                <a:solidFill>
                  <a:schemeClr val="tx1"/>
                </a:solidFill>
              </a:rPr>
              <a:t> convolution.</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36</a:t>
            </a:fld>
            <a:endParaRPr lang="fr-CA"/>
          </a:p>
        </p:txBody>
      </p:sp>
    </p:spTree>
    <p:extLst>
      <p:ext uri="{BB962C8B-B14F-4D97-AF65-F5344CB8AC3E}">
        <p14:creationId xmlns:p14="http://schemas.microsoft.com/office/powerpoint/2010/main" val="3248688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https://bdtechtalks.com/2020/01/06/convolutional-neural-networks-cnn-convnets/</a:t>
            </a:r>
          </a:p>
        </p:txBody>
      </p:sp>
      <p:sp>
        <p:nvSpPr>
          <p:cNvPr id="4" name="Slide Number Placeholder 3"/>
          <p:cNvSpPr>
            <a:spLocks noGrp="1"/>
          </p:cNvSpPr>
          <p:nvPr>
            <p:ph type="sldNum" sz="quarter" idx="5"/>
          </p:nvPr>
        </p:nvSpPr>
        <p:spPr/>
        <p:txBody>
          <a:bodyPr/>
          <a:lstStyle/>
          <a:p>
            <a:fld id="{23CAEC78-AE16-A645-AA19-9BF2035CFA6B}" type="slidenum">
              <a:rPr lang="fr-CA" smtClean="0"/>
              <a:t>38</a:t>
            </a:fld>
            <a:endParaRPr lang="fr-CA"/>
          </a:p>
        </p:txBody>
      </p:sp>
    </p:spTree>
    <p:extLst>
      <p:ext uri="{BB962C8B-B14F-4D97-AF65-F5344CB8AC3E}">
        <p14:creationId xmlns:p14="http://schemas.microsoft.com/office/powerpoint/2010/main" val="3568697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 </a:t>
            </a:r>
            <a:r>
              <a:rPr lang="en-CA" dirty="0" err="1"/>
              <a:t>pourrait</a:t>
            </a:r>
            <a:r>
              <a:rPr lang="en-CA" dirty="0"/>
              <a:t> </a:t>
            </a:r>
            <a:r>
              <a:rPr lang="en-CA" dirty="0" err="1"/>
              <a:t>être</a:t>
            </a:r>
            <a:r>
              <a:rPr lang="en-CA" dirty="0"/>
              <a:t> la sigmoid, </a:t>
            </a:r>
            <a:r>
              <a:rPr lang="en-CA" dirty="0" err="1"/>
              <a:t>ReLu</a:t>
            </a:r>
            <a:r>
              <a:rPr lang="en-CA" dirty="0"/>
              <a:t> </a:t>
            </a:r>
            <a:r>
              <a:rPr lang="en-CA" dirty="0" err="1"/>
              <a:t>ou</a:t>
            </a:r>
            <a:r>
              <a:rPr lang="en-CA" dirty="0"/>
              <a:t> </a:t>
            </a:r>
            <a:r>
              <a:rPr lang="en-CA" dirty="0" err="1"/>
              <a:t>une</a:t>
            </a:r>
            <a:r>
              <a:rPr lang="en-CA" dirty="0"/>
              <a:t> </a:t>
            </a:r>
            <a:r>
              <a:rPr lang="en-CA" dirty="0" err="1"/>
              <a:t>autre</a:t>
            </a:r>
            <a:r>
              <a:rPr lang="en-CA" dirty="0"/>
              <a:t> function. </a:t>
            </a:r>
            <a:r>
              <a:rPr lang="en-CA" dirty="0" err="1"/>
              <a:t>Habituellement</a:t>
            </a:r>
            <a:r>
              <a:rPr lang="en-CA" dirty="0"/>
              <a:t>, </a:t>
            </a:r>
            <a:r>
              <a:rPr lang="en-CA" dirty="0" err="1"/>
              <a:t>ReLu</a:t>
            </a:r>
            <a:endParaRPr lang="en-CA" dirty="0"/>
          </a:p>
          <a:p>
            <a:endParaRPr lang="en-CA" dirty="0"/>
          </a:p>
          <a:p>
            <a:r>
              <a:rPr lang="en-CA" dirty="0"/>
              <a:t>La </a:t>
            </a:r>
            <a:r>
              <a:rPr lang="en-CA" dirty="0" err="1"/>
              <a:t>couche</a:t>
            </a:r>
            <a:r>
              <a:rPr lang="en-CA" dirty="0"/>
              <a:t> </a:t>
            </a:r>
            <a:r>
              <a:rPr lang="en-CA" dirty="0" err="1"/>
              <a:t>complexe</a:t>
            </a:r>
            <a:r>
              <a:rPr lang="en-CA" dirty="0"/>
              <a:t> </a:t>
            </a:r>
            <a:r>
              <a:rPr lang="en-CA" dirty="0" err="1"/>
              <a:t>est</a:t>
            </a:r>
            <a:r>
              <a:rPr lang="en-CA" dirty="0"/>
              <a:t> </a:t>
            </a:r>
            <a:r>
              <a:rPr lang="en-CA" dirty="0" err="1"/>
              <a:t>invariante</a:t>
            </a:r>
            <a:r>
              <a:rPr lang="en-CA" dirty="0"/>
              <a:t> aux translations</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42</a:t>
            </a:fld>
            <a:endParaRPr lang="fr-CA"/>
          </a:p>
        </p:txBody>
      </p:sp>
    </p:spTree>
    <p:extLst>
      <p:ext uri="{BB962C8B-B14F-4D97-AF65-F5344CB8AC3E}">
        <p14:creationId xmlns:p14="http://schemas.microsoft.com/office/powerpoint/2010/main" val="3945658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CA" dirty="0"/>
              <a:t>S</a:t>
            </a:r>
            <a:r>
              <a:rPr lang="en-US" dirty="0"/>
              <a:t>how from 2:48 to 5:10</a:t>
            </a:r>
          </a:p>
          <a:p>
            <a:endParaRPr lang="en-CA" dirty="0"/>
          </a:p>
          <a:p>
            <a:r>
              <a:rPr lang="en-CA" dirty="0"/>
              <a:t>https://glassboxmedicine.com/2019/04/13/a-short-history-of-convolutional-neural-networks/</a:t>
            </a:r>
          </a:p>
          <a:p>
            <a:endParaRPr lang="en-CA" dirty="0"/>
          </a:p>
          <a:p>
            <a:r>
              <a:rPr lang="en-CA" dirty="0"/>
              <a:t>Convolutional neural networks, or CNNs for short, form the backbone of many modern computer vision systems. This post will describe the origins of CNNs, starting from biological experiments of the 1950s.</a:t>
            </a:r>
          </a:p>
          <a:p>
            <a:endParaRPr lang="en-CA" dirty="0"/>
          </a:p>
          <a:p>
            <a:r>
              <a:rPr lang="en-CA" b="1" dirty="0"/>
              <a:t>Simple and Complex Cells</a:t>
            </a:r>
          </a:p>
          <a:p>
            <a:endParaRPr lang="en-CA" dirty="0"/>
          </a:p>
          <a:p>
            <a:r>
              <a:rPr lang="en-CA" dirty="0"/>
              <a:t>In 1959, </a:t>
            </a:r>
            <a:r>
              <a:rPr lang="en-CA" dirty="0">
                <a:hlinkClick r:id="rId3"/>
              </a:rPr>
              <a:t>David Hubel</a:t>
            </a:r>
            <a:r>
              <a:rPr lang="en-CA" dirty="0"/>
              <a:t> and </a:t>
            </a:r>
            <a:r>
              <a:rPr lang="en-CA" dirty="0">
                <a:hlinkClick r:id="rId4"/>
              </a:rPr>
              <a:t>Torsten Wiesel</a:t>
            </a:r>
            <a:r>
              <a:rPr lang="en-CA" dirty="0"/>
              <a:t> described “simple cells” and “complex cells” in the human visual cortex. They proposed that both kinds of cells are used in pattern recognition. A “</a:t>
            </a:r>
            <a:r>
              <a:rPr lang="en-CA" dirty="0">
                <a:hlinkClick r:id="rId5"/>
              </a:rPr>
              <a:t>simple cell</a:t>
            </a:r>
            <a:r>
              <a:rPr lang="en-CA" dirty="0"/>
              <a:t>” responds to edges and bars of particular orientations.</a:t>
            </a:r>
          </a:p>
          <a:p>
            <a:endParaRPr lang="en-CA" dirty="0"/>
          </a:p>
          <a:p>
            <a:r>
              <a:rPr lang="en-CA" dirty="0"/>
              <a:t>A “</a:t>
            </a:r>
            <a:r>
              <a:rPr lang="en-CA" dirty="0">
                <a:hlinkClick r:id="rId6"/>
              </a:rPr>
              <a:t>complex cell</a:t>
            </a:r>
            <a:r>
              <a:rPr lang="en-CA" dirty="0"/>
              <a:t>” also responds to edges and bars of particular orientations, but it is different from a simple cell in that these edges and bars can be shifted around the scene and the cell will still respond. For instance, a simple cell may respond only to a horizontal bar at the bottom of an image, while a complex cell might respond to horizontal bars at the bottom, middle, or top of an image. This property of complex cells is termed “spatial invariance.”</a:t>
            </a:r>
          </a:p>
          <a:p>
            <a:endParaRPr lang="en-CA" dirty="0"/>
          </a:p>
          <a:p>
            <a:r>
              <a:rPr lang="en-CA" dirty="0"/>
              <a:t>Hubel and Wiesel proposed in 1962 that complex cells achieve spatial invariance by “summing” the output of several simple cells that all prefer the same orientation (e.g. horizontal bars) but different receptive fields (e.g. bottom, middle, or top of an image). By collecting information from a bunch of simple cell minions, the complex cells can respond to horizontal bars that occur anywhere.</a:t>
            </a:r>
          </a:p>
          <a:p>
            <a:endParaRPr lang="en-CA" dirty="0"/>
          </a:p>
          <a:p>
            <a:r>
              <a:rPr lang="en-CA" dirty="0" err="1"/>
              <a:t>Ils</a:t>
            </a:r>
            <a:r>
              <a:rPr lang="en-CA" dirty="0"/>
              <a:t> </a:t>
            </a:r>
            <a:r>
              <a:rPr lang="en-CA" dirty="0" err="1"/>
              <a:t>ont</a:t>
            </a:r>
            <a:r>
              <a:rPr lang="en-CA" dirty="0"/>
              <a:t> </a:t>
            </a:r>
            <a:r>
              <a:rPr lang="en-CA" dirty="0" err="1"/>
              <a:t>gagné</a:t>
            </a:r>
            <a:r>
              <a:rPr lang="en-CA" dirty="0"/>
              <a:t> le prix </a:t>
            </a:r>
            <a:r>
              <a:rPr lang="en-CA" dirty="0" err="1"/>
              <a:t>nobel</a:t>
            </a:r>
            <a:r>
              <a:rPr lang="en-CA" dirty="0"/>
              <a:t> </a:t>
            </a:r>
            <a:r>
              <a:rPr lang="en-CA" dirty="0" err="1"/>
              <a:t>en</a:t>
            </a:r>
            <a:r>
              <a:rPr lang="en-CA" dirty="0"/>
              <a:t> </a:t>
            </a:r>
            <a:r>
              <a:rPr lang="en-CA" dirty="0" err="1"/>
              <a:t>médecine</a:t>
            </a:r>
            <a:r>
              <a:rPr lang="en-CA" dirty="0"/>
              <a:t> </a:t>
            </a:r>
            <a:r>
              <a:rPr lang="en-CA" dirty="0" err="1"/>
              <a:t>en</a:t>
            </a:r>
            <a:r>
              <a:rPr lang="en-CA" dirty="0"/>
              <a:t> 1981 grâce à </a:t>
            </a:r>
            <a:r>
              <a:rPr lang="en-CA" dirty="0" err="1"/>
              <a:t>ces</a:t>
            </a:r>
            <a:r>
              <a:rPr lang="en-CA" dirty="0"/>
              <a:t> travaux.</a:t>
            </a:r>
          </a:p>
          <a:p>
            <a:endParaRPr lang="en-CA"/>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43</a:t>
            </a:fld>
            <a:endParaRPr lang="fr-CA"/>
          </a:p>
        </p:txBody>
      </p:sp>
    </p:spTree>
    <p:extLst>
      <p:ext uri="{BB962C8B-B14F-4D97-AF65-F5344CB8AC3E}">
        <p14:creationId xmlns:p14="http://schemas.microsoft.com/office/powerpoint/2010/main" val="86510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3</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53A9B6AA-917C-4A95-B900-82924ED67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05FCB07-56D1-4A4A-8570-06662594BAC1}" type="slidenum">
              <a:rPr lang="en-US" altLang="ko-KR" sz="1200"/>
              <a:pPr eaLnBrk="1" hangingPunct="1"/>
              <a:t>44</a:t>
            </a:fld>
            <a:endParaRPr lang="ko-KR" altLang="en-US" sz="1200"/>
          </a:p>
        </p:txBody>
      </p:sp>
      <p:sp>
        <p:nvSpPr>
          <p:cNvPr id="82946" name="Rectangle 2">
            <a:extLst>
              <a:ext uri="{FF2B5EF4-FFF2-40B4-BE49-F238E27FC236}">
                <a16:creationId xmlns:a16="http://schemas.microsoft.com/office/drawing/2014/main" id="{564BF1D3-2DFB-4092-B7CB-FD26DFF758EC}"/>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F954DAD6-E72B-4E56-9480-1BC8B87542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ea typeface="굴림" panose="020B0600000101010101" pitchFamily="34"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45</a:t>
            </a:fld>
            <a:endParaRPr lang="fr-CA"/>
          </a:p>
        </p:txBody>
      </p:sp>
    </p:spTree>
    <p:extLst>
      <p:ext uri="{BB962C8B-B14F-4D97-AF65-F5344CB8AC3E}">
        <p14:creationId xmlns:p14="http://schemas.microsoft.com/office/powerpoint/2010/main" val="2351289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https://towardsdatascience.com/convolution-vs-correlation-af868b6b4fb5 </a:t>
            </a:r>
          </a:p>
        </p:txBody>
      </p:sp>
      <p:sp>
        <p:nvSpPr>
          <p:cNvPr id="4" name="Slide Number Placeholder 3"/>
          <p:cNvSpPr>
            <a:spLocks noGrp="1"/>
          </p:cNvSpPr>
          <p:nvPr>
            <p:ph type="sldNum" sz="quarter" idx="5"/>
          </p:nvPr>
        </p:nvSpPr>
        <p:spPr/>
        <p:txBody>
          <a:bodyPr/>
          <a:lstStyle/>
          <a:p>
            <a:fld id="{23CAEC78-AE16-A645-AA19-9BF2035CFA6B}" type="slidenum">
              <a:rPr lang="fr-CA" smtClean="0"/>
              <a:t>48</a:t>
            </a:fld>
            <a:endParaRPr lang="fr-CA"/>
          </a:p>
        </p:txBody>
      </p:sp>
    </p:spTree>
    <p:extLst>
      <p:ext uri="{BB962C8B-B14F-4D97-AF65-F5344CB8AC3E}">
        <p14:creationId xmlns:p14="http://schemas.microsoft.com/office/powerpoint/2010/main" val="25501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0C770A0-4D6A-491A-9448-61060A7EE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F42C72C-A479-448F-BE6E-28BDECC8A524}" type="slidenum">
              <a:rPr lang="en-US" altLang="ko-KR" sz="1200"/>
              <a:pPr eaLnBrk="1" hangingPunct="1"/>
              <a:t>4</a:t>
            </a:fld>
            <a:endParaRPr lang="ko-KR" altLang="en-US" sz="1200"/>
          </a:p>
        </p:txBody>
      </p:sp>
      <p:sp>
        <p:nvSpPr>
          <p:cNvPr id="22530" name="Rectangle 2">
            <a:extLst>
              <a:ext uri="{FF2B5EF4-FFF2-40B4-BE49-F238E27FC236}">
                <a16:creationId xmlns:a16="http://schemas.microsoft.com/office/drawing/2014/main" id="{0E929666-C600-4428-AAED-B7865A0C05B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B70A862-BFE2-40A5-842D-0C99938BB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AA8E45C8-B698-41EB-9744-90A1168F4D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B3F2B33-9C10-4D02-AC52-8FB640048712}" type="slidenum">
              <a:rPr lang="en-US" altLang="ko-KR" sz="1200"/>
              <a:pPr eaLnBrk="1" hangingPunct="1"/>
              <a:t>5</a:t>
            </a:fld>
            <a:endParaRPr lang="ko-KR" altLang="en-US" sz="1200"/>
          </a:p>
        </p:txBody>
      </p:sp>
      <p:sp>
        <p:nvSpPr>
          <p:cNvPr id="24578" name="Rectangle 2">
            <a:extLst>
              <a:ext uri="{FF2B5EF4-FFF2-40B4-BE49-F238E27FC236}">
                <a16:creationId xmlns:a16="http://schemas.microsoft.com/office/drawing/2014/main" id="{B19FF015-A787-4184-BFB5-63949BBC27FC}"/>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2ADD0BAA-EFB3-414D-ABCC-450C629CA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Ici</a:t>
            </a:r>
            <a:r>
              <a:rPr lang="en-CA" dirty="0"/>
              <a:t> </a:t>
            </a:r>
            <a:r>
              <a:rPr lang="en-CA" dirty="0" err="1"/>
              <a:t>une</a:t>
            </a:r>
            <a:r>
              <a:rPr lang="en-CA" dirty="0"/>
              <a:t> image de 28x28</a:t>
            </a:r>
          </a:p>
          <a:p>
            <a:endParaRPr lang="en-CA" dirty="0"/>
          </a:p>
          <a:p>
            <a:r>
              <a:rPr lang="en-CA" dirty="0"/>
              <a:t>X[</a:t>
            </a:r>
            <a:r>
              <a:rPr lang="en-CA" dirty="0" err="1"/>
              <a:t>i,j</a:t>
            </a:r>
            <a:r>
              <a:rPr lang="en-CA" dirty="0"/>
              <a:t>] ; tableau de pixels</a:t>
            </a:r>
          </a:p>
          <a:p>
            <a:r>
              <a:rPr lang="en-CA" dirty="0"/>
              <a:t> - </a:t>
            </a:r>
            <a:r>
              <a:rPr lang="en-CA" dirty="0" err="1"/>
              <a:t>i</a:t>
            </a:r>
            <a:r>
              <a:rPr lang="en-CA" dirty="0"/>
              <a:t> : </a:t>
            </a:r>
            <a:r>
              <a:rPr lang="en-CA" dirty="0" err="1"/>
              <a:t>rangée</a:t>
            </a:r>
            <a:endParaRPr lang="en-CA" dirty="0"/>
          </a:p>
          <a:p>
            <a:r>
              <a:rPr lang="en-CA" dirty="0"/>
              <a:t> - j: </a:t>
            </a:r>
            <a:r>
              <a:rPr lang="en-CA" dirty="0" err="1"/>
              <a:t>colonne</a:t>
            </a:r>
            <a:endParaRPr lang="en-CA" dirty="0"/>
          </a:p>
          <a:p>
            <a:r>
              <a:rPr lang="en-CA" dirty="0"/>
              <a:t> - X [</a:t>
            </a:r>
            <a:r>
              <a:rPr lang="en-CA" dirty="0" err="1"/>
              <a:t>i,j</a:t>
            </a:r>
            <a:r>
              <a:rPr lang="en-CA" dirty="0"/>
              <a:t>] : </a:t>
            </a:r>
            <a:r>
              <a:rPr lang="en-CA" dirty="0" err="1"/>
              <a:t>intensité</a:t>
            </a:r>
            <a:r>
              <a:rPr lang="en-CA" dirty="0"/>
              <a:t> du pixel (</a:t>
            </a:r>
            <a:r>
              <a:rPr lang="en-CA" dirty="0" err="1"/>
              <a:t>niveau</a:t>
            </a:r>
            <a:r>
              <a:rPr lang="en-CA" dirty="0"/>
              <a:t> de gris). 0 : noir; 255 : </a:t>
            </a:r>
            <a:r>
              <a:rPr lang="en-CA" dirty="0" err="1"/>
              <a:t>totalement</a:t>
            </a:r>
            <a:r>
              <a:rPr lang="en-CA" dirty="0"/>
              <a:t> </a:t>
            </a:r>
            <a:r>
              <a:rPr lang="en-CA" dirty="0" err="1"/>
              <a:t>blanc</a:t>
            </a:r>
            <a:r>
              <a:rPr lang="en-CA" dirty="0"/>
              <a:t>. Plus le pixel </a:t>
            </a:r>
            <a:r>
              <a:rPr lang="en-CA" dirty="0" err="1"/>
              <a:t>est</a:t>
            </a:r>
            <a:r>
              <a:rPr lang="en-CA" dirty="0"/>
              <a:t> </a:t>
            </a:r>
            <a:r>
              <a:rPr lang="en-CA" dirty="0" err="1"/>
              <a:t>elevé</a:t>
            </a:r>
            <a:r>
              <a:rPr lang="en-CA" dirty="0"/>
              <a:t>, plus le pixel </a:t>
            </a:r>
            <a:r>
              <a:rPr lang="en-CA" dirty="0" err="1"/>
              <a:t>est</a:t>
            </a:r>
            <a:r>
              <a:rPr lang="en-CA" dirty="0"/>
              <a:t> </a:t>
            </a:r>
            <a:r>
              <a:rPr lang="en-CA" dirty="0" err="1"/>
              <a:t>proche</a:t>
            </a:r>
            <a:r>
              <a:rPr lang="en-CA" dirty="0"/>
              <a:t> du </a:t>
            </a:r>
            <a:r>
              <a:rPr lang="en-CA" dirty="0" err="1"/>
              <a:t>blanc</a:t>
            </a:r>
            <a:r>
              <a:rPr lang="en-CA" dirty="0"/>
              <a:t>.</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2090637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pixel </a:t>
            </a:r>
            <a:r>
              <a:rPr lang="en-CA" dirty="0" err="1"/>
              <a:t>est</a:t>
            </a:r>
            <a:r>
              <a:rPr lang="en-CA" dirty="0"/>
              <a:t> un </a:t>
            </a:r>
            <a:r>
              <a:rPr lang="en-CA" dirty="0" err="1"/>
              <a:t>vecteur</a:t>
            </a:r>
            <a:r>
              <a:rPr lang="en-CA" dirty="0"/>
              <a:t> de 3 </a:t>
            </a:r>
            <a:r>
              <a:rPr lang="en-CA" dirty="0" err="1"/>
              <a:t>entiers</a:t>
            </a:r>
            <a:r>
              <a:rPr lang="en-CA" dirty="0"/>
              <a:t> </a:t>
            </a:r>
            <a:r>
              <a:rPr lang="en-CA" dirty="0" err="1"/>
              <a:t>positif</a:t>
            </a:r>
            <a:r>
              <a:rPr lang="en-CA" dirty="0"/>
              <a:t>, </a:t>
            </a:r>
            <a:r>
              <a:rPr lang="en-CA" dirty="0" err="1"/>
              <a:t>chaque</a:t>
            </a:r>
            <a:r>
              <a:rPr lang="en-CA" dirty="0"/>
              <a:t> </a:t>
            </a:r>
            <a:r>
              <a:rPr lang="en-CA" dirty="0" err="1"/>
              <a:t>entier</a:t>
            </a:r>
            <a:r>
              <a:rPr lang="en-CA" dirty="0"/>
              <a:t> </a:t>
            </a:r>
            <a:r>
              <a:rPr lang="en-CA" dirty="0" err="1"/>
              <a:t>représenté</a:t>
            </a:r>
            <a:r>
              <a:rPr lang="en-CA" dirty="0"/>
              <a:t> par 8 bits </a:t>
            </a:r>
            <a:r>
              <a:rPr lang="en-CA" dirty="0" err="1"/>
              <a:t>indiquant</a:t>
            </a:r>
            <a:r>
              <a:rPr lang="en-CA" dirty="0"/>
              <a:t> </a:t>
            </a:r>
            <a:r>
              <a:rPr lang="en-CA" dirty="0" err="1"/>
              <a:t>l’intensité</a:t>
            </a:r>
            <a:r>
              <a:rPr lang="en-CA" dirty="0"/>
              <a:t> du canal </a:t>
            </a:r>
            <a:r>
              <a:rPr lang="en-CA" dirty="0" err="1"/>
              <a:t>correspondant</a:t>
            </a:r>
            <a:r>
              <a:rPr lang="en-CA" dirty="0"/>
              <a:t> </a:t>
            </a:r>
            <a:r>
              <a:rPr lang="en-CA" dirty="0" err="1"/>
              <a:t>parmi</a:t>
            </a:r>
            <a:r>
              <a:rPr lang="en-CA" dirty="0"/>
              <a:t> les 3 </a:t>
            </a:r>
            <a:r>
              <a:rPr lang="en-CA" dirty="0" err="1"/>
              <a:t>canaux</a:t>
            </a:r>
            <a:r>
              <a:rPr lang="en-CA" dirty="0"/>
              <a:t> R, G, B</a:t>
            </a:r>
          </a:p>
          <a:p>
            <a:endParaRPr lang="en-CA" dirty="0"/>
          </a:p>
          <a:p>
            <a:r>
              <a:rPr lang="en-CA" dirty="0" err="1"/>
              <a:t>Ici</a:t>
            </a:r>
            <a:r>
              <a:rPr lang="en-CA" dirty="0"/>
              <a:t> </a:t>
            </a:r>
            <a:r>
              <a:rPr lang="en-CA" dirty="0" err="1"/>
              <a:t>une</a:t>
            </a:r>
            <a:r>
              <a:rPr lang="en-CA" dirty="0"/>
              <a:t> image de taille de 32x32</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2315625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 lumière se </a:t>
            </a:r>
            <a:r>
              <a:rPr lang="en-CA" dirty="0" err="1"/>
              <a:t>reflète</a:t>
            </a:r>
            <a:r>
              <a:rPr lang="en-CA" dirty="0"/>
              <a:t> sur des </a:t>
            </a:r>
            <a:r>
              <a:rPr lang="en-CA" dirty="0" err="1"/>
              <a:t>objets</a:t>
            </a:r>
            <a:r>
              <a:rPr lang="en-CA" dirty="0"/>
              <a:t> pour </a:t>
            </a:r>
            <a:r>
              <a:rPr lang="en-CA" dirty="0" err="1"/>
              <a:t>créer</a:t>
            </a:r>
            <a:r>
              <a:rPr lang="en-CA" dirty="0"/>
              <a:t> </a:t>
            </a:r>
            <a:r>
              <a:rPr lang="en-CA" dirty="0" err="1"/>
              <a:t>une</a:t>
            </a:r>
            <a:r>
              <a:rPr lang="en-CA" dirty="0"/>
              <a:t> image, </a:t>
            </a:r>
            <a:r>
              <a:rPr lang="en-CA" dirty="0" err="1"/>
              <a:t>disons</a:t>
            </a:r>
            <a:r>
              <a:rPr lang="en-CA" dirty="0"/>
              <a:t> de 1 millions de pixels. Comme pour tout </a:t>
            </a:r>
            <a:r>
              <a:rPr lang="en-CA" dirty="0" err="1"/>
              <a:t>senseur</a:t>
            </a:r>
            <a:r>
              <a:rPr lang="en-CA" dirty="0"/>
              <a:t>, </a:t>
            </a:r>
            <a:r>
              <a:rPr lang="en-CA" dirty="0" err="1"/>
              <a:t>l’image</a:t>
            </a:r>
            <a:r>
              <a:rPr lang="en-CA" dirty="0"/>
              <a:t> </a:t>
            </a:r>
            <a:r>
              <a:rPr lang="en-CA" dirty="0" err="1"/>
              <a:t>va</a:t>
            </a:r>
            <a:r>
              <a:rPr lang="en-CA" dirty="0"/>
              <a:t> </a:t>
            </a:r>
            <a:r>
              <a:rPr lang="en-CA" dirty="0" err="1"/>
              <a:t>avoir</a:t>
            </a:r>
            <a:r>
              <a:rPr lang="en-CA" dirty="0"/>
              <a:t> du bruit. La </a:t>
            </a:r>
            <a:r>
              <a:rPr lang="en-CA" dirty="0" err="1"/>
              <a:t>meilleure</a:t>
            </a:r>
            <a:r>
              <a:rPr lang="en-CA" dirty="0"/>
              <a:t> façon de </a:t>
            </a:r>
            <a:r>
              <a:rPr lang="en-CA" dirty="0" err="1"/>
              <a:t>l’analyser</a:t>
            </a:r>
            <a:r>
              <a:rPr lang="en-CA" dirty="0"/>
              <a:t> </a:t>
            </a:r>
            <a:r>
              <a:rPr lang="en-CA" dirty="0" err="1"/>
              <a:t>est</a:t>
            </a:r>
            <a:r>
              <a:rPr lang="en-CA" dirty="0"/>
              <a:t> </a:t>
            </a:r>
            <a:r>
              <a:rPr lang="en-CA" dirty="0" err="1"/>
              <a:t>d’en</a:t>
            </a:r>
            <a:r>
              <a:rPr lang="en-CA" dirty="0"/>
              <a:t> </a:t>
            </a:r>
            <a:r>
              <a:rPr lang="en-CA" dirty="0" err="1"/>
              <a:t>extraire</a:t>
            </a:r>
            <a:r>
              <a:rPr lang="en-CA" dirty="0"/>
              <a:t> </a:t>
            </a:r>
            <a:r>
              <a:rPr lang="en-CA" dirty="0" err="1"/>
              <a:t>une</a:t>
            </a:r>
            <a:r>
              <a:rPr lang="en-CA" dirty="0"/>
              <a:t> representation plus simple qui expose </a:t>
            </a:r>
            <a:r>
              <a:rPr lang="en-CA" dirty="0" err="1"/>
              <a:t>juste</a:t>
            </a:r>
            <a:r>
              <a:rPr lang="en-CA" dirty="0"/>
              <a:t> </a:t>
            </a:r>
            <a:r>
              <a:rPr lang="en-CA" dirty="0" err="1"/>
              <a:t>ce</a:t>
            </a:r>
            <a:r>
              <a:rPr lang="en-CA" dirty="0"/>
              <a:t> qui </a:t>
            </a:r>
            <a:r>
              <a:rPr lang="en-CA" dirty="0" err="1"/>
              <a:t>est</a:t>
            </a:r>
            <a:r>
              <a:rPr lang="en-CA" dirty="0"/>
              <a:t> important.</a:t>
            </a:r>
          </a:p>
          <a:p>
            <a:endParaRPr lang="en-CA" dirty="0"/>
          </a:p>
          <a:p>
            <a:r>
              <a:rPr lang="en-CA" dirty="0"/>
              <a:t>Il y a </a:t>
            </a:r>
            <a:r>
              <a:rPr lang="en-CA" dirty="0" err="1"/>
              <a:t>plusieurs</a:t>
            </a:r>
            <a:r>
              <a:rPr lang="en-CA" dirty="0"/>
              <a:t> </a:t>
            </a:r>
            <a:r>
              <a:rPr lang="en-CA" dirty="0" err="1"/>
              <a:t>feaures</a:t>
            </a:r>
            <a:r>
              <a:rPr lang="en-CA" dirty="0"/>
              <a:t> </a:t>
            </a:r>
            <a:r>
              <a:rPr lang="en-CA" dirty="0" err="1"/>
              <a:t>qu’on</a:t>
            </a:r>
            <a:r>
              <a:rPr lang="en-CA" dirty="0"/>
              <a:t> </a:t>
            </a:r>
            <a:r>
              <a:rPr lang="en-CA" dirty="0" err="1"/>
              <a:t>peut</a:t>
            </a:r>
            <a:r>
              <a:rPr lang="en-CA" dirty="0"/>
              <a:t> </a:t>
            </a:r>
            <a:r>
              <a:rPr lang="en-CA" dirty="0" err="1"/>
              <a:t>vouloir</a:t>
            </a:r>
            <a:r>
              <a:rPr lang="en-CA" dirty="0"/>
              <a:t> </a:t>
            </a:r>
            <a:r>
              <a:rPr lang="en-CA" dirty="0" err="1"/>
              <a:t>extraire</a:t>
            </a:r>
            <a:r>
              <a:rPr lang="en-CA" dirty="0"/>
              <a:t> </a:t>
            </a:r>
            <a:r>
              <a:rPr lang="en-CA" dirty="0" err="1"/>
              <a:t>d’une</a:t>
            </a:r>
            <a:r>
              <a:rPr lang="en-CA" dirty="0"/>
              <a:t> image. Pari les plus </a:t>
            </a:r>
            <a:r>
              <a:rPr lang="en-CA" dirty="0" err="1"/>
              <a:t>importantes</a:t>
            </a:r>
            <a:r>
              <a:rPr lang="en-CA" dirty="0"/>
              <a:t>: </a:t>
            </a:r>
          </a:p>
          <a:p>
            <a:pPr marL="171450" indent="-171450">
              <a:buFontTx/>
              <a:buChar char="-"/>
            </a:pPr>
            <a:r>
              <a:rPr lang="en-CA" dirty="0"/>
              <a:t>Les contours</a:t>
            </a:r>
          </a:p>
          <a:p>
            <a:pPr marL="171450" indent="-171450">
              <a:buFontTx/>
              <a:buChar char="-"/>
            </a:pPr>
            <a:r>
              <a:rPr lang="en-CA" dirty="0"/>
              <a:t>La texture</a:t>
            </a:r>
          </a:p>
          <a:p>
            <a:pPr marL="171450" indent="-171450">
              <a:buFontTx/>
              <a:buChar char="-"/>
            </a:pPr>
            <a:r>
              <a:rPr lang="en-CA" dirty="0"/>
              <a:t>Le flux </a:t>
            </a:r>
            <a:r>
              <a:rPr lang="en-CA" dirty="0" err="1"/>
              <a:t>optique</a:t>
            </a:r>
            <a:endParaRPr lang="en-CA" dirty="0"/>
          </a:p>
          <a:p>
            <a:pPr marL="171450" indent="-171450">
              <a:buFontTx/>
              <a:buChar char="-"/>
            </a:pPr>
            <a:r>
              <a:rPr lang="en-CA" dirty="0"/>
              <a:t>La segmentation </a:t>
            </a:r>
            <a:r>
              <a:rPr lang="en-CA" dirty="0" err="1"/>
              <a:t>en</a:t>
            </a:r>
            <a:r>
              <a:rPr lang="en-CA" dirty="0"/>
              <a:t> regions</a:t>
            </a:r>
          </a:p>
          <a:p>
            <a:pPr marL="171450" indent="-171450">
              <a:buFontTx/>
              <a:buChar char="-"/>
            </a:pPr>
            <a:endParaRPr lang="en-CA" dirty="0"/>
          </a:p>
          <a:p>
            <a:pPr marL="0" indent="0">
              <a:buFontTx/>
              <a:buNone/>
            </a:pPr>
            <a:endParaRPr lang="en-CA" dirty="0"/>
          </a:p>
          <a:p>
            <a:endParaRPr lang="en-CA" dirty="0"/>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9</a:t>
            </a:fld>
            <a:endParaRPr lang="fr-CA"/>
          </a:p>
        </p:txBody>
      </p:sp>
    </p:spTree>
    <p:extLst>
      <p:ext uri="{BB962C8B-B14F-4D97-AF65-F5344CB8AC3E}">
        <p14:creationId xmlns:p14="http://schemas.microsoft.com/office/powerpoint/2010/main" val="357330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 contour </a:t>
            </a:r>
            <a:r>
              <a:rPr lang="en-CA" dirty="0" err="1"/>
              <a:t>est</a:t>
            </a:r>
            <a:r>
              <a:rPr lang="en-CA" dirty="0"/>
              <a:t> </a:t>
            </a:r>
            <a:r>
              <a:rPr lang="en-CA" dirty="0" err="1"/>
              <a:t>une</a:t>
            </a:r>
            <a:r>
              <a:rPr lang="en-CA" dirty="0"/>
              <a:t> </a:t>
            </a:r>
            <a:r>
              <a:rPr lang="en-CA" dirty="0" err="1"/>
              <a:t>ligne</a:t>
            </a:r>
            <a:r>
              <a:rPr lang="en-CA" dirty="0"/>
              <a:t> </a:t>
            </a:r>
            <a:r>
              <a:rPr lang="en-CA" dirty="0" err="1"/>
              <a:t>ou</a:t>
            </a:r>
            <a:r>
              <a:rPr lang="en-CA" dirty="0"/>
              <a:t> </a:t>
            </a:r>
            <a:r>
              <a:rPr lang="en-CA" dirty="0" err="1"/>
              <a:t>courbe</a:t>
            </a:r>
            <a:r>
              <a:rPr lang="en-CA" dirty="0"/>
              <a:t> dans </a:t>
            </a:r>
            <a:r>
              <a:rPr lang="en-CA" dirty="0" err="1"/>
              <a:t>une</a:t>
            </a:r>
            <a:r>
              <a:rPr lang="en-CA" dirty="0"/>
              <a:t> image </a:t>
            </a:r>
            <a:r>
              <a:rPr lang="en-CA" dirty="0" err="1"/>
              <a:t>autour</a:t>
            </a:r>
            <a:r>
              <a:rPr lang="en-CA" dirty="0"/>
              <a:t> </a:t>
            </a:r>
            <a:r>
              <a:rPr lang="en-CA" dirty="0" err="1"/>
              <a:t>duquel</a:t>
            </a:r>
            <a:r>
              <a:rPr lang="en-CA" dirty="0"/>
              <a:t> il y a </a:t>
            </a:r>
            <a:r>
              <a:rPr lang="en-CA" dirty="0" err="1"/>
              <a:t>une</a:t>
            </a:r>
            <a:r>
              <a:rPr lang="en-CA" dirty="0"/>
              <a:t> variation significative de </a:t>
            </a:r>
            <a:r>
              <a:rPr lang="en-CA" dirty="0" err="1"/>
              <a:t>l’intensité</a:t>
            </a:r>
            <a:r>
              <a:rPr lang="en-CA" dirty="0"/>
              <a:t> des pixels.</a:t>
            </a:r>
          </a:p>
          <a:p>
            <a:endParaRPr lang="en-CA" dirty="0"/>
          </a:p>
          <a:p>
            <a:r>
              <a:rPr lang="en-CA" dirty="0"/>
              <a:t>Un contour </a:t>
            </a:r>
            <a:r>
              <a:rPr lang="en-CA" dirty="0" err="1"/>
              <a:t>apparait</a:t>
            </a:r>
            <a:r>
              <a:rPr lang="en-CA" dirty="0"/>
              <a:t> </a:t>
            </a:r>
            <a:r>
              <a:rPr lang="en-CA" dirty="0" err="1"/>
              <a:t>donc</a:t>
            </a:r>
            <a:r>
              <a:rPr lang="en-CA" dirty="0"/>
              <a:t> </a:t>
            </a:r>
            <a:r>
              <a:rPr lang="en-CA" dirty="0" err="1"/>
              <a:t>là</a:t>
            </a:r>
            <a:r>
              <a:rPr lang="en-CA" dirty="0"/>
              <a:t> </a:t>
            </a:r>
            <a:r>
              <a:rPr lang="en-CA" dirty="0" err="1"/>
              <a:t>où</a:t>
            </a:r>
            <a:r>
              <a:rPr lang="en-CA" dirty="0"/>
              <a:t> il y a des differences significative dans </a:t>
            </a:r>
            <a:r>
              <a:rPr lang="en-CA" dirty="0" err="1"/>
              <a:t>l’intensité</a:t>
            </a:r>
            <a:r>
              <a:rPr lang="en-CA" dirty="0"/>
              <a:t> des pixels </a:t>
            </a:r>
            <a:r>
              <a:rPr lang="en-CA" dirty="0" err="1"/>
              <a:t>adjacents</a:t>
            </a:r>
            <a:r>
              <a:rPr lang="en-CA" dirty="0"/>
              <a:t>.</a:t>
            </a:r>
          </a:p>
          <a:p>
            <a:endParaRPr lang="en-CA" dirty="0"/>
          </a:p>
          <a:p>
            <a:r>
              <a:rPr lang="en-CA" dirty="0"/>
              <a:t>Pour </a:t>
            </a:r>
            <a:r>
              <a:rPr lang="en-CA" dirty="0" err="1"/>
              <a:t>construire</a:t>
            </a:r>
            <a:r>
              <a:rPr lang="en-CA" dirty="0"/>
              <a:t> </a:t>
            </a:r>
            <a:r>
              <a:rPr lang="en-CA" dirty="0" err="1"/>
              <a:t>une</a:t>
            </a:r>
            <a:r>
              <a:rPr lang="en-CA" dirty="0"/>
              <a:t> representation pour </a:t>
            </a:r>
            <a:r>
              <a:rPr lang="en-CA" dirty="0" err="1"/>
              <a:t>détecter</a:t>
            </a:r>
            <a:r>
              <a:rPr lang="en-CA" dirty="0"/>
              <a:t> les contours, nous </a:t>
            </a:r>
            <a:r>
              <a:rPr lang="en-CA" dirty="0" err="1"/>
              <a:t>avons</a:t>
            </a:r>
            <a:r>
              <a:rPr lang="en-CA" dirty="0"/>
              <a:t> </a:t>
            </a:r>
            <a:r>
              <a:rPr lang="en-CA" dirty="0" err="1"/>
              <a:t>donc</a:t>
            </a:r>
            <a:r>
              <a:rPr lang="en-CA" dirty="0"/>
              <a:t> </a:t>
            </a:r>
            <a:r>
              <a:rPr lang="en-CA" dirty="0" err="1"/>
              <a:t>besoin</a:t>
            </a:r>
            <a:r>
              <a:rPr lang="en-CA" dirty="0"/>
              <a:t> </a:t>
            </a:r>
            <a:r>
              <a:rPr lang="en-CA" dirty="0" err="1"/>
              <a:t>seulement</a:t>
            </a:r>
            <a:r>
              <a:rPr lang="en-CA" dirty="0"/>
              <a:t> de </a:t>
            </a:r>
            <a:r>
              <a:rPr lang="en-CA" dirty="0" err="1"/>
              <a:t>calculs</a:t>
            </a:r>
            <a:r>
              <a:rPr lang="en-CA" dirty="0"/>
              <a:t> </a:t>
            </a:r>
            <a:r>
              <a:rPr lang="en-CA" dirty="0" err="1"/>
              <a:t>locaux</a:t>
            </a:r>
            <a:r>
              <a:rPr lang="en-CA" dirty="0"/>
              <a:t>. </a:t>
            </a:r>
            <a:r>
              <a:rPr lang="en-CA" dirty="0" err="1"/>
              <a:t>Donc</a:t>
            </a:r>
            <a:r>
              <a:rPr lang="en-CA" dirty="0"/>
              <a:t>, la detection de contours </a:t>
            </a:r>
            <a:r>
              <a:rPr lang="en-CA" dirty="0" err="1"/>
              <a:t>vient</a:t>
            </a:r>
            <a:r>
              <a:rPr lang="en-CA" dirty="0"/>
              <a:t> </a:t>
            </a:r>
            <a:r>
              <a:rPr lang="en-CA" dirty="0" err="1"/>
              <a:t>tôt</a:t>
            </a:r>
            <a:r>
              <a:rPr lang="en-CA" dirty="0"/>
              <a:t> dans le pipeline de </a:t>
            </a:r>
            <a:r>
              <a:rPr lang="en-CA" dirty="0" err="1"/>
              <a:t>traitement</a:t>
            </a:r>
            <a:r>
              <a:rPr lang="en-CA" dirty="0"/>
              <a:t> des images.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1225437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re et texte (clair)">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A40CE75-6CB4-094F-8AB9-11F153C0DA98}"/>
              </a:ext>
            </a:extLst>
          </p:cNvPr>
          <p:cNvSpPr>
            <a:spLocks noGrp="1"/>
          </p:cNvSpPr>
          <p:nvPr>
            <p:ph type="ctrTitle" hasCustomPrompt="1"/>
          </p:nvPr>
        </p:nvSpPr>
        <p:spPr>
          <a:xfrm>
            <a:off x="628650" y="521364"/>
            <a:ext cx="7886700" cy="550156"/>
          </a:xfrm>
          <a:prstGeom prst="rect">
            <a:avLst/>
          </a:prstGeom>
        </p:spPr>
        <p:txBody>
          <a:bodyPr anchor="b">
            <a:noAutofit/>
          </a:bodyPr>
          <a:lstStyle>
            <a:lvl1pPr algn="l">
              <a:defRPr sz="3000">
                <a:solidFill>
                  <a:schemeClr val="tx2">
                    <a:lumMod val="75000"/>
                  </a:schemeClr>
                </a:solidFill>
              </a:defRPr>
            </a:lvl1pPr>
          </a:lstStyle>
          <a:p>
            <a:r>
              <a:rPr lang="en-US" err="1"/>
              <a:t>Titre</a:t>
            </a:r>
            <a:r>
              <a:rPr lang="en-US"/>
              <a:t> de la diapositive</a:t>
            </a:r>
          </a:p>
        </p:txBody>
      </p:sp>
      <p:sp>
        <p:nvSpPr>
          <p:cNvPr id="3" name="Espace réservé du texte 2">
            <a:extLst>
              <a:ext uri="{FF2B5EF4-FFF2-40B4-BE49-F238E27FC236}">
                <a16:creationId xmlns:a16="http://schemas.microsoft.com/office/drawing/2014/main" id="{C6407573-8F40-4131-8FFF-99D38224A731}"/>
              </a:ext>
            </a:extLst>
          </p:cNvPr>
          <p:cNvSpPr>
            <a:spLocks noGrp="1"/>
          </p:cNvSpPr>
          <p:nvPr>
            <p:ph type="body" sz="quarter" idx="11"/>
          </p:nvPr>
        </p:nvSpPr>
        <p:spPr>
          <a:xfrm>
            <a:off x="628651" y="1628164"/>
            <a:ext cx="7594184" cy="4158316"/>
          </a:xfrm>
          <a:prstGeom prst="rect">
            <a:avLst/>
          </a:prstGeo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Shape 33">
            <a:extLst>
              <a:ext uri="{FF2B5EF4-FFF2-40B4-BE49-F238E27FC236}">
                <a16:creationId xmlns:a16="http://schemas.microsoft.com/office/drawing/2014/main" id="{31270278-06E2-421B-AFDD-20189BD7E7F7}"/>
              </a:ext>
            </a:extLst>
          </p:cNvPr>
          <p:cNvSpPr txBox="1">
            <a:spLocks/>
          </p:cNvSpPr>
          <p:nvPr userDrawn="1"/>
        </p:nvSpPr>
        <p:spPr>
          <a:xfrm>
            <a:off x="102905" y="6485392"/>
            <a:ext cx="196991" cy="193463"/>
          </a:xfrm>
          <a:prstGeom prst="rect">
            <a:avLst/>
          </a:prstGeom>
          <a:ln w="3175">
            <a:miter lim="400000"/>
          </a:ln>
        </p:spPr>
        <p:txBody>
          <a:bodyPr lIns="15786" tIns="15786" rIns="15786" bIns="15786">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12514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15151"/>
                </a:solidFill>
                <a:effectLst/>
                <a:uFillTx/>
                <a:latin typeface="+mn-lt"/>
                <a:ea typeface="+mn-ea"/>
                <a:cs typeface="+mn-cs"/>
                <a:sym typeface="Montserrat-Regular"/>
              </a:defRPr>
            </a:lvl1pPr>
            <a:lvl2pPr marL="0" marR="0" indent="228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2pPr>
            <a:lvl3pPr marL="0" marR="0" indent="457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3pPr>
            <a:lvl4pPr marL="0" marR="0" indent="685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4pPr>
            <a:lvl5pPr marL="0" marR="0" indent="9144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5pPr>
            <a:lvl6pPr marL="0" marR="0" indent="11430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6pPr>
            <a:lvl7pPr marL="0" marR="0" indent="1371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7pPr>
            <a:lvl8pPr marL="0" marR="0" indent="1600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8pPr>
            <a:lvl9pPr marL="0" marR="0" indent="1828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9pPr>
          </a:lstStyle>
          <a:p>
            <a:pPr marL="0" marR="0" lvl="0" indent="0" algn="r" defTabSz="843813" rtl="0" eaLnBrk="1" fontAlgn="auto" latinLnBrk="0" hangingPunct="0">
              <a:lnSpc>
                <a:spcPct val="100000"/>
              </a:lnSpc>
              <a:spcBef>
                <a:spcPts val="0"/>
              </a:spcBef>
              <a:spcAft>
                <a:spcPts val="0"/>
              </a:spcAft>
              <a:buClrTx/>
              <a:buSzTx/>
              <a:buFontTx/>
              <a:buNone/>
              <a:tabLst/>
              <a:defRPr/>
            </a:pPr>
            <a:fld id="{86CB4B4D-7CA3-9044-876B-883B54F8677D}" type="slidenum">
              <a:rPr kumimoji="0" lang="fr-CA" sz="1050" b="0" i="0" u="none" strike="noStrike" kern="0" cap="none" spc="0" normalizeH="0" baseline="0" noProof="0" smtClean="0">
                <a:ln>
                  <a:noFill/>
                </a:ln>
                <a:solidFill>
                  <a:prstClr val="black"/>
                </a:solidFill>
                <a:effectLst/>
                <a:uLnTx/>
                <a:uFillTx/>
                <a:latin typeface="Arial Narrow" panose="020B0606020202030204" pitchFamily="34" charset="0"/>
                <a:ea typeface="+mn-ea"/>
                <a:cs typeface="+mn-cs"/>
                <a:sym typeface="Montserrat-Regular"/>
              </a:rPr>
              <a:pPr marL="0" marR="0" lvl="0" indent="0" algn="r" defTabSz="843813" rtl="0" eaLnBrk="1" fontAlgn="auto" latinLnBrk="0" hangingPunct="0">
                <a:lnSpc>
                  <a:spcPct val="100000"/>
                </a:lnSpc>
                <a:spcBef>
                  <a:spcPts val="0"/>
                </a:spcBef>
                <a:spcAft>
                  <a:spcPts val="0"/>
                </a:spcAft>
                <a:buClrTx/>
                <a:buSzTx/>
                <a:buFontTx/>
                <a:buNone/>
                <a:tabLst/>
                <a:defRPr/>
              </a:pPr>
              <a:t>‹#›</a:t>
            </a:fld>
            <a:endParaRPr kumimoji="0" lang="fr-CA" sz="1050" b="0" i="0" u="none" strike="noStrike" kern="0" cap="none" spc="0" normalizeH="0" baseline="0" noProof="0">
              <a:ln>
                <a:noFill/>
              </a:ln>
              <a:solidFill>
                <a:prstClr val="black"/>
              </a:solidFill>
              <a:effectLst/>
              <a:uLnTx/>
              <a:uFillTx/>
              <a:latin typeface="Arial Narrow" panose="020B0606020202030204" pitchFamily="34" charset="0"/>
              <a:ea typeface="+mn-ea"/>
              <a:cs typeface="+mn-cs"/>
              <a:sym typeface="Montserrat-Regular"/>
            </a:endParaRPr>
          </a:p>
        </p:txBody>
      </p:sp>
      <p:pic>
        <p:nvPicPr>
          <p:cNvPr id="6" name="Image 37">
            <a:extLst>
              <a:ext uri="{FF2B5EF4-FFF2-40B4-BE49-F238E27FC236}">
                <a16:creationId xmlns:a16="http://schemas.microsoft.com/office/drawing/2014/main" id="{F3C5D313-1FC6-4B4D-B0EA-8AAF5F7DDA56}"/>
              </a:ext>
            </a:extLst>
          </p:cNvPr>
          <p:cNvPicPr>
            <a:picLocks noChangeAspect="1"/>
          </p:cNvPicPr>
          <p:nvPr userDrawn="1"/>
        </p:nvPicPr>
        <p:blipFill>
          <a:blip r:embed="rId2"/>
          <a:stretch>
            <a:fillRect/>
          </a:stretch>
        </p:blipFill>
        <p:spPr>
          <a:xfrm>
            <a:off x="7197382" y="5884839"/>
            <a:ext cx="1946618" cy="1165889"/>
          </a:xfrm>
          <a:prstGeom prst="rect">
            <a:avLst/>
          </a:prstGeom>
        </p:spPr>
      </p:pic>
      <p:grpSp>
        <p:nvGrpSpPr>
          <p:cNvPr id="7" name="Group 4">
            <a:extLst>
              <a:ext uri="{FF2B5EF4-FFF2-40B4-BE49-F238E27FC236}">
                <a16:creationId xmlns:a16="http://schemas.microsoft.com/office/drawing/2014/main" id="{FB9A0A7F-8632-47AE-82AD-46A1250274D6}"/>
              </a:ext>
            </a:extLst>
          </p:cNvPr>
          <p:cNvGrpSpPr/>
          <p:nvPr userDrawn="1"/>
        </p:nvGrpSpPr>
        <p:grpSpPr>
          <a:xfrm>
            <a:off x="726318" y="1245570"/>
            <a:ext cx="300775" cy="69515"/>
            <a:chOff x="0" y="0"/>
            <a:chExt cx="2069786" cy="358775"/>
          </a:xfrm>
        </p:grpSpPr>
        <p:sp>
          <p:nvSpPr>
            <p:cNvPr id="8" name="Freeform 5">
              <a:extLst>
                <a:ext uri="{FF2B5EF4-FFF2-40B4-BE49-F238E27FC236}">
                  <a16:creationId xmlns:a16="http://schemas.microsoft.com/office/drawing/2014/main" id="{92CF6484-0FFD-43FE-B8B2-5436874E7034}"/>
                </a:ext>
              </a:extLst>
            </p:cNvPr>
            <p:cNvSpPr/>
            <p:nvPr/>
          </p:nvSpPr>
          <p:spPr>
            <a:xfrm>
              <a:off x="0" y="0"/>
              <a:ext cx="2069786" cy="358775"/>
            </a:xfrm>
            <a:custGeom>
              <a:avLst/>
              <a:gdLst/>
              <a:ahLst/>
              <a:cxnLst/>
              <a:rect l="l" t="t" r="r" b="b"/>
              <a:pathLst>
                <a:path w="2069786" h="358775">
                  <a:moveTo>
                    <a:pt x="0" y="0"/>
                  </a:moveTo>
                  <a:lnTo>
                    <a:pt x="2069786" y="0"/>
                  </a:lnTo>
                  <a:lnTo>
                    <a:pt x="2069786" y="358775"/>
                  </a:lnTo>
                  <a:lnTo>
                    <a:pt x="0" y="358775"/>
                  </a:lnTo>
                  <a:close/>
                </a:path>
              </a:pathLst>
            </a:custGeom>
            <a:solidFill>
              <a:srgbClr val="8CC540"/>
            </a:solidFill>
          </p:spPr>
        </p:sp>
      </p:grpSp>
    </p:spTree>
    <p:extLst>
      <p:ext uri="{BB962C8B-B14F-4D97-AF65-F5344CB8AC3E}">
        <p14:creationId xmlns:p14="http://schemas.microsoft.com/office/powerpoint/2010/main" val="7880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dirty="0"/>
              <a:t>Hugo Larochelle et Froduald Kabanza et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L:\USherbrooke\IFT615-Instructeurs%20-%20General\2022%20Hiver\Videos\Vision%20-%20Hubel%20and%20Wiesel%201.mp4"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www.youtube.com/watch?v=y_l4kQ5wjiw"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2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 Id="rId14" Type="http://schemas.openxmlformats.org/officeDocument/2006/relationships/image" Target="../media/image14.emf"/></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26.png"/><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38.png"/><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2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emf"/><Relationship Id="rId4" Type="http://schemas.openxmlformats.org/officeDocument/2006/relationships/image" Target="../media/image36.emf"/></Relationships>
</file>

<file path=ppt/slides/_rels/slide3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Canny_edge_detector" TargetMode="External"/><Relationship Id="rId2" Type="http://schemas.openxmlformats.org/officeDocument/2006/relationships/hyperlink" Target="http://en.wikipedia.org/wiki/Sobel_operator" TargetMode="External"/><Relationship Id="rId1" Type="http://schemas.openxmlformats.org/officeDocument/2006/relationships/slideLayout" Target="../slideLayouts/slideLayout2.xml"/><Relationship Id="rId4" Type="http://schemas.openxmlformats.org/officeDocument/2006/relationships/hyperlink" Target="http://en.wikipedia.org/wiki/Hough_transfor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5.emf"/></Relationships>
</file>

<file path=ppt/slides/_rels/slide43.xml.rels><?xml version="1.0" encoding="UTF-8" standalone="yes"?>
<Relationships xmlns="http://schemas.openxmlformats.org/package/2006/relationships"><Relationship Id="rId3" Type="http://schemas.openxmlformats.org/officeDocument/2006/relationships/hyperlink" Target="file:///L:\USherbrooke\IFT615-Instructeurs%20-%20General\2022%20Hiver\Videos\Vision%20-%20Hubel%20and%20Wiesel%201.mp4" TargetMode="External"/><Relationship Id="rId7" Type="http://schemas.openxmlformats.org/officeDocument/2006/relationships/hyperlink" Target="https://papers.nips.cc/paper/4824-imagenet-classification-with-deep-convolutional-neural-networks.pdf"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hyperlink" Target="http://yann.lecun.com/exdb/publis/pdf/lecun-01a.pdf" TargetMode="External"/><Relationship Id="rId5" Type="http://schemas.openxmlformats.org/officeDocument/2006/relationships/hyperlink" Target="https://www.rctn.org/bruno/public/papers/Fukushima1980.pdf" TargetMode="External"/><Relationship Id="rId4" Type="http://schemas.openxmlformats.org/officeDocument/2006/relationships/hyperlink" Target="https://www.youtube.com/watch?v=y_l4kQ5wjiw"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vision artificielle</a:t>
            </a: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a:extLst>
              <a:ext uri="{FF2B5EF4-FFF2-40B4-BE49-F238E27FC236}">
                <a16:creationId xmlns:a16="http://schemas.microsoft.com/office/drawing/2014/main" id="{02793CB0-BB2F-413C-9489-F8C4B473A271}"/>
              </a:ext>
            </a:extLst>
          </p:cNvPr>
          <p:cNvSpPr>
            <a:spLocks noGrp="1"/>
          </p:cNvSpPr>
          <p:nvPr>
            <p:ph type="title"/>
          </p:nvPr>
        </p:nvSpPr>
        <p:spPr/>
        <p:txBody>
          <a:bodyPr/>
          <a:lstStyle/>
          <a:p>
            <a:r>
              <a:rPr lang="fr-CA" altLang="en-US" dirty="0">
                <a:latin typeface="Arial" panose="020B0604020202020204" pitchFamily="34" charset="0"/>
              </a:rPr>
              <a:t>Contour</a:t>
            </a:r>
          </a:p>
        </p:txBody>
      </p:sp>
      <p:sp>
        <p:nvSpPr>
          <p:cNvPr id="35842" name="Espace réservé du contenu 2">
            <a:extLst>
              <a:ext uri="{FF2B5EF4-FFF2-40B4-BE49-F238E27FC236}">
                <a16:creationId xmlns:a16="http://schemas.microsoft.com/office/drawing/2014/main" id="{2DCF3814-77C5-4213-B243-F082CD5F4D13}"/>
              </a:ext>
            </a:extLst>
          </p:cNvPr>
          <p:cNvSpPr>
            <a:spLocks noGrp="1"/>
          </p:cNvSpPr>
          <p:nvPr>
            <p:ph idx="1"/>
          </p:nvPr>
        </p:nvSpPr>
        <p:spPr/>
        <p:txBody>
          <a:bodyPr/>
          <a:lstStyle/>
          <a:p>
            <a:r>
              <a:rPr lang="fr-CA" altLang="en-US"/>
              <a:t>Un contour est une changement soudain dans l</a:t>
            </a:r>
            <a:r>
              <a:rPr lang="fr-CA" altLang="fr-FR"/>
              <a:t>’</a:t>
            </a:r>
            <a:r>
              <a:rPr lang="fr-CA" altLang="en-US"/>
              <a:t>intensité/couleur de pixels adjacents</a:t>
            </a:r>
          </a:p>
        </p:txBody>
      </p:sp>
      <p:sp>
        <p:nvSpPr>
          <p:cNvPr id="35843" name="Espace réservé de la date 3">
            <a:extLst>
              <a:ext uri="{FF2B5EF4-FFF2-40B4-BE49-F238E27FC236}">
                <a16:creationId xmlns:a16="http://schemas.microsoft.com/office/drawing/2014/main" id="{83A48C0A-A29E-46D8-9FC1-A3F0DD37050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5844" name="Espace réservé du pied de page 4">
            <a:extLst>
              <a:ext uri="{FF2B5EF4-FFF2-40B4-BE49-F238E27FC236}">
                <a16:creationId xmlns:a16="http://schemas.microsoft.com/office/drawing/2014/main" id="{699FE8D7-E27E-49F1-9A1E-4157FE3814A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0F377D0C-38E2-49F6-9ADA-9A31EECE6C0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91A56F77-0A15-40F9-9E7A-A6A5C2CD8502}"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pic>
        <p:nvPicPr>
          <p:cNvPr id="35846" name="Image 1" descr="Capture d’écran 2012-04-03 à 22.00.14.png">
            <a:extLst>
              <a:ext uri="{FF2B5EF4-FFF2-40B4-BE49-F238E27FC236}">
                <a16:creationId xmlns:a16="http://schemas.microsoft.com/office/drawing/2014/main" id="{02703B82-4DE4-4BB5-931A-D9B96C7563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565400"/>
            <a:ext cx="87757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Rectangle 2">
            <a:extLst>
              <a:ext uri="{FF2B5EF4-FFF2-40B4-BE49-F238E27FC236}">
                <a16:creationId xmlns:a16="http://schemas.microsoft.com/office/drawing/2014/main" id="{566A66A4-0D43-4376-8D65-FCA95218EE4D}"/>
              </a:ext>
            </a:extLst>
          </p:cNvPr>
          <p:cNvSpPr>
            <a:spLocks noChangeArrowheads="1"/>
          </p:cNvSpPr>
          <p:nvPr/>
        </p:nvSpPr>
        <p:spPr bwMode="auto">
          <a:xfrm>
            <a:off x="1258888" y="5876925"/>
            <a:ext cx="2112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image originale</a:t>
            </a:r>
            <a:endParaRPr lang="fr-FR" altLang="en-US"/>
          </a:p>
        </p:txBody>
      </p:sp>
      <p:sp>
        <p:nvSpPr>
          <p:cNvPr id="35848" name="Rectangle 8">
            <a:extLst>
              <a:ext uri="{FF2B5EF4-FFF2-40B4-BE49-F238E27FC236}">
                <a16:creationId xmlns:a16="http://schemas.microsoft.com/office/drawing/2014/main" id="{3B2B454C-29B5-413C-ABE5-F45881E4440C}"/>
              </a:ext>
            </a:extLst>
          </p:cNvPr>
          <p:cNvSpPr>
            <a:spLocks noChangeArrowheads="1"/>
          </p:cNvSpPr>
          <p:nvPr/>
        </p:nvSpPr>
        <p:spPr bwMode="auto">
          <a:xfrm>
            <a:off x="5292725" y="5876925"/>
            <a:ext cx="313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extraction des contours</a:t>
            </a:r>
            <a:endParaRPr lang="fr-FR"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re 1">
            <a:extLst>
              <a:ext uri="{FF2B5EF4-FFF2-40B4-BE49-F238E27FC236}">
                <a16:creationId xmlns:a16="http://schemas.microsoft.com/office/drawing/2014/main" id="{29F17E08-73BC-4AF4-8470-C2FCFA495859}"/>
              </a:ext>
            </a:extLst>
          </p:cNvPr>
          <p:cNvSpPr>
            <a:spLocks noGrp="1"/>
          </p:cNvSpPr>
          <p:nvPr>
            <p:ph type="title"/>
          </p:nvPr>
        </p:nvSpPr>
        <p:spPr/>
        <p:txBody>
          <a:bodyPr/>
          <a:lstStyle/>
          <a:p>
            <a:r>
              <a:rPr lang="fr-CA" altLang="en-US" dirty="0">
                <a:latin typeface="Arial" panose="020B0604020202020204" pitchFamily="34" charset="0"/>
              </a:rPr>
              <a:t>Vision animale</a:t>
            </a:r>
          </a:p>
        </p:txBody>
      </p:sp>
      <p:sp>
        <p:nvSpPr>
          <p:cNvPr id="68610" name="Espace réservé de la date 3">
            <a:extLst>
              <a:ext uri="{FF2B5EF4-FFF2-40B4-BE49-F238E27FC236}">
                <a16:creationId xmlns:a16="http://schemas.microsoft.com/office/drawing/2014/main" id="{60C87FAC-7DF2-4178-B6BE-E102210A07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8611" name="Espace réservé du pied de page 4">
            <a:extLst>
              <a:ext uri="{FF2B5EF4-FFF2-40B4-BE49-F238E27FC236}">
                <a16:creationId xmlns:a16="http://schemas.microsoft.com/office/drawing/2014/main" id="{BCC5E5ED-120D-4D49-8F28-C87A9FD8AD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3C54BF-7B66-4D82-BF7E-2CDBE35F9F1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8D12D68-08B5-446B-B5A9-CAD55F2625EC}"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sp>
        <p:nvSpPr>
          <p:cNvPr id="3" name="Rectangle 2">
            <a:extLst>
              <a:ext uri="{FF2B5EF4-FFF2-40B4-BE49-F238E27FC236}">
                <a16:creationId xmlns:a16="http://schemas.microsoft.com/office/drawing/2014/main" id="{9AB35BA5-4BA5-4598-ADA8-DF7BD63AB530}"/>
              </a:ext>
            </a:extLst>
          </p:cNvPr>
          <p:cNvSpPr/>
          <p:nvPr/>
        </p:nvSpPr>
        <p:spPr>
          <a:xfrm>
            <a:off x="1828202" y="5043604"/>
            <a:ext cx="6244389" cy="369332"/>
          </a:xfrm>
          <a:prstGeom prst="rect">
            <a:avLst/>
          </a:prstGeom>
        </p:spPr>
        <p:txBody>
          <a:bodyPr wrap="square">
            <a:spAutoFit/>
          </a:bodyPr>
          <a:lstStyle/>
          <a:p>
            <a:pPr algn="ctr">
              <a:defRPr/>
            </a:pPr>
            <a:endParaRPr lang="de-DE" dirty="0">
              <a:latin typeface="+mn-lt"/>
              <a:ea typeface="굴림" charset="0"/>
              <a:cs typeface="굴림" charset="0"/>
            </a:endParaRPr>
          </a:p>
        </p:txBody>
      </p:sp>
      <p:sp>
        <p:nvSpPr>
          <p:cNvPr id="7" name="Espace réservé du contenu 2">
            <a:extLst>
              <a:ext uri="{FF2B5EF4-FFF2-40B4-BE49-F238E27FC236}">
                <a16:creationId xmlns:a16="http://schemas.microsoft.com/office/drawing/2014/main" id="{134333D8-D4D7-401F-8301-4502BC944554}"/>
              </a:ext>
            </a:extLst>
          </p:cNvPr>
          <p:cNvSpPr txBox="1">
            <a:spLocks/>
          </p:cNvSpPr>
          <p:nvPr/>
        </p:nvSpPr>
        <p:spPr>
          <a:xfrm>
            <a:off x="457200" y="1600200"/>
            <a:ext cx="8283576" cy="4838700"/>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b="1" dirty="0">
                <a:ea typeface="굴림" charset="0"/>
                <a:cs typeface="굴림" charset="0"/>
              </a:rPr>
              <a:t>1959 &amp; 1962</a:t>
            </a:r>
            <a:r>
              <a:rPr lang="de-DE" dirty="0">
                <a:ea typeface="굴림" charset="0"/>
                <a:cs typeface="굴림" charset="0"/>
              </a:rPr>
              <a:t>:   </a:t>
            </a:r>
            <a:r>
              <a:rPr lang="de-DE" dirty="0">
                <a:ea typeface="굴림" charset="0"/>
                <a:cs typeface="굴림" charset="0"/>
                <a:hlinkClick r:id="rId3" action="ppaction://hlinkfile"/>
              </a:rPr>
              <a:t>David Hubel &amp; Torsten Wiesel </a:t>
            </a:r>
            <a:r>
              <a:rPr lang="de-DE" dirty="0">
                <a:latin typeface="+mn-lt"/>
                <a:ea typeface="굴림" charset="0"/>
                <a:cs typeface="굴림" charset="0"/>
              </a:rPr>
              <a:t>: Fonctionnement de la vision chez les animaux </a:t>
            </a:r>
            <a:r>
              <a:rPr lang="en-US" sz="1800" dirty="0">
                <a:hlinkClick r:id="rId4"/>
              </a:rPr>
              <a:t>https://www.youtube.com/watch?v=y_l4kQ5wjiw</a:t>
            </a:r>
            <a:r>
              <a:rPr lang="en-US" sz="1800" dirty="0"/>
              <a:t> </a:t>
            </a:r>
            <a:endParaRPr lang="de-DE" sz="1800" dirty="0">
              <a:latin typeface="+mn-lt"/>
              <a:ea typeface="굴림" charset="0"/>
              <a:cs typeface="굴림" charset="0"/>
            </a:endParaRPr>
          </a:p>
          <a:p>
            <a:pPr marL="0" indent="0">
              <a:buNone/>
            </a:pPr>
            <a:endParaRPr lang="de-DE" dirty="0">
              <a:latin typeface="+mn-lt"/>
              <a:ea typeface="굴림" charset="0"/>
              <a:cs typeface="굴림" charset="0"/>
            </a:endParaRPr>
          </a:p>
          <a:p>
            <a:pPr marL="0" indent="0">
              <a:buNone/>
            </a:pPr>
            <a:endParaRPr lang="fr-FR" dirty="0">
              <a:latin typeface="+mn-lt"/>
              <a:ea typeface="굴림" charset="0"/>
              <a:cs typeface="굴림" charset="0"/>
            </a:endParaRPr>
          </a:p>
          <a:p>
            <a:pPr marL="0" indent="0">
              <a:buNone/>
            </a:pPr>
            <a:endParaRPr lang="de-DE" dirty="0">
              <a:latin typeface="+mn-lt"/>
              <a:ea typeface="굴림" charset="0"/>
              <a:cs typeface="굴림" charset="0"/>
            </a:endParaRPr>
          </a:p>
          <a:p>
            <a:pPr marL="0" indent="0">
              <a:buNone/>
            </a:pPr>
            <a:endParaRPr lang="fr-CA" altLang="ko-KR" dirty="0"/>
          </a:p>
          <a:p>
            <a:endParaRPr lang="fr-CA" altLang="en-US" dirty="0"/>
          </a:p>
        </p:txBody>
      </p:sp>
    </p:spTree>
    <p:extLst>
      <p:ext uri="{BB962C8B-B14F-4D97-AF65-F5344CB8AC3E}">
        <p14:creationId xmlns:p14="http://schemas.microsoft.com/office/powerpoint/2010/main" val="19428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Titre 1">
            <a:extLst>
              <a:ext uri="{FF2B5EF4-FFF2-40B4-BE49-F238E27FC236}">
                <a16:creationId xmlns:a16="http://schemas.microsoft.com/office/drawing/2014/main" id="{56DAAD42-D795-4237-AC84-46A9C65E88A8}"/>
              </a:ext>
            </a:extLst>
          </p:cNvPr>
          <p:cNvSpPr>
            <a:spLocks noGrp="1"/>
          </p:cNvSpPr>
          <p:nvPr>
            <p:ph type="title"/>
          </p:nvPr>
        </p:nvSpPr>
        <p:spPr/>
        <p:txBody>
          <a:bodyPr/>
          <a:lstStyle/>
          <a:p>
            <a:r>
              <a:rPr lang="fr-CA" altLang="en-US" dirty="0">
                <a:latin typeface="Arial" panose="020B0604020202020204" pitchFamily="34" charset="0"/>
              </a:rPr>
              <a:t>Types de contours d’images</a:t>
            </a:r>
          </a:p>
        </p:txBody>
      </p:sp>
      <p:sp>
        <p:nvSpPr>
          <p:cNvPr id="36867" name="Espace réservé de la date 3">
            <a:extLst>
              <a:ext uri="{FF2B5EF4-FFF2-40B4-BE49-F238E27FC236}">
                <a16:creationId xmlns:a16="http://schemas.microsoft.com/office/drawing/2014/main" id="{4197F4CF-5BBC-4358-BB1D-985D72CC4D5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6868" name="Espace réservé du pied de page 4">
            <a:extLst>
              <a:ext uri="{FF2B5EF4-FFF2-40B4-BE49-F238E27FC236}">
                <a16:creationId xmlns:a16="http://schemas.microsoft.com/office/drawing/2014/main" id="{721BA8A9-EFDB-4CB3-B928-D48C281518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A0B02F8-4770-41D2-A078-5C66E359E23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36C6F05-EA17-40A1-8229-C5C6260126E2}"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F1E1C8B8-B946-4030-89F2-E6633865B3B7}"/>
              </a:ext>
            </a:extLst>
          </p:cNvPr>
          <p:cNvPicPr>
            <a:picLocks noChangeAspect="1"/>
          </p:cNvPicPr>
          <p:nvPr/>
        </p:nvPicPr>
        <p:blipFill>
          <a:blip r:embed="rId3"/>
          <a:stretch>
            <a:fillRect/>
          </a:stretch>
        </p:blipFill>
        <p:spPr>
          <a:xfrm>
            <a:off x="170260" y="2398115"/>
            <a:ext cx="8286025" cy="2882097"/>
          </a:xfrm>
          <a:prstGeom prst="rect">
            <a:avLst/>
          </a:prstGeom>
        </p:spPr>
      </p:pic>
      <p:sp>
        <p:nvSpPr>
          <p:cNvPr id="36871" name="Rectangle 2">
            <a:extLst>
              <a:ext uri="{FF2B5EF4-FFF2-40B4-BE49-F238E27FC236}">
                <a16:creationId xmlns:a16="http://schemas.microsoft.com/office/drawing/2014/main" id="{EB0064E6-80BF-4B82-8601-DD6A9AD43BA5}"/>
              </a:ext>
            </a:extLst>
          </p:cNvPr>
          <p:cNvSpPr>
            <a:spLocks noChangeArrowheads="1"/>
          </p:cNvSpPr>
          <p:nvPr/>
        </p:nvSpPr>
        <p:spPr bwMode="auto">
          <a:xfrm>
            <a:off x="4502150" y="4941888"/>
            <a:ext cx="43180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b="1" dirty="0">
                <a:latin typeface="Calibri" panose="020F0502020204030204" pitchFamily="34" charset="0"/>
              </a:rPr>
              <a:t>1-</a:t>
            </a:r>
            <a:r>
              <a:rPr lang="fr-CA" altLang="en-US" sz="2000" dirty="0">
                <a:latin typeface="Calibri" panose="020F0502020204030204" pitchFamily="34" charset="0"/>
              </a:rPr>
              <a:t> changement de profondeur</a:t>
            </a:r>
          </a:p>
          <a:p>
            <a:pPr eaLnBrk="1" hangingPunct="1"/>
            <a:r>
              <a:rPr lang="fr-CA" altLang="en-US" sz="2000" b="1" dirty="0">
                <a:latin typeface="Calibri" panose="020F0502020204030204" pitchFamily="34" charset="0"/>
              </a:rPr>
              <a:t>2-</a:t>
            </a:r>
            <a:r>
              <a:rPr lang="fr-CA" altLang="en-US" sz="2000" dirty="0">
                <a:latin typeface="Calibri" panose="020F0502020204030204" pitchFamily="34" charset="0"/>
              </a:rPr>
              <a:t> changement d</a:t>
            </a:r>
            <a:r>
              <a:rPr lang="fr-CA" altLang="fr-FR" sz="2000" dirty="0">
                <a:latin typeface="Calibri" panose="020F0502020204030204" pitchFamily="34" charset="0"/>
              </a:rPr>
              <a:t>’</a:t>
            </a:r>
            <a:r>
              <a:rPr lang="fr-CA" altLang="en-US" sz="2000" dirty="0">
                <a:latin typeface="Calibri" panose="020F0502020204030204" pitchFamily="34" charset="0"/>
              </a:rPr>
              <a:t>orientation de surface</a:t>
            </a:r>
          </a:p>
          <a:p>
            <a:pPr eaLnBrk="1" hangingPunct="1"/>
            <a:r>
              <a:rPr lang="fr-CA" altLang="en-US" sz="2000" b="1" dirty="0">
                <a:latin typeface="Calibri" panose="020F0502020204030204" pitchFamily="34" charset="0"/>
              </a:rPr>
              <a:t>3-</a:t>
            </a:r>
            <a:r>
              <a:rPr lang="fr-CA" altLang="en-US" sz="2000" dirty="0">
                <a:latin typeface="Calibri" panose="020F0502020204030204" pitchFamily="34" charset="0"/>
              </a:rPr>
              <a:t> changement de couleur (réflexion)</a:t>
            </a:r>
          </a:p>
          <a:p>
            <a:pPr eaLnBrk="1" hangingPunct="1"/>
            <a:r>
              <a:rPr lang="fr-CA" altLang="en-US" sz="2000" b="1" dirty="0">
                <a:latin typeface="Calibri" panose="020F0502020204030204" pitchFamily="34" charset="0"/>
              </a:rPr>
              <a:t>4-</a:t>
            </a:r>
            <a:r>
              <a:rPr lang="fr-CA" altLang="en-US" sz="2000" dirty="0">
                <a:latin typeface="Calibri" panose="020F0502020204030204" pitchFamily="34" charset="0"/>
              </a:rPr>
              <a:t> changement d</a:t>
            </a:r>
            <a:r>
              <a:rPr lang="fr-CA" altLang="fr-FR" sz="2000" dirty="0">
                <a:latin typeface="Calibri" panose="020F0502020204030204" pitchFamily="34" charset="0"/>
              </a:rPr>
              <a:t>’</a:t>
            </a:r>
            <a:r>
              <a:rPr lang="fr-CA" altLang="en-US" sz="2000" dirty="0">
                <a:latin typeface="Calibri" panose="020F0502020204030204" pitchFamily="34" charset="0"/>
              </a:rPr>
              <a:t>illumination</a:t>
            </a:r>
            <a:endParaRPr lang="fr-FR"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Image 16" descr="Capture d’écran 2012-04-03 à 22.57.00.png">
            <a:extLst>
              <a:ext uri="{FF2B5EF4-FFF2-40B4-BE49-F238E27FC236}">
                <a16:creationId xmlns:a16="http://schemas.microsoft.com/office/drawing/2014/main" id="{13FAD705-102E-4D1B-AB25-4125EAAD98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3213100"/>
            <a:ext cx="2881313"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Titre 1">
            <a:extLst>
              <a:ext uri="{FF2B5EF4-FFF2-40B4-BE49-F238E27FC236}">
                <a16:creationId xmlns:a16="http://schemas.microsoft.com/office/drawing/2014/main" id="{39E91E5B-EA4A-479D-B911-16ABCF4270B1}"/>
              </a:ext>
            </a:extLst>
          </p:cNvPr>
          <p:cNvSpPr>
            <a:spLocks noGrp="1"/>
          </p:cNvSpPr>
          <p:nvPr>
            <p:ph type="title"/>
          </p:nvPr>
        </p:nvSpPr>
        <p:spPr/>
        <p:txBody>
          <a:bodyPr/>
          <a:lstStyle/>
          <a:p>
            <a:r>
              <a:rPr lang="fr-CA" altLang="en-US">
                <a:latin typeface="Arial" panose="020B0604020202020204" pitchFamily="34" charset="0"/>
              </a:rPr>
              <a:t>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37891" name="Espace réservé du contenu 2">
            <a:extLst>
              <a:ext uri="{FF2B5EF4-FFF2-40B4-BE49-F238E27FC236}">
                <a16:creationId xmlns:a16="http://schemas.microsoft.com/office/drawing/2014/main" id="{BA5D9CFB-5C51-45C5-B312-97EA8A0452AC}"/>
              </a:ext>
            </a:extLst>
          </p:cNvPr>
          <p:cNvSpPr>
            <a:spLocks noGrp="1"/>
          </p:cNvSpPr>
          <p:nvPr>
            <p:ph idx="1"/>
          </p:nvPr>
        </p:nvSpPr>
        <p:spPr/>
        <p:txBody>
          <a:bodyPr/>
          <a:lstStyle/>
          <a:p>
            <a:r>
              <a:rPr lang="fr-CA" altLang="en-US"/>
              <a:t>Pour détecter si un pixel est sur la frontière d</a:t>
            </a:r>
            <a:r>
              <a:rPr lang="fr-CA" altLang="fr-FR"/>
              <a:t>’</a:t>
            </a:r>
            <a:r>
              <a:rPr lang="fr-CA" altLang="en-US"/>
              <a:t>un contour, on peut regarder la valeur relative des pixels autour de ce pixel</a:t>
            </a:r>
          </a:p>
          <a:p>
            <a:endParaRPr lang="fr-CA" altLang="en-US"/>
          </a:p>
          <a:p>
            <a:r>
              <a:rPr lang="fr-CA" altLang="en-US"/>
              <a:t>Exemple: variation </a:t>
            </a:r>
            <a:r>
              <a:rPr lang="fr-CA" altLang="en-US" b="1"/>
              <a:t>horizontale</a:t>
            </a:r>
            <a:r>
              <a:rPr lang="fr-CA" altLang="en-US"/>
              <a:t>  </a:t>
            </a:r>
            <a:r>
              <a:rPr lang="tr-TR" altLang="en-US">
                <a:latin typeface="Monaco" pitchFamily="-84" charset="0"/>
              </a:rPr>
              <a:t>H[i,j] = X[i,j+1] </a:t>
            </a:r>
            <a:r>
              <a:rPr lang="fr-FR" altLang="en-US">
                <a:latin typeface="Monaco" pitchFamily="-84" charset="0"/>
              </a:rPr>
              <a:t>–</a:t>
            </a:r>
            <a:r>
              <a:rPr lang="tr-TR" altLang="en-US">
                <a:latin typeface="Monaco" pitchFamily="-84" charset="0"/>
              </a:rPr>
              <a:t> X[i,j]</a:t>
            </a:r>
            <a:endParaRPr lang="fr-CA" altLang="en-US"/>
          </a:p>
        </p:txBody>
      </p:sp>
      <p:sp>
        <p:nvSpPr>
          <p:cNvPr id="37892" name="Espace réservé de la date 3">
            <a:extLst>
              <a:ext uri="{FF2B5EF4-FFF2-40B4-BE49-F238E27FC236}">
                <a16:creationId xmlns:a16="http://schemas.microsoft.com/office/drawing/2014/main" id="{5520205D-6E3E-45F4-ABBC-18E9EC1B4F7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7893" name="Espace réservé du pied de page 4">
            <a:extLst>
              <a:ext uri="{FF2B5EF4-FFF2-40B4-BE49-F238E27FC236}">
                <a16:creationId xmlns:a16="http://schemas.microsoft.com/office/drawing/2014/main" id="{8FAFF878-8151-4F77-885E-A347BB5891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A38AAFA3-F85E-45BE-86BD-5823BA309F2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338035-3D48-4DCF-998A-3F586C2103C9}" type="slidenum">
              <a:rPr lang="en-US" altLang="ko-KR" sz="1400">
                <a:latin typeface="Calibri" panose="020F0502020204030204" pitchFamily="34" charset="0"/>
              </a:rPr>
              <a:pPr eaLnBrk="1" hangingPunct="1"/>
              <a:t>13</a:t>
            </a:fld>
            <a:endParaRPr lang="en-US" altLang="ko-KR" sz="1400">
              <a:latin typeface="Calibri" panose="020F0502020204030204" pitchFamily="34" charset="0"/>
            </a:endParaRPr>
          </a:p>
        </p:txBody>
      </p:sp>
      <p:pic>
        <p:nvPicPr>
          <p:cNvPr id="37895" name="Image 8" descr="Capture d’écran 2012-04-03 à 20.34.00.png">
            <a:extLst>
              <a:ext uri="{FF2B5EF4-FFF2-40B4-BE49-F238E27FC236}">
                <a16:creationId xmlns:a16="http://schemas.microsoft.com/office/drawing/2014/main" id="{7EE969B4-3908-4391-B1F3-3257B62BDA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2735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Rectangle 2">
            <a:extLst>
              <a:ext uri="{FF2B5EF4-FFF2-40B4-BE49-F238E27FC236}">
                <a16:creationId xmlns:a16="http://schemas.microsoft.com/office/drawing/2014/main" id="{E7678802-0110-4143-A305-E9D88911A1A4}"/>
              </a:ext>
            </a:extLst>
          </p:cNvPr>
          <p:cNvSpPr>
            <a:spLocks noChangeArrowheads="1"/>
          </p:cNvSpPr>
          <p:nvPr/>
        </p:nvSpPr>
        <p:spPr bwMode="auto">
          <a:xfrm>
            <a:off x="1795463"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a:t>
            </a:r>
            <a:endParaRPr lang="fr-FR" altLang="en-US"/>
          </a:p>
        </p:txBody>
      </p:sp>
      <p:sp>
        <p:nvSpPr>
          <p:cNvPr id="37897" name="Rectangle 10">
            <a:extLst>
              <a:ext uri="{FF2B5EF4-FFF2-40B4-BE49-F238E27FC236}">
                <a16:creationId xmlns:a16="http://schemas.microsoft.com/office/drawing/2014/main" id="{00EACF6A-C69C-4F1B-94A8-42B48203ED93}"/>
              </a:ext>
            </a:extLst>
          </p:cNvPr>
          <p:cNvSpPr>
            <a:spLocks noChangeArrowheads="1"/>
          </p:cNvSpPr>
          <p:nvPr/>
        </p:nvSpPr>
        <p:spPr bwMode="auto">
          <a:xfrm>
            <a:off x="5435600"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H</a:t>
            </a:r>
            <a:endParaRPr lang="fr-FR" altLang="en-US"/>
          </a:p>
        </p:txBody>
      </p:sp>
      <p:sp>
        <p:nvSpPr>
          <p:cNvPr id="37898" name="Rectangle 11">
            <a:extLst>
              <a:ext uri="{FF2B5EF4-FFF2-40B4-BE49-F238E27FC236}">
                <a16:creationId xmlns:a16="http://schemas.microsoft.com/office/drawing/2014/main" id="{C42BE4BD-2027-42E6-B459-1A498189D95B}"/>
              </a:ext>
            </a:extLst>
          </p:cNvPr>
          <p:cNvSpPr>
            <a:spLocks noChangeArrowheads="1"/>
          </p:cNvSpPr>
          <p:nvPr/>
        </p:nvSpPr>
        <p:spPr bwMode="auto">
          <a:xfrm>
            <a:off x="7323138" y="4149725"/>
            <a:ext cx="1641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H[14,14] =</a:t>
            </a:r>
            <a:br>
              <a:rPr lang="tr-TR" altLang="en-US" sz="1600">
                <a:latin typeface="Monaco" pitchFamily="-84" charset="0"/>
              </a:rPr>
            </a:br>
            <a:r>
              <a:rPr lang="tr-TR" altLang="en-US" sz="1600">
                <a:latin typeface="Monaco" pitchFamily="-84" charset="0"/>
              </a:rPr>
              <a:t> X[14,15] </a:t>
            </a:r>
            <a:r>
              <a:rPr lang="fr-FR" altLang="en-US" sz="1600">
                <a:latin typeface="Monaco" pitchFamily="-84" charset="0"/>
              </a:rPr>
              <a:t>–</a:t>
            </a:r>
            <a:endParaRPr lang="tr-TR" altLang="en-US" sz="1600">
              <a:latin typeface="Monaco" pitchFamily="-84" charset="0"/>
            </a:endParaRPr>
          </a:p>
          <a:p>
            <a:pPr eaLnBrk="1" hangingPunct="1"/>
            <a:r>
              <a:rPr lang="tr-TR" altLang="en-US" sz="1600">
                <a:latin typeface="Monaco" pitchFamily="-84" charset="0"/>
              </a:rPr>
              <a:t> X[14,14] </a:t>
            </a:r>
            <a:endParaRPr lang="fr-FR" altLang="en-US" sz="1600"/>
          </a:p>
        </p:txBody>
      </p:sp>
      <p:pic>
        <p:nvPicPr>
          <p:cNvPr id="37899" name="Image 6" descr="Capture d’écran 2012-04-03 à 22.56.44.png">
            <a:extLst>
              <a:ext uri="{FF2B5EF4-FFF2-40B4-BE49-F238E27FC236}">
                <a16:creationId xmlns:a16="http://schemas.microsoft.com/office/drawing/2014/main" id="{B198E927-EAEC-4009-94F7-7C335951E9F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38625" y="3213100"/>
            <a:ext cx="26384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avec flèche 12">
            <a:extLst>
              <a:ext uri="{FF2B5EF4-FFF2-40B4-BE49-F238E27FC236}">
                <a16:creationId xmlns:a16="http://schemas.microsoft.com/office/drawing/2014/main" id="{4DFF2576-98CE-4003-B4E9-3EEDFAD2FC79}"/>
              </a:ext>
            </a:extLst>
          </p:cNvPr>
          <p:cNvCxnSpPr>
            <a:cxnSpLocks noChangeShapeType="1"/>
          </p:cNvCxnSpPr>
          <p:nvPr/>
        </p:nvCxnSpPr>
        <p:spPr bwMode="auto">
          <a:xfrm flipV="1">
            <a:off x="5651500" y="4365625"/>
            <a:ext cx="1584325"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180F5FD1-DA01-410C-ACCB-40B61EDA5482}"/>
                  </a:ext>
                </a:extLst>
              </p14:cNvPr>
              <p14:cNvContentPartPr/>
              <p14:nvPr/>
            </p14:nvContentPartPr>
            <p14:xfrm>
              <a:off x="1380600" y="3551400"/>
              <a:ext cx="1225440" cy="2135880"/>
            </p14:xfrm>
          </p:contentPart>
        </mc:Choice>
        <mc:Fallback xmlns="">
          <p:pic>
            <p:nvPicPr>
              <p:cNvPr id="2" name="Ink 1">
                <a:extLst>
                  <a:ext uri="{FF2B5EF4-FFF2-40B4-BE49-F238E27FC236}">
                    <a16:creationId xmlns:a16="http://schemas.microsoft.com/office/drawing/2014/main" id="{180F5FD1-DA01-410C-ACCB-40B61EDA5482}"/>
                  </a:ext>
                </a:extLst>
              </p:cNvPr>
              <p:cNvPicPr/>
              <p:nvPr/>
            </p:nvPicPr>
            <p:blipFill>
              <a:blip r:embed="rId7"/>
              <a:stretch>
                <a:fillRect/>
              </a:stretch>
            </p:blipFill>
            <p:spPr>
              <a:xfrm>
                <a:off x="1371240" y="3542040"/>
                <a:ext cx="1244160" cy="2154600"/>
              </a:xfrm>
              <a:prstGeom prst="rect">
                <a:avLst/>
              </a:prstGeom>
            </p:spPr>
          </p:pic>
        </mc:Fallback>
      </mc:AlternateContent>
    </p:spTree>
    <p:extLst>
      <p:ext uri="{BB962C8B-B14F-4D97-AF65-F5344CB8AC3E}">
        <p14:creationId xmlns:p14="http://schemas.microsoft.com/office/powerpoint/2010/main" val="812313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re 1">
            <a:extLst>
              <a:ext uri="{FF2B5EF4-FFF2-40B4-BE49-F238E27FC236}">
                <a16:creationId xmlns:a16="http://schemas.microsoft.com/office/drawing/2014/main" id="{CD976718-87EC-4FA6-9E6F-D2F6541ACECD}"/>
              </a:ext>
            </a:extLst>
          </p:cNvPr>
          <p:cNvSpPr>
            <a:spLocks noGrp="1"/>
          </p:cNvSpPr>
          <p:nvPr>
            <p:ph type="title"/>
          </p:nvPr>
        </p:nvSpPr>
        <p:spPr/>
        <p:txBody>
          <a:bodyPr/>
          <a:lstStyle/>
          <a:p>
            <a:r>
              <a:rPr lang="fr-CA" altLang="en-US">
                <a:latin typeface="Arial" panose="020B0604020202020204" pitchFamily="34" charset="0"/>
              </a:rPr>
              <a:t>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38914" name="Espace réservé du contenu 2">
            <a:extLst>
              <a:ext uri="{FF2B5EF4-FFF2-40B4-BE49-F238E27FC236}">
                <a16:creationId xmlns:a16="http://schemas.microsoft.com/office/drawing/2014/main" id="{93E9A084-EF29-40D8-B8A8-002F12D789D7}"/>
              </a:ext>
            </a:extLst>
          </p:cNvPr>
          <p:cNvSpPr>
            <a:spLocks noGrp="1"/>
          </p:cNvSpPr>
          <p:nvPr>
            <p:ph idx="1"/>
          </p:nvPr>
        </p:nvSpPr>
        <p:spPr/>
        <p:txBody>
          <a:bodyPr/>
          <a:lstStyle/>
          <a:p>
            <a:r>
              <a:rPr lang="fr-CA" altLang="en-US"/>
              <a:t>Pour détecter si un pixel est sur la frontière d</a:t>
            </a:r>
            <a:r>
              <a:rPr lang="fr-CA" altLang="fr-FR"/>
              <a:t>’</a:t>
            </a:r>
            <a:r>
              <a:rPr lang="fr-CA" altLang="en-US"/>
              <a:t>un contour, on peut regarder la valeur relative des pixels autour de ce pixel</a:t>
            </a:r>
          </a:p>
          <a:p>
            <a:endParaRPr lang="fr-CA" altLang="en-US"/>
          </a:p>
          <a:p>
            <a:r>
              <a:rPr lang="fr-CA" altLang="en-US"/>
              <a:t>Exemple: variation </a:t>
            </a:r>
            <a:r>
              <a:rPr lang="fr-CA" altLang="en-US" b="1"/>
              <a:t>verticale</a:t>
            </a:r>
            <a:r>
              <a:rPr lang="fr-CA" altLang="en-US"/>
              <a:t> </a:t>
            </a:r>
            <a:r>
              <a:rPr lang="tr-TR" altLang="en-US">
                <a:latin typeface="Monaco" pitchFamily="-84" charset="0"/>
              </a:rPr>
              <a:t>V[i,j] = X[i+1,j] </a:t>
            </a:r>
            <a:r>
              <a:rPr lang="fr-FR" altLang="en-US">
                <a:latin typeface="Monaco" pitchFamily="-84" charset="0"/>
              </a:rPr>
              <a:t>–</a:t>
            </a:r>
            <a:r>
              <a:rPr lang="tr-TR" altLang="en-US">
                <a:latin typeface="Monaco" pitchFamily="-84" charset="0"/>
              </a:rPr>
              <a:t> X[i,j]</a:t>
            </a:r>
            <a:endParaRPr lang="fr-CA" altLang="en-US"/>
          </a:p>
        </p:txBody>
      </p:sp>
      <p:sp>
        <p:nvSpPr>
          <p:cNvPr id="38915" name="Espace réservé de la date 3">
            <a:extLst>
              <a:ext uri="{FF2B5EF4-FFF2-40B4-BE49-F238E27FC236}">
                <a16:creationId xmlns:a16="http://schemas.microsoft.com/office/drawing/2014/main" id="{8CC20BE9-A371-4AA1-870D-57D19B7263A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8916" name="Espace réservé du pied de page 4">
            <a:extLst>
              <a:ext uri="{FF2B5EF4-FFF2-40B4-BE49-F238E27FC236}">
                <a16:creationId xmlns:a16="http://schemas.microsoft.com/office/drawing/2014/main" id="{A499127B-9779-42E8-BED6-CF34A1F75A1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16E5687-1DFB-4B68-99AA-B53C42AD5F5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082683D-C330-42FA-8AE8-32B25250F25E}"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pic>
        <p:nvPicPr>
          <p:cNvPr id="38918" name="Image 8" descr="Capture d’écran 2012-04-03 à 20.34.00.png">
            <a:extLst>
              <a:ext uri="{FF2B5EF4-FFF2-40B4-BE49-F238E27FC236}">
                <a16:creationId xmlns:a16="http://schemas.microsoft.com/office/drawing/2014/main" id="{37981708-64F3-43DB-81DC-C5768FF9D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13100"/>
            <a:ext cx="2735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10">
            <a:extLst>
              <a:ext uri="{FF2B5EF4-FFF2-40B4-BE49-F238E27FC236}">
                <a16:creationId xmlns:a16="http://schemas.microsoft.com/office/drawing/2014/main" id="{46809E23-7686-49B0-AB3B-98A9DD83F079}"/>
              </a:ext>
            </a:extLst>
          </p:cNvPr>
          <p:cNvSpPr>
            <a:spLocks noChangeArrowheads="1"/>
          </p:cNvSpPr>
          <p:nvPr/>
        </p:nvSpPr>
        <p:spPr bwMode="auto">
          <a:xfrm>
            <a:off x="1795463"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a:t>
            </a:r>
            <a:endParaRPr lang="fr-FR" altLang="en-US"/>
          </a:p>
        </p:txBody>
      </p:sp>
      <p:sp>
        <p:nvSpPr>
          <p:cNvPr id="38920" name="Rectangle 11">
            <a:extLst>
              <a:ext uri="{FF2B5EF4-FFF2-40B4-BE49-F238E27FC236}">
                <a16:creationId xmlns:a16="http://schemas.microsoft.com/office/drawing/2014/main" id="{FB723F80-DC1E-48AE-96A9-CA821EEF83C0}"/>
              </a:ext>
            </a:extLst>
          </p:cNvPr>
          <p:cNvSpPr>
            <a:spLocks noChangeArrowheads="1"/>
          </p:cNvSpPr>
          <p:nvPr/>
        </p:nvSpPr>
        <p:spPr bwMode="auto">
          <a:xfrm>
            <a:off x="5435600"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V</a:t>
            </a:r>
            <a:endParaRPr lang="fr-FR" altLang="en-US"/>
          </a:p>
        </p:txBody>
      </p:sp>
      <p:pic>
        <p:nvPicPr>
          <p:cNvPr id="38921" name="Image 13" descr="Capture d’écran 2012-04-03 à 22.56.44.png">
            <a:extLst>
              <a:ext uri="{FF2B5EF4-FFF2-40B4-BE49-F238E27FC236}">
                <a16:creationId xmlns:a16="http://schemas.microsoft.com/office/drawing/2014/main" id="{5E3B1266-B73E-467C-96AB-E5BCCE7F2E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213100"/>
            <a:ext cx="26384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Image 4" descr="Capture d’écran 2012-04-03 à 22.57.00.png">
            <a:extLst>
              <a:ext uri="{FF2B5EF4-FFF2-40B4-BE49-F238E27FC236}">
                <a16:creationId xmlns:a16="http://schemas.microsoft.com/office/drawing/2014/main" id="{E9ACE872-D278-4AC0-820E-BAB580828F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213100"/>
            <a:ext cx="2881313"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Connecteur droit avec flèche 15">
            <a:extLst>
              <a:ext uri="{FF2B5EF4-FFF2-40B4-BE49-F238E27FC236}">
                <a16:creationId xmlns:a16="http://schemas.microsoft.com/office/drawing/2014/main" id="{85D94436-B9DB-4B5C-BD21-665746D20A33}"/>
              </a:ext>
            </a:extLst>
          </p:cNvPr>
          <p:cNvCxnSpPr>
            <a:cxnSpLocks noChangeShapeType="1"/>
          </p:cNvCxnSpPr>
          <p:nvPr/>
        </p:nvCxnSpPr>
        <p:spPr bwMode="auto">
          <a:xfrm flipV="1">
            <a:off x="5651500" y="4365625"/>
            <a:ext cx="1584325"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924" name="Rectangle 16">
            <a:extLst>
              <a:ext uri="{FF2B5EF4-FFF2-40B4-BE49-F238E27FC236}">
                <a16:creationId xmlns:a16="http://schemas.microsoft.com/office/drawing/2014/main" id="{CF0FE132-A337-4431-809F-66478B253098}"/>
              </a:ext>
            </a:extLst>
          </p:cNvPr>
          <p:cNvSpPr>
            <a:spLocks noChangeArrowheads="1"/>
          </p:cNvSpPr>
          <p:nvPr/>
        </p:nvSpPr>
        <p:spPr bwMode="auto">
          <a:xfrm>
            <a:off x="7323138" y="4149725"/>
            <a:ext cx="1641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V[14,14] =</a:t>
            </a:r>
            <a:br>
              <a:rPr lang="tr-TR" altLang="en-US" sz="1600">
                <a:latin typeface="Monaco" pitchFamily="-84" charset="0"/>
              </a:rPr>
            </a:br>
            <a:r>
              <a:rPr lang="tr-TR" altLang="en-US" sz="1600">
                <a:latin typeface="Monaco" pitchFamily="-84" charset="0"/>
              </a:rPr>
              <a:t> X[15,14] </a:t>
            </a:r>
            <a:r>
              <a:rPr lang="fr-FR" altLang="en-US" sz="1600">
                <a:latin typeface="Monaco" pitchFamily="-84" charset="0"/>
              </a:rPr>
              <a:t>–</a:t>
            </a:r>
            <a:endParaRPr lang="tr-TR" altLang="en-US" sz="1600">
              <a:latin typeface="Monaco" pitchFamily="-84" charset="0"/>
            </a:endParaRPr>
          </a:p>
          <a:p>
            <a:pPr eaLnBrk="1" hangingPunct="1"/>
            <a:r>
              <a:rPr lang="tr-TR" altLang="en-US" sz="1600">
                <a:latin typeface="Monaco" pitchFamily="-84" charset="0"/>
              </a:rPr>
              <a:t> X[14,14] </a:t>
            </a:r>
            <a:endParaRPr lang="fr-FR" altLang="en-US" sz="1600"/>
          </a:p>
        </p:txBody>
      </p:sp>
    </p:spTree>
    <p:extLst>
      <p:ext uri="{BB962C8B-B14F-4D97-AF65-F5344CB8AC3E}">
        <p14:creationId xmlns:p14="http://schemas.microsoft.com/office/powerpoint/2010/main" val="36074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a:extLst>
              <a:ext uri="{FF2B5EF4-FFF2-40B4-BE49-F238E27FC236}">
                <a16:creationId xmlns:a16="http://schemas.microsoft.com/office/drawing/2014/main" id="{3C5505BF-E8BE-4C53-A661-52F391E29594}"/>
              </a:ext>
            </a:extLst>
          </p:cNvPr>
          <p:cNvSpPr>
            <a:spLocks noGrp="1"/>
          </p:cNvSpPr>
          <p:nvPr>
            <p:ph type="title"/>
          </p:nvPr>
        </p:nvSpPr>
        <p:spPr/>
        <p:txBody>
          <a:bodyPr/>
          <a:lstStyle/>
          <a:p>
            <a:r>
              <a:rPr lang="fr-CA" altLang="en-US" dirty="0">
                <a:latin typeface="Arial" panose="020B0604020202020204" pitchFamily="34" charset="0"/>
              </a:rPr>
              <a:t>Détecter un contours à partir des gradients d</a:t>
            </a:r>
            <a:r>
              <a:rPr lang="fr-CA" altLang="fr-FR" dirty="0">
                <a:latin typeface="Arial" panose="020B0604020202020204" pitchFamily="34" charset="0"/>
              </a:rPr>
              <a:t>’</a:t>
            </a:r>
            <a:r>
              <a:rPr lang="fr-CA" altLang="en-US" dirty="0">
                <a:latin typeface="Arial" panose="020B0604020202020204" pitchFamily="34" charset="0"/>
              </a:rPr>
              <a:t>image</a:t>
            </a:r>
          </a:p>
        </p:txBody>
      </p:sp>
      <p:sp>
        <p:nvSpPr>
          <p:cNvPr id="39938" name="Espace réservé du contenu 2">
            <a:extLst>
              <a:ext uri="{FF2B5EF4-FFF2-40B4-BE49-F238E27FC236}">
                <a16:creationId xmlns:a16="http://schemas.microsoft.com/office/drawing/2014/main" id="{0523B4AF-4627-4535-93E8-2193820A87DD}"/>
              </a:ext>
            </a:extLst>
          </p:cNvPr>
          <p:cNvSpPr>
            <a:spLocks noGrp="1"/>
          </p:cNvSpPr>
          <p:nvPr>
            <p:ph idx="1"/>
          </p:nvPr>
        </p:nvSpPr>
        <p:spPr/>
        <p:txBody>
          <a:bodyPr/>
          <a:lstStyle/>
          <a:p>
            <a:r>
              <a:rPr lang="fr-CA" altLang="en-US" dirty="0"/>
              <a:t>Un pixel ferait partie d</a:t>
            </a:r>
            <a:r>
              <a:rPr lang="fr-CA" altLang="fr-FR" dirty="0"/>
              <a:t>’</a:t>
            </a:r>
            <a:r>
              <a:rPr lang="fr-CA" altLang="en-US" dirty="0"/>
              <a:t>un contour si la somme des variations (positive ou négative) horizontale et verticale est élevée</a:t>
            </a:r>
            <a:br>
              <a:rPr lang="fr-CA" altLang="en-US" dirty="0"/>
            </a:br>
            <a:br>
              <a:rPr lang="fr-CA" altLang="en-US" dirty="0"/>
            </a:br>
            <a:endParaRPr lang="fr-CA" altLang="en-US" sz="1200" dirty="0"/>
          </a:p>
          <a:p>
            <a:r>
              <a:rPr lang="fr-CA" altLang="en-US" dirty="0"/>
              <a:t>On applique un seuil pour déterminer si contour ou pas</a:t>
            </a:r>
          </a:p>
        </p:txBody>
      </p:sp>
      <p:sp>
        <p:nvSpPr>
          <p:cNvPr id="39939" name="Espace réservé de la date 3">
            <a:extLst>
              <a:ext uri="{FF2B5EF4-FFF2-40B4-BE49-F238E27FC236}">
                <a16:creationId xmlns:a16="http://schemas.microsoft.com/office/drawing/2014/main" id="{38D50C46-527F-418B-BDC3-33637A04D9B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9940" name="Espace réservé du pied de page 4">
            <a:extLst>
              <a:ext uri="{FF2B5EF4-FFF2-40B4-BE49-F238E27FC236}">
                <a16:creationId xmlns:a16="http://schemas.microsoft.com/office/drawing/2014/main" id="{2601F021-F376-44C3-96AB-443EE402B54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87212BA3-B7E7-4D49-AE25-605167856D0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CCBA1C6-9DCD-4636-A9BB-2F7663AA9375}" type="slidenum">
              <a:rPr lang="en-US" altLang="ko-KR" sz="1400">
                <a:latin typeface="Calibri" panose="020F0502020204030204" pitchFamily="34" charset="0"/>
              </a:rPr>
              <a:pPr eaLnBrk="1" hangingPunct="1"/>
              <a:t>15</a:t>
            </a:fld>
            <a:endParaRPr lang="en-US" altLang="ko-KR" sz="1400">
              <a:latin typeface="Calibri" panose="020F0502020204030204" pitchFamily="34" charset="0"/>
            </a:endParaRPr>
          </a:p>
        </p:txBody>
      </p:sp>
      <p:pic>
        <p:nvPicPr>
          <p:cNvPr id="39942" name="Image 8" descr="Capture d’écran 2012-04-03 à 20.34.00.png">
            <a:extLst>
              <a:ext uri="{FF2B5EF4-FFF2-40B4-BE49-F238E27FC236}">
                <a16:creationId xmlns:a16="http://schemas.microsoft.com/office/drawing/2014/main" id="{A1E688FD-CAB9-49F3-8AB2-7206AD7ED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13100"/>
            <a:ext cx="2735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10">
            <a:extLst>
              <a:ext uri="{FF2B5EF4-FFF2-40B4-BE49-F238E27FC236}">
                <a16:creationId xmlns:a16="http://schemas.microsoft.com/office/drawing/2014/main" id="{97F9216B-5E2C-44F8-AC70-779E94CFA464}"/>
              </a:ext>
            </a:extLst>
          </p:cNvPr>
          <p:cNvSpPr>
            <a:spLocks noChangeArrowheads="1"/>
          </p:cNvSpPr>
          <p:nvPr/>
        </p:nvSpPr>
        <p:spPr bwMode="auto">
          <a:xfrm>
            <a:off x="1795463"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a:t>
            </a:r>
            <a:endParaRPr lang="fr-FR" altLang="en-US"/>
          </a:p>
        </p:txBody>
      </p:sp>
      <p:sp>
        <p:nvSpPr>
          <p:cNvPr id="39944" name="Rectangle 11">
            <a:extLst>
              <a:ext uri="{FF2B5EF4-FFF2-40B4-BE49-F238E27FC236}">
                <a16:creationId xmlns:a16="http://schemas.microsoft.com/office/drawing/2014/main" id="{23074046-5FE4-41F8-89EF-E6F655E09869}"/>
              </a:ext>
            </a:extLst>
          </p:cNvPr>
          <p:cNvSpPr>
            <a:spLocks noChangeArrowheads="1"/>
          </p:cNvSpPr>
          <p:nvPr/>
        </p:nvSpPr>
        <p:spPr bwMode="auto">
          <a:xfrm>
            <a:off x="4859338" y="5949950"/>
            <a:ext cx="1584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E &gt; 128</a:t>
            </a:r>
            <a:endParaRPr lang="fr-FR" altLang="en-US"/>
          </a:p>
        </p:txBody>
      </p:sp>
      <p:sp>
        <p:nvSpPr>
          <p:cNvPr id="39945" name="Rectangle 1">
            <a:extLst>
              <a:ext uri="{FF2B5EF4-FFF2-40B4-BE49-F238E27FC236}">
                <a16:creationId xmlns:a16="http://schemas.microsoft.com/office/drawing/2014/main" id="{CE3FA87D-8CE4-4E11-B711-F8E7266521C5}"/>
              </a:ext>
            </a:extLst>
          </p:cNvPr>
          <p:cNvSpPr>
            <a:spLocks noChangeArrowheads="1"/>
          </p:cNvSpPr>
          <p:nvPr/>
        </p:nvSpPr>
        <p:spPr bwMode="auto">
          <a:xfrm>
            <a:off x="1619250" y="2349500"/>
            <a:ext cx="568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2000" dirty="0">
                <a:latin typeface="Monaco" pitchFamily="-84" charset="0"/>
              </a:rPr>
              <a:t>E[i,j] = sqrt(V[i,j]**2 + H[i,j]**2)</a:t>
            </a:r>
            <a:endParaRPr lang="fr-CA" altLang="en-US" sz="2000" dirty="0">
              <a:latin typeface="Calibri" panose="020F0502020204030204" pitchFamily="34" charset="0"/>
            </a:endParaRPr>
          </a:p>
        </p:txBody>
      </p:sp>
      <p:pic>
        <p:nvPicPr>
          <p:cNvPr id="39946" name="Image 2" descr="Capture d’écran 2012-04-04 à 10.23.24.png">
            <a:extLst>
              <a:ext uri="{FF2B5EF4-FFF2-40B4-BE49-F238E27FC236}">
                <a16:creationId xmlns:a16="http://schemas.microsoft.com/office/drawing/2014/main" id="{97A4C096-C048-49A8-8F1E-C7A8576A79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0825" y="3213100"/>
            <a:ext cx="2814638"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avec flèche 16">
            <a:extLst>
              <a:ext uri="{FF2B5EF4-FFF2-40B4-BE49-F238E27FC236}">
                <a16:creationId xmlns:a16="http://schemas.microsoft.com/office/drawing/2014/main" id="{E94CE215-226B-40EB-8A6E-ECCB73A235BC}"/>
              </a:ext>
            </a:extLst>
          </p:cNvPr>
          <p:cNvCxnSpPr>
            <a:cxnSpLocks noChangeShapeType="1"/>
          </p:cNvCxnSpPr>
          <p:nvPr/>
        </p:nvCxnSpPr>
        <p:spPr bwMode="auto">
          <a:xfrm flipV="1">
            <a:off x="5651500" y="4365625"/>
            <a:ext cx="1584325"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9948" name="Rectangle 16">
            <a:extLst>
              <a:ext uri="{FF2B5EF4-FFF2-40B4-BE49-F238E27FC236}">
                <a16:creationId xmlns:a16="http://schemas.microsoft.com/office/drawing/2014/main" id="{15A318BB-4B83-47A5-B673-8FAA8E4FE1A6}"/>
              </a:ext>
            </a:extLst>
          </p:cNvPr>
          <p:cNvSpPr>
            <a:spLocks noChangeArrowheads="1"/>
          </p:cNvSpPr>
          <p:nvPr/>
        </p:nvSpPr>
        <p:spPr bwMode="auto">
          <a:xfrm>
            <a:off x="7235825" y="4170363"/>
            <a:ext cx="1641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E[14,14]&gt;128</a:t>
            </a:r>
          </a:p>
        </p:txBody>
      </p:sp>
    </p:spTree>
    <p:extLst>
      <p:ext uri="{BB962C8B-B14F-4D97-AF65-F5344CB8AC3E}">
        <p14:creationId xmlns:p14="http://schemas.microsoft.com/office/powerpoint/2010/main" val="380514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re 1">
            <a:extLst>
              <a:ext uri="{FF2B5EF4-FFF2-40B4-BE49-F238E27FC236}">
                <a16:creationId xmlns:a16="http://schemas.microsoft.com/office/drawing/2014/main" id="{4E9E9879-2944-4915-BEF7-B8F3EFC70412}"/>
              </a:ext>
            </a:extLst>
          </p:cNvPr>
          <p:cNvSpPr>
            <a:spLocks noGrp="1"/>
          </p:cNvSpPr>
          <p:nvPr>
            <p:ph type="title"/>
          </p:nvPr>
        </p:nvSpPr>
        <p:spPr/>
        <p:txBody>
          <a:bodyPr/>
          <a:lstStyle/>
          <a:p>
            <a:r>
              <a:rPr lang="fr-CA" altLang="en-US">
                <a:latin typeface="Arial" panose="020B0604020202020204" pitchFamily="34" charset="0"/>
              </a:rPr>
              <a:t>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40962" name="Espace réservé du contenu 2">
            <a:extLst>
              <a:ext uri="{FF2B5EF4-FFF2-40B4-BE49-F238E27FC236}">
                <a16:creationId xmlns:a16="http://schemas.microsoft.com/office/drawing/2014/main" id="{826CD96A-C748-49FC-A87E-7EE51D2E7B7E}"/>
              </a:ext>
            </a:extLst>
          </p:cNvPr>
          <p:cNvSpPr>
            <a:spLocks noGrp="1"/>
          </p:cNvSpPr>
          <p:nvPr>
            <p:ph idx="1"/>
          </p:nvPr>
        </p:nvSpPr>
        <p:spPr/>
        <p:txBody>
          <a:bodyPr/>
          <a:lstStyle/>
          <a:p>
            <a:r>
              <a:rPr lang="fr-CA" altLang="en-US" dirty="0"/>
              <a:t>On peut voir le calcul des variations comme des dérivées partielles</a:t>
            </a:r>
          </a:p>
          <a:p>
            <a:pPr marL="0" indent="0">
              <a:buNone/>
            </a:pPr>
            <a:endParaRPr lang="fr-CA" altLang="en-US" dirty="0"/>
          </a:p>
          <a:p>
            <a:r>
              <a:rPr lang="fr-CA" altLang="en-US" dirty="0"/>
              <a:t>La « fonction »                 serait la valeur de l</a:t>
            </a:r>
            <a:r>
              <a:rPr lang="fr-CA" altLang="fr-FR" dirty="0"/>
              <a:t>’</a:t>
            </a:r>
            <a:r>
              <a:rPr lang="fr-CA" altLang="en-US" dirty="0"/>
              <a:t>image à la position </a:t>
            </a:r>
          </a:p>
        </p:txBody>
      </p:sp>
      <p:sp>
        <p:nvSpPr>
          <p:cNvPr id="40963" name="Espace réservé de la date 3">
            <a:extLst>
              <a:ext uri="{FF2B5EF4-FFF2-40B4-BE49-F238E27FC236}">
                <a16:creationId xmlns:a16="http://schemas.microsoft.com/office/drawing/2014/main" id="{3930E9F4-2CA0-485E-A669-F397C8F785F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0964" name="Espace réservé du pied de page 4">
            <a:extLst>
              <a:ext uri="{FF2B5EF4-FFF2-40B4-BE49-F238E27FC236}">
                <a16:creationId xmlns:a16="http://schemas.microsoft.com/office/drawing/2014/main" id="{E145A64D-4E14-4A65-9DB4-C93F234C0F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7197CE5-0B4D-429E-9C60-4A337486B0CB}"/>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9B5556A-FE07-423A-902B-A9F606DEE1D0}" type="slidenum">
              <a:rPr lang="en-US" altLang="ko-KR" sz="1400">
                <a:latin typeface="Calibri" panose="020F0502020204030204" pitchFamily="34" charset="0"/>
              </a:rPr>
              <a:pPr eaLnBrk="1" hangingPunct="1"/>
              <a:t>16</a:t>
            </a:fld>
            <a:endParaRPr lang="en-US" altLang="ko-KR" sz="1400">
              <a:latin typeface="Calibri" panose="020F0502020204030204" pitchFamily="34" charset="0"/>
            </a:endParaRPr>
          </a:p>
        </p:txBody>
      </p:sp>
      <p:sp>
        <p:nvSpPr>
          <p:cNvPr id="40966" name="Rectangle 1">
            <a:extLst>
              <a:ext uri="{FF2B5EF4-FFF2-40B4-BE49-F238E27FC236}">
                <a16:creationId xmlns:a16="http://schemas.microsoft.com/office/drawing/2014/main" id="{B71B37F7-9D5A-4557-ACB4-16D16F209DD8}"/>
              </a:ext>
            </a:extLst>
          </p:cNvPr>
          <p:cNvSpPr>
            <a:spLocks noChangeArrowheads="1"/>
          </p:cNvSpPr>
          <p:nvPr/>
        </p:nvSpPr>
        <p:spPr bwMode="auto">
          <a:xfrm>
            <a:off x="5292725" y="3429000"/>
            <a:ext cx="3382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X[i,j+1] </a:t>
            </a:r>
            <a:r>
              <a:rPr lang="fr-FR" altLang="en-US" sz="1600">
                <a:latin typeface="Monaco" pitchFamily="-84" charset="0"/>
              </a:rPr>
              <a:t>–</a:t>
            </a:r>
            <a:r>
              <a:rPr lang="tr-TR" altLang="en-US" sz="1600">
                <a:latin typeface="Monaco" pitchFamily="-84" charset="0"/>
              </a:rPr>
              <a:t> X[i,j] = H[i,j]  </a:t>
            </a:r>
            <a:endParaRPr lang="fr-CA" altLang="en-US" sz="1600">
              <a:latin typeface="Calibri" panose="020F0502020204030204" pitchFamily="34" charset="0"/>
            </a:endParaRPr>
          </a:p>
        </p:txBody>
      </p:sp>
      <p:sp>
        <p:nvSpPr>
          <p:cNvPr id="40967" name="Rectangle 7">
            <a:extLst>
              <a:ext uri="{FF2B5EF4-FFF2-40B4-BE49-F238E27FC236}">
                <a16:creationId xmlns:a16="http://schemas.microsoft.com/office/drawing/2014/main" id="{9C982E3D-57FF-4D07-8C8D-B9ACFFF4C881}"/>
              </a:ext>
            </a:extLst>
          </p:cNvPr>
          <p:cNvSpPr>
            <a:spLocks noChangeArrowheads="1"/>
          </p:cNvSpPr>
          <p:nvPr/>
        </p:nvSpPr>
        <p:spPr bwMode="auto">
          <a:xfrm>
            <a:off x="5292725" y="5229225"/>
            <a:ext cx="3455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X[i+1,j] </a:t>
            </a:r>
            <a:r>
              <a:rPr lang="fr-FR" altLang="en-US" sz="1600">
                <a:latin typeface="Monaco" pitchFamily="-84" charset="0"/>
              </a:rPr>
              <a:t>–</a:t>
            </a:r>
            <a:r>
              <a:rPr lang="tr-TR" altLang="en-US" sz="1600">
                <a:latin typeface="Monaco" pitchFamily="-84" charset="0"/>
              </a:rPr>
              <a:t> X[i,j] = V[i,j]</a:t>
            </a:r>
            <a:endParaRPr lang="fr-CA" altLang="en-US" sz="1600">
              <a:latin typeface="Calibri" panose="020F0502020204030204" pitchFamily="34" charset="0"/>
            </a:endParaRPr>
          </a:p>
        </p:txBody>
      </p:sp>
      <p:pic>
        <p:nvPicPr>
          <p:cNvPr id="40968" name="Image 8">
            <a:extLst>
              <a:ext uri="{FF2B5EF4-FFF2-40B4-BE49-F238E27FC236}">
                <a16:creationId xmlns:a16="http://schemas.microsoft.com/office/drawing/2014/main" id="{AF997853-E0D3-4C58-88D9-4F7324D424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5157788"/>
            <a:ext cx="4624388"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Image 9">
            <a:extLst>
              <a:ext uri="{FF2B5EF4-FFF2-40B4-BE49-F238E27FC236}">
                <a16:creationId xmlns:a16="http://schemas.microsoft.com/office/drawing/2014/main" id="{0320ABEE-B869-45D8-9CE9-1B4D0D219F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349625"/>
            <a:ext cx="46085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Rectangle 3">
            <a:extLst>
              <a:ext uri="{FF2B5EF4-FFF2-40B4-BE49-F238E27FC236}">
                <a16:creationId xmlns:a16="http://schemas.microsoft.com/office/drawing/2014/main" id="{76591C2A-BCA3-472D-89C5-4D4EFDCD9D90}"/>
              </a:ext>
            </a:extLst>
          </p:cNvPr>
          <p:cNvSpPr>
            <a:spLocks noChangeArrowheads="1"/>
          </p:cNvSpPr>
          <p:nvPr/>
        </p:nvSpPr>
        <p:spPr bwMode="auto">
          <a:xfrm>
            <a:off x="4954588" y="3357563"/>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a:t>
            </a:r>
            <a:endParaRPr lang="fr-FR" altLang="en-US"/>
          </a:p>
        </p:txBody>
      </p:sp>
      <p:sp>
        <p:nvSpPr>
          <p:cNvPr id="40971" name="Rectangle 17">
            <a:extLst>
              <a:ext uri="{FF2B5EF4-FFF2-40B4-BE49-F238E27FC236}">
                <a16:creationId xmlns:a16="http://schemas.microsoft.com/office/drawing/2014/main" id="{47E7FE3A-9561-495E-832A-62B01C92DC6D}"/>
              </a:ext>
            </a:extLst>
          </p:cNvPr>
          <p:cNvSpPr>
            <a:spLocks noChangeArrowheads="1"/>
          </p:cNvSpPr>
          <p:nvPr/>
        </p:nvSpPr>
        <p:spPr bwMode="auto">
          <a:xfrm>
            <a:off x="4954588" y="5157788"/>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a:t>
            </a:r>
            <a:endParaRPr lang="fr-FR" altLang="en-US"/>
          </a:p>
        </p:txBody>
      </p:sp>
      <p:pic>
        <p:nvPicPr>
          <p:cNvPr id="40972" name="Image 4">
            <a:extLst>
              <a:ext uri="{FF2B5EF4-FFF2-40B4-BE49-F238E27FC236}">
                <a16:creationId xmlns:a16="http://schemas.microsoft.com/office/drawing/2014/main" id="{7D88C50F-AE26-43EC-8B32-A9B1D37E65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76488"/>
            <a:ext cx="84296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Image 5">
            <a:extLst>
              <a:ext uri="{FF2B5EF4-FFF2-40B4-BE49-F238E27FC236}">
                <a16:creationId xmlns:a16="http://schemas.microsoft.com/office/drawing/2014/main" id="{E0BBC5E7-7128-4188-93E3-BD5F472FEFA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2387600"/>
            <a:ext cx="615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Image 6">
            <a:extLst>
              <a:ext uri="{FF2B5EF4-FFF2-40B4-BE49-F238E27FC236}">
                <a16:creationId xmlns:a16="http://schemas.microsoft.com/office/drawing/2014/main" id="{3684C8AB-3B4C-49F2-B40F-EADBE2C8CEE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4419600"/>
            <a:ext cx="788987"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ccolade ouvrante 15">
            <a:extLst>
              <a:ext uri="{FF2B5EF4-FFF2-40B4-BE49-F238E27FC236}">
                <a16:creationId xmlns:a16="http://schemas.microsoft.com/office/drawing/2014/main" id="{A757CD22-3F56-48DB-8F07-11A5D14EF23F}"/>
              </a:ext>
            </a:extLst>
          </p:cNvPr>
          <p:cNvSpPr>
            <a:spLocks/>
          </p:cNvSpPr>
          <p:nvPr/>
        </p:nvSpPr>
        <p:spPr bwMode="auto">
          <a:xfrm rot="-5400000">
            <a:off x="6282531" y="2836069"/>
            <a:ext cx="230188" cy="2108200"/>
          </a:xfrm>
          <a:prstGeom prst="leftBrace">
            <a:avLst>
              <a:gd name="adj1" fmla="val 8353"/>
              <a:gd name="adj2" fmla="val 50000"/>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
        <p:nvSpPr>
          <p:cNvPr id="24" name="Accolade ouvrante 23">
            <a:extLst>
              <a:ext uri="{FF2B5EF4-FFF2-40B4-BE49-F238E27FC236}">
                <a16:creationId xmlns:a16="http://schemas.microsoft.com/office/drawing/2014/main" id="{8587DA4E-EDDE-48B8-A6A5-378A2F58E648}"/>
              </a:ext>
            </a:extLst>
          </p:cNvPr>
          <p:cNvSpPr>
            <a:spLocks/>
          </p:cNvSpPr>
          <p:nvPr/>
        </p:nvSpPr>
        <p:spPr bwMode="auto">
          <a:xfrm rot="5400000">
            <a:off x="6265863" y="4094163"/>
            <a:ext cx="304800" cy="2108200"/>
          </a:xfrm>
          <a:prstGeom prst="leftBrace">
            <a:avLst>
              <a:gd name="adj1" fmla="val 8326"/>
              <a:gd name="adj2" fmla="val 50000"/>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re 1">
            <a:extLst>
              <a:ext uri="{FF2B5EF4-FFF2-40B4-BE49-F238E27FC236}">
                <a16:creationId xmlns:a16="http://schemas.microsoft.com/office/drawing/2014/main" id="{3CA920CE-5D1D-4658-B6BD-38D930FA0641}"/>
              </a:ext>
            </a:extLst>
          </p:cNvPr>
          <p:cNvSpPr>
            <a:spLocks noGrp="1"/>
          </p:cNvSpPr>
          <p:nvPr>
            <p:ph type="title"/>
          </p:nvPr>
        </p:nvSpPr>
        <p:spPr/>
        <p:txBody>
          <a:bodyPr/>
          <a:lstStyle/>
          <a:p>
            <a:r>
              <a:rPr lang="fr-CA" altLang="en-US" dirty="0">
                <a:latin typeface="Arial" panose="020B0604020202020204" pitchFamily="34" charset="0"/>
              </a:rPr>
              <a:t>Gradient d</a:t>
            </a:r>
            <a:r>
              <a:rPr lang="fr-CA" altLang="fr-FR" dirty="0">
                <a:latin typeface="Arial" panose="020B0604020202020204" pitchFamily="34" charset="0"/>
              </a:rPr>
              <a:t>’</a:t>
            </a:r>
            <a:r>
              <a:rPr lang="fr-CA" altLang="en-US" dirty="0">
                <a:latin typeface="Arial" panose="020B0604020202020204" pitchFamily="34" charset="0"/>
              </a:rPr>
              <a:t>image</a:t>
            </a:r>
          </a:p>
        </p:txBody>
      </p:sp>
      <p:sp>
        <p:nvSpPr>
          <p:cNvPr id="41986" name="Espace réservé du contenu 2">
            <a:extLst>
              <a:ext uri="{FF2B5EF4-FFF2-40B4-BE49-F238E27FC236}">
                <a16:creationId xmlns:a16="http://schemas.microsoft.com/office/drawing/2014/main" id="{84DD8149-D222-42A2-83D3-87688E0C3C9E}"/>
              </a:ext>
            </a:extLst>
          </p:cNvPr>
          <p:cNvSpPr>
            <a:spLocks noGrp="1"/>
          </p:cNvSpPr>
          <p:nvPr>
            <p:ph idx="1"/>
          </p:nvPr>
        </p:nvSpPr>
        <p:spPr>
          <a:xfrm>
            <a:off x="457200" y="1600200"/>
            <a:ext cx="7941212" cy="2896423"/>
          </a:xfrm>
        </p:spPr>
        <p:txBody>
          <a:bodyPr/>
          <a:lstStyle/>
          <a:p>
            <a:r>
              <a:rPr lang="fr-CA" altLang="en-US" dirty="0"/>
              <a:t>Si </a:t>
            </a:r>
            <a:r>
              <a:rPr lang="tr-TR" altLang="en-US" dirty="0">
                <a:latin typeface="Monaco" pitchFamily="-84" charset="0"/>
              </a:rPr>
              <a:t>H[i,j]</a:t>
            </a:r>
            <a:r>
              <a:rPr lang="fr-CA" altLang="en-US" dirty="0"/>
              <a:t> et </a:t>
            </a:r>
            <a:r>
              <a:rPr lang="tr-TR" altLang="en-US" dirty="0">
                <a:latin typeface="Monaco" pitchFamily="-84" charset="0"/>
              </a:rPr>
              <a:t>V[i,j]</a:t>
            </a:r>
            <a:r>
              <a:rPr lang="fr-CA" altLang="en-US" dirty="0"/>
              <a:t> sont les dérivées partielles de l</a:t>
            </a:r>
            <a:r>
              <a:rPr lang="fr-CA" altLang="fr-FR" dirty="0"/>
              <a:t>’</a:t>
            </a:r>
            <a:r>
              <a:rPr lang="fr-CA" altLang="en-US" dirty="0"/>
              <a:t>image, alors</a:t>
            </a:r>
            <a:br>
              <a:rPr lang="fr-CA" altLang="en-US" dirty="0"/>
            </a:br>
            <a:br>
              <a:rPr lang="fr-CA" altLang="en-US" dirty="0"/>
            </a:br>
            <a:br>
              <a:rPr lang="fr-CA" altLang="en-US" dirty="0"/>
            </a:br>
            <a:br>
              <a:rPr lang="fr-CA" altLang="en-US" dirty="0"/>
            </a:br>
            <a:r>
              <a:rPr lang="fr-CA" altLang="en-US" dirty="0"/>
              <a:t>est le</a:t>
            </a:r>
            <a:r>
              <a:rPr lang="fr-CA" altLang="en-US" b="1" dirty="0"/>
              <a:t> gradient de l</a:t>
            </a:r>
            <a:r>
              <a:rPr lang="fr-CA" altLang="fr-FR" b="1" dirty="0"/>
              <a:t>’</a:t>
            </a:r>
            <a:r>
              <a:rPr lang="fr-CA" altLang="en-US" b="1" dirty="0"/>
              <a:t>image</a:t>
            </a:r>
            <a:r>
              <a:rPr lang="fr-CA" altLang="en-US" dirty="0"/>
              <a:t>, à la position </a:t>
            </a:r>
            <a:r>
              <a:rPr lang="tr-TR" altLang="en-US" dirty="0">
                <a:latin typeface="Monaco" pitchFamily="-84" charset="0"/>
              </a:rPr>
              <a:t>(i,j)</a:t>
            </a:r>
            <a:r>
              <a:rPr lang="fr-CA" altLang="en-US" dirty="0"/>
              <a:t> </a:t>
            </a:r>
          </a:p>
          <a:p>
            <a:endParaRPr lang="fr-CA" altLang="en-US" dirty="0"/>
          </a:p>
          <a:p>
            <a:r>
              <a:rPr lang="fr-CA" altLang="en-US" dirty="0"/>
              <a:t>Pour détecter contours, l’idée serait de calculer donc la norme euclidienne de ces gradients et voir où les gradients changent significativement</a:t>
            </a:r>
            <a:br>
              <a:rPr lang="fr-CA" altLang="en-US" dirty="0"/>
            </a:br>
            <a:endParaRPr lang="fr-CA" altLang="en-US" dirty="0"/>
          </a:p>
          <a:p>
            <a:endParaRPr lang="fr-CA" altLang="en-US" dirty="0"/>
          </a:p>
          <a:p>
            <a:endParaRPr lang="fr-CA" altLang="en-US" dirty="0"/>
          </a:p>
          <a:p>
            <a:pPr marL="0" indent="0">
              <a:buNone/>
            </a:pPr>
            <a:endParaRPr lang="fr-CA" altLang="en-US" dirty="0"/>
          </a:p>
        </p:txBody>
      </p:sp>
      <p:sp>
        <p:nvSpPr>
          <p:cNvPr id="41987" name="Espace réservé de la date 3">
            <a:extLst>
              <a:ext uri="{FF2B5EF4-FFF2-40B4-BE49-F238E27FC236}">
                <a16:creationId xmlns:a16="http://schemas.microsoft.com/office/drawing/2014/main" id="{4E86DFA3-3D38-4A86-A182-9646413C4C3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1988" name="Espace réservé du pied de page 4">
            <a:extLst>
              <a:ext uri="{FF2B5EF4-FFF2-40B4-BE49-F238E27FC236}">
                <a16:creationId xmlns:a16="http://schemas.microsoft.com/office/drawing/2014/main" id="{3F518707-4EF0-4E9F-B39A-5D699D03331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D6DF7112-B685-487C-A335-326290B932E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D1F16A5-78A9-4479-844A-60931BB0B38D}" type="slidenum">
              <a:rPr lang="en-US" altLang="ko-KR" sz="1400">
                <a:latin typeface="Calibri" panose="020F0502020204030204" pitchFamily="34" charset="0"/>
              </a:rPr>
              <a:pPr eaLnBrk="1" hangingPunct="1"/>
              <a:t>17</a:t>
            </a:fld>
            <a:endParaRPr lang="en-US" altLang="ko-KR" sz="1400">
              <a:latin typeface="Calibri" panose="020F0502020204030204" pitchFamily="34" charset="0"/>
            </a:endParaRPr>
          </a:p>
        </p:txBody>
      </p:sp>
      <p:sp>
        <p:nvSpPr>
          <p:cNvPr id="41990" name="Rectangle 1">
            <a:extLst>
              <a:ext uri="{FF2B5EF4-FFF2-40B4-BE49-F238E27FC236}">
                <a16:creationId xmlns:a16="http://schemas.microsoft.com/office/drawing/2014/main" id="{19DE5604-E3C0-49F9-81C4-BBD83BC76BC9}"/>
              </a:ext>
            </a:extLst>
          </p:cNvPr>
          <p:cNvSpPr>
            <a:spLocks noChangeArrowheads="1"/>
          </p:cNvSpPr>
          <p:nvPr/>
        </p:nvSpPr>
        <p:spPr bwMode="auto">
          <a:xfrm>
            <a:off x="2195513" y="2276475"/>
            <a:ext cx="39608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G[i,j,:] = [ H[i,j], V[i,j] ] </a:t>
            </a:r>
            <a:endParaRPr lang="fr-CA" altLang="en-US" sz="1600">
              <a:latin typeface="Calibri" panose="020F0502020204030204" pitchFamily="34" charset="0"/>
            </a:endParaRPr>
          </a:p>
        </p:txBody>
      </p:sp>
      <p:sp>
        <p:nvSpPr>
          <p:cNvPr id="22" name="Accolade ouvrante 21">
            <a:extLst>
              <a:ext uri="{FF2B5EF4-FFF2-40B4-BE49-F238E27FC236}">
                <a16:creationId xmlns:a16="http://schemas.microsoft.com/office/drawing/2014/main" id="{4A0AA39E-1AF1-4D4D-91BE-24DD133DB12E}"/>
              </a:ext>
            </a:extLst>
          </p:cNvPr>
          <p:cNvSpPr>
            <a:spLocks/>
          </p:cNvSpPr>
          <p:nvPr/>
        </p:nvSpPr>
        <p:spPr bwMode="auto">
          <a:xfrm rot="-5400000">
            <a:off x="4801043" y="4249709"/>
            <a:ext cx="73172" cy="1943007"/>
          </a:xfrm>
          <a:prstGeom prst="leftBrace">
            <a:avLst>
              <a:gd name="adj1" fmla="val 8312"/>
              <a:gd name="adj2" fmla="val 50000"/>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
        <p:nvSpPr>
          <p:cNvPr id="41993" name="Rectangle 13">
            <a:extLst>
              <a:ext uri="{FF2B5EF4-FFF2-40B4-BE49-F238E27FC236}">
                <a16:creationId xmlns:a16="http://schemas.microsoft.com/office/drawing/2014/main" id="{8A7726CC-7A31-4DD5-910A-D6CB0B7B2DE7}"/>
              </a:ext>
            </a:extLst>
          </p:cNvPr>
          <p:cNvSpPr>
            <a:spLocks noChangeArrowheads="1"/>
          </p:cNvSpPr>
          <p:nvPr/>
        </p:nvSpPr>
        <p:spPr bwMode="auto">
          <a:xfrm>
            <a:off x="3866125" y="5283096"/>
            <a:ext cx="2489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norme du vecteur </a:t>
            </a:r>
            <a:r>
              <a:rPr lang="tr-TR" altLang="en-US" sz="1800" dirty="0">
                <a:latin typeface="Monaco" pitchFamily="-84" charset="0"/>
              </a:rPr>
              <a:t>G[i,j,:]</a:t>
            </a:r>
            <a:endParaRPr lang="fr-FR" altLang="en-US" sz="1800" dirty="0"/>
          </a:p>
        </p:txBody>
      </p:sp>
      <p:sp>
        <p:nvSpPr>
          <p:cNvPr id="11" name="Rectangle 1">
            <a:extLst>
              <a:ext uri="{FF2B5EF4-FFF2-40B4-BE49-F238E27FC236}">
                <a16:creationId xmlns:a16="http://schemas.microsoft.com/office/drawing/2014/main" id="{4573F228-2C0E-4593-8D16-D42AC7724DFB}"/>
              </a:ext>
            </a:extLst>
          </p:cNvPr>
          <p:cNvSpPr>
            <a:spLocks noChangeArrowheads="1"/>
          </p:cNvSpPr>
          <p:nvPr/>
        </p:nvSpPr>
        <p:spPr bwMode="auto">
          <a:xfrm>
            <a:off x="895350" y="4784517"/>
            <a:ext cx="6491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2000" dirty="0">
                <a:latin typeface="Monaco" pitchFamily="-84" charset="0"/>
              </a:rPr>
              <a:t>E[i,j] = sqrt(V[i,j]</a:t>
            </a:r>
            <a:r>
              <a:rPr lang="tr-TR" altLang="en-US" sz="2000" baseline="30000" dirty="0">
                <a:latin typeface="Monaco" pitchFamily="-84" charset="0"/>
              </a:rPr>
              <a:t>2</a:t>
            </a:r>
            <a:r>
              <a:rPr lang="tr-TR" altLang="en-US" sz="2000" dirty="0">
                <a:latin typeface="Monaco" pitchFamily="-84" charset="0"/>
              </a:rPr>
              <a:t> + H[i,j]</a:t>
            </a:r>
            <a:r>
              <a:rPr lang="tr-TR" altLang="en-US" sz="2000" baseline="30000" dirty="0">
                <a:latin typeface="Monaco" pitchFamily="-84" charset="0"/>
              </a:rPr>
              <a:t>2</a:t>
            </a:r>
            <a:r>
              <a:rPr lang="tr-TR" altLang="en-US" sz="2000" dirty="0">
                <a:latin typeface="Monaco" pitchFamily="-84" charset="0"/>
              </a:rPr>
              <a:t>)</a:t>
            </a:r>
            <a:r>
              <a:rPr lang="en-CA" altLang="en-US" sz="2000" dirty="0">
                <a:latin typeface="Monaco" pitchFamily="-84" charset="0"/>
              </a:rPr>
              <a:t> = sqrt(sum(G[</a:t>
            </a:r>
            <a:r>
              <a:rPr lang="en-CA" altLang="en-US" sz="2000" dirty="0" err="1">
                <a:latin typeface="Monaco" pitchFamily="-84" charset="0"/>
              </a:rPr>
              <a:t>i</a:t>
            </a:r>
            <a:r>
              <a:rPr lang="en-CA" altLang="en-US" sz="2000" dirty="0">
                <a:latin typeface="Monaco" pitchFamily="-84" charset="0"/>
              </a:rPr>
              <a:t>, j, :]</a:t>
            </a:r>
            <a:r>
              <a:rPr lang="en-CA" altLang="en-US" sz="2000" baseline="30000" dirty="0">
                <a:latin typeface="Monaco" pitchFamily="-84" charset="0"/>
              </a:rPr>
              <a:t>2</a:t>
            </a:r>
            <a:r>
              <a:rPr lang="en-CA" altLang="en-US" sz="2000" dirty="0">
                <a:latin typeface="Monaco" pitchFamily="-84" charset="0"/>
              </a:rPr>
              <a:t>))</a:t>
            </a:r>
            <a:endParaRPr lang="fr-CA" altLang="en-US" sz="2000" dirty="0">
              <a:latin typeface="Calibri" panose="020F0502020204030204" pitchFamily="34" charset="0"/>
            </a:endParaRPr>
          </a:p>
        </p:txBody>
      </p:sp>
    </p:spTree>
    <p:extLst>
      <p:ext uri="{BB962C8B-B14F-4D97-AF65-F5344CB8AC3E}">
        <p14:creationId xmlns:p14="http://schemas.microsoft.com/office/powerpoint/2010/main" val="1697407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re 1">
            <a:extLst>
              <a:ext uri="{FF2B5EF4-FFF2-40B4-BE49-F238E27FC236}">
                <a16:creationId xmlns:a16="http://schemas.microsoft.com/office/drawing/2014/main" id="{2FD2C156-F884-419C-AF1F-A22A9C927849}"/>
              </a:ext>
            </a:extLst>
          </p:cNvPr>
          <p:cNvSpPr>
            <a:spLocks noGrp="1"/>
          </p:cNvSpPr>
          <p:nvPr>
            <p:ph type="title"/>
          </p:nvPr>
        </p:nvSpPr>
        <p:spPr/>
        <p:txBody>
          <a:bodyPr/>
          <a:lstStyle/>
          <a:p>
            <a:r>
              <a:rPr lang="fr-CA" altLang="en-US">
                <a:latin typeface="Arial" panose="020B0604020202020204" pitchFamily="34" charset="0"/>
              </a:rPr>
              <a:t>Champ de vecteurs gradient</a:t>
            </a:r>
          </a:p>
        </p:txBody>
      </p:sp>
      <p:sp>
        <p:nvSpPr>
          <p:cNvPr id="43010" name="Espace réservé de la date 3">
            <a:extLst>
              <a:ext uri="{FF2B5EF4-FFF2-40B4-BE49-F238E27FC236}">
                <a16:creationId xmlns:a16="http://schemas.microsoft.com/office/drawing/2014/main" id="{D5B9BE17-0572-4161-9F58-C50EE295861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3011" name="Espace réservé du pied de page 4">
            <a:extLst>
              <a:ext uri="{FF2B5EF4-FFF2-40B4-BE49-F238E27FC236}">
                <a16:creationId xmlns:a16="http://schemas.microsoft.com/office/drawing/2014/main" id="{73A9AED0-24A0-4069-A406-34567C6BFA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82B30F5A-2685-48CD-B802-ED3041FB014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31A2F73-0CD6-47B0-9464-D008A50C1854}" type="slidenum">
              <a:rPr lang="en-US" altLang="ko-KR" sz="1400">
                <a:latin typeface="Calibri" panose="020F0502020204030204" pitchFamily="34" charset="0"/>
              </a:rPr>
              <a:pPr eaLnBrk="1" hangingPunct="1"/>
              <a:t>18</a:t>
            </a:fld>
            <a:endParaRPr lang="en-US" altLang="ko-KR" sz="1400">
              <a:latin typeface="Calibri" panose="020F0502020204030204" pitchFamily="34" charset="0"/>
            </a:endParaRPr>
          </a:p>
        </p:txBody>
      </p:sp>
      <p:pic>
        <p:nvPicPr>
          <p:cNvPr id="43013" name="Image 10" descr="Capture d’écran 2012-04-04 à 14.15.50.png">
            <a:extLst>
              <a:ext uri="{FF2B5EF4-FFF2-40B4-BE49-F238E27FC236}">
                <a16:creationId xmlns:a16="http://schemas.microsoft.com/office/drawing/2014/main" id="{22362AB1-8B02-4CD2-AC92-AC1FECD467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700213"/>
            <a:ext cx="8712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2">
            <a:extLst>
              <a:ext uri="{FF2B5EF4-FFF2-40B4-BE49-F238E27FC236}">
                <a16:creationId xmlns:a16="http://schemas.microsoft.com/office/drawing/2014/main" id="{4CD3AC04-4964-4CE9-A368-42C408FCCE85}"/>
              </a:ext>
            </a:extLst>
          </p:cNvPr>
          <p:cNvSpPr>
            <a:spLocks noChangeArrowheads="1"/>
          </p:cNvSpPr>
          <p:nvPr/>
        </p:nvSpPr>
        <p:spPr bwMode="auto">
          <a:xfrm>
            <a:off x="1835150" y="5876925"/>
            <a:ext cx="1031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image </a:t>
            </a:r>
            <a:r>
              <a:rPr lang="fr-CA" altLang="en-US" sz="2000">
                <a:latin typeface="Monaco" pitchFamily="-84" charset="0"/>
              </a:rPr>
              <a:t>X</a:t>
            </a:r>
            <a:endParaRPr lang="fr-FR" altLang="en-US" sz="2000">
              <a:latin typeface="Monaco" pitchFamily="-84" charset="0"/>
            </a:endParaRPr>
          </a:p>
        </p:txBody>
      </p:sp>
      <p:sp>
        <p:nvSpPr>
          <p:cNvPr id="43015" name="Rectangle 9">
            <a:extLst>
              <a:ext uri="{FF2B5EF4-FFF2-40B4-BE49-F238E27FC236}">
                <a16:creationId xmlns:a16="http://schemas.microsoft.com/office/drawing/2014/main" id="{4838EAA1-49B5-4370-B8DA-1AACAE7DFEB1}"/>
              </a:ext>
            </a:extLst>
          </p:cNvPr>
          <p:cNvSpPr>
            <a:spLocks noChangeArrowheads="1"/>
          </p:cNvSpPr>
          <p:nvPr/>
        </p:nvSpPr>
        <p:spPr bwMode="auto">
          <a:xfrm>
            <a:off x="5083175" y="5876925"/>
            <a:ext cx="3736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image </a:t>
            </a:r>
            <a:r>
              <a:rPr lang="fr-CA" altLang="en-US" sz="2000">
                <a:latin typeface="Monaco" pitchFamily="-84" charset="0"/>
              </a:rPr>
              <a:t>X</a:t>
            </a:r>
            <a:r>
              <a:rPr lang="fr-CA" altLang="en-US" sz="2000">
                <a:latin typeface="Calibri" panose="020F0502020204030204" pitchFamily="34" charset="0"/>
              </a:rPr>
              <a:t> avec moins d</a:t>
            </a:r>
            <a:r>
              <a:rPr lang="fr-CA" altLang="fr-FR" sz="2000">
                <a:latin typeface="Calibri" panose="020F0502020204030204" pitchFamily="34" charset="0"/>
              </a:rPr>
              <a:t>’</a:t>
            </a:r>
            <a:r>
              <a:rPr lang="fr-CA" altLang="en-US" sz="2000">
                <a:latin typeface="Calibri" panose="020F0502020204030204" pitchFamily="34" charset="0"/>
              </a:rPr>
              <a:t>illumination</a:t>
            </a:r>
            <a:endParaRPr lang="fr-FR" altLang="en-US" sz="2000"/>
          </a:p>
        </p:txBody>
      </p:sp>
      <p:sp>
        <p:nvSpPr>
          <p:cNvPr id="4" name="Rectangle 3">
            <a:extLst>
              <a:ext uri="{FF2B5EF4-FFF2-40B4-BE49-F238E27FC236}">
                <a16:creationId xmlns:a16="http://schemas.microsoft.com/office/drawing/2014/main" id="{F4573655-519B-4A14-BBE5-FA85F314A573}"/>
              </a:ext>
            </a:extLst>
          </p:cNvPr>
          <p:cNvSpPr>
            <a:spLocks noChangeArrowheads="1"/>
          </p:cNvSpPr>
          <p:nvPr/>
        </p:nvSpPr>
        <p:spPr bwMode="auto">
          <a:xfrm>
            <a:off x="2916238" y="2133600"/>
            <a:ext cx="3262312" cy="830263"/>
          </a:xfrm>
          <a:prstGeom prst="rect">
            <a:avLst/>
          </a:prstGeom>
          <a:solidFill>
            <a:schemeClr val="bg1"/>
          </a:solidFill>
          <a:ln w="38100">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en-US" b="1">
                <a:solidFill>
                  <a:srgbClr val="000090"/>
                </a:solidFill>
                <a:latin typeface="Calibri" panose="020F0502020204030204" pitchFamily="34" charset="0"/>
              </a:rPr>
              <a:t>orientation (angle) des </a:t>
            </a:r>
            <a:br>
              <a:rPr lang="fr-CA" altLang="en-US" b="1">
                <a:solidFill>
                  <a:srgbClr val="000090"/>
                </a:solidFill>
                <a:latin typeface="Calibri" panose="020F0502020204030204" pitchFamily="34" charset="0"/>
              </a:rPr>
            </a:br>
            <a:r>
              <a:rPr lang="fr-CA" altLang="en-US" b="1">
                <a:solidFill>
                  <a:srgbClr val="000090"/>
                </a:solidFill>
                <a:latin typeface="Calibri" panose="020F0502020204030204" pitchFamily="34" charset="0"/>
              </a:rPr>
              <a:t>gradients ne change pas</a:t>
            </a:r>
            <a:endParaRPr lang="fr-FR" altLang="en-US" b="1">
              <a:solidFill>
                <a:srgbClr val="000090"/>
              </a:solidFill>
            </a:endParaRPr>
          </a:p>
        </p:txBody>
      </p:sp>
      <p:sp>
        <p:nvSpPr>
          <p:cNvPr id="12" name="Rectangle 11">
            <a:extLst>
              <a:ext uri="{FF2B5EF4-FFF2-40B4-BE49-F238E27FC236}">
                <a16:creationId xmlns:a16="http://schemas.microsoft.com/office/drawing/2014/main" id="{E258B89F-7460-48AD-A0B0-098473B4D779}"/>
              </a:ext>
            </a:extLst>
          </p:cNvPr>
          <p:cNvSpPr>
            <a:spLocks noChangeArrowheads="1"/>
          </p:cNvSpPr>
          <p:nvPr/>
        </p:nvSpPr>
        <p:spPr bwMode="auto">
          <a:xfrm>
            <a:off x="3419475" y="3860800"/>
            <a:ext cx="2363788" cy="831850"/>
          </a:xfrm>
          <a:prstGeom prst="rect">
            <a:avLst/>
          </a:prstGeom>
          <a:solidFill>
            <a:schemeClr val="bg1"/>
          </a:solidFill>
          <a:ln w="38100">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en-US" b="1">
                <a:solidFill>
                  <a:srgbClr val="000090"/>
                </a:solidFill>
                <a:latin typeface="Calibri" panose="020F0502020204030204" pitchFamily="34" charset="0"/>
              </a:rPr>
              <a:t>la norme des </a:t>
            </a:r>
            <a:br>
              <a:rPr lang="fr-CA" altLang="en-US" b="1">
                <a:solidFill>
                  <a:srgbClr val="000090"/>
                </a:solidFill>
                <a:latin typeface="Calibri" panose="020F0502020204030204" pitchFamily="34" charset="0"/>
              </a:rPr>
            </a:br>
            <a:r>
              <a:rPr lang="fr-CA" altLang="en-US" b="1">
                <a:solidFill>
                  <a:srgbClr val="000090"/>
                </a:solidFill>
                <a:latin typeface="Calibri" panose="020F0502020204030204" pitchFamily="34" charset="0"/>
              </a:rPr>
              <a:t>gradients change</a:t>
            </a:r>
            <a:endParaRPr lang="fr-FR" altLang="en-US" b="1">
              <a:solidFill>
                <a:srgbClr val="000090"/>
              </a:solidFill>
            </a:endParaRPr>
          </a:p>
        </p:txBody>
      </p:sp>
      <p:sp>
        <p:nvSpPr>
          <p:cNvPr id="11" name="Espace réservé du contenu 2">
            <a:extLst>
              <a:ext uri="{FF2B5EF4-FFF2-40B4-BE49-F238E27FC236}">
                <a16:creationId xmlns:a16="http://schemas.microsoft.com/office/drawing/2014/main" id="{D801FA47-1BEA-44D7-9C30-C7DB772CCA54}"/>
              </a:ext>
            </a:extLst>
          </p:cNvPr>
          <p:cNvSpPr txBox="1">
            <a:spLocks/>
          </p:cNvSpPr>
          <p:nvPr/>
        </p:nvSpPr>
        <p:spPr>
          <a:xfrm>
            <a:off x="457200" y="1135811"/>
            <a:ext cx="8372476" cy="455612"/>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On peut visualiser ce gradient (vecteur) à chaque pixel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487EC071-F2EF-4147-843A-F318BDDE1A4F}"/>
              </a:ext>
            </a:extLst>
          </p:cNvPr>
          <p:cNvSpPr>
            <a:spLocks noGrp="1"/>
          </p:cNvSpPr>
          <p:nvPr>
            <p:ph type="title"/>
          </p:nvPr>
        </p:nvSpPr>
        <p:spPr/>
        <p:txBody>
          <a:bodyPr/>
          <a:lstStyle/>
          <a:p>
            <a:r>
              <a:rPr lang="fr-CA" altLang="en-US" dirty="0">
                <a:latin typeface="Arial" panose="020B0604020202020204" pitchFamily="34" charset="0"/>
              </a:rPr>
              <a:t>Exemple de calcul du gradient bruité</a:t>
            </a:r>
          </a:p>
        </p:txBody>
      </p:sp>
      <p:sp>
        <p:nvSpPr>
          <p:cNvPr id="50179" name="Espace réservé de la date 3">
            <a:extLst>
              <a:ext uri="{FF2B5EF4-FFF2-40B4-BE49-F238E27FC236}">
                <a16:creationId xmlns:a16="http://schemas.microsoft.com/office/drawing/2014/main" id="{1E0C9DEF-B1AE-450E-81A5-D7BDB2F3CD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DC49A521-B5E2-4C1D-84F5-DF54FEA357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9C6E603-81D0-4C2E-9B0E-88A7053D56FF}"/>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FC542BB-1058-4860-85FC-6F6E060CEFB7}" type="slidenum">
              <a:rPr lang="en-US" altLang="ko-KR" sz="1400">
                <a:latin typeface="Calibri" panose="020F0502020204030204" pitchFamily="34" charset="0"/>
              </a:rPr>
              <a:pPr eaLnBrk="1" hangingPunct="1"/>
              <a:t>19</a:t>
            </a:fld>
            <a:endParaRPr lang="en-US" altLang="ko-KR" sz="1400">
              <a:latin typeface="Calibri" panose="020F0502020204030204" pitchFamily="34" charset="0"/>
            </a:endParaRPr>
          </a:p>
        </p:txBody>
      </p:sp>
      <p:sp>
        <p:nvSpPr>
          <p:cNvPr id="50184" name="Rectangle 5">
            <a:extLst>
              <a:ext uri="{FF2B5EF4-FFF2-40B4-BE49-F238E27FC236}">
                <a16:creationId xmlns:a16="http://schemas.microsoft.com/office/drawing/2014/main" id="{043942E6-0188-4113-B683-A8DC5DD6E406}"/>
              </a:ext>
            </a:extLst>
          </p:cNvPr>
          <p:cNvSpPr>
            <a:spLocks noChangeArrowheads="1"/>
          </p:cNvSpPr>
          <p:nvPr/>
        </p:nvSpPr>
        <p:spPr bwMode="auto">
          <a:xfrm>
            <a:off x="634206" y="2537207"/>
            <a:ext cx="1012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Intensité</a:t>
            </a:r>
          </a:p>
          <a:p>
            <a:pPr eaLnBrk="1" hangingPunct="1"/>
            <a:r>
              <a:rPr lang="fr-CA" altLang="en-US" sz="1800">
                <a:latin typeface="Calibri" panose="020F0502020204030204" pitchFamily="34" charset="0"/>
              </a:rPr>
              <a:t>du pixel</a:t>
            </a:r>
            <a:endParaRPr lang="fr-FR" altLang="en-US" sz="1800"/>
          </a:p>
        </p:txBody>
      </p:sp>
      <p:sp>
        <p:nvSpPr>
          <p:cNvPr id="50185" name="Rectangle 17">
            <a:extLst>
              <a:ext uri="{FF2B5EF4-FFF2-40B4-BE49-F238E27FC236}">
                <a16:creationId xmlns:a16="http://schemas.microsoft.com/office/drawing/2014/main" id="{94C24983-455B-4DD3-B463-048822E193C1}"/>
              </a:ext>
            </a:extLst>
          </p:cNvPr>
          <p:cNvSpPr>
            <a:spLocks noChangeArrowheads="1"/>
          </p:cNvSpPr>
          <p:nvPr/>
        </p:nvSpPr>
        <p:spPr bwMode="auto">
          <a:xfrm>
            <a:off x="626269" y="3989770"/>
            <a:ext cx="15192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Estimation</a:t>
            </a:r>
          </a:p>
          <a:p>
            <a:pPr eaLnBrk="1" hangingPunct="1"/>
            <a:r>
              <a:rPr lang="fr-CA" altLang="en-US" sz="1800">
                <a:latin typeface="Calibri" panose="020F0502020204030204" pitchFamily="34" charset="0"/>
              </a:rPr>
              <a:t>de la variation</a:t>
            </a:r>
          </a:p>
          <a:p>
            <a:pPr eaLnBrk="1" hangingPunct="1"/>
            <a:r>
              <a:rPr lang="fr-CA" altLang="en-US" sz="1800">
                <a:latin typeface="Calibri" panose="020F0502020204030204" pitchFamily="34" charset="0"/>
              </a:rPr>
              <a:t>verticale</a:t>
            </a:r>
            <a:endParaRPr lang="fr-FR" altLang="en-US" sz="1800"/>
          </a:p>
        </p:txBody>
      </p:sp>
      <p:pic>
        <p:nvPicPr>
          <p:cNvPr id="5" name="Picture 4">
            <a:extLst>
              <a:ext uri="{FF2B5EF4-FFF2-40B4-BE49-F238E27FC236}">
                <a16:creationId xmlns:a16="http://schemas.microsoft.com/office/drawing/2014/main" id="{A862C6F4-AFB2-40D3-BC2F-B7B7E728B0D5}"/>
              </a:ext>
            </a:extLst>
          </p:cNvPr>
          <p:cNvPicPr>
            <a:picLocks noChangeAspect="1"/>
          </p:cNvPicPr>
          <p:nvPr/>
        </p:nvPicPr>
        <p:blipFill>
          <a:blip r:embed="rId3"/>
          <a:stretch>
            <a:fillRect/>
          </a:stretch>
        </p:blipFill>
        <p:spPr>
          <a:xfrm>
            <a:off x="2145506" y="2272809"/>
            <a:ext cx="6215062" cy="3310920"/>
          </a:xfrm>
          <a:prstGeom prst="rect">
            <a:avLst/>
          </a:prstGeom>
        </p:spPr>
      </p:pic>
      <p:grpSp>
        <p:nvGrpSpPr>
          <p:cNvPr id="27" name="Grouper 9">
            <a:extLst>
              <a:ext uri="{FF2B5EF4-FFF2-40B4-BE49-F238E27FC236}">
                <a16:creationId xmlns:a16="http://schemas.microsoft.com/office/drawing/2014/main" id="{1169415E-32B7-4F5B-AD22-ECD26A0530A9}"/>
              </a:ext>
            </a:extLst>
          </p:cNvPr>
          <p:cNvGrpSpPr>
            <a:grpSpLocks/>
          </p:cNvGrpSpPr>
          <p:nvPr/>
        </p:nvGrpSpPr>
        <p:grpSpPr bwMode="auto">
          <a:xfrm>
            <a:off x="3093245" y="3649934"/>
            <a:ext cx="2424112" cy="915988"/>
            <a:chOff x="2148197" y="3212976"/>
            <a:chExt cx="2423803" cy="915962"/>
          </a:xfrm>
        </p:grpSpPr>
        <p:sp>
          <p:nvSpPr>
            <p:cNvPr id="28" name="Ellipse 19">
              <a:extLst>
                <a:ext uri="{FF2B5EF4-FFF2-40B4-BE49-F238E27FC236}">
                  <a16:creationId xmlns:a16="http://schemas.microsoft.com/office/drawing/2014/main" id="{98736EAF-50F7-4990-BC07-028E4ABC463C}"/>
                </a:ext>
              </a:extLst>
            </p:cNvPr>
            <p:cNvSpPr>
              <a:spLocks noChangeArrowheads="1"/>
            </p:cNvSpPr>
            <p:nvPr/>
          </p:nvSpPr>
          <p:spPr bwMode="auto">
            <a:xfrm>
              <a:off x="4179938" y="3736836"/>
              <a:ext cx="392062" cy="392102"/>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29" name="Forme libre 6">
              <a:extLst>
                <a:ext uri="{FF2B5EF4-FFF2-40B4-BE49-F238E27FC236}">
                  <a16:creationId xmlns:a16="http://schemas.microsoft.com/office/drawing/2014/main" id="{560B1E51-5647-4420-A85B-89A907D0CF57}"/>
                </a:ext>
              </a:extLst>
            </p:cNvPr>
            <p:cNvSpPr>
              <a:spLocks/>
            </p:cNvSpPr>
            <p:nvPr/>
          </p:nvSpPr>
          <p:spPr bwMode="auto">
            <a:xfrm>
              <a:off x="3287877" y="3428870"/>
              <a:ext cx="1114283" cy="268280"/>
            </a:xfrm>
            <a:custGeom>
              <a:avLst/>
              <a:gdLst>
                <a:gd name="T0" fmla="*/ 1114283 w 1114778"/>
                <a:gd name="T1" fmla="*/ 268280 h 268132"/>
                <a:gd name="T2" fmla="*/ 874501 w 1114778"/>
                <a:gd name="T3" fmla="*/ 42377 h 268132"/>
                <a:gd name="T4" fmla="*/ 0 w 1114778"/>
                <a:gd name="T5" fmla="*/ 21 h 268132"/>
                <a:gd name="T6" fmla="*/ 0 60000 65536"/>
                <a:gd name="T7" fmla="*/ 0 60000 65536"/>
                <a:gd name="T8" fmla="*/ 0 60000 65536"/>
              </a:gdLst>
              <a:ahLst/>
              <a:cxnLst>
                <a:cxn ang="T6">
                  <a:pos x="T0" y="T1"/>
                </a:cxn>
                <a:cxn ang="T7">
                  <a:pos x="T2" y="T3"/>
                </a:cxn>
                <a:cxn ang="T8">
                  <a:pos x="T4" y="T5"/>
                </a:cxn>
              </a:cxnLst>
              <a:rect l="0" t="0" r="r" b="b"/>
              <a:pathLst>
                <a:path w="1114778" h="268132">
                  <a:moveTo>
                    <a:pt x="1114778" y="268132"/>
                  </a:moveTo>
                  <a:cubicBezTo>
                    <a:pt x="1087731" y="177585"/>
                    <a:pt x="1060685" y="87039"/>
                    <a:pt x="874889" y="42354"/>
                  </a:cubicBezTo>
                  <a:cubicBezTo>
                    <a:pt x="689093" y="-2331"/>
                    <a:pt x="0" y="21"/>
                    <a:pt x="0" y="21"/>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0" name="Rectangle 8">
              <a:extLst>
                <a:ext uri="{FF2B5EF4-FFF2-40B4-BE49-F238E27FC236}">
                  <a16:creationId xmlns:a16="http://schemas.microsoft.com/office/drawing/2014/main" id="{54264FCB-4430-4594-97D7-2376C60A58E4}"/>
                </a:ext>
              </a:extLst>
            </p:cNvPr>
            <p:cNvSpPr>
              <a:spLocks noChangeArrowheads="1"/>
            </p:cNvSpPr>
            <p:nvPr/>
          </p:nvSpPr>
          <p:spPr bwMode="auto">
            <a:xfrm>
              <a:off x="2148197" y="3212976"/>
              <a:ext cx="11996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vrai contour</a:t>
              </a:r>
              <a:endParaRPr lang="fr-FR" altLang="en-US" sz="1600"/>
            </a:p>
          </p:txBody>
        </p:sp>
      </p:grpSp>
      <p:grpSp>
        <p:nvGrpSpPr>
          <p:cNvPr id="31" name="Grouper 14">
            <a:extLst>
              <a:ext uri="{FF2B5EF4-FFF2-40B4-BE49-F238E27FC236}">
                <a16:creationId xmlns:a16="http://schemas.microsoft.com/office/drawing/2014/main" id="{89BE3FE5-92D7-49A1-A2B1-11472396C0D7}"/>
              </a:ext>
            </a:extLst>
          </p:cNvPr>
          <p:cNvGrpSpPr>
            <a:grpSpLocks/>
          </p:cNvGrpSpPr>
          <p:nvPr/>
        </p:nvGrpSpPr>
        <p:grpSpPr bwMode="auto">
          <a:xfrm>
            <a:off x="6584950" y="4349577"/>
            <a:ext cx="2274093" cy="699729"/>
            <a:chOff x="5292080" y="3789040"/>
            <a:chExt cx="2471793" cy="1202650"/>
          </a:xfrm>
        </p:grpSpPr>
        <p:sp>
          <p:nvSpPr>
            <p:cNvPr id="32" name="Ellipse 20">
              <a:extLst>
                <a:ext uri="{FF2B5EF4-FFF2-40B4-BE49-F238E27FC236}">
                  <a16:creationId xmlns:a16="http://schemas.microsoft.com/office/drawing/2014/main" id="{BBD84CBF-449D-4644-B7D5-053E04D70EE9}"/>
                </a:ext>
              </a:extLst>
            </p:cNvPr>
            <p:cNvSpPr>
              <a:spLocks noChangeArrowheads="1"/>
            </p:cNvSpPr>
            <p:nvPr/>
          </p:nvSpPr>
          <p:spPr bwMode="auto">
            <a:xfrm>
              <a:off x="5292080" y="3789040"/>
              <a:ext cx="392122" cy="392410"/>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3" name="Forme libre 7">
              <a:extLst>
                <a:ext uri="{FF2B5EF4-FFF2-40B4-BE49-F238E27FC236}">
                  <a16:creationId xmlns:a16="http://schemas.microsoft.com/office/drawing/2014/main" id="{B338D3C8-6E82-497E-8E6B-550F8653FB1B}"/>
                </a:ext>
              </a:extLst>
            </p:cNvPr>
            <p:cNvSpPr>
              <a:spLocks/>
            </p:cNvSpPr>
            <p:nvPr/>
          </p:nvSpPr>
          <p:spPr bwMode="auto">
            <a:xfrm>
              <a:off x="5507985" y="4176684"/>
              <a:ext cx="1046186" cy="664079"/>
            </a:xfrm>
            <a:custGeom>
              <a:avLst/>
              <a:gdLst>
                <a:gd name="T0" fmla="*/ 15176 w 1045274"/>
                <a:gd name="T1" fmla="*/ 0 h 663222"/>
                <a:gd name="T2" fmla="*/ 142287 w 1045274"/>
                <a:gd name="T3" fmla="*/ 240199 h 663222"/>
                <a:gd name="T4" fmla="*/ 1046186 w 1045274"/>
                <a:gd name="T5" fmla="*/ 664079 h 663222"/>
                <a:gd name="T6" fmla="*/ 0 60000 65536"/>
                <a:gd name="T7" fmla="*/ 0 60000 65536"/>
                <a:gd name="T8" fmla="*/ 0 60000 65536"/>
              </a:gdLst>
              <a:ahLst/>
              <a:cxnLst>
                <a:cxn ang="T6">
                  <a:pos x="T0" y="T1"/>
                </a:cxn>
                <a:cxn ang="T7">
                  <a:pos x="T2" y="T3"/>
                </a:cxn>
                <a:cxn ang="T8">
                  <a:pos x="T4" y="T5"/>
                </a:cxn>
              </a:cxnLst>
              <a:rect l="0" t="0" r="r" b="b"/>
              <a:pathLst>
                <a:path w="1045274" h="663222">
                  <a:moveTo>
                    <a:pt x="15163" y="0"/>
                  </a:moveTo>
                  <a:cubicBezTo>
                    <a:pt x="-7180" y="64676"/>
                    <a:pt x="-29522" y="129352"/>
                    <a:pt x="142163" y="239889"/>
                  </a:cubicBezTo>
                  <a:cubicBezTo>
                    <a:pt x="313848" y="350426"/>
                    <a:pt x="679561" y="506824"/>
                    <a:pt x="1045274" y="663222"/>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 name="Rectangle 23">
              <a:extLst>
                <a:ext uri="{FF2B5EF4-FFF2-40B4-BE49-F238E27FC236}">
                  <a16:creationId xmlns:a16="http://schemas.microsoft.com/office/drawing/2014/main" id="{7E70A116-4DDE-4658-8AB5-71569A3B172B}"/>
                </a:ext>
              </a:extLst>
            </p:cNvPr>
            <p:cNvSpPr>
              <a:spLocks noChangeArrowheads="1"/>
            </p:cNvSpPr>
            <p:nvPr/>
          </p:nvSpPr>
          <p:spPr bwMode="auto">
            <a:xfrm>
              <a:off x="6516216" y="4653136"/>
              <a:ext cx="1247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dirty="0">
                  <a:latin typeface="Calibri" panose="020F0502020204030204" pitchFamily="34" charset="0"/>
                </a:rPr>
                <a:t>faux contour</a:t>
              </a:r>
              <a:endParaRPr lang="fr-FR" altLang="en-US" sz="1600" dirty="0"/>
            </a:p>
          </p:txBody>
        </p:sp>
      </p:grpSp>
      <p:sp>
        <p:nvSpPr>
          <p:cNvPr id="35" name="Espace réservé du contenu 2">
            <a:extLst>
              <a:ext uri="{FF2B5EF4-FFF2-40B4-BE49-F238E27FC236}">
                <a16:creationId xmlns:a16="http://schemas.microsoft.com/office/drawing/2014/main" id="{618BAA3C-D544-4243-AFE9-C0FA047577F4}"/>
              </a:ext>
            </a:extLst>
          </p:cNvPr>
          <p:cNvSpPr>
            <a:spLocks noGrp="1"/>
          </p:cNvSpPr>
          <p:nvPr>
            <p:ph idx="1"/>
          </p:nvPr>
        </p:nvSpPr>
        <p:spPr>
          <a:xfrm>
            <a:off x="783432" y="5728031"/>
            <a:ext cx="7903368" cy="434673"/>
          </a:xfrm>
        </p:spPr>
        <p:txBody>
          <a:bodyPr/>
          <a:lstStyle/>
          <a:p>
            <a:r>
              <a:rPr lang="fr-CA" altLang="en-US" dirty="0"/>
              <a:t>Pour éliminer la détection de faux contours, on peut lisser l’image</a:t>
            </a:r>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pPr>
              <a:buFont typeface="Lucida Grande" pitchFamily="-84" charset="0"/>
              <a:buNone/>
            </a:pPr>
            <a:endParaRPr lang="fr-CA" altLang="en-US" b="1" dirty="0"/>
          </a:p>
        </p:txBody>
      </p:sp>
      <p:sp>
        <p:nvSpPr>
          <p:cNvPr id="36" name="Espace réservé du contenu 2">
            <a:extLst>
              <a:ext uri="{FF2B5EF4-FFF2-40B4-BE49-F238E27FC236}">
                <a16:creationId xmlns:a16="http://schemas.microsoft.com/office/drawing/2014/main" id="{A439BB15-5E6A-4D6C-BF29-0B026F23D2F6}"/>
              </a:ext>
            </a:extLst>
          </p:cNvPr>
          <p:cNvSpPr txBox="1">
            <a:spLocks/>
          </p:cNvSpPr>
          <p:nvPr/>
        </p:nvSpPr>
        <p:spPr bwMode="auto">
          <a:xfrm>
            <a:off x="506413" y="1291305"/>
            <a:ext cx="8229600" cy="80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Des vraies images sont bruités et donc les variations des gradients vont l’être aussi</a:t>
            </a:r>
            <a:endParaRPr lang="fr-CA" altLang="en-US" b="1" dirty="0"/>
          </a:p>
        </p:txBody>
      </p:sp>
    </p:spTree>
    <p:extLst>
      <p:ext uri="{BB962C8B-B14F-4D97-AF65-F5344CB8AC3E}">
        <p14:creationId xmlns:p14="http://schemas.microsoft.com/office/powerpoint/2010/main" val="387134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3225" y="88015"/>
            <a:ext cx="8229600" cy="985590"/>
          </a:xfrm>
        </p:spPr>
        <p:txBody>
          <a:bodyPr/>
          <a:lstStyle/>
          <a:p>
            <a:r>
              <a:rPr lang="fr-CA" dirty="0"/>
              <a:t>Rappel – Perceptron multicouche</a:t>
            </a:r>
          </a:p>
        </p:txBody>
      </p:sp>
      <p:sp>
        <p:nvSpPr>
          <p:cNvPr id="4" name="Espace réservé de la date 3"/>
          <p:cNvSpPr>
            <a:spLocks noGrp="1"/>
          </p:cNvSpPr>
          <p:nvPr>
            <p:ph type="dt" sz="half" idx="10"/>
          </p:nvPr>
        </p:nvSpPr>
        <p:spPr/>
        <p:txBody>
          <a:bodyPr/>
          <a:lstStyle/>
          <a:p>
            <a:pPr>
              <a:defRPr/>
            </a:pPr>
            <a:r>
              <a:rPr lang="en-US"/>
              <a:t>IFT615</a:t>
            </a:r>
          </a:p>
        </p:txBody>
      </p:sp>
      <p:sp>
        <p:nvSpPr>
          <p:cNvPr id="5" name="Espace réservé du pied de page 4"/>
          <p:cNvSpPr>
            <a:spLocks noGrp="1"/>
          </p:cNvSpPr>
          <p:nvPr>
            <p:ph type="ftr" sz="quarter" idx="11"/>
          </p:nvPr>
        </p:nvSpPr>
        <p:spPr/>
        <p:txBody>
          <a:body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a:t>
            </a:fld>
            <a:endParaRPr lang="en-US"/>
          </a:p>
        </p:txBody>
      </p:sp>
      <p:grpSp>
        <p:nvGrpSpPr>
          <p:cNvPr id="33" name="Group 32">
            <a:extLst>
              <a:ext uri="{FF2B5EF4-FFF2-40B4-BE49-F238E27FC236}">
                <a16:creationId xmlns:a16="http://schemas.microsoft.com/office/drawing/2014/main" id="{7DDD420B-F7B2-4FAC-A5B9-A7A537687B76}"/>
              </a:ext>
            </a:extLst>
          </p:cNvPr>
          <p:cNvGrpSpPr/>
          <p:nvPr/>
        </p:nvGrpSpPr>
        <p:grpSpPr>
          <a:xfrm>
            <a:off x="403225" y="1292067"/>
            <a:ext cx="2151589" cy="746519"/>
            <a:chOff x="403225" y="1292067"/>
            <a:chExt cx="2151589" cy="746519"/>
          </a:xfrm>
        </p:grpSpPr>
        <p:grpSp>
          <p:nvGrpSpPr>
            <p:cNvPr id="97" name="Grouper 96"/>
            <p:cNvGrpSpPr/>
            <p:nvPr/>
          </p:nvGrpSpPr>
          <p:grpSpPr>
            <a:xfrm>
              <a:off x="403225" y="1292067"/>
              <a:ext cx="2151589" cy="746519"/>
              <a:chOff x="63199" y="2848270"/>
              <a:chExt cx="4410460" cy="1719516"/>
            </a:xfrm>
          </p:grpSpPr>
          <p:pic>
            <p:nvPicPr>
              <p:cNvPr id="27" name="Image 26"/>
              <p:cNvPicPr>
                <a:picLocks noChangeAspect="1"/>
              </p:cNvPicPr>
              <p:nvPr/>
            </p:nvPicPr>
            <p:blipFill>
              <a:blip r:embed="rId3"/>
              <a:stretch>
                <a:fillRect/>
              </a:stretch>
            </p:blipFill>
            <p:spPr>
              <a:xfrm>
                <a:off x="208581" y="2865579"/>
                <a:ext cx="277577" cy="199508"/>
              </a:xfrm>
              <a:prstGeom prst="rect">
                <a:avLst/>
              </a:prstGeom>
              <a:effectLst/>
            </p:spPr>
          </p:pic>
          <p:pic>
            <p:nvPicPr>
              <p:cNvPr id="29" name="Image 28"/>
              <p:cNvPicPr>
                <a:picLocks noChangeAspect="1"/>
              </p:cNvPicPr>
              <p:nvPr/>
            </p:nvPicPr>
            <p:blipFill>
              <a:blip r:embed="rId4"/>
              <a:stretch>
                <a:fillRect/>
              </a:stretch>
            </p:blipFill>
            <p:spPr>
              <a:xfrm>
                <a:off x="203408" y="4348327"/>
                <a:ext cx="343501" cy="219459"/>
              </a:xfrm>
              <a:prstGeom prst="rect">
                <a:avLst/>
              </a:prstGeom>
              <a:effectLst/>
            </p:spPr>
          </p:pic>
          <p:grpSp>
            <p:nvGrpSpPr>
              <p:cNvPr id="57" name="Grouper 56"/>
              <p:cNvGrpSpPr/>
              <p:nvPr/>
            </p:nvGrpSpPr>
            <p:grpSpPr>
              <a:xfrm>
                <a:off x="63625" y="3029479"/>
                <a:ext cx="4410034" cy="1461841"/>
                <a:chOff x="556266" y="4683075"/>
                <a:chExt cx="4410034" cy="1461841"/>
              </a:xfrm>
            </p:grpSpPr>
            <p:sp>
              <p:nvSpPr>
                <p:cNvPr id="62" name="Ellipse 61"/>
                <p:cNvSpPr/>
                <p:nvPr/>
              </p:nvSpPr>
              <p:spPr>
                <a:xfrm>
                  <a:off x="2088146" y="4880712"/>
                  <a:ext cx="2332607" cy="1259711"/>
                </a:xfrm>
                <a:prstGeom prst="ellips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63" name="Connecteur droit avec flèche 62"/>
                <p:cNvCxnSpPr/>
                <p:nvPr/>
              </p:nvCxnSpPr>
              <p:spPr>
                <a:xfrm>
                  <a:off x="1118237" y="4683075"/>
                  <a:ext cx="1041013" cy="551763"/>
                </a:xfrm>
                <a:prstGeom prst="straightConnector1">
                  <a:avLst/>
                </a:prstGeom>
                <a:ln w="190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4" name="Connecteur droit avec flèche 63"/>
                <p:cNvCxnSpPr/>
                <p:nvPr/>
              </p:nvCxnSpPr>
              <p:spPr>
                <a:xfrm flipV="1">
                  <a:off x="1114577" y="5491476"/>
                  <a:ext cx="973569" cy="4497"/>
                </a:xfrm>
                <a:prstGeom prst="straightConnector1">
                  <a:avLst/>
                </a:prstGeom>
                <a:ln w="31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Connecteur droit avec flèche 64"/>
                <p:cNvCxnSpPr/>
                <p:nvPr/>
              </p:nvCxnSpPr>
              <p:spPr>
                <a:xfrm flipV="1">
                  <a:off x="1133851" y="5755231"/>
                  <a:ext cx="1014991" cy="389685"/>
                </a:xfrm>
                <a:prstGeom prst="straightConnector1">
                  <a:avLst/>
                </a:prstGeom>
                <a:ln w="381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556266" y="5554178"/>
                  <a:ext cx="463851" cy="369332"/>
                </a:xfrm>
                <a:prstGeom prst="rect">
                  <a:avLst/>
                </a:prstGeom>
                <a:noFill/>
                <a:effectLst/>
                <a:scene3d>
                  <a:camera prst="orthographicFront">
                    <a:rot lat="0" lon="0" rev="5400000"/>
                  </a:camera>
                  <a:lightRig rig="threePt" dir="t"/>
                </a:scene3d>
              </p:spPr>
              <p:txBody>
                <a:bodyPr wrap="none" rtlCol="0">
                  <a:spAutoFit/>
                </a:bodyPr>
                <a:lstStyle/>
                <a:p>
                  <a:r>
                    <a:rPr lang="fr-CA" dirty="0">
                      <a:latin typeface="+mj-lt"/>
                    </a:rPr>
                    <a:t>. . .</a:t>
                  </a:r>
                </a:p>
              </p:txBody>
            </p:sp>
            <p:cxnSp>
              <p:nvCxnSpPr>
                <p:cNvPr id="69" name="Connecteur droit 68"/>
                <p:cNvCxnSpPr/>
                <p:nvPr/>
              </p:nvCxnSpPr>
              <p:spPr>
                <a:xfrm>
                  <a:off x="2742217" y="4937971"/>
                  <a:ext cx="0" cy="114519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Connecteur droit 69"/>
                <p:cNvCxnSpPr/>
                <p:nvPr/>
              </p:nvCxnSpPr>
              <p:spPr>
                <a:xfrm>
                  <a:off x="3758647" y="4944617"/>
                  <a:ext cx="0" cy="114519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1" name="Image 70"/>
                <p:cNvPicPr>
                  <a:picLocks noChangeAspect="1"/>
                </p:cNvPicPr>
                <p:nvPr/>
              </p:nvPicPr>
              <p:blipFill>
                <a:blip r:embed="rId5"/>
                <a:stretch>
                  <a:fillRect/>
                </a:stretch>
              </p:blipFill>
              <p:spPr>
                <a:xfrm>
                  <a:off x="2301494" y="5337876"/>
                  <a:ext cx="344104" cy="372778"/>
                </a:xfrm>
                <a:prstGeom prst="rect">
                  <a:avLst/>
                </a:prstGeom>
                <a:effectLst/>
              </p:spPr>
            </p:pic>
            <p:cxnSp>
              <p:nvCxnSpPr>
                <p:cNvPr id="74" name="Connecteur droit 73"/>
                <p:cNvCxnSpPr>
                  <a:stCxn id="62" idx="6"/>
                </p:cNvCxnSpPr>
                <p:nvPr/>
              </p:nvCxnSpPr>
              <p:spPr>
                <a:xfrm>
                  <a:off x="4420753" y="5510568"/>
                  <a:ext cx="545547" cy="0"/>
                </a:xfrm>
                <a:prstGeom prst="line">
                  <a:avLst/>
                </a:prstGeom>
                <a:ln>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5" name="Forme libre 74"/>
                <p:cNvSpPr/>
                <p:nvPr/>
              </p:nvSpPr>
              <p:spPr>
                <a:xfrm>
                  <a:off x="2929880" y="5234838"/>
                  <a:ext cx="570166" cy="665198"/>
                </a:xfrm>
                <a:custGeom>
                  <a:avLst/>
                  <a:gdLst>
                    <a:gd name="connsiteX0" fmla="*/ 0 w 975895"/>
                    <a:gd name="connsiteY0" fmla="*/ 975895 h 985528"/>
                    <a:gd name="connsiteX1" fmla="*/ 227263 w 975895"/>
                    <a:gd name="connsiteY1" fmla="*/ 962527 h 985528"/>
                    <a:gd name="connsiteX2" fmla="*/ 441158 w 975895"/>
                    <a:gd name="connsiteY2" fmla="*/ 775369 h 985528"/>
                    <a:gd name="connsiteX3" fmla="*/ 508000 w 975895"/>
                    <a:gd name="connsiteY3" fmla="*/ 307474 h 985528"/>
                    <a:gd name="connsiteX4" fmla="*/ 695158 w 975895"/>
                    <a:gd name="connsiteY4" fmla="*/ 53474 h 985528"/>
                    <a:gd name="connsiteX5" fmla="*/ 975895 w 975895"/>
                    <a:gd name="connsiteY5" fmla="*/ 0 h 98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5" h="985528">
                      <a:moveTo>
                        <a:pt x="0" y="975895"/>
                      </a:moveTo>
                      <a:cubicBezTo>
                        <a:pt x="76868" y="985921"/>
                        <a:pt x="153737" y="995948"/>
                        <a:pt x="227263" y="962527"/>
                      </a:cubicBezTo>
                      <a:cubicBezTo>
                        <a:pt x="300789" y="929106"/>
                        <a:pt x="394369" y="884544"/>
                        <a:pt x="441158" y="775369"/>
                      </a:cubicBezTo>
                      <a:cubicBezTo>
                        <a:pt x="487948" y="666193"/>
                        <a:pt x="465667" y="427790"/>
                        <a:pt x="508000" y="307474"/>
                      </a:cubicBezTo>
                      <a:cubicBezTo>
                        <a:pt x="550333" y="187158"/>
                        <a:pt x="617176" y="104720"/>
                        <a:pt x="695158" y="53474"/>
                      </a:cubicBezTo>
                      <a:cubicBezTo>
                        <a:pt x="773140" y="2228"/>
                        <a:pt x="975895" y="0"/>
                        <a:pt x="975895" y="0"/>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ln w="38100" cmpd="sng">
                      <a:solidFill>
                        <a:schemeClr val="tx1"/>
                      </a:solidFill>
                    </a:ln>
                  </a:endParaRPr>
                </a:p>
              </p:txBody>
            </p:sp>
          </p:grpSp>
          <p:pic>
            <p:nvPicPr>
              <p:cNvPr id="85" name="Image 84"/>
              <p:cNvPicPr>
                <a:picLocks noChangeAspect="1"/>
              </p:cNvPicPr>
              <p:nvPr/>
            </p:nvPicPr>
            <p:blipFill>
              <a:blip r:embed="rId6"/>
              <a:stretch>
                <a:fillRect/>
              </a:stretch>
            </p:blipFill>
            <p:spPr>
              <a:xfrm>
                <a:off x="653502" y="3551827"/>
                <a:ext cx="515252" cy="267168"/>
              </a:xfrm>
              <a:prstGeom prst="rect">
                <a:avLst/>
              </a:prstGeom>
            </p:spPr>
          </p:pic>
          <p:pic>
            <p:nvPicPr>
              <p:cNvPr id="86" name="Image 85"/>
              <p:cNvPicPr>
                <a:picLocks noChangeAspect="1"/>
              </p:cNvPicPr>
              <p:nvPr/>
            </p:nvPicPr>
            <p:blipFill>
              <a:blip r:embed="rId7"/>
              <a:stretch>
                <a:fillRect/>
              </a:stretch>
            </p:blipFill>
            <p:spPr>
              <a:xfrm>
                <a:off x="685252" y="2848270"/>
                <a:ext cx="562960" cy="267168"/>
              </a:xfrm>
              <a:prstGeom prst="rect">
                <a:avLst/>
              </a:prstGeom>
            </p:spPr>
          </p:pic>
          <p:pic>
            <p:nvPicPr>
              <p:cNvPr id="87" name="Image 86"/>
              <p:cNvPicPr>
                <a:picLocks noChangeAspect="1"/>
              </p:cNvPicPr>
              <p:nvPr/>
            </p:nvPicPr>
            <p:blipFill>
              <a:blip r:embed="rId8"/>
              <a:stretch>
                <a:fillRect/>
              </a:stretch>
            </p:blipFill>
            <p:spPr>
              <a:xfrm>
                <a:off x="208581" y="3660617"/>
                <a:ext cx="276709" cy="219459"/>
              </a:xfrm>
              <a:prstGeom prst="rect">
                <a:avLst/>
              </a:prstGeom>
            </p:spPr>
          </p:pic>
          <p:pic>
            <p:nvPicPr>
              <p:cNvPr id="91" name="Image 90"/>
              <p:cNvPicPr>
                <a:picLocks noChangeAspect="1"/>
              </p:cNvPicPr>
              <p:nvPr/>
            </p:nvPicPr>
            <p:blipFill>
              <a:blip r:embed="rId9"/>
              <a:stretch>
                <a:fillRect/>
              </a:stretch>
            </p:blipFill>
            <p:spPr>
              <a:xfrm>
                <a:off x="653502" y="4022212"/>
                <a:ext cx="591586" cy="267168"/>
              </a:xfrm>
              <a:prstGeom prst="rect">
                <a:avLst/>
              </a:prstGeom>
            </p:spPr>
          </p:pic>
          <p:sp>
            <p:nvSpPr>
              <p:cNvPr id="92" name="ZoneTexte 91"/>
              <p:cNvSpPr txBox="1"/>
              <p:nvPr/>
            </p:nvSpPr>
            <p:spPr>
              <a:xfrm>
                <a:off x="63199" y="3106355"/>
                <a:ext cx="463851" cy="369332"/>
              </a:xfrm>
              <a:prstGeom prst="rect">
                <a:avLst/>
              </a:prstGeom>
              <a:noFill/>
              <a:effectLst/>
              <a:scene3d>
                <a:camera prst="orthographicFront">
                  <a:rot lat="0" lon="0" rev="5400000"/>
                </a:camera>
                <a:lightRig rig="threePt" dir="t"/>
              </a:scene3d>
            </p:spPr>
            <p:txBody>
              <a:bodyPr wrap="none" rtlCol="0">
                <a:spAutoFit/>
              </a:bodyPr>
              <a:lstStyle/>
              <a:p>
                <a:r>
                  <a:rPr lang="fr-CA" dirty="0">
                    <a:latin typeface="+mj-lt"/>
                  </a:rPr>
                  <a:t>. . .</a:t>
                </a:r>
              </a:p>
            </p:txBody>
          </p:sp>
          <p:pic>
            <p:nvPicPr>
              <p:cNvPr id="96" name="Image 95"/>
              <p:cNvPicPr>
                <a:picLocks noChangeAspect="1"/>
              </p:cNvPicPr>
              <p:nvPr/>
            </p:nvPicPr>
            <p:blipFill>
              <a:blip r:embed="rId10"/>
              <a:stretch>
                <a:fillRect/>
              </a:stretch>
            </p:blipFill>
            <p:spPr>
              <a:xfrm>
                <a:off x="3439998" y="3800196"/>
                <a:ext cx="276709" cy="267168"/>
              </a:xfrm>
              <a:prstGeom prst="rect">
                <a:avLst/>
              </a:prstGeom>
            </p:spPr>
          </p:pic>
        </p:grpSp>
        <p:sp>
          <p:nvSpPr>
            <p:cNvPr id="47" name="ZoneTexte 37">
              <a:extLst>
                <a:ext uri="{FF2B5EF4-FFF2-40B4-BE49-F238E27FC236}">
                  <a16:creationId xmlns:a16="http://schemas.microsoft.com/office/drawing/2014/main" id="{40CEA214-6E37-47F4-B087-9B256B610F1E}"/>
                </a:ext>
              </a:extLst>
            </p:cNvPr>
            <p:cNvSpPr txBox="1"/>
            <p:nvPr/>
          </p:nvSpPr>
          <p:spPr>
            <a:xfrm>
              <a:off x="1535334" y="1398259"/>
              <a:ext cx="184609" cy="276999"/>
            </a:xfrm>
            <a:prstGeom prst="rect">
              <a:avLst/>
            </a:prstGeom>
            <a:noFill/>
            <a:effectLst/>
          </p:spPr>
          <p:txBody>
            <a:bodyPr wrap="square" rtlCol="0">
              <a:spAutoFit/>
            </a:bodyPr>
            <a:lstStyle/>
            <a:p>
              <a:r>
                <a:rPr lang="en-CA" sz="1200" i="1" dirty="0">
                  <a:latin typeface="Times"/>
                  <a:cs typeface="Times"/>
                </a:rPr>
                <a:t>g</a:t>
              </a:r>
              <a:endParaRPr lang="fr-CA" sz="1200" i="1" dirty="0">
                <a:latin typeface="Times"/>
                <a:cs typeface="Times"/>
              </a:endParaRPr>
            </a:p>
          </p:txBody>
        </p:sp>
      </p:grpSp>
      <p:grpSp>
        <p:nvGrpSpPr>
          <p:cNvPr id="31" name="Group 30">
            <a:extLst>
              <a:ext uri="{FF2B5EF4-FFF2-40B4-BE49-F238E27FC236}">
                <a16:creationId xmlns:a16="http://schemas.microsoft.com/office/drawing/2014/main" id="{C808A3E9-4584-4A15-B289-D9F49E18D9DE}"/>
              </a:ext>
            </a:extLst>
          </p:cNvPr>
          <p:cNvGrpSpPr/>
          <p:nvPr/>
        </p:nvGrpSpPr>
        <p:grpSpPr>
          <a:xfrm>
            <a:off x="2530500" y="1285648"/>
            <a:ext cx="2073354" cy="793997"/>
            <a:chOff x="3071655" y="1372259"/>
            <a:chExt cx="2073354" cy="704558"/>
          </a:xfrm>
        </p:grpSpPr>
        <p:sp>
          <p:nvSpPr>
            <p:cNvPr id="48" name="ZoneTexte 37">
              <a:extLst>
                <a:ext uri="{FF2B5EF4-FFF2-40B4-BE49-F238E27FC236}">
                  <a16:creationId xmlns:a16="http://schemas.microsoft.com/office/drawing/2014/main" id="{0C234CFF-E04D-4FF0-94F7-A888654393E0}"/>
                </a:ext>
              </a:extLst>
            </p:cNvPr>
            <p:cNvSpPr txBox="1"/>
            <p:nvPr/>
          </p:nvSpPr>
          <p:spPr>
            <a:xfrm>
              <a:off x="4168019" y="1452771"/>
              <a:ext cx="147979" cy="276999"/>
            </a:xfrm>
            <a:prstGeom prst="rect">
              <a:avLst/>
            </a:prstGeom>
            <a:noFill/>
            <a:effectLst/>
          </p:spPr>
          <p:txBody>
            <a:bodyPr wrap="square" rtlCol="0">
              <a:spAutoFit/>
            </a:bodyPr>
            <a:lstStyle/>
            <a:p>
              <a:r>
                <a:rPr lang="en-CA" sz="1200" i="1" dirty="0">
                  <a:latin typeface="Times"/>
                  <a:cs typeface="Times"/>
                </a:rPr>
                <a:t>g</a:t>
              </a:r>
              <a:endParaRPr lang="fr-CA" sz="1200" i="1" dirty="0">
                <a:latin typeface="Times"/>
                <a:cs typeface="Times"/>
              </a:endParaRPr>
            </a:p>
          </p:txBody>
        </p:sp>
        <p:grpSp>
          <p:nvGrpSpPr>
            <p:cNvPr id="16" name="Group 15">
              <a:extLst>
                <a:ext uri="{FF2B5EF4-FFF2-40B4-BE49-F238E27FC236}">
                  <a16:creationId xmlns:a16="http://schemas.microsoft.com/office/drawing/2014/main" id="{A100E78D-CAD8-47AC-8CFA-954B9C154558}"/>
                </a:ext>
              </a:extLst>
            </p:cNvPr>
            <p:cNvGrpSpPr/>
            <p:nvPr/>
          </p:nvGrpSpPr>
          <p:grpSpPr>
            <a:xfrm>
              <a:off x="3071655" y="1399857"/>
              <a:ext cx="2073354" cy="676960"/>
              <a:chOff x="4572000" y="1695284"/>
              <a:chExt cx="4038600" cy="1222087"/>
            </a:xfrm>
          </p:grpSpPr>
          <p:grpSp>
            <p:nvGrpSpPr>
              <p:cNvPr id="98" name="Grouper 97"/>
              <p:cNvGrpSpPr/>
              <p:nvPr/>
            </p:nvGrpSpPr>
            <p:grpSpPr>
              <a:xfrm>
                <a:off x="4572000" y="1695284"/>
                <a:ext cx="4038600" cy="1222087"/>
                <a:chOff x="4473659" y="3464567"/>
                <a:chExt cx="4346534" cy="1461841"/>
              </a:xfrm>
            </p:grpSpPr>
            <p:grpSp>
              <p:nvGrpSpPr>
                <p:cNvPr id="80" name="Grouper 79"/>
                <p:cNvGrpSpPr/>
                <p:nvPr/>
              </p:nvGrpSpPr>
              <p:grpSpPr>
                <a:xfrm>
                  <a:off x="4473659" y="3464567"/>
                  <a:ext cx="4346534" cy="1461841"/>
                  <a:chOff x="4473659" y="3464567"/>
                  <a:chExt cx="4346534" cy="1461841"/>
                </a:xfrm>
              </p:grpSpPr>
              <p:grpSp>
                <p:nvGrpSpPr>
                  <p:cNvPr id="26" name="Grouper 25"/>
                  <p:cNvGrpSpPr/>
                  <p:nvPr/>
                </p:nvGrpSpPr>
                <p:grpSpPr>
                  <a:xfrm>
                    <a:off x="4473659" y="3464567"/>
                    <a:ext cx="4346534" cy="1461841"/>
                    <a:chOff x="619766" y="4683075"/>
                    <a:chExt cx="4346534" cy="1461841"/>
                  </a:xfrm>
                </p:grpSpPr>
                <p:sp>
                  <p:nvSpPr>
                    <p:cNvPr id="8" name="Ellipse 7"/>
                    <p:cNvSpPr/>
                    <p:nvPr/>
                  </p:nvSpPr>
                  <p:spPr>
                    <a:xfrm>
                      <a:off x="2088146" y="4880712"/>
                      <a:ext cx="2332607" cy="1259711"/>
                    </a:xfrm>
                    <a:prstGeom prst="ellips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9" name="Connecteur droit avec flèche 8"/>
                    <p:cNvCxnSpPr/>
                    <p:nvPr/>
                  </p:nvCxnSpPr>
                  <p:spPr>
                    <a:xfrm>
                      <a:off x="1118237" y="4683075"/>
                      <a:ext cx="1041013" cy="551763"/>
                    </a:xfrm>
                    <a:prstGeom prst="straightConnector1">
                      <a:avLst/>
                    </a:prstGeom>
                    <a:ln w="63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 name="Connecteur droit avec flèche 9"/>
                    <p:cNvCxnSpPr/>
                    <p:nvPr/>
                  </p:nvCxnSpPr>
                  <p:spPr>
                    <a:xfrm>
                      <a:off x="1093066" y="5472547"/>
                      <a:ext cx="979205" cy="13701"/>
                    </a:xfrm>
                    <a:prstGeom prst="straightConnector1">
                      <a:avLst/>
                    </a:prstGeom>
                    <a:ln w="381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Connecteur droit avec flèche 10"/>
                    <p:cNvCxnSpPr/>
                    <p:nvPr/>
                  </p:nvCxnSpPr>
                  <p:spPr>
                    <a:xfrm flipV="1">
                      <a:off x="1133851" y="5755231"/>
                      <a:ext cx="1014991" cy="389685"/>
                    </a:xfrm>
                    <a:prstGeom prst="straightConnector1">
                      <a:avLst/>
                    </a:prstGeom>
                    <a:ln w="190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ZoneTexte 17"/>
                    <p:cNvSpPr txBox="1"/>
                    <p:nvPr/>
                  </p:nvSpPr>
                  <p:spPr>
                    <a:xfrm>
                      <a:off x="619766" y="5633553"/>
                      <a:ext cx="463851" cy="369332"/>
                    </a:xfrm>
                    <a:prstGeom prst="rect">
                      <a:avLst/>
                    </a:prstGeom>
                    <a:noFill/>
                    <a:effectLst/>
                    <a:scene3d>
                      <a:camera prst="orthographicFront">
                        <a:rot lat="0" lon="0" rev="5400000"/>
                      </a:camera>
                      <a:lightRig rig="threePt" dir="t"/>
                    </a:scene3d>
                  </p:spPr>
                  <p:txBody>
                    <a:bodyPr wrap="none" rtlCol="0">
                      <a:spAutoFit/>
                    </a:bodyPr>
                    <a:lstStyle/>
                    <a:p>
                      <a:r>
                        <a:rPr lang="fr-CA" dirty="0">
                          <a:latin typeface="+mj-lt"/>
                        </a:rPr>
                        <a:t>. . .</a:t>
                      </a:r>
                    </a:p>
                  </p:txBody>
                </p:sp>
                <p:cxnSp>
                  <p:nvCxnSpPr>
                    <p:cNvPr id="19" name="Connecteur droit 18"/>
                    <p:cNvCxnSpPr/>
                    <p:nvPr/>
                  </p:nvCxnSpPr>
                  <p:spPr>
                    <a:xfrm>
                      <a:off x="2742217" y="4937971"/>
                      <a:ext cx="0" cy="114519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a:off x="3758647" y="4944617"/>
                      <a:ext cx="0" cy="114519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1" name="Image 20"/>
                    <p:cNvPicPr>
                      <a:picLocks noChangeAspect="1"/>
                    </p:cNvPicPr>
                    <p:nvPr/>
                  </p:nvPicPr>
                  <p:blipFill>
                    <a:blip r:embed="rId5"/>
                    <a:stretch>
                      <a:fillRect/>
                    </a:stretch>
                  </p:blipFill>
                  <p:spPr>
                    <a:xfrm>
                      <a:off x="2301494" y="5337876"/>
                      <a:ext cx="344104" cy="372778"/>
                    </a:xfrm>
                    <a:prstGeom prst="rect">
                      <a:avLst/>
                    </a:prstGeom>
                    <a:effectLst/>
                  </p:spPr>
                </p:pic>
                <p:pic>
                  <p:nvPicPr>
                    <p:cNvPr id="23" name="Image 22"/>
                    <p:cNvPicPr>
                      <a:picLocks noChangeAspect="1"/>
                    </p:cNvPicPr>
                    <p:nvPr/>
                  </p:nvPicPr>
                  <p:blipFill>
                    <a:blip r:embed="rId11"/>
                    <a:stretch>
                      <a:fillRect/>
                    </a:stretch>
                  </p:blipFill>
                  <p:spPr>
                    <a:xfrm>
                      <a:off x="3796655" y="5395495"/>
                      <a:ext cx="593057" cy="241133"/>
                    </a:xfrm>
                    <a:prstGeom prst="rect">
                      <a:avLst/>
                    </a:prstGeom>
                  </p:spPr>
                </p:pic>
                <p:cxnSp>
                  <p:nvCxnSpPr>
                    <p:cNvPr id="24" name="Connecteur droit 23"/>
                    <p:cNvCxnSpPr>
                      <a:stCxn id="8" idx="6"/>
                    </p:cNvCxnSpPr>
                    <p:nvPr/>
                  </p:nvCxnSpPr>
                  <p:spPr>
                    <a:xfrm>
                      <a:off x="4420753" y="5510568"/>
                      <a:ext cx="545547" cy="0"/>
                    </a:xfrm>
                    <a:prstGeom prst="line">
                      <a:avLst/>
                    </a:prstGeom>
                    <a:ln>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Forme libre 24"/>
                    <p:cNvSpPr/>
                    <p:nvPr/>
                  </p:nvSpPr>
                  <p:spPr>
                    <a:xfrm>
                      <a:off x="2929880" y="5234838"/>
                      <a:ext cx="570166" cy="665198"/>
                    </a:xfrm>
                    <a:custGeom>
                      <a:avLst/>
                      <a:gdLst>
                        <a:gd name="connsiteX0" fmla="*/ 0 w 975895"/>
                        <a:gd name="connsiteY0" fmla="*/ 975895 h 985528"/>
                        <a:gd name="connsiteX1" fmla="*/ 227263 w 975895"/>
                        <a:gd name="connsiteY1" fmla="*/ 962527 h 985528"/>
                        <a:gd name="connsiteX2" fmla="*/ 441158 w 975895"/>
                        <a:gd name="connsiteY2" fmla="*/ 775369 h 985528"/>
                        <a:gd name="connsiteX3" fmla="*/ 508000 w 975895"/>
                        <a:gd name="connsiteY3" fmla="*/ 307474 h 985528"/>
                        <a:gd name="connsiteX4" fmla="*/ 695158 w 975895"/>
                        <a:gd name="connsiteY4" fmla="*/ 53474 h 985528"/>
                        <a:gd name="connsiteX5" fmla="*/ 975895 w 975895"/>
                        <a:gd name="connsiteY5" fmla="*/ 0 h 98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5" h="985528">
                          <a:moveTo>
                            <a:pt x="0" y="975895"/>
                          </a:moveTo>
                          <a:cubicBezTo>
                            <a:pt x="76868" y="985921"/>
                            <a:pt x="153737" y="995948"/>
                            <a:pt x="227263" y="962527"/>
                          </a:cubicBezTo>
                          <a:cubicBezTo>
                            <a:pt x="300789" y="929106"/>
                            <a:pt x="394369" y="884544"/>
                            <a:pt x="441158" y="775369"/>
                          </a:cubicBezTo>
                          <a:cubicBezTo>
                            <a:pt x="487948" y="666193"/>
                            <a:pt x="465667" y="427790"/>
                            <a:pt x="508000" y="307474"/>
                          </a:cubicBezTo>
                          <a:cubicBezTo>
                            <a:pt x="550333" y="187158"/>
                            <a:pt x="617176" y="104720"/>
                            <a:pt x="695158" y="53474"/>
                          </a:cubicBezTo>
                          <a:cubicBezTo>
                            <a:pt x="773140" y="2228"/>
                            <a:pt x="975895" y="0"/>
                            <a:pt x="975895" y="0"/>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ln w="38100" cmpd="sng">
                          <a:solidFill>
                            <a:schemeClr val="tx1"/>
                          </a:solidFill>
                        </a:ln>
                      </a:endParaRPr>
                    </a:p>
                  </p:txBody>
                </p:sp>
              </p:grpSp>
              <p:sp>
                <p:nvSpPr>
                  <p:cNvPr id="77" name="ZoneTexte 76"/>
                  <p:cNvSpPr txBox="1"/>
                  <p:nvPr/>
                </p:nvSpPr>
                <p:spPr>
                  <a:xfrm>
                    <a:off x="4476268" y="3613700"/>
                    <a:ext cx="463851" cy="369332"/>
                  </a:xfrm>
                  <a:prstGeom prst="rect">
                    <a:avLst/>
                  </a:prstGeom>
                  <a:noFill/>
                  <a:effectLst/>
                  <a:scene3d>
                    <a:camera prst="orthographicFront">
                      <a:rot lat="0" lon="0" rev="5400000"/>
                    </a:camera>
                    <a:lightRig rig="threePt" dir="t"/>
                  </a:scene3d>
                </p:spPr>
                <p:txBody>
                  <a:bodyPr wrap="none" rtlCol="0">
                    <a:spAutoFit/>
                  </a:bodyPr>
                  <a:lstStyle/>
                  <a:p>
                    <a:r>
                      <a:rPr lang="fr-CA" dirty="0">
                        <a:latin typeface="+mj-lt"/>
                      </a:rPr>
                      <a:t>. . .</a:t>
                    </a:r>
                  </a:p>
                </p:txBody>
              </p:sp>
            </p:grpSp>
            <p:pic>
              <p:nvPicPr>
                <p:cNvPr id="95" name="Image 94"/>
                <p:cNvPicPr>
                  <a:picLocks noChangeAspect="1"/>
                </p:cNvPicPr>
                <p:nvPr/>
              </p:nvPicPr>
              <p:blipFill>
                <a:blip r:embed="rId10"/>
                <a:stretch>
                  <a:fillRect/>
                </a:stretch>
              </p:blipFill>
              <p:spPr>
                <a:xfrm>
                  <a:off x="4573473" y="4076421"/>
                  <a:ext cx="276709" cy="267168"/>
                </a:xfrm>
                <a:prstGeom prst="rect">
                  <a:avLst/>
                </a:prstGeom>
              </p:spPr>
            </p:pic>
          </p:grpSp>
          <p:pic>
            <p:nvPicPr>
              <p:cNvPr id="7" name="Image 6"/>
              <p:cNvPicPr>
                <a:picLocks noChangeAspect="1"/>
              </p:cNvPicPr>
              <p:nvPr/>
            </p:nvPicPr>
            <p:blipFill>
              <a:blip r:embed="rId12"/>
              <a:stretch>
                <a:fillRect/>
              </a:stretch>
            </p:blipFill>
            <p:spPr>
              <a:xfrm>
                <a:off x="5156521" y="2114646"/>
                <a:ext cx="456625" cy="220440"/>
              </a:xfrm>
              <a:prstGeom prst="rect">
                <a:avLst/>
              </a:prstGeom>
            </p:spPr>
          </p:pic>
        </p:grpSp>
        <p:sp>
          <p:nvSpPr>
            <p:cNvPr id="13" name="TextBox 12">
              <a:extLst>
                <a:ext uri="{FF2B5EF4-FFF2-40B4-BE49-F238E27FC236}">
                  <a16:creationId xmlns:a16="http://schemas.microsoft.com/office/drawing/2014/main" id="{3D9C7C11-D88A-4639-AEB6-3F2A2027584F}"/>
                </a:ext>
              </a:extLst>
            </p:cNvPr>
            <p:cNvSpPr txBox="1"/>
            <p:nvPr/>
          </p:nvSpPr>
          <p:spPr>
            <a:xfrm>
              <a:off x="4863715" y="1426626"/>
              <a:ext cx="240533" cy="276999"/>
            </a:xfrm>
            <a:prstGeom prst="rect">
              <a:avLst/>
            </a:prstGeom>
            <a:noFill/>
          </p:spPr>
          <p:txBody>
            <a:bodyPr wrap="square" rtlCol="0">
              <a:spAutoFit/>
            </a:bodyPr>
            <a:lstStyle/>
            <a:p>
              <a:r>
                <a:rPr lang="en-CA" sz="1200" dirty="0"/>
                <a:t>y</a:t>
              </a:r>
              <a:endParaRPr lang="en-US" sz="1200" dirty="0"/>
            </a:p>
          </p:txBody>
        </p:sp>
        <p:sp>
          <p:nvSpPr>
            <p:cNvPr id="14" name="TextBox 13">
              <a:extLst>
                <a:ext uri="{FF2B5EF4-FFF2-40B4-BE49-F238E27FC236}">
                  <a16:creationId xmlns:a16="http://schemas.microsoft.com/office/drawing/2014/main" id="{DFC85DB9-8F91-42BA-B0C4-F7F2AD53D167}"/>
                </a:ext>
              </a:extLst>
            </p:cNvPr>
            <p:cNvSpPr txBox="1"/>
            <p:nvPr/>
          </p:nvSpPr>
          <p:spPr>
            <a:xfrm>
              <a:off x="4850653" y="1372259"/>
              <a:ext cx="253595" cy="276999"/>
            </a:xfrm>
            <a:prstGeom prst="rect">
              <a:avLst/>
            </a:prstGeom>
            <a:noFill/>
          </p:spPr>
          <p:txBody>
            <a:bodyPr wrap="square" rtlCol="0">
              <a:spAutoFit/>
            </a:bodyPr>
            <a:lstStyle/>
            <a:p>
              <a:r>
                <a:rPr lang="en-CA" sz="1200" dirty="0"/>
                <a:t>^</a:t>
              </a:r>
              <a:endParaRPr lang="en-US" sz="1200" dirty="0"/>
            </a:p>
          </p:txBody>
        </p:sp>
      </p:grpSp>
      <p:pic>
        <p:nvPicPr>
          <p:cNvPr id="54" name="Picture 53">
            <a:extLst>
              <a:ext uri="{FF2B5EF4-FFF2-40B4-BE49-F238E27FC236}">
                <a16:creationId xmlns:a16="http://schemas.microsoft.com/office/drawing/2014/main" id="{640B6B0E-2E03-4581-8958-34221F3D115B}"/>
              </a:ext>
            </a:extLst>
          </p:cNvPr>
          <p:cNvPicPr>
            <a:picLocks noChangeAspect="1"/>
          </p:cNvPicPr>
          <p:nvPr/>
        </p:nvPicPr>
        <p:blipFill>
          <a:blip r:embed="rId13"/>
          <a:stretch>
            <a:fillRect/>
          </a:stretch>
        </p:blipFill>
        <p:spPr>
          <a:xfrm>
            <a:off x="879112" y="2380936"/>
            <a:ext cx="2303200" cy="2149653"/>
          </a:xfrm>
          <a:prstGeom prst="rect">
            <a:avLst/>
          </a:prstGeom>
        </p:spPr>
      </p:pic>
      <p:sp>
        <p:nvSpPr>
          <p:cNvPr id="56" name="Espace réservé du contenu 2">
            <a:extLst>
              <a:ext uri="{FF2B5EF4-FFF2-40B4-BE49-F238E27FC236}">
                <a16:creationId xmlns:a16="http://schemas.microsoft.com/office/drawing/2014/main" id="{A69EB3D0-B100-4800-BA1E-1903FE9DE286}"/>
              </a:ext>
            </a:extLst>
          </p:cNvPr>
          <p:cNvSpPr>
            <a:spLocks noGrp="1"/>
          </p:cNvSpPr>
          <p:nvPr>
            <p:ph idx="1"/>
          </p:nvPr>
        </p:nvSpPr>
        <p:spPr>
          <a:xfrm>
            <a:off x="773871" y="4914344"/>
            <a:ext cx="7514532" cy="1207488"/>
          </a:xfrm>
        </p:spPr>
        <p:txBody>
          <a:bodyPr/>
          <a:lstStyle/>
          <a:p>
            <a:r>
              <a:rPr lang="fr-CA" sz="1800" b="1" i="1" dirty="0"/>
              <a:t>g</a:t>
            </a:r>
            <a:r>
              <a:rPr lang="fr-CA" sz="1800" dirty="0"/>
              <a:t> la fonction d’activation </a:t>
            </a:r>
          </a:p>
          <a:p>
            <a:r>
              <a:rPr lang="fr-CA" sz="1800" b="1" dirty="0" err="1"/>
              <a:t>in</a:t>
            </a:r>
            <a:r>
              <a:rPr lang="fr-CA" sz="1800" b="1" baseline="-25000" dirty="0" err="1"/>
              <a:t>j</a:t>
            </a:r>
            <a:r>
              <a:rPr lang="fr-CA" sz="1800" dirty="0"/>
              <a:t> la somme pondérée par les poids des entrées du neurone j</a:t>
            </a:r>
          </a:p>
          <a:p>
            <a:r>
              <a:rPr lang="fr-CA" sz="1800" b="1" i="1" dirty="0" err="1"/>
              <a:t>a</a:t>
            </a:r>
            <a:r>
              <a:rPr lang="fr-CA" sz="1800" b="1" i="1" baseline="-25000" dirty="0" err="1"/>
              <a:t>j</a:t>
            </a:r>
            <a:r>
              <a:rPr lang="fr-CA" sz="1800" dirty="0"/>
              <a:t> la sortie (activité) du neurone </a:t>
            </a:r>
            <a:endParaRPr lang="fr-CA" sz="1800" b="1" i="1" dirty="0"/>
          </a:p>
        </p:txBody>
      </p:sp>
      <p:sp>
        <p:nvSpPr>
          <p:cNvPr id="58" name="TextBox 57">
            <a:extLst>
              <a:ext uri="{FF2B5EF4-FFF2-40B4-BE49-F238E27FC236}">
                <a16:creationId xmlns:a16="http://schemas.microsoft.com/office/drawing/2014/main" id="{3F9A309C-CA57-41C7-981B-EE5106D79C8A}"/>
              </a:ext>
            </a:extLst>
          </p:cNvPr>
          <p:cNvSpPr txBox="1"/>
          <p:nvPr/>
        </p:nvSpPr>
        <p:spPr>
          <a:xfrm>
            <a:off x="457200" y="4626429"/>
            <a:ext cx="1007712" cy="369332"/>
          </a:xfrm>
          <a:prstGeom prst="rect">
            <a:avLst/>
          </a:prstGeom>
          <a:noFill/>
        </p:spPr>
        <p:txBody>
          <a:bodyPr wrap="none" rtlCol="0">
            <a:spAutoFit/>
          </a:bodyPr>
          <a:lstStyle/>
          <a:p>
            <a:r>
              <a:rPr lang="en-CA" dirty="0"/>
              <a:t>On note:</a:t>
            </a:r>
            <a:endParaRPr lang="en-US" dirty="0"/>
          </a:p>
        </p:txBody>
      </p:sp>
      <p:sp>
        <p:nvSpPr>
          <p:cNvPr id="59" name="TextBox 58">
            <a:extLst>
              <a:ext uri="{FF2B5EF4-FFF2-40B4-BE49-F238E27FC236}">
                <a16:creationId xmlns:a16="http://schemas.microsoft.com/office/drawing/2014/main" id="{65E60DFE-66C7-4E0C-B96E-20D28BE652EE}"/>
              </a:ext>
            </a:extLst>
          </p:cNvPr>
          <p:cNvSpPr txBox="1"/>
          <p:nvPr/>
        </p:nvSpPr>
        <p:spPr>
          <a:xfrm>
            <a:off x="491648" y="6056620"/>
            <a:ext cx="3557838" cy="369332"/>
          </a:xfrm>
          <a:prstGeom prst="rect">
            <a:avLst/>
          </a:prstGeom>
          <a:noFill/>
        </p:spPr>
        <p:txBody>
          <a:bodyPr wrap="square">
            <a:spAutoFit/>
          </a:bodyPr>
          <a:lstStyle/>
          <a:p>
            <a:r>
              <a:rPr lang="fr-CA" dirty="0"/>
              <a:t>On a donc </a:t>
            </a:r>
            <a:r>
              <a:rPr lang="fr-CA" b="1" i="1" dirty="0" err="1"/>
              <a:t>a</a:t>
            </a:r>
            <a:r>
              <a:rPr lang="fr-CA" b="1" i="1" baseline="-25000" dirty="0" err="1"/>
              <a:t>j</a:t>
            </a:r>
            <a:r>
              <a:rPr lang="fr-CA" b="1" i="1" dirty="0"/>
              <a:t>=g(</a:t>
            </a:r>
            <a:r>
              <a:rPr lang="fr-CA" b="1" i="1" dirty="0" err="1"/>
              <a:t>in</a:t>
            </a:r>
            <a:r>
              <a:rPr lang="fr-CA" b="1" i="1" baseline="-25000" dirty="0" err="1"/>
              <a:t>j</a:t>
            </a:r>
            <a:r>
              <a:rPr lang="fr-CA" b="1" i="1" dirty="0"/>
              <a:t>) = g(</a:t>
            </a:r>
            <a:r>
              <a:rPr lang="el-GR" b="1" i="1" dirty="0"/>
              <a:t>Σ</a:t>
            </a:r>
            <a:r>
              <a:rPr lang="en-CA" b="1" i="1" baseline="-25000" dirty="0" err="1"/>
              <a:t>i</a:t>
            </a:r>
            <a:r>
              <a:rPr lang="en-CA" b="1" i="1" baseline="-25000" dirty="0"/>
              <a:t> </a:t>
            </a:r>
            <a:r>
              <a:rPr lang="en-CA" b="1" i="1" dirty="0" err="1"/>
              <a:t>w</a:t>
            </a:r>
            <a:r>
              <a:rPr lang="en-CA" b="1" i="1" baseline="-25000" dirty="0" err="1"/>
              <a:t>i,j</a:t>
            </a:r>
            <a:r>
              <a:rPr lang="en-CA" b="1" i="1" baseline="-25000" dirty="0"/>
              <a:t> </a:t>
            </a:r>
            <a:r>
              <a:rPr lang="en-CA" b="1" i="1" dirty="0"/>
              <a:t>a</a:t>
            </a:r>
            <a:r>
              <a:rPr lang="en-CA" b="1" i="1" baseline="-25000" dirty="0"/>
              <a:t>i </a:t>
            </a:r>
            <a:r>
              <a:rPr lang="en-CA" b="1" i="1" dirty="0"/>
              <a:t>) </a:t>
            </a:r>
            <a:endParaRPr lang="en-US" dirty="0"/>
          </a:p>
        </p:txBody>
      </p:sp>
      <p:pic>
        <p:nvPicPr>
          <p:cNvPr id="22" name="Picture 21">
            <a:extLst>
              <a:ext uri="{FF2B5EF4-FFF2-40B4-BE49-F238E27FC236}">
                <a16:creationId xmlns:a16="http://schemas.microsoft.com/office/drawing/2014/main" id="{2AA2B095-6370-443B-B910-6C73C046CDC2}"/>
              </a:ext>
            </a:extLst>
          </p:cNvPr>
          <p:cNvPicPr>
            <a:picLocks noChangeAspect="1"/>
          </p:cNvPicPr>
          <p:nvPr/>
        </p:nvPicPr>
        <p:blipFill>
          <a:blip r:embed="rId14"/>
          <a:stretch>
            <a:fillRect/>
          </a:stretch>
        </p:blipFill>
        <p:spPr>
          <a:xfrm>
            <a:off x="4888291" y="1430070"/>
            <a:ext cx="3941717" cy="3695359"/>
          </a:xfrm>
          <a:prstGeom prst="rect">
            <a:avLst/>
          </a:prstGeom>
        </p:spPr>
      </p:pic>
    </p:spTree>
    <p:extLst>
      <p:ext uri="{BB962C8B-B14F-4D97-AF65-F5344CB8AC3E}">
        <p14:creationId xmlns:p14="http://schemas.microsoft.com/office/powerpoint/2010/main" val="1329600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487EC071-F2EF-4147-843A-F318BDDE1A4F}"/>
              </a:ext>
            </a:extLst>
          </p:cNvPr>
          <p:cNvSpPr>
            <a:spLocks noGrp="1"/>
          </p:cNvSpPr>
          <p:nvPr>
            <p:ph type="title"/>
          </p:nvPr>
        </p:nvSpPr>
        <p:spPr/>
        <p:txBody>
          <a:bodyPr/>
          <a:lstStyle/>
          <a:p>
            <a:r>
              <a:rPr lang="fr-CA" altLang="en-US" dirty="0">
                <a:latin typeface="Arial" panose="020B0604020202020204" pitchFamily="34" charset="0"/>
              </a:rPr>
              <a:t>Calcul gradient d</a:t>
            </a:r>
            <a:r>
              <a:rPr lang="fr-CA" altLang="fr-FR" dirty="0">
                <a:latin typeface="Arial" panose="020B0604020202020204" pitchFamily="34" charset="0"/>
              </a:rPr>
              <a:t>’</a:t>
            </a:r>
            <a:r>
              <a:rPr lang="fr-CA" altLang="en-US" dirty="0">
                <a:latin typeface="Arial" panose="020B0604020202020204" pitchFamily="34" charset="0"/>
              </a:rPr>
              <a:t>image lissé</a:t>
            </a:r>
          </a:p>
        </p:txBody>
      </p:sp>
      <p:sp>
        <p:nvSpPr>
          <p:cNvPr id="50179" name="Espace réservé de la date 3">
            <a:extLst>
              <a:ext uri="{FF2B5EF4-FFF2-40B4-BE49-F238E27FC236}">
                <a16:creationId xmlns:a16="http://schemas.microsoft.com/office/drawing/2014/main" id="{1E0C9DEF-B1AE-450E-81A5-D7BDB2F3CD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DC49A521-B5E2-4C1D-84F5-DF54FEA357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9C6E603-81D0-4C2E-9B0E-88A7053D56FF}"/>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FC542BB-1058-4860-85FC-6F6E060CEFB7}" type="slidenum">
              <a:rPr lang="en-US" altLang="ko-KR" sz="1400">
                <a:latin typeface="Calibri" panose="020F0502020204030204" pitchFamily="34" charset="0"/>
              </a:rPr>
              <a:pPr eaLnBrk="1" hangingPunct="1"/>
              <a:t>20</a:t>
            </a:fld>
            <a:endParaRPr lang="en-US" altLang="ko-KR" sz="1400">
              <a:latin typeface="Calibri" panose="020F0502020204030204" pitchFamily="34" charset="0"/>
            </a:endParaRPr>
          </a:p>
        </p:txBody>
      </p:sp>
      <p:grpSp>
        <p:nvGrpSpPr>
          <p:cNvPr id="50182" name="Grouper 4">
            <a:extLst>
              <a:ext uri="{FF2B5EF4-FFF2-40B4-BE49-F238E27FC236}">
                <a16:creationId xmlns:a16="http://schemas.microsoft.com/office/drawing/2014/main" id="{7ECFD551-623B-42FB-BD5E-291A9F1235FC}"/>
              </a:ext>
            </a:extLst>
          </p:cNvPr>
          <p:cNvGrpSpPr>
            <a:grpSpLocks/>
          </p:cNvGrpSpPr>
          <p:nvPr/>
        </p:nvGrpSpPr>
        <p:grpSpPr bwMode="auto">
          <a:xfrm>
            <a:off x="1905000" y="1417638"/>
            <a:ext cx="5748337" cy="4337050"/>
            <a:chOff x="1763688" y="2132856"/>
            <a:chExt cx="5749120" cy="4338413"/>
          </a:xfrm>
        </p:grpSpPr>
        <p:pic>
          <p:nvPicPr>
            <p:cNvPr id="50194" name="Image 2" descr="Capture d’écran 2012-04-05 à 08.36.23.png">
              <a:extLst>
                <a:ext uri="{FF2B5EF4-FFF2-40B4-BE49-F238E27FC236}">
                  <a16:creationId xmlns:a16="http://schemas.microsoft.com/office/drawing/2014/main" id="{D1EE5166-3733-4AC6-8413-106F822B11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204864"/>
              <a:ext cx="5112568" cy="402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4001053-5D6F-4717-9D99-B69799B13E09}"/>
                </a:ext>
              </a:extLst>
            </p:cNvPr>
            <p:cNvSpPr/>
            <p:nvPr/>
          </p:nvSpPr>
          <p:spPr>
            <a:xfrm>
              <a:off x="6815801" y="2132856"/>
              <a:ext cx="697007" cy="41049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2" name="Rectangle 11">
              <a:extLst>
                <a:ext uri="{FF2B5EF4-FFF2-40B4-BE49-F238E27FC236}">
                  <a16:creationId xmlns:a16="http://schemas.microsoft.com/office/drawing/2014/main" id="{02DB7C1C-5647-4CA0-B8C4-B7F72FD881BE}"/>
                </a:ext>
              </a:extLst>
            </p:cNvPr>
            <p:cNvSpPr/>
            <p:nvPr/>
          </p:nvSpPr>
          <p:spPr>
            <a:xfrm>
              <a:off x="6515722" y="3172996"/>
              <a:ext cx="573166" cy="35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3" name="Rectangle 12">
              <a:extLst>
                <a:ext uri="{FF2B5EF4-FFF2-40B4-BE49-F238E27FC236}">
                  <a16:creationId xmlns:a16="http://schemas.microsoft.com/office/drawing/2014/main" id="{0CBD0F86-C875-477B-A729-5CFCBD7072B5}"/>
                </a:ext>
              </a:extLst>
            </p:cNvPr>
            <p:cNvSpPr/>
            <p:nvPr/>
          </p:nvSpPr>
          <p:spPr>
            <a:xfrm>
              <a:off x="6588757" y="4626014"/>
              <a:ext cx="573166" cy="269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4" name="Rectangle 13">
              <a:extLst>
                <a:ext uri="{FF2B5EF4-FFF2-40B4-BE49-F238E27FC236}">
                  <a16:creationId xmlns:a16="http://schemas.microsoft.com/office/drawing/2014/main" id="{1210983D-3995-4271-8096-D8B96C2FFACB}"/>
                </a:ext>
              </a:extLst>
            </p:cNvPr>
            <p:cNvSpPr/>
            <p:nvPr/>
          </p:nvSpPr>
          <p:spPr>
            <a:xfrm>
              <a:off x="6588757" y="6077445"/>
              <a:ext cx="573166" cy="3938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sp>
        <p:nvSpPr>
          <p:cNvPr id="50184" name="Rectangle 5">
            <a:extLst>
              <a:ext uri="{FF2B5EF4-FFF2-40B4-BE49-F238E27FC236}">
                <a16:creationId xmlns:a16="http://schemas.microsoft.com/office/drawing/2014/main" id="{043942E6-0188-4113-B683-A8DC5DD6E406}"/>
              </a:ext>
            </a:extLst>
          </p:cNvPr>
          <p:cNvSpPr>
            <a:spLocks noChangeArrowheads="1"/>
          </p:cNvSpPr>
          <p:nvPr/>
        </p:nvSpPr>
        <p:spPr bwMode="auto">
          <a:xfrm>
            <a:off x="465137" y="1560513"/>
            <a:ext cx="1012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Intensité</a:t>
            </a:r>
          </a:p>
          <a:p>
            <a:pPr eaLnBrk="1" hangingPunct="1"/>
            <a:r>
              <a:rPr lang="fr-CA" altLang="en-US" sz="1800">
                <a:latin typeface="Calibri" panose="020F0502020204030204" pitchFamily="34" charset="0"/>
              </a:rPr>
              <a:t>du pixel</a:t>
            </a:r>
            <a:endParaRPr lang="fr-FR" altLang="en-US" sz="1800"/>
          </a:p>
        </p:txBody>
      </p:sp>
      <p:sp>
        <p:nvSpPr>
          <p:cNvPr id="50185" name="Rectangle 17">
            <a:extLst>
              <a:ext uri="{FF2B5EF4-FFF2-40B4-BE49-F238E27FC236}">
                <a16:creationId xmlns:a16="http://schemas.microsoft.com/office/drawing/2014/main" id="{94C24983-455B-4DD3-B463-048822E193C1}"/>
              </a:ext>
            </a:extLst>
          </p:cNvPr>
          <p:cNvSpPr>
            <a:spLocks noChangeArrowheads="1"/>
          </p:cNvSpPr>
          <p:nvPr/>
        </p:nvSpPr>
        <p:spPr bwMode="auto">
          <a:xfrm>
            <a:off x="457200" y="3013076"/>
            <a:ext cx="15192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Estimation</a:t>
            </a:r>
          </a:p>
          <a:p>
            <a:pPr eaLnBrk="1" hangingPunct="1"/>
            <a:r>
              <a:rPr lang="fr-CA" altLang="en-US" sz="1800">
                <a:latin typeface="Calibri" panose="020F0502020204030204" pitchFamily="34" charset="0"/>
              </a:rPr>
              <a:t>de la variation</a:t>
            </a:r>
          </a:p>
          <a:p>
            <a:pPr eaLnBrk="1" hangingPunct="1"/>
            <a:r>
              <a:rPr lang="fr-CA" altLang="en-US" sz="1800">
                <a:latin typeface="Calibri" panose="020F0502020204030204" pitchFamily="34" charset="0"/>
              </a:rPr>
              <a:t>verticale</a:t>
            </a:r>
            <a:endParaRPr lang="fr-FR" altLang="en-US" sz="1800"/>
          </a:p>
        </p:txBody>
      </p:sp>
      <p:grpSp>
        <p:nvGrpSpPr>
          <p:cNvPr id="10" name="Grouper 9">
            <a:extLst>
              <a:ext uri="{FF2B5EF4-FFF2-40B4-BE49-F238E27FC236}">
                <a16:creationId xmlns:a16="http://schemas.microsoft.com/office/drawing/2014/main" id="{C5684F2A-7CDF-47C3-B89D-9F7632CC24B7}"/>
              </a:ext>
            </a:extLst>
          </p:cNvPr>
          <p:cNvGrpSpPr>
            <a:grpSpLocks/>
          </p:cNvGrpSpPr>
          <p:nvPr/>
        </p:nvGrpSpPr>
        <p:grpSpPr bwMode="auto">
          <a:xfrm>
            <a:off x="2289175" y="2497138"/>
            <a:ext cx="2424112" cy="915988"/>
            <a:chOff x="2148197" y="3212976"/>
            <a:chExt cx="2423803" cy="915962"/>
          </a:xfrm>
        </p:grpSpPr>
        <p:sp>
          <p:nvSpPr>
            <p:cNvPr id="20" name="Ellipse 19">
              <a:extLst>
                <a:ext uri="{FF2B5EF4-FFF2-40B4-BE49-F238E27FC236}">
                  <a16:creationId xmlns:a16="http://schemas.microsoft.com/office/drawing/2014/main" id="{558F9B4E-5F35-48BB-B9D5-51DB8CCF2329}"/>
                </a:ext>
              </a:extLst>
            </p:cNvPr>
            <p:cNvSpPr>
              <a:spLocks noChangeArrowheads="1"/>
            </p:cNvSpPr>
            <p:nvPr/>
          </p:nvSpPr>
          <p:spPr bwMode="auto">
            <a:xfrm>
              <a:off x="4179938" y="3736836"/>
              <a:ext cx="392062" cy="392102"/>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7" name="Forme libre 6">
              <a:extLst>
                <a:ext uri="{FF2B5EF4-FFF2-40B4-BE49-F238E27FC236}">
                  <a16:creationId xmlns:a16="http://schemas.microsoft.com/office/drawing/2014/main" id="{FEB6CB07-9CFB-4115-AA95-2E2E0978AF3C}"/>
                </a:ext>
              </a:extLst>
            </p:cNvPr>
            <p:cNvSpPr>
              <a:spLocks/>
            </p:cNvSpPr>
            <p:nvPr/>
          </p:nvSpPr>
          <p:spPr bwMode="auto">
            <a:xfrm>
              <a:off x="3287877" y="3428870"/>
              <a:ext cx="1114283" cy="268280"/>
            </a:xfrm>
            <a:custGeom>
              <a:avLst/>
              <a:gdLst>
                <a:gd name="T0" fmla="*/ 1114283 w 1114778"/>
                <a:gd name="T1" fmla="*/ 268280 h 268132"/>
                <a:gd name="T2" fmla="*/ 874501 w 1114778"/>
                <a:gd name="T3" fmla="*/ 42377 h 268132"/>
                <a:gd name="T4" fmla="*/ 0 w 1114778"/>
                <a:gd name="T5" fmla="*/ 21 h 268132"/>
                <a:gd name="T6" fmla="*/ 0 60000 65536"/>
                <a:gd name="T7" fmla="*/ 0 60000 65536"/>
                <a:gd name="T8" fmla="*/ 0 60000 65536"/>
              </a:gdLst>
              <a:ahLst/>
              <a:cxnLst>
                <a:cxn ang="T6">
                  <a:pos x="T0" y="T1"/>
                </a:cxn>
                <a:cxn ang="T7">
                  <a:pos x="T2" y="T3"/>
                </a:cxn>
                <a:cxn ang="T8">
                  <a:pos x="T4" y="T5"/>
                </a:cxn>
              </a:cxnLst>
              <a:rect l="0" t="0" r="r" b="b"/>
              <a:pathLst>
                <a:path w="1114778" h="268132">
                  <a:moveTo>
                    <a:pt x="1114778" y="268132"/>
                  </a:moveTo>
                  <a:cubicBezTo>
                    <a:pt x="1087731" y="177585"/>
                    <a:pt x="1060685" y="87039"/>
                    <a:pt x="874889" y="42354"/>
                  </a:cubicBezTo>
                  <a:cubicBezTo>
                    <a:pt x="689093" y="-2331"/>
                    <a:pt x="0" y="21"/>
                    <a:pt x="0" y="21"/>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0193" name="Rectangle 8">
              <a:extLst>
                <a:ext uri="{FF2B5EF4-FFF2-40B4-BE49-F238E27FC236}">
                  <a16:creationId xmlns:a16="http://schemas.microsoft.com/office/drawing/2014/main" id="{AD915444-36C8-4ADF-BDC2-8338AC48B712}"/>
                </a:ext>
              </a:extLst>
            </p:cNvPr>
            <p:cNvSpPr>
              <a:spLocks noChangeArrowheads="1"/>
            </p:cNvSpPr>
            <p:nvPr/>
          </p:nvSpPr>
          <p:spPr bwMode="auto">
            <a:xfrm>
              <a:off x="2148197" y="3212976"/>
              <a:ext cx="11996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vrai contour</a:t>
              </a:r>
              <a:endParaRPr lang="fr-FR" altLang="en-US" sz="1600"/>
            </a:p>
          </p:txBody>
        </p:sp>
      </p:grpSp>
      <p:grpSp>
        <p:nvGrpSpPr>
          <p:cNvPr id="15" name="Grouper 14">
            <a:extLst>
              <a:ext uri="{FF2B5EF4-FFF2-40B4-BE49-F238E27FC236}">
                <a16:creationId xmlns:a16="http://schemas.microsoft.com/office/drawing/2014/main" id="{47CD5E4A-C5AF-408C-A0A9-FEF1C8E8D028}"/>
              </a:ext>
            </a:extLst>
          </p:cNvPr>
          <p:cNvGrpSpPr>
            <a:grpSpLocks/>
          </p:cNvGrpSpPr>
          <p:nvPr/>
        </p:nvGrpSpPr>
        <p:grpSpPr bwMode="auto">
          <a:xfrm>
            <a:off x="5434012" y="3073401"/>
            <a:ext cx="2471738" cy="1201737"/>
            <a:chOff x="5292080" y="3789040"/>
            <a:chExt cx="2471793" cy="1202650"/>
          </a:xfrm>
        </p:grpSpPr>
        <p:sp>
          <p:nvSpPr>
            <p:cNvPr id="21" name="Ellipse 20">
              <a:extLst>
                <a:ext uri="{FF2B5EF4-FFF2-40B4-BE49-F238E27FC236}">
                  <a16:creationId xmlns:a16="http://schemas.microsoft.com/office/drawing/2014/main" id="{D50B453C-940F-4939-80D5-8381BD1836E0}"/>
                </a:ext>
              </a:extLst>
            </p:cNvPr>
            <p:cNvSpPr>
              <a:spLocks noChangeArrowheads="1"/>
            </p:cNvSpPr>
            <p:nvPr/>
          </p:nvSpPr>
          <p:spPr bwMode="auto">
            <a:xfrm>
              <a:off x="5292080" y="3789040"/>
              <a:ext cx="392122" cy="392410"/>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8" name="Forme libre 7">
              <a:extLst>
                <a:ext uri="{FF2B5EF4-FFF2-40B4-BE49-F238E27FC236}">
                  <a16:creationId xmlns:a16="http://schemas.microsoft.com/office/drawing/2014/main" id="{148850CF-B1EF-4B5F-AFE9-E5F75F83DB01}"/>
                </a:ext>
              </a:extLst>
            </p:cNvPr>
            <p:cNvSpPr>
              <a:spLocks/>
            </p:cNvSpPr>
            <p:nvPr/>
          </p:nvSpPr>
          <p:spPr bwMode="auto">
            <a:xfrm>
              <a:off x="5507985" y="4176684"/>
              <a:ext cx="1046186" cy="664079"/>
            </a:xfrm>
            <a:custGeom>
              <a:avLst/>
              <a:gdLst>
                <a:gd name="T0" fmla="*/ 15176 w 1045274"/>
                <a:gd name="T1" fmla="*/ 0 h 663222"/>
                <a:gd name="T2" fmla="*/ 142287 w 1045274"/>
                <a:gd name="T3" fmla="*/ 240199 h 663222"/>
                <a:gd name="T4" fmla="*/ 1046186 w 1045274"/>
                <a:gd name="T5" fmla="*/ 664079 h 663222"/>
                <a:gd name="T6" fmla="*/ 0 60000 65536"/>
                <a:gd name="T7" fmla="*/ 0 60000 65536"/>
                <a:gd name="T8" fmla="*/ 0 60000 65536"/>
              </a:gdLst>
              <a:ahLst/>
              <a:cxnLst>
                <a:cxn ang="T6">
                  <a:pos x="T0" y="T1"/>
                </a:cxn>
                <a:cxn ang="T7">
                  <a:pos x="T2" y="T3"/>
                </a:cxn>
                <a:cxn ang="T8">
                  <a:pos x="T4" y="T5"/>
                </a:cxn>
              </a:cxnLst>
              <a:rect l="0" t="0" r="r" b="b"/>
              <a:pathLst>
                <a:path w="1045274" h="663222">
                  <a:moveTo>
                    <a:pt x="15163" y="0"/>
                  </a:moveTo>
                  <a:cubicBezTo>
                    <a:pt x="-7180" y="64676"/>
                    <a:pt x="-29522" y="129352"/>
                    <a:pt x="142163" y="239889"/>
                  </a:cubicBezTo>
                  <a:cubicBezTo>
                    <a:pt x="313848" y="350426"/>
                    <a:pt x="679561" y="506824"/>
                    <a:pt x="1045274" y="663222"/>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0190" name="Rectangle 23">
              <a:extLst>
                <a:ext uri="{FF2B5EF4-FFF2-40B4-BE49-F238E27FC236}">
                  <a16:creationId xmlns:a16="http://schemas.microsoft.com/office/drawing/2014/main" id="{DFF7B0DD-24DA-49C3-AD5C-F30411889A7C}"/>
                </a:ext>
              </a:extLst>
            </p:cNvPr>
            <p:cNvSpPr>
              <a:spLocks noChangeArrowheads="1"/>
            </p:cNvSpPr>
            <p:nvPr/>
          </p:nvSpPr>
          <p:spPr bwMode="auto">
            <a:xfrm>
              <a:off x="6516216" y="4653136"/>
              <a:ext cx="1247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faux contour</a:t>
              </a:r>
              <a:endParaRPr lang="fr-FR" altLang="en-US" sz="1600"/>
            </a:p>
          </p:txBody>
        </p:sp>
      </p:grpSp>
      <p:sp>
        <p:nvSpPr>
          <p:cNvPr id="25" name="Rectangle 17">
            <a:extLst>
              <a:ext uri="{FF2B5EF4-FFF2-40B4-BE49-F238E27FC236}">
                <a16:creationId xmlns:a16="http://schemas.microsoft.com/office/drawing/2014/main" id="{DCDAE443-AB99-4CE8-8004-1317136136B2}"/>
              </a:ext>
            </a:extLst>
          </p:cNvPr>
          <p:cNvSpPr>
            <a:spLocks noChangeArrowheads="1"/>
          </p:cNvSpPr>
          <p:nvPr/>
        </p:nvSpPr>
        <p:spPr bwMode="auto">
          <a:xfrm>
            <a:off x="234678" y="4124326"/>
            <a:ext cx="17237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Estimation</a:t>
            </a:r>
          </a:p>
          <a:p>
            <a:pPr eaLnBrk="1" hangingPunct="1"/>
            <a:r>
              <a:rPr lang="fr-CA" altLang="en-US" sz="1800" dirty="0">
                <a:latin typeface="Calibri" panose="020F0502020204030204" pitchFamily="34" charset="0"/>
              </a:rPr>
              <a:t>de la variation</a:t>
            </a:r>
          </a:p>
          <a:p>
            <a:pPr eaLnBrk="1" hangingPunct="1"/>
            <a:r>
              <a:rPr lang="fr-CA" altLang="en-US" sz="1800" dirty="0">
                <a:latin typeface="Calibri" panose="020F0502020204030204" pitchFamily="34" charset="0"/>
              </a:rPr>
              <a:t>Verticale d’une </a:t>
            </a:r>
          </a:p>
          <a:p>
            <a:pPr eaLnBrk="1" hangingPunct="1"/>
            <a:r>
              <a:rPr lang="fr-CA" altLang="en-US" sz="1800" dirty="0">
                <a:latin typeface="Calibri" panose="020F0502020204030204" pitchFamily="34" charset="0"/>
              </a:rPr>
              <a:t>version lissée de</a:t>
            </a:r>
          </a:p>
          <a:p>
            <a:pPr eaLnBrk="1" hangingPunct="1"/>
            <a:r>
              <a:rPr lang="fr-CA" altLang="en-US" sz="1800" dirty="0">
                <a:latin typeface="Calibri" panose="020F0502020204030204" pitchFamily="34" charset="0"/>
              </a:rPr>
              <a:t>l’intensité</a:t>
            </a:r>
            <a:endParaRPr lang="fr-FR" altLang="en-US" sz="1800" dirty="0"/>
          </a:p>
        </p:txBody>
      </p:sp>
      <p:sp>
        <p:nvSpPr>
          <p:cNvPr id="4" name="Content Placeholder 3">
            <a:extLst>
              <a:ext uri="{FF2B5EF4-FFF2-40B4-BE49-F238E27FC236}">
                <a16:creationId xmlns:a16="http://schemas.microsoft.com/office/drawing/2014/main" id="{8D27BA86-E95C-4283-9BE1-5F6FA64B63E5}"/>
              </a:ext>
            </a:extLst>
          </p:cNvPr>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40962" name="Espace réservé du contenu 2">
            <a:extLst>
              <a:ext uri="{FF2B5EF4-FFF2-40B4-BE49-F238E27FC236}">
                <a16:creationId xmlns:a16="http://schemas.microsoft.com/office/drawing/2014/main" id="{0F908173-DC48-4ED6-88A0-49F7E4C6473E}"/>
              </a:ext>
            </a:extLst>
          </p:cNvPr>
          <p:cNvSpPr>
            <a:spLocks noGrp="1"/>
          </p:cNvSpPr>
          <p:nvPr>
            <p:ph idx="1"/>
          </p:nvPr>
        </p:nvSpPr>
        <p:spPr>
          <a:xfrm>
            <a:off x="403225" y="2430639"/>
            <a:ext cx="7927145" cy="545782"/>
          </a:xfrm>
        </p:spPr>
        <p:txBody>
          <a:bodyPr/>
          <a:lstStyle/>
          <a:p>
            <a:r>
              <a:rPr lang="fr-CA" altLang="en-US" dirty="0"/>
              <a:t>Soit </a:t>
            </a:r>
            <a:r>
              <a:rPr lang="en-CA" sz="2000" i="1" dirty="0"/>
              <a:t>G</a:t>
            </a:r>
            <a:r>
              <a:rPr lang="el-GR" sz="2000" i="1" baseline="-25000" dirty="0"/>
              <a:t>σ</a:t>
            </a:r>
            <a:r>
              <a:rPr lang="en-CA" sz="2000" i="1" dirty="0"/>
              <a:t>(x) =                                         </a:t>
            </a:r>
            <a:r>
              <a:rPr lang="en-CA" sz="2000" dirty="0" err="1"/>
              <a:t>Formule</a:t>
            </a:r>
            <a:r>
              <a:rPr lang="en-CA" sz="2000" dirty="0"/>
              <a:t> </a:t>
            </a:r>
            <a:r>
              <a:rPr lang="en-CA" sz="2000" dirty="0" err="1"/>
              <a:t>générale</a:t>
            </a:r>
            <a:r>
              <a:rPr lang="en-CA" sz="2000" dirty="0"/>
              <a:t> du </a:t>
            </a:r>
            <a:r>
              <a:rPr lang="en-CA" sz="2000" dirty="0" err="1"/>
              <a:t>filtre</a:t>
            </a:r>
            <a:r>
              <a:rPr lang="en-CA" sz="2000" dirty="0"/>
              <a:t> </a:t>
            </a:r>
            <a:r>
              <a:rPr lang="en-CA" sz="2000" dirty="0" err="1"/>
              <a:t>gaussien</a:t>
            </a:r>
            <a:endParaRPr lang="en-US" sz="2000" dirty="0"/>
          </a:p>
          <a:p>
            <a:endParaRPr lang="fr-CA" altLang="en-US" dirty="0"/>
          </a:p>
          <a:p>
            <a:endParaRPr lang="fr-CA" altLang="en-US" b="1" dirty="0"/>
          </a:p>
          <a:p>
            <a:pPr>
              <a:buFont typeface="Lucida Grande" pitchFamily="-84" charset="0"/>
              <a:buNone/>
            </a:pPr>
            <a:endParaRPr lang="fr-CA" altLang="en-US" b="1" dirty="0"/>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21</a:t>
            </a:fld>
            <a:endParaRPr lang="en-US" altLang="ko-KR" sz="1400">
              <a:latin typeface="Calibri" panose="020F0502020204030204" pitchFamily="34" charset="0"/>
            </a:endParaRPr>
          </a:p>
        </p:txBody>
      </p:sp>
      <p:pic>
        <p:nvPicPr>
          <p:cNvPr id="12" name="Picture 11">
            <a:extLst>
              <a:ext uri="{FF2B5EF4-FFF2-40B4-BE49-F238E27FC236}">
                <a16:creationId xmlns:a16="http://schemas.microsoft.com/office/drawing/2014/main" id="{03C80A80-AA13-4972-A32F-A2FBC1B4D9D1}"/>
              </a:ext>
            </a:extLst>
          </p:cNvPr>
          <p:cNvPicPr>
            <a:picLocks noChangeAspect="1"/>
          </p:cNvPicPr>
          <p:nvPr/>
        </p:nvPicPr>
        <p:blipFill>
          <a:blip r:embed="rId3"/>
          <a:stretch>
            <a:fillRect/>
          </a:stretch>
        </p:blipFill>
        <p:spPr>
          <a:xfrm>
            <a:off x="2313345" y="2442457"/>
            <a:ext cx="1720135" cy="441551"/>
          </a:xfrm>
          <a:prstGeom prst="rect">
            <a:avLst/>
          </a:prstGeom>
        </p:spPr>
      </p:pic>
      <p:sp>
        <p:nvSpPr>
          <p:cNvPr id="30" name="Espace réservé du contenu 2">
            <a:extLst>
              <a:ext uri="{FF2B5EF4-FFF2-40B4-BE49-F238E27FC236}">
                <a16:creationId xmlns:a16="http://schemas.microsoft.com/office/drawing/2014/main" id="{B97ED532-423B-44B1-8968-88AA52178C8C}"/>
              </a:ext>
            </a:extLst>
          </p:cNvPr>
          <p:cNvSpPr txBox="1">
            <a:spLocks/>
          </p:cNvSpPr>
          <p:nvPr/>
        </p:nvSpPr>
        <p:spPr bwMode="auto">
          <a:xfrm>
            <a:off x="457200" y="3525455"/>
            <a:ext cx="8261350" cy="60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Remplacer l’intensité </a:t>
            </a:r>
            <a:r>
              <a:rPr lang="fr-CA" altLang="en-US" i="1" dirty="0"/>
              <a:t>X[i</a:t>
            </a:r>
            <a:r>
              <a:rPr lang="fr-CA" altLang="en-US" i="1" baseline="-25000" dirty="0"/>
              <a:t>0</a:t>
            </a:r>
            <a:r>
              <a:rPr lang="fr-CA" altLang="en-US" i="1" dirty="0"/>
              <a:t>,j</a:t>
            </a:r>
            <a:r>
              <a:rPr lang="fr-CA" altLang="en-US" i="1" baseline="-25000" dirty="0"/>
              <a:t>0</a:t>
            </a:r>
            <a:r>
              <a:rPr lang="fr-CA" altLang="en-US" i="1" dirty="0"/>
              <a:t>] </a:t>
            </a:r>
            <a:r>
              <a:rPr lang="fr-CA" altLang="en-US" dirty="0"/>
              <a:t>du pixel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par </a:t>
            </a:r>
            <a:r>
              <a:rPr lang="fr-CA" altLang="en-US" i="1" dirty="0"/>
              <a:t>U(i</a:t>
            </a:r>
            <a:r>
              <a:rPr lang="fr-CA" altLang="en-US" i="1" baseline="-25000" dirty="0"/>
              <a:t>0</a:t>
            </a:r>
            <a:r>
              <a:rPr lang="fr-CA" altLang="en-US" i="1" dirty="0"/>
              <a:t>,j</a:t>
            </a:r>
            <a:r>
              <a:rPr lang="fr-CA" altLang="en-US" i="1" baseline="-25000" dirty="0"/>
              <a:t>0 </a:t>
            </a:r>
            <a:r>
              <a:rPr lang="fr-CA" altLang="en-US" i="1" dirty="0"/>
              <a:t>) </a:t>
            </a:r>
            <a:r>
              <a:rPr lang="fr-CA" altLang="en-US" dirty="0"/>
              <a:t>défini comme suit:</a:t>
            </a:r>
            <a:endParaRPr lang="en-CA" sz="2000" dirty="0"/>
          </a:p>
        </p:txBody>
      </p:sp>
      <p:sp>
        <p:nvSpPr>
          <p:cNvPr id="32" name="Espace réservé du contenu 2">
            <a:extLst>
              <a:ext uri="{FF2B5EF4-FFF2-40B4-BE49-F238E27FC236}">
                <a16:creationId xmlns:a16="http://schemas.microsoft.com/office/drawing/2014/main" id="{F55E4528-9F1E-415B-9388-9BF9212141A7}"/>
              </a:ext>
            </a:extLst>
          </p:cNvPr>
          <p:cNvSpPr txBox="1">
            <a:spLocks/>
          </p:cNvSpPr>
          <p:nvPr/>
        </p:nvSpPr>
        <p:spPr bwMode="auto">
          <a:xfrm>
            <a:off x="695577" y="4258805"/>
            <a:ext cx="8223339" cy="10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C(i</a:t>
            </a:r>
            <a:r>
              <a:rPr lang="fr-CA" altLang="en-US" i="1" baseline="-25000" dirty="0"/>
              <a:t>0</a:t>
            </a:r>
            <a:r>
              <a:rPr lang="fr-CA" altLang="en-US" i="1" dirty="0"/>
              <a:t>,j</a:t>
            </a:r>
            <a:r>
              <a:rPr lang="fr-CA" altLang="en-US" i="1" baseline="-25000" dirty="0"/>
              <a:t>0 </a:t>
            </a:r>
            <a:r>
              <a:rPr lang="fr-CA" altLang="en-US" i="1" dirty="0"/>
              <a:t>) </a:t>
            </a:r>
            <a:r>
              <a:rPr lang="fr-CA" altLang="en-US" dirty="0"/>
              <a:t>= somme, sur tous les </a:t>
            </a:r>
            <a:r>
              <a:rPr lang="fr-CA" altLang="en-US" i="1" dirty="0"/>
              <a:t>(</a:t>
            </a:r>
            <a:r>
              <a:rPr lang="fr-CA" altLang="en-US" i="1" dirty="0" err="1"/>
              <a:t>i,j</a:t>
            </a:r>
            <a:r>
              <a:rPr lang="fr-CA" altLang="en-US" i="1" dirty="0"/>
              <a:t>)</a:t>
            </a:r>
            <a:r>
              <a:rPr lang="fr-CA" altLang="en-US" dirty="0"/>
              <a:t>, de </a:t>
            </a:r>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p>
          <a:p>
            <a:pPr marL="0" indent="0">
              <a:buNone/>
            </a:pPr>
            <a:r>
              <a:rPr lang="fr-CA" altLang="en-US" i="1" dirty="0"/>
              <a:t>                                  σ </a:t>
            </a:r>
            <a:r>
              <a:rPr lang="fr-CA" altLang="en-US" dirty="0"/>
              <a:t>est un </a:t>
            </a:r>
            <a:r>
              <a:rPr lang="fr-CA" altLang="en-US" dirty="0" err="1"/>
              <a:t>hyper-paramètre</a:t>
            </a:r>
            <a:endParaRPr lang="fr-CA" altLang="en-US" dirty="0"/>
          </a:p>
          <a:p>
            <a:pPr marL="0" indent="0">
              <a:buNone/>
            </a:pPr>
            <a:endParaRPr lang="fr-CA" altLang="en-US" b="1" i="1" dirty="0"/>
          </a:p>
          <a:p>
            <a:pPr>
              <a:buFont typeface="Lucida Grande" pitchFamily="-84" charset="0"/>
              <a:buNone/>
            </a:pPr>
            <a:endParaRPr lang="fr-CA" altLang="en-US" b="1" dirty="0"/>
          </a:p>
        </p:txBody>
      </p:sp>
      <p:sp>
        <p:nvSpPr>
          <p:cNvPr id="33" name="Espace réservé du contenu 2">
            <a:extLst>
              <a:ext uri="{FF2B5EF4-FFF2-40B4-BE49-F238E27FC236}">
                <a16:creationId xmlns:a16="http://schemas.microsoft.com/office/drawing/2014/main" id="{99CDD3FC-CD61-4395-A5C6-2299ADBFA5DA}"/>
              </a:ext>
            </a:extLst>
          </p:cNvPr>
          <p:cNvSpPr txBox="1">
            <a:spLocks/>
          </p:cNvSpPr>
          <p:nvPr/>
        </p:nvSpPr>
        <p:spPr bwMode="auto">
          <a:xfrm>
            <a:off x="457200" y="1223009"/>
            <a:ext cx="7406640" cy="8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Pour éliminer la détection de ces faux contours, on lisse l’image en appliquant un filtre Gaussien à l’image.</a:t>
            </a:r>
            <a:endParaRPr lang="fr-CA" altLang="en-US" b="1" dirty="0"/>
          </a:p>
          <a:p>
            <a:pPr>
              <a:buFont typeface="Lucida Grande" pitchFamily="-84" charset="0"/>
              <a:buNone/>
            </a:pPr>
            <a:endParaRPr lang="fr-CA" altLang="en-US" b="1" dirty="0"/>
          </a:p>
        </p:txBody>
      </p:sp>
      <mc:AlternateContent xmlns:mc="http://schemas.openxmlformats.org/markup-compatibility/2006" xmlns:a14="http://schemas.microsoft.com/office/drawing/2010/main">
        <mc:Choice Requires="a14">
          <p:sp>
            <p:nvSpPr>
              <p:cNvPr id="37" name="Espace réservé du contenu 2">
                <a:extLst>
                  <a:ext uri="{FF2B5EF4-FFF2-40B4-BE49-F238E27FC236}">
                    <a16:creationId xmlns:a16="http://schemas.microsoft.com/office/drawing/2014/main" id="{B0786C6F-607A-4361-BC71-F21DDD816254}"/>
                  </a:ext>
                </a:extLst>
              </p:cNvPr>
              <p:cNvSpPr txBox="1">
                <a:spLocks/>
              </p:cNvSpPr>
              <p:nvPr/>
            </p:nvSpPr>
            <p:spPr bwMode="auto">
              <a:xfrm>
                <a:off x="794052" y="5634991"/>
                <a:ext cx="5536410" cy="5949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C(i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endParaRPr lang="fr-CA" altLang="en-US" b="1" i="1" dirty="0"/>
              </a:p>
              <a:p>
                <a:pPr>
                  <a:buFont typeface="Lucida Grande" pitchFamily="-84" charset="0"/>
                  <a:buNone/>
                </a:pPr>
                <a:endParaRPr lang="fr-CA" altLang="en-US" b="1" dirty="0"/>
              </a:p>
            </p:txBody>
          </p:sp>
        </mc:Choice>
        <mc:Fallback xmlns="">
          <p:sp>
            <p:nvSpPr>
              <p:cNvPr id="37" name="Espace réservé du contenu 2">
                <a:extLst>
                  <a:ext uri="{FF2B5EF4-FFF2-40B4-BE49-F238E27FC236}">
                    <a16:creationId xmlns:a16="http://schemas.microsoft.com/office/drawing/2014/main" id="{B0786C6F-607A-4361-BC71-F21DDD816254}"/>
                  </a:ext>
                </a:extLst>
              </p:cNvPr>
              <p:cNvSpPr txBox="1">
                <a:spLocks noRot="1" noChangeAspect="1" noMove="1" noResize="1" noEditPoints="1" noAdjustHandles="1" noChangeArrowheads="1" noChangeShapeType="1" noTextEdit="1"/>
              </p:cNvSpPr>
              <p:nvPr/>
            </p:nvSpPr>
            <p:spPr bwMode="auto">
              <a:xfrm>
                <a:off x="794052" y="5634991"/>
                <a:ext cx="5536410" cy="594928"/>
              </a:xfrm>
              <a:prstGeom prst="rect">
                <a:avLst/>
              </a:prstGeom>
              <a:blipFill>
                <a:blip r:embed="rId4"/>
                <a:stretch>
                  <a:fillRect t="-40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spTree>
    <p:extLst>
      <p:ext uri="{BB962C8B-B14F-4D97-AF65-F5344CB8AC3E}">
        <p14:creationId xmlns:p14="http://schemas.microsoft.com/office/powerpoint/2010/main" val="709353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22</a:t>
            </a:fld>
            <a:endParaRPr lang="en-US" altLang="ko-KR" sz="1400">
              <a:latin typeface="Calibri" panose="020F0502020204030204" pitchFamily="34" charset="0"/>
            </a:endParaRPr>
          </a:p>
        </p:txBody>
      </p:sp>
      <p:graphicFrame>
        <p:nvGraphicFramePr>
          <p:cNvPr id="25" name="Tableau 24">
            <a:extLst>
              <a:ext uri="{FF2B5EF4-FFF2-40B4-BE49-F238E27FC236}">
                <a16:creationId xmlns:a16="http://schemas.microsoft.com/office/drawing/2014/main" id="{E0028C7A-7F8A-492A-87A4-9FEE8EB6A788}"/>
              </a:ext>
            </a:extLst>
          </p:cNvPr>
          <p:cNvGraphicFramePr>
            <a:graphicFrameLocks noGrp="1"/>
          </p:cNvGraphicFramePr>
          <p:nvPr>
            <p:extLst>
              <p:ext uri="{D42A27DB-BD31-4B8C-83A1-F6EECF244321}">
                <p14:modId xmlns:p14="http://schemas.microsoft.com/office/powerpoint/2010/main" val="390945610"/>
              </p:ext>
            </p:extLst>
          </p:nvPr>
        </p:nvGraphicFramePr>
        <p:xfrm>
          <a:off x="816627" y="1640049"/>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E5E8CC91-F6BF-437C-804B-FBA267A639FA}"/>
              </a:ext>
            </a:extLst>
          </p:cNvPr>
          <p:cNvSpPr/>
          <p:nvPr/>
        </p:nvSpPr>
        <p:spPr>
          <a:xfrm>
            <a:off x="5329180" y="1697367"/>
            <a:ext cx="2975990" cy="2608065"/>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graphicFrame>
        <p:nvGraphicFramePr>
          <p:cNvPr id="3" name="Table 3">
            <a:extLst>
              <a:ext uri="{FF2B5EF4-FFF2-40B4-BE49-F238E27FC236}">
                <a16:creationId xmlns:a16="http://schemas.microsoft.com/office/drawing/2014/main" id="{22A3E017-5E6F-44BD-9536-13C46364CB7A}"/>
              </a:ext>
            </a:extLst>
          </p:cNvPr>
          <p:cNvGraphicFramePr>
            <a:graphicFrameLocks noGrp="1"/>
          </p:cNvGraphicFramePr>
          <p:nvPr>
            <p:extLst>
              <p:ext uri="{D42A27DB-BD31-4B8C-83A1-F6EECF244321}">
                <p14:modId xmlns:p14="http://schemas.microsoft.com/office/powerpoint/2010/main" val="2053762948"/>
              </p:ext>
            </p:extLst>
          </p:nvPr>
        </p:nvGraphicFramePr>
        <p:xfrm>
          <a:off x="5344518" y="1697367"/>
          <a:ext cx="2975990" cy="2635092"/>
        </p:xfrm>
        <a:graphic>
          <a:graphicData uri="http://schemas.openxmlformats.org/drawingml/2006/table">
            <a:tbl>
              <a:tblPr firstRow="1" bandRow="1">
                <a:tableStyleId>{5C22544A-7EE6-4342-B048-85BDC9FD1C3A}</a:tableStyleId>
              </a:tblPr>
              <a:tblGrid>
                <a:gridCol w="595198">
                  <a:extLst>
                    <a:ext uri="{9D8B030D-6E8A-4147-A177-3AD203B41FA5}">
                      <a16:colId xmlns:a16="http://schemas.microsoft.com/office/drawing/2014/main" val="3392324292"/>
                    </a:ext>
                  </a:extLst>
                </a:gridCol>
                <a:gridCol w="595198">
                  <a:extLst>
                    <a:ext uri="{9D8B030D-6E8A-4147-A177-3AD203B41FA5}">
                      <a16:colId xmlns:a16="http://schemas.microsoft.com/office/drawing/2014/main" val="1830759662"/>
                    </a:ext>
                  </a:extLst>
                </a:gridCol>
                <a:gridCol w="595198">
                  <a:extLst>
                    <a:ext uri="{9D8B030D-6E8A-4147-A177-3AD203B41FA5}">
                      <a16:colId xmlns:a16="http://schemas.microsoft.com/office/drawing/2014/main" val="1034228521"/>
                    </a:ext>
                  </a:extLst>
                </a:gridCol>
                <a:gridCol w="595198">
                  <a:extLst>
                    <a:ext uri="{9D8B030D-6E8A-4147-A177-3AD203B41FA5}">
                      <a16:colId xmlns:a16="http://schemas.microsoft.com/office/drawing/2014/main" val="3426017756"/>
                    </a:ext>
                  </a:extLst>
                </a:gridCol>
                <a:gridCol w="595198">
                  <a:extLst>
                    <a:ext uri="{9D8B030D-6E8A-4147-A177-3AD203B41FA5}">
                      <a16:colId xmlns:a16="http://schemas.microsoft.com/office/drawing/2014/main" val="3016510172"/>
                    </a:ext>
                  </a:extLst>
                </a:gridCol>
              </a:tblGrid>
              <a:tr h="521613">
                <a:tc>
                  <a:txBody>
                    <a:bodyPr/>
                    <a:lstStyle/>
                    <a:p>
                      <a:r>
                        <a:rPr lang="en-CA" sz="1200" b="0" dirty="0"/>
                        <a:t>U(0,0)</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U(0,1)</a:t>
                      </a:r>
                      <a:endParaRPr lang="en-US" sz="1200" b="0" dirty="0"/>
                    </a:p>
                    <a:p>
                      <a:endParaRPr lang="en-US"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U(0,2)</a:t>
                      </a:r>
                      <a:endParaRPr lang="en-US" sz="1200" b="0" dirty="0"/>
                    </a:p>
                    <a:p>
                      <a:endParaRPr lang="en-US" dirty="0"/>
                    </a:p>
                  </a:txBody>
                  <a:tcPr>
                    <a:noFill/>
                  </a:tcPr>
                </a:tc>
                <a:tc>
                  <a:txBody>
                    <a:bodyPr/>
                    <a:lstStyle/>
                    <a:p>
                      <a:r>
                        <a:rPr lang="en-CA" sz="1200" b="0" dirty="0"/>
                        <a:t>U(0,3)</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U(0,4)</a:t>
                      </a:r>
                      <a:endParaRPr lang="en-US" sz="1200" b="0" dirty="0"/>
                    </a:p>
                  </a:txBody>
                  <a:tcPr>
                    <a:noFill/>
                  </a:tcPr>
                </a:tc>
                <a:extLst>
                  <a:ext uri="{0D108BD9-81ED-4DB2-BD59-A6C34878D82A}">
                    <a16:rowId xmlns:a16="http://schemas.microsoft.com/office/drawing/2014/main" val="3344319288"/>
                  </a:ext>
                </a:extLst>
              </a:tr>
              <a:tr h="521613">
                <a:tc>
                  <a:txBody>
                    <a:bodyPr/>
                    <a:lstStyle/>
                    <a:p>
                      <a:r>
                        <a:rPr lang="en-CA" sz="1200" b="0" dirty="0">
                          <a:solidFill>
                            <a:schemeClr val="bg1"/>
                          </a:solidFill>
                        </a:rPr>
                        <a:t>U(1,0)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U(1,2)</a:t>
                      </a:r>
                      <a:endParaRPr lang="en-US" sz="1200" b="0" dirty="0">
                        <a:solidFill>
                          <a:schemeClr val="bg1"/>
                        </a:solidFill>
                      </a:endParaRPr>
                    </a:p>
                  </a:txBody>
                  <a:tcPr>
                    <a:noFill/>
                  </a:tcPr>
                </a:tc>
                <a:tc>
                  <a:txBody>
                    <a:bodyPr/>
                    <a:lstStyle/>
                    <a:p>
                      <a:r>
                        <a:rPr lang="en-CA" sz="1200" b="0" dirty="0">
                          <a:solidFill>
                            <a:schemeClr val="bg1"/>
                          </a:solidFill>
                        </a:rPr>
                        <a:t>U(1,3)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U(1,4)</a:t>
                      </a:r>
                      <a:endParaRPr lang="en-US" sz="1200" b="0" dirty="0">
                        <a:solidFill>
                          <a:schemeClr val="bg1"/>
                        </a:solidFill>
                      </a:endParaRPr>
                    </a:p>
                  </a:txBody>
                  <a:tcPr>
                    <a:noFill/>
                  </a:tcPr>
                </a:tc>
                <a:extLst>
                  <a:ext uri="{0D108BD9-81ED-4DB2-BD59-A6C34878D82A}">
                    <a16:rowId xmlns:a16="http://schemas.microsoft.com/office/drawing/2014/main" val="2314441792"/>
                  </a:ext>
                </a:extLst>
              </a:tr>
              <a:tr h="521613">
                <a:tc>
                  <a:txBody>
                    <a:bodyPr/>
                    <a:lstStyle/>
                    <a:p>
                      <a:r>
                        <a:rPr lang="en-CA" sz="1200" b="0" dirty="0">
                          <a:solidFill>
                            <a:schemeClr val="bg1"/>
                          </a:solidFill>
                        </a:rPr>
                        <a:t>U(2,0)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U(2,3)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U(2,4)</a:t>
                      </a:r>
                      <a:endParaRPr lang="en-US" sz="1200" b="0" dirty="0">
                        <a:solidFill>
                          <a:schemeClr val="bg1"/>
                        </a:solidFill>
                      </a:endParaRPr>
                    </a:p>
                  </a:txBody>
                  <a:tcPr>
                    <a:noFill/>
                  </a:tcPr>
                </a:tc>
                <a:extLst>
                  <a:ext uri="{0D108BD9-81ED-4DB2-BD59-A6C34878D82A}">
                    <a16:rowId xmlns:a16="http://schemas.microsoft.com/office/drawing/2014/main" val="3957729576"/>
                  </a:ext>
                </a:extLst>
              </a:tr>
              <a:tr h="521613">
                <a:tc>
                  <a:txBody>
                    <a:bodyPr/>
                    <a:lstStyle/>
                    <a:p>
                      <a:r>
                        <a:rPr lang="en-CA" sz="1200" b="0" dirty="0">
                          <a:solidFill>
                            <a:schemeClr val="bg1"/>
                          </a:solidFill>
                        </a:rPr>
                        <a:t>U(3,0)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U(3,2)</a:t>
                      </a:r>
                      <a:endParaRPr lang="en-US" sz="1200" b="0" dirty="0">
                        <a:solidFill>
                          <a:schemeClr val="bg1"/>
                        </a:solidFill>
                      </a:endParaRPr>
                    </a:p>
                  </a:txBody>
                  <a:tcPr>
                    <a:noFill/>
                  </a:tcPr>
                </a:tc>
                <a:tc>
                  <a:txBody>
                    <a:bodyPr/>
                    <a:lstStyle/>
                    <a:p>
                      <a:r>
                        <a:rPr lang="en-CA" sz="1200" b="0" dirty="0">
                          <a:solidFill>
                            <a:schemeClr val="bg1"/>
                          </a:solidFill>
                        </a:rPr>
                        <a:t>U(3,3)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U(3,4)</a:t>
                      </a:r>
                      <a:endParaRPr lang="en-US" sz="1200" b="0" dirty="0">
                        <a:solidFill>
                          <a:schemeClr val="bg1"/>
                        </a:solidFill>
                      </a:endParaRPr>
                    </a:p>
                  </a:txBody>
                  <a:tcPr>
                    <a:noFill/>
                  </a:tcPr>
                </a:tc>
                <a:extLst>
                  <a:ext uri="{0D108BD9-81ED-4DB2-BD59-A6C34878D82A}">
                    <a16:rowId xmlns:a16="http://schemas.microsoft.com/office/drawing/2014/main" val="1455043114"/>
                  </a:ext>
                </a:extLst>
              </a:tr>
              <a:tr h="521613">
                <a:tc>
                  <a:txBody>
                    <a:bodyPr/>
                    <a:lstStyle/>
                    <a:p>
                      <a:r>
                        <a:rPr lang="en-CA" sz="1200" b="0" dirty="0">
                          <a:solidFill>
                            <a:schemeClr val="bg1"/>
                          </a:solidFill>
                        </a:rPr>
                        <a:t>U(4,0)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U(4,3)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U(4,4)</a:t>
                      </a:r>
                      <a:endParaRPr lang="en-US" sz="1200" b="0" dirty="0">
                        <a:solidFill>
                          <a:schemeClr val="bg1"/>
                        </a:solidFill>
                      </a:endParaRPr>
                    </a:p>
                  </a:txBody>
                  <a:tcPr>
                    <a:noFill/>
                  </a:tcPr>
                </a:tc>
                <a:extLst>
                  <a:ext uri="{0D108BD9-81ED-4DB2-BD59-A6C34878D82A}">
                    <a16:rowId xmlns:a16="http://schemas.microsoft.com/office/drawing/2014/main" val="513981889"/>
                  </a:ext>
                </a:extLst>
              </a:tr>
            </a:tbl>
          </a:graphicData>
        </a:graphic>
      </p:graphicFrame>
      <mc:AlternateContent xmlns:mc="http://schemas.openxmlformats.org/markup-compatibility/2006" xmlns:a14="http://schemas.microsoft.com/office/drawing/2010/main">
        <mc:Choice Requires="a14">
          <p:sp>
            <p:nvSpPr>
              <p:cNvPr id="12" name="Espace réservé du contenu 2">
                <a:extLst>
                  <a:ext uri="{FF2B5EF4-FFF2-40B4-BE49-F238E27FC236}">
                    <a16:creationId xmlns:a16="http://schemas.microsoft.com/office/drawing/2014/main" id="{ABBF74B9-EE2C-4025-A781-1B9ECD358537}"/>
                  </a:ext>
                </a:extLst>
              </p:cNvPr>
              <p:cNvSpPr txBox="1">
                <a:spLocks/>
              </p:cNvSpPr>
              <p:nvPr/>
            </p:nvSpPr>
            <p:spPr bwMode="auto">
              <a:xfrm>
                <a:off x="3035190" y="4806171"/>
                <a:ext cx="5651610" cy="9560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U(i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r>
                  <a:rPr lang="en-CA" sz="2000" i="1" dirty="0"/>
                  <a:t> </a:t>
                </a:r>
                <a:endParaRPr lang="fr-CA" altLang="en-US" b="1" i="1" dirty="0"/>
              </a:p>
              <a:p>
                <a:pPr>
                  <a:buFont typeface="Lucida Grande" pitchFamily="-84" charset="0"/>
                  <a:buNone/>
                </a:pPr>
                <a:endParaRPr lang="fr-CA" altLang="en-US" b="1" dirty="0"/>
              </a:p>
            </p:txBody>
          </p:sp>
        </mc:Choice>
        <mc:Fallback xmlns="">
          <p:sp>
            <p:nvSpPr>
              <p:cNvPr id="12" name="Espace réservé du contenu 2">
                <a:extLst>
                  <a:ext uri="{FF2B5EF4-FFF2-40B4-BE49-F238E27FC236}">
                    <a16:creationId xmlns:a16="http://schemas.microsoft.com/office/drawing/2014/main" id="{ABBF74B9-EE2C-4025-A781-1B9ECD358537}"/>
                  </a:ext>
                </a:extLst>
              </p:cNvPr>
              <p:cNvSpPr txBox="1">
                <a:spLocks noRot="1" noChangeAspect="1" noMove="1" noResize="1" noEditPoints="1" noAdjustHandles="1" noChangeArrowheads="1" noChangeShapeType="1" noTextEdit="1"/>
              </p:cNvSpPr>
              <p:nvPr/>
            </p:nvSpPr>
            <p:spPr bwMode="auto">
              <a:xfrm>
                <a:off x="3035190" y="4806171"/>
                <a:ext cx="5651610" cy="956002"/>
              </a:xfrm>
              <a:prstGeom prst="rect">
                <a:avLst/>
              </a:prstGeom>
              <a:blipFill>
                <a:blip r:embed="rId3"/>
                <a:stretch>
                  <a:fillRect t="-25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grpSp>
        <p:nvGrpSpPr>
          <p:cNvPr id="9" name="Group 8">
            <a:extLst>
              <a:ext uri="{FF2B5EF4-FFF2-40B4-BE49-F238E27FC236}">
                <a16:creationId xmlns:a16="http://schemas.microsoft.com/office/drawing/2014/main" id="{DB5EA4D7-2F5F-442F-80F8-DCD82D5F3D9D}"/>
              </a:ext>
            </a:extLst>
          </p:cNvPr>
          <p:cNvGrpSpPr/>
          <p:nvPr/>
        </p:nvGrpSpPr>
        <p:grpSpPr>
          <a:xfrm>
            <a:off x="4642914" y="5658985"/>
            <a:ext cx="2436162" cy="441551"/>
            <a:chOff x="590843" y="5894363"/>
            <a:chExt cx="2436162" cy="441551"/>
          </a:xfrm>
        </p:grpSpPr>
        <p:sp>
          <p:nvSpPr>
            <p:cNvPr id="6" name="TextBox 5">
              <a:extLst>
                <a:ext uri="{FF2B5EF4-FFF2-40B4-BE49-F238E27FC236}">
                  <a16:creationId xmlns:a16="http://schemas.microsoft.com/office/drawing/2014/main" id="{BDF1662D-EF79-40C5-BA35-EA3615BD1A30}"/>
                </a:ext>
              </a:extLst>
            </p:cNvPr>
            <p:cNvSpPr txBox="1"/>
            <p:nvPr/>
          </p:nvSpPr>
          <p:spPr>
            <a:xfrm>
              <a:off x="590843" y="5894363"/>
              <a:ext cx="873957" cy="369332"/>
            </a:xfrm>
            <a:prstGeom prst="rect">
              <a:avLst/>
            </a:prstGeom>
            <a:noFill/>
          </p:spPr>
          <p:txBody>
            <a:bodyPr wrap="none" rtlCol="0">
              <a:spAutoFit/>
            </a:bodyPr>
            <a:lstStyle/>
            <a:p>
              <a:r>
                <a:rPr lang="en-CA" sz="1800" i="1" dirty="0"/>
                <a:t>G</a:t>
              </a:r>
              <a:r>
                <a:rPr lang="el-GR" sz="1800" i="1" baseline="-25000" dirty="0"/>
                <a:t>σ</a:t>
              </a:r>
              <a:r>
                <a:rPr lang="en-CA" sz="1800" i="1" dirty="0"/>
                <a:t>(x) = </a:t>
              </a:r>
              <a:endParaRPr lang="en-US" i="1" dirty="0"/>
            </a:p>
          </p:txBody>
        </p:sp>
        <p:pic>
          <p:nvPicPr>
            <p:cNvPr id="15" name="Picture 14">
              <a:extLst>
                <a:ext uri="{FF2B5EF4-FFF2-40B4-BE49-F238E27FC236}">
                  <a16:creationId xmlns:a16="http://schemas.microsoft.com/office/drawing/2014/main" id="{33A83DE8-B608-49B2-8FA3-122709B97A47}"/>
                </a:ext>
              </a:extLst>
            </p:cNvPr>
            <p:cNvPicPr>
              <a:picLocks noChangeAspect="1"/>
            </p:cNvPicPr>
            <p:nvPr/>
          </p:nvPicPr>
          <p:blipFill>
            <a:blip r:embed="rId4"/>
            <a:stretch>
              <a:fillRect/>
            </a:stretch>
          </p:blipFill>
          <p:spPr>
            <a:xfrm>
              <a:off x="1306870" y="5894363"/>
              <a:ext cx="1720135" cy="441551"/>
            </a:xfrm>
            <a:prstGeom prst="rect">
              <a:avLst/>
            </a:prstGeom>
          </p:spPr>
        </p:pic>
      </p:grpSp>
      <p:sp>
        <p:nvSpPr>
          <p:cNvPr id="8" name="TextBox 7">
            <a:extLst>
              <a:ext uri="{FF2B5EF4-FFF2-40B4-BE49-F238E27FC236}">
                <a16:creationId xmlns:a16="http://schemas.microsoft.com/office/drawing/2014/main" id="{1FCF3D99-84E5-452E-A4A0-7C0F6D711662}"/>
              </a:ext>
            </a:extLst>
          </p:cNvPr>
          <p:cNvSpPr txBox="1"/>
          <p:nvPr/>
        </p:nvSpPr>
        <p:spPr>
          <a:xfrm>
            <a:off x="1921738" y="4250858"/>
            <a:ext cx="311304" cy="369332"/>
          </a:xfrm>
          <a:prstGeom prst="rect">
            <a:avLst/>
          </a:prstGeom>
          <a:noFill/>
        </p:spPr>
        <p:txBody>
          <a:bodyPr wrap="none" rtlCol="0">
            <a:spAutoFit/>
          </a:bodyPr>
          <a:lstStyle/>
          <a:p>
            <a:r>
              <a:rPr lang="en-CA" b="1" dirty="0"/>
              <a:t>X</a:t>
            </a:r>
            <a:endParaRPr lang="en-US" b="1" dirty="0"/>
          </a:p>
        </p:txBody>
      </p:sp>
      <p:sp>
        <p:nvSpPr>
          <p:cNvPr id="18" name="TextBox 17">
            <a:extLst>
              <a:ext uri="{FF2B5EF4-FFF2-40B4-BE49-F238E27FC236}">
                <a16:creationId xmlns:a16="http://schemas.microsoft.com/office/drawing/2014/main" id="{84B00466-DEE2-4CD4-ACA2-38EB5C283292}"/>
              </a:ext>
            </a:extLst>
          </p:cNvPr>
          <p:cNvSpPr txBox="1"/>
          <p:nvPr/>
        </p:nvSpPr>
        <p:spPr>
          <a:xfrm>
            <a:off x="6707818" y="4355512"/>
            <a:ext cx="335348" cy="369332"/>
          </a:xfrm>
          <a:prstGeom prst="rect">
            <a:avLst/>
          </a:prstGeom>
          <a:noFill/>
        </p:spPr>
        <p:txBody>
          <a:bodyPr wrap="none" rtlCol="0">
            <a:spAutoFit/>
          </a:bodyPr>
          <a:lstStyle/>
          <a:p>
            <a:r>
              <a:rPr lang="en-CA" b="1" dirty="0"/>
              <a:t>U</a:t>
            </a:r>
            <a:endParaRPr lang="en-US" b="1" dirty="0"/>
          </a:p>
        </p:txBody>
      </p:sp>
    </p:spTree>
    <p:extLst>
      <p:ext uri="{BB962C8B-B14F-4D97-AF65-F5344CB8AC3E}">
        <p14:creationId xmlns:p14="http://schemas.microsoft.com/office/powerpoint/2010/main" val="3879330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23</a:t>
            </a:fld>
            <a:endParaRPr lang="en-US" altLang="ko-KR" sz="1400">
              <a:latin typeface="Calibri" panose="020F0502020204030204" pitchFamily="34" charset="0"/>
            </a:endParaRPr>
          </a:p>
        </p:txBody>
      </p:sp>
      <p:sp>
        <p:nvSpPr>
          <p:cNvPr id="13" name="Espace réservé du contenu 2">
            <a:extLst>
              <a:ext uri="{FF2B5EF4-FFF2-40B4-BE49-F238E27FC236}">
                <a16:creationId xmlns:a16="http://schemas.microsoft.com/office/drawing/2014/main" id="{DE9B4E3B-54BD-4147-9B43-50ED030385F3}"/>
              </a:ext>
            </a:extLst>
          </p:cNvPr>
          <p:cNvSpPr txBox="1">
            <a:spLocks/>
          </p:cNvSpPr>
          <p:nvPr/>
        </p:nvSpPr>
        <p:spPr bwMode="auto">
          <a:xfrm>
            <a:off x="504825" y="2921210"/>
            <a:ext cx="8181975" cy="44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On dit que </a:t>
            </a:r>
            <a:r>
              <a:rPr lang="fr-CA" altLang="en-US" i="1" dirty="0"/>
              <a:t>U</a:t>
            </a:r>
            <a:r>
              <a:rPr lang="fr-CA" altLang="en-US" dirty="0"/>
              <a:t> est la </a:t>
            </a:r>
            <a:r>
              <a:rPr lang="fr-CA" altLang="en-US" b="1" dirty="0"/>
              <a:t>convolution</a:t>
            </a:r>
            <a:r>
              <a:rPr lang="fr-CA" altLang="en-US" dirty="0"/>
              <a:t> de </a:t>
            </a:r>
            <a:r>
              <a:rPr lang="en-CA" sz="2000" i="1" dirty="0"/>
              <a:t>G</a:t>
            </a:r>
            <a:r>
              <a:rPr lang="el-GR" sz="2000" i="1" baseline="-25000" dirty="0"/>
              <a:t>σ</a:t>
            </a:r>
            <a:r>
              <a:rPr lang="en-CA" sz="2000" i="1" dirty="0"/>
              <a:t> et X</a:t>
            </a:r>
            <a:r>
              <a:rPr lang="fr-CA" altLang="en-US" dirty="0"/>
              <a:t> </a:t>
            </a:r>
            <a:endParaRPr lang="en-CA" sz="2000" dirty="0"/>
          </a:p>
        </p:txBody>
      </p:sp>
      <p:sp>
        <p:nvSpPr>
          <p:cNvPr id="14" name="Espace réservé du contenu 2">
            <a:extLst>
              <a:ext uri="{FF2B5EF4-FFF2-40B4-BE49-F238E27FC236}">
                <a16:creationId xmlns:a16="http://schemas.microsoft.com/office/drawing/2014/main" id="{E5B48B42-239E-455B-B1DB-81D5AFD41F81}"/>
              </a:ext>
            </a:extLst>
          </p:cNvPr>
          <p:cNvSpPr txBox="1">
            <a:spLocks/>
          </p:cNvSpPr>
          <p:nvPr/>
        </p:nvSpPr>
        <p:spPr bwMode="auto">
          <a:xfrm>
            <a:off x="504825" y="4028720"/>
            <a:ext cx="8181975" cy="44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en-US" dirty="0"/>
              <a:t>De </a:t>
            </a:r>
            <a:r>
              <a:rPr lang="en-CA" altLang="en-US" dirty="0" err="1"/>
              <a:t>façon</a:t>
            </a:r>
            <a:r>
              <a:rPr lang="en-CA" altLang="en-US" dirty="0"/>
              <a:t> </a:t>
            </a:r>
            <a:r>
              <a:rPr lang="en-CA" altLang="en-US" dirty="0" err="1"/>
              <a:t>générale</a:t>
            </a:r>
            <a:r>
              <a:rPr lang="en-CA" altLang="en-US" dirty="0"/>
              <a:t> </a:t>
            </a:r>
            <a:r>
              <a:rPr lang="en-CA" altLang="en-US" i="1" dirty="0"/>
              <a:t>u</a:t>
            </a:r>
            <a:r>
              <a:rPr lang="en-CA" altLang="en-US" dirty="0"/>
              <a:t> </a:t>
            </a:r>
            <a:r>
              <a:rPr lang="en-CA" altLang="en-US" dirty="0" err="1"/>
              <a:t>est</a:t>
            </a:r>
            <a:r>
              <a:rPr lang="en-CA" altLang="en-US" dirty="0"/>
              <a:t> la </a:t>
            </a:r>
            <a:r>
              <a:rPr lang="en-CA" altLang="en-US" b="1" dirty="0"/>
              <a:t>convolution</a:t>
            </a:r>
            <a:r>
              <a:rPr lang="en-CA" altLang="en-US" dirty="0"/>
              <a:t> de deux functions </a:t>
            </a:r>
            <a:r>
              <a:rPr lang="en-CA" altLang="en-US" i="1" dirty="0"/>
              <a:t>f </a:t>
            </a:r>
            <a:r>
              <a:rPr lang="en-CA" altLang="en-US" dirty="0"/>
              <a:t>et </a:t>
            </a:r>
            <a:r>
              <a:rPr lang="en-CA" altLang="en-US" i="1" dirty="0"/>
              <a:t>g</a:t>
            </a:r>
            <a:r>
              <a:rPr lang="en-CA" altLang="en-US" dirty="0"/>
              <a:t> (</a:t>
            </a:r>
            <a:r>
              <a:rPr lang="en-CA" altLang="en-US" i="1" dirty="0"/>
              <a:t>u</a:t>
            </a:r>
            <a:r>
              <a:rPr lang="en-CA" altLang="en-US" dirty="0"/>
              <a:t> = </a:t>
            </a:r>
            <a:r>
              <a:rPr lang="en-CA" altLang="en-US" i="1" dirty="0"/>
              <a:t>f    g</a:t>
            </a:r>
            <a:r>
              <a:rPr lang="en-CA" altLang="en-US" dirty="0"/>
              <a:t>), </a:t>
            </a:r>
            <a:r>
              <a:rPr lang="en-CA" altLang="en-US" dirty="0" err="1"/>
              <a:t>si</a:t>
            </a:r>
            <a:r>
              <a:rPr lang="en-CA" altLang="en-US" dirty="0"/>
              <a:t> </a:t>
            </a:r>
            <a:endParaRPr lang="en-CA" sz="2000" dirty="0"/>
          </a:p>
        </p:txBody>
      </p:sp>
      <p:pic>
        <p:nvPicPr>
          <p:cNvPr id="15" name="Picture 14">
            <a:extLst>
              <a:ext uri="{FF2B5EF4-FFF2-40B4-BE49-F238E27FC236}">
                <a16:creationId xmlns:a16="http://schemas.microsoft.com/office/drawing/2014/main" id="{02D43ACE-7473-4ED8-B2E5-5971924737EC}"/>
              </a:ext>
            </a:extLst>
          </p:cNvPr>
          <p:cNvPicPr>
            <a:picLocks noChangeAspect="1"/>
          </p:cNvPicPr>
          <p:nvPr/>
        </p:nvPicPr>
        <p:blipFill>
          <a:blip r:embed="rId3"/>
          <a:stretch>
            <a:fillRect/>
          </a:stretch>
        </p:blipFill>
        <p:spPr>
          <a:xfrm>
            <a:off x="8041418" y="4138111"/>
            <a:ext cx="215606" cy="221381"/>
          </a:xfrm>
          <a:prstGeom prst="rect">
            <a:avLst/>
          </a:prstGeom>
        </p:spPr>
      </p:pic>
      <p:sp>
        <p:nvSpPr>
          <p:cNvPr id="2" name="TextBox 1">
            <a:extLst>
              <a:ext uri="{FF2B5EF4-FFF2-40B4-BE49-F238E27FC236}">
                <a16:creationId xmlns:a16="http://schemas.microsoft.com/office/drawing/2014/main" id="{3537BEB8-536F-4995-9859-A11D91C170A0}"/>
              </a:ext>
            </a:extLst>
          </p:cNvPr>
          <p:cNvSpPr txBox="1"/>
          <p:nvPr/>
        </p:nvSpPr>
        <p:spPr>
          <a:xfrm>
            <a:off x="2129468" y="4734331"/>
            <a:ext cx="926857" cy="369332"/>
          </a:xfrm>
          <a:prstGeom prst="rect">
            <a:avLst/>
          </a:prstGeom>
          <a:noFill/>
        </p:spPr>
        <p:txBody>
          <a:bodyPr wrap="none" rtlCol="0">
            <a:spAutoFit/>
          </a:bodyPr>
          <a:lstStyle/>
          <a:p>
            <a:r>
              <a:rPr lang="en-CA" i="1" dirty="0"/>
              <a:t>C(</a:t>
            </a:r>
            <a:r>
              <a:rPr lang="en-CA" i="1" dirty="0" err="1"/>
              <a:t>x,y</a:t>
            </a:r>
            <a:r>
              <a:rPr lang="en-CA" i="1" dirty="0"/>
              <a:t>)</a:t>
            </a:r>
            <a:r>
              <a:rPr lang="en-CA" dirty="0"/>
              <a:t> = </a:t>
            </a:r>
            <a:endParaRPr lang="en-US" dirty="0"/>
          </a:p>
        </p:txBody>
      </p:sp>
      <p:pic>
        <p:nvPicPr>
          <p:cNvPr id="7" name="Picture 6">
            <a:extLst>
              <a:ext uri="{FF2B5EF4-FFF2-40B4-BE49-F238E27FC236}">
                <a16:creationId xmlns:a16="http://schemas.microsoft.com/office/drawing/2014/main" id="{3B1116A5-8449-4B24-8428-B8B404810BEB}"/>
              </a:ext>
            </a:extLst>
          </p:cNvPr>
          <p:cNvPicPr>
            <a:picLocks noChangeAspect="1"/>
          </p:cNvPicPr>
          <p:nvPr/>
        </p:nvPicPr>
        <p:blipFill>
          <a:blip r:embed="rId4"/>
          <a:stretch>
            <a:fillRect/>
          </a:stretch>
        </p:blipFill>
        <p:spPr>
          <a:xfrm>
            <a:off x="3002518" y="4556259"/>
            <a:ext cx="2963118" cy="740780"/>
          </a:xfrm>
          <a:prstGeom prst="rect">
            <a:avLst/>
          </a:prstGeom>
        </p:spPr>
      </p:pic>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EDE83F4A-A0D9-43FE-998D-5C373564DB6A}"/>
                  </a:ext>
                </a:extLst>
              </p:cNvPr>
              <p:cNvSpPr txBox="1">
                <a:spLocks/>
              </p:cNvSpPr>
              <p:nvPr/>
            </p:nvSpPr>
            <p:spPr bwMode="auto">
              <a:xfrm>
                <a:off x="3759145" y="1478893"/>
                <a:ext cx="5651610" cy="9560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U(i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r>
                  <a:rPr lang="en-CA" sz="2000" i="1" dirty="0"/>
                  <a:t> </a:t>
                </a:r>
                <a:endParaRPr lang="fr-CA" altLang="en-US" b="1" i="1" dirty="0"/>
              </a:p>
              <a:p>
                <a:pPr>
                  <a:buFont typeface="Lucida Grande" pitchFamily="-84" charset="0"/>
                  <a:buNone/>
                </a:pPr>
                <a:endParaRPr lang="fr-CA" altLang="en-US" b="1" dirty="0"/>
              </a:p>
            </p:txBody>
          </p:sp>
        </mc:Choice>
        <mc:Fallback xmlns="">
          <p:sp>
            <p:nvSpPr>
              <p:cNvPr id="21" name="Espace réservé du contenu 2">
                <a:extLst>
                  <a:ext uri="{FF2B5EF4-FFF2-40B4-BE49-F238E27FC236}">
                    <a16:creationId xmlns:a16="http://schemas.microsoft.com/office/drawing/2014/main" id="{EDE83F4A-A0D9-43FE-998D-5C373564DB6A}"/>
                  </a:ext>
                </a:extLst>
              </p:cNvPr>
              <p:cNvSpPr txBox="1">
                <a:spLocks noRot="1" noChangeAspect="1" noMove="1" noResize="1" noEditPoints="1" noAdjustHandles="1" noChangeArrowheads="1" noChangeShapeType="1" noTextEdit="1"/>
              </p:cNvSpPr>
              <p:nvPr/>
            </p:nvSpPr>
            <p:spPr bwMode="auto">
              <a:xfrm>
                <a:off x="3759145" y="1478893"/>
                <a:ext cx="5651610" cy="956002"/>
              </a:xfrm>
              <a:prstGeom prst="rect">
                <a:avLst/>
              </a:prstGeom>
              <a:blipFill>
                <a:blip r:embed="rId5"/>
                <a:stretch>
                  <a:fillRect t="-32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3DDB4F12-4805-4A99-96AC-B471C549072F}"/>
              </a:ext>
            </a:extLst>
          </p:cNvPr>
          <p:cNvGrpSpPr/>
          <p:nvPr/>
        </p:nvGrpSpPr>
        <p:grpSpPr>
          <a:xfrm>
            <a:off x="5366869" y="2331707"/>
            <a:ext cx="2436162" cy="441551"/>
            <a:chOff x="590843" y="5894363"/>
            <a:chExt cx="2436162" cy="441551"/>
          </a:xfrm>
        </p:grpSpPr>
        <p:sp>
          <p:nvSpPr>
            <p:cNvPr id="23" name="TextBox 22">
              <a:extLst>
                <a:ext uri="{FF2B5EF4-FFF2-40B4-BE49-F238E27FC236}">
                  <a16:creationId xmlns:a16="http://schemas.microsoft.com/office/drawing/2014/main" id="{7FCBC439-5B81-4184-920A-C942D097E14B}"/>
                </a:ext>
              </a:extLst>
            </p:cNvPr>
            <p:cNvSpPr txBox="1"/>
            <p:nvPr/>
          </p:nvSpPr>
          <p:spPr>
            <a:xfrm>
              <a:off x="590843" y="5894363"/>
              <a:ext cx="873957" cy="369332"/>
            </a:xfrm>
            <a:prstGeom prst="rect">
              <a:avLst/>
            </a:prstGeom>
            <a:noFill/>
          </p:spPr>
          <p:txBody>
            <a:bodyPr wrap="none" rtlCol="0">
              <a:spAutoFit/>
            </a:bodyPr>
            <a:lstStyle/>
            <a:p>
              <a:r>
                <a:rPr lang="en-CA" sz="1800" i="1" dirty="0"/>
                <a:t>G</a:t>
              </a:r>
              <a:r>
                <a:rPr lang="el-GR" sz="1800" i="1" baseline="-25000" dirty="0"/>
                <a:t>σ</a:t>
              </a:r>
              <a:r>
                <a:rPr lang="en-CA" sz="1800" i="1" dirty="0"/>
                <a:t>(x) = </a:t>
              </a:r>
              <a:endParaRPr lang="en-US" i="1" dirty="0"/>
            </a:p>
          </p:txBody>
        </p:sp>
        <p:pic>
          <p:nvPicPr>
            <p:cNvPr id="24" name="Picture 23">
              <a:extLst>
                <a:ext uri="{FF2B5EF4-FFF2-40B4-BE49-F238E27FC236}">
                  <a16:creationId xmlns:a16="http://schemas.microsoft.com/office/drawing/2014/main" id="{AB253CA3-C23B-4A7C-B96F-5EBEEF2188AA}"/>
                </a:ext>
              </a:extLst>
            </p:cNvPr>
            <p:cNvPicPr>
              <a:picLocks noChangeAspect="1"/>
            </p:cNvPicPr>
            <p:nvPr/>
          </p:nvPicPr>
          <p:blipFill>
            <a:blip r:embed="rId6"/>
            <a:stretch>
              <a:fillRect/>
            </a:stretch>
          </p:blipFill>
          <p:spPr>
            <a:xfrm>
              <a:off x="1306870" y="5894363"/>
              <a:ext cx="1720135" cy="441551"/>
            </a:xfrm>
            <a:prstGeom prst="rect">
              <a:avLst/>
            </a:prstGeom>
          </p:spPr>
        </p:pic>
      </p:grpSp>
      <p:sp>
        <p:nvSpPr>
          <p:cNvPr id="26" name="Espace réservé du contenu 2">
            <a:extLst>
              <a:ext uri="{FF2B5EF4-FFF2-40B4-BE49-F238E27FC236}">
                <a16:creationId xmlns:a16="http://schemas.microsoft.com/office/drawing/2014/main" id="{1F408DCF-8E6D-49DE-A732-B3E45A0468F6}"/>
              </a:ext>
            </a:extLst>
          </p:cNvPr>
          <p:cNvSpPr txBox="1">
            <a:spLocks/>
          </p:cNvSpPr>
          <p:nvPr/>
        </p:nvSpPr>
        <p:spPr bwMode="auto">
          <a:xfrm>
            <a:off x="536575" y="5573516"/>
            <a:ext cx="8181975" cy="86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en-US" dirty="0"/>
              <a:t>Vu que </a:t>
            </a:r>
            <a:r>
              <a:rPr lang="en-CA" altLang="en-US" dirty="0" err="1"/>
              <a:t>l’influence</a:t>
            </a:r>
            <a:r>
              <a:rPr lang="en-CA" altLang="en-US" dirty="0"/>
              <a:t> </a:t>
            </a:r>
            <a:r>
              <a:rPr lang="en-CA" altLang="en-US" dirty="0" err="1"/>
              <a:t>d’une</a:t>
            </a:r>
            <a:r>
              <a:rPr lang="en-CA" altLang="en-US" dirty="0"/>
              <a:t> </a:t>
            </a:r>
            <a:r>
              <a:rPr lang="en-CA" altLang="en-US" dirty="0" err="1"/>
              <a:t>gaussienne</a:t>
            </a:r>
            <a:r>
              <a:rPr lang="en-CA" altLang="en-US" dirty="0"/>
              <a:t> </a:t>
            </a:r>
            <a:r>
              <a:rPr lang="en-CA" altLang="en-US" dirty="0" err="1"/>
              <a:t>s’atténue</a:t>
            </a:r>
            <a:r>
              <a:rPr lang="en-CA" altLang="en-US" dirty="0"/>
              <a:t> </a:t>
            </a:r>
            <a:r>
              <a:rPr lang="en-CA" altLang="en-US" dirty="0" err="1"/>
              <a:t>rapidement</a:t>
            </a:r>
            <a:r>
              <a:rPr lang="en-CA" altLang="en-US" dirty="0"/>
              <a:t> avec la distance, </a:t>
            </a:r>
            <a:r>
              <a:rPr lang="en-CA" altLang="en-US" dirty="0" err="1"/>
              <a:t>en</a:t>
            </a:r>
            <a:r>
              <a:rPr lang="en-CA" altLang="en-US" dirty="0"/>
              <a:t> </a:t>
            </a:r>
            <a:r>
              <a:rPr lang="en-CA" altLang="en-US" dirty="0" err="1"/>
              <a:t>général</a:t>
            </a:r>
            <a:r>
              <a:rPr lang="en-CA" altLang="en-US" dirty="0"/>
              <a:t> on </a:t>
            </a:r>
            <a:r>
              <a:rPr lang="en-CA" altLang="en-US" dirty="0" err="1"/>
              <a:t>remplace</a:t>
            </a:r>
            <a:r>
              <a:rPr lang="en-CA" altLang="en-US" dirty="0"/>
              <a:t> +- ∞ par +- 3</a:t>
            </a:r>
            <a:r>
              <a:rPr lang="el-GR" altLang="en-US" dirty="0"/>
              <a:t>σ</a:t>
            </a:r>
            <a:endParaRPr lang="en-CA" sz="2000" dirty="0"/>
          </a:p>
        </p:txBody>
      </p:sp>
    </p:spTree>
    <p:extLst>
      <p:ext uri="{BB962C8B-B14F-4D97-AF65-F5344CB8AC3E}">
        <p14:creationId xmlns:p14="http://schemas.microsoft.com/office/powerpoint/2010/main" val="3175463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24</a:t>
            </a:fld>
            <a:endParaRPr lang="en-US" altLang="ko-KR" sz="1400">
              <a:latin typeface="Calibri" panose="020F0502020204030204" pitchFamily="34" charset="0"/>
            </a:endParaRPr>
          </a:p>
        </p:txBody>
      </p:sp>
      <p:graphicFrame>
        <p:nvGraphicFramePr>
          <p:cNvPr id="25" name="Tableau 24">
            <a:extLst>
              <a:ext uri="{FF2B5EF4-FFF2-40B4-BE49-F238E27FC236}">
                <a16:creationId xmlns:a16="http://schemas.microsoft.com/office/drawing/2014/main" id="{E0028C7A-7F8A-492A-87A4-9FEE8EB6A788}"/>
              </a:ext>
            </a:extLst>
          </p:cNvPr>
          <p:cNvGraphicFramePr>
            <a:graphicFrameLocks noGrp="1"/>
          </p:cNvGraphicFramePr>
          <p:nvPr/>
        </p:nvGraphicFramePr>
        <p:xfrm>
          <a:off x="816627" y="1640049"/>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E5E8CC91-F6BF-437C-804B-FBA267A639FA}"/>
              </a:ext>
            </a:extLst>
          </p:cNvPr>
          <p:cNvSpPr/>
          <p:nvPr/>
        </p:nvSpPr>
        <p:spPr>
          <a:xfrm>
            <a:off x="5329180" y="1697367"/>
            <a:ext cx="2975990" cy="2608065"/>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graphicFrame>
        <p:nvGraphicFramePr>
          <p:cNvPr id="3" name="Table 3">
            <a:extLst>
              <a:ext uri="{FF2B5EF4-FFF2-40B4-BE49-F238E27FC236}">
                <a16:creationId xmlns:a16="http://schemas.microsoft.com/office/drawing/2014/main" id="{22A3E017-5E6F-44BD-9536-13C46364CB7A}"/>
              </a:ext>
            </a:extLst>
          </p:cNvPr>
          <p:cNvGraphicFramePr>
            <a:graphicFrameLocks noGrp="1"/>
          </p:cNvGraphicFramePr>
          <p:nvPr/>
        </p:nvGraphicFramePr>
        <p:xfrm>
          <a:off x="5344518" y="1697367"/>
          <a:ext cx="2975990" cy="2635092"/>
        </p:xfrm>
        <a:graphic>
          <a:graphicData uri="http://schemas.openxmlformats.org/drawingml/2006/table">
            <a:tbl>
              <a:tblPr firstRow="1" bandRow="1">
                <a:tableStyleId>{5C22544A-7EE6-4342-B048-85BDC9FD1C3A}</a:tableStyleId>
              </a:tblPr>
              <a:tblGrid>
                <a:gridCol w="595198">
                  <a:extLst>
                    <a:ext uri="{9D8B030D-6E8A-4147-A177-3AD203B41FA5}">
                      <a16:colId xmlns:a16="http://schemas.microsoft.com/office/drawing/2014/main" val="3392324292"/>
                    </a:ext>
                  </a:extLst>
                </a:gridCol>
                <a:gridCol w="595198">
                  <a:extLst>
                    <a:ext uri="{9D8B030D-6E8A-4147-A177-3AD203B41FA5}">
                      <a16:colId xmlns:a16="http://schemas.microsoft.com/office/drawing/2014/main" val="1830759662"/>
                    </a:ext>
                  </a:extLst>
                </a:gridCol>
                <a:gridCol w="595198">
                  <a:extLst>
                    <a:ext uri="{9D8B030D-6E8A-4147-A177-3AD203B41FA5}">
                      <a16:colId xmlns:a16="http://schemas.microsoft.com/office/drawing/2014/main" val="1034228521"/>
                    </a:ext>
                  </a:extLst>
                </a:gridCol>
                <a:gridCol w="595198">
                  <a:extLst>
                    <a:ext uri="{9D8B030D-6E8A-4147-A177-3AD203B41FA5}">
                      <a16:colId xmlns:a16="http://schemas.microsoft.com/office/drawing/2014/main" val="3426017756"/>
                    </a:ext>
                  </a:extLst>
                </a:gridCol>
                <a:gridCol w="595198">
                  <a:extLst>
                    <a:ext uri="{9D8B030D-6E8A-4147-A177-3AD203B41FA5}">
                      <a16:colId xmlns:a16="http://schemas.microsoft.com/office/drawing/2014/main" val="3016510172"/>
                    </a:ext>
                  </a:extLst>
                </a:gridCol>
              </a:tblGrid>
              <a:tr h="521613">
                <a:tc>
                  <a:txBody>
                    <a:bodyPr/>
                    <a:lstStyle/>
                    <a:p>
                      <a:r>
                        <a:rPr lang="en-CA" sz="1200" b="0" dirty="0"/>
                        <a:t>U(0,0)</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U(0,1)</a:t>
                      </a:r>
                      <a:endParaRPr lang="en-US" sz="1200" b="0" dirty="0"/>
                    </a:p>
                    <a:p>
                      <a:endParaRPr lang="en-US"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U(0,2)</a:t>
                      </a:r>
                      <a:endParaRPr lang="en-US" sz="1200" b="0" dirty="0"/>
                    </a:p>
                    <a:p>
                      <a:endParaRPr lang="en-US" dirty="0"/>
                    </a:p>
                  </a:txBody>
                  <a:tcPr>
                    <a:noFill/>
                  </a:tcPr>
                </a:tc>
                <a:tc>
                  <a:txBody>
                    <a:bodyPr/>
                    <a:lstStyle/>
                    <a:p>
                      <a:r>
                        <a:rPr lang="en-CA" sz="1200" b="0" dirty="0"/>
                        <a:t>U(0,3)</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U(0,4)</a:t>
                      </a:r>
                      <a:endParaRPr lang="en-US" sz="1200" b="0" dirty="0"/>
                    </a:p>
                  </a:txBody>
                  <a:tcPr>
                    <a:noFill/>
                  </a:tcPr>
                </a:tc>
                <a:extLst>
                  <a:ext uri="{0D108BD9-81ED-4DB2-BD59-A6C34878D82A}">
                    <a16:rowId xmlns:a16="http://schemas.microsoft.com/office/drawing/2014/main" val="3344319288"/>
                  </a:ext>
                </a:extLst>
              </a:tr>
              <a:tr h="521613">
                <a:tc>
                  <a:txBody>
                    <a:bodyPr/>
                    <a:lstStyle/>
                    <a:p>
                      <a:r>
                        <a:rPr lang="en-CA" sz="1200" b="0" dirty="0">
                          <a:solidFill>
                            <a:schemeClr val="bg1"/>
                          </a:solidFill>
                        </a:rPr>
                        <a:t>U(1,0)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U(1,2)</a:t>
                      </a:r>
                      <a:endParaRPr lang="en-US" sz="1200" b="0" dirty="0">
                        <a:solidFill>
                          <a:schemeClr val="bg1"/>
                        </a:solidFill>
                      </a:endParaRPr>
                    </a:p>
                  </a:txBody>
                  <a:tcPr>
                    <a:noFill/>
                  </a:tcPr>
                </a:tc>
                <a:tc>
                  <a:txBody>
                    <a:bodyPr/>
                    <a:lstStyle/>
                    <a:p>
                      <a:r>
                        <a:rPr lang="en-CA" sz="1200" b="0" dirty="0">
                          <a:solidFill>
                            <a:schemeClr val="bg1"/>
                          </a:solidFill>
                        </a:rPr>
                        <a:t>U(1,3)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U(1,4)</a:t>
                      </a:r>
                      <a:endParaRPr lang="en-US" sz="1200" b="0" dirty="0">
                        <a:solidFill>
                          <a:schemeClr val="bg1"/>
                        </a:solidFill>
                      </a:endParaRPr>
                    </a:p>
                  </a:txBody>
                  <a:tcPr>
                    <a:noFill/>
                  </a:tcPr>
                </a:tc>
                <a:extLst>
                  <a:ext uri="{0D108BD9-81ED-4DB2-BD59-A6C34878D82A}">
                    <a16:rowId xmlns:a16="http://schemas.microsoft.com/office/drawing/2014/main" val="2314441792"/>
                  </a:ext>
                </a:extLst>
              </a:tr>
              <a:tr h="521613">
                <a:tc>
                  <a:txBody>
                    <a:bodyPr/>
                    <a:lstStyle/>
                    <a:p>
                      <a:r>
                        <a:rPr lang="en-CA" sz="1200" b="0" dirty="0">
                          <a:solidFill>
                            <a:schemeClr val="bg1"/>
                          </a:solidFill>
                        </a:rPr>
                        <a:t>U(2,0)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U(2,3)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U(2,4)</a:t>
                      </a:r>
                      <a:endParaRPr lang="en-US" sz="1200" b="0" dirty="0">
                        <a:solidFill>
                          <a:schemeClr val="bg1"/>
                        </a:solidFill>
                      </a:endParaRPr>
                    </a:p>
                  </a:txBody>
                  <a:tcPr>
                    <a:noFill/>
                  </a:tcPr>
                </a:tc>
                <a:extLst>
                  <a:ext uri="{0D108BD9-81ED-4DB2-BD59-A6C34878D82A}">
                    <a16:rowId xmlns:a16="http://schemas.microsoft.com/office/drawing/2014/main" val="3957729576"/>
                  </a:ext>
                </a:extLst>
              </a:tr>
              <a:tr h="521613">
                <a:tc>
                  <a:txBody>
                    <a:bodyPr/>
                    <a:lstStyle/>
                    <a:p>
                      <a:r>
                        <a:rPr lang="en-CA" sz="1200" b="0" dirty="0">
                          <a:solidFill>
                            <a:schemeClr val="bg1"/>
                          </a:solidFill>
                        </a:rPr>
                        <a:t>U(3,0)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U(3,2)</a:t>
                      </a:r>
                      <a:endParaRPr lang="en-US" sz="1200" b="0" dirty="0">
                        <a:solidFill>
                          <a:schemeClr val="bg1"/>
                        </a:solidFill>
                      </a:endParaRPr>
                    </a:p>
                  </a:txBody>
                  <a:tcPr>
                    <a:noFill/>
                  </a:tcPr>
                </a:tc>
                <a:tc>
                  <a:txBody>
                    <a:bodyPr/>
                    <a:lstStyle/>
                    <a:p>
                      <a:r>
                        <a:rPr lang="en-CA" sz="1200" b="0" dirty="0">
                          <a:solidFill>
                            <a:schemeClr val="bg1"/>
                          </a:solidFill>
                        </a:rPr>
                        <a:t>U(3,3)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U(3,4)</a:t>
                      </a:r>
                      <a:endParaRPr lang="en-US" sz="1200" b="0" dirty="0">
                        <a:solidFill>
                          <a:schemeClr val="bg1"/>
                        </a:solidFill>
                      </a:endParaRPr>
                    </a:p>
                  </a:txBody>
                  <a:tcPr>
                    <a:noFill/>
                  </a:tcPr>
                </a:tc>
                <a:extLst>
                  <a:ext uri="{0D108BD9-81ED-4DB2-BD59-A6C34878D82A}">
                    <a16:rowId xmlns:a16="http://schemas.microsoft.com/office/drawing/2014/main" val="1455043114"/>
                  </a:ext>
                </a:extLst>
              </a:tr>
              <a:tr h="521613">
                <a:tc>
                  <a:txBody>
                    <a:bodyPr/>
                    <a:lstStyle/>
                    <a:p>
                      <a:r>
                        <a:rPr lang="en-CA" sz="1200" b="0" dirty="0">
                          <a:solidFill>
                            <a:schemeClr val="bg1"/>
                          </a:solidFill>
                        </a:rPr>
                        <a:t>U(4,0)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U(4,3)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U(4,4)</a:t>
                      </a:r>
                      <a:endParaRPr lang="en-US" sz="1200" b="0" dirty="0">
                        <a:solidFill>
                          <a:schemeClr val="bg1"/>
                        </a:solidFill>
                      </a:endParaRPr>
                    </a:p>
                  </a:txBody>
                  <a:tcPr>
                    <a:noFill/>
                  </a:tcPr>
                </a:tc>
                <a:extLst>
                  <a:ext uri="{0D108BD9-81ED-4DB2-BD59-A6C34878D82A}">
                    <a16:rowId xmlns:a16="http://schemas.microsoft.com/office/drawing/2014/main" val="513981889"/>
                  </a:ext>
                </a:extLst>
              </a:tr>
            </a:tbl>
          </a:graphicData>
        </a:graphic>
      </p:graphicFrame>
      <mc:AlternateContent xmlns:mc="http://schemas.openxmlformats.org/markup-compatibility/2006" xmlns:a14="http://schemas.microsoft.com/office/drawing/2010/main">
        <mc:Choice Requires="a14">
          <p:sp>
            <p:nvSpPr>
              <p:cNvPr id="12" name="Espace réservé du contenu 2">
                <a:extLst>
                  <a:ext uri="{FF2B5EF4-FFF2-40B4-BE49-F238E27FC236}">
                    <a16:creationId xmlns:a16="http://schemas.microsoft.com/office/drawing/2014/main" id="{ABBF74B9-EE2C-4025-A781-1B9ECD358537}"/>
                  </a:ext>
                </a:extLst>
              </p:cNvPr>
              <p:cNvSpPr txBox="1">
                <a:spLocks/>
              </p:cNvSpPr>
              <p:nvPr/>
            </p:nvSpPr>
            <p:spPr bwMode="auto">
              <a:xfrm>
                <a:off x="3654168" y="4857818"/>
                <a:ext cx="5651610" cy="9560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C(i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r>
                  <a:rPr lang="en-CA" sz="2000" i="1" dirty="0"/>
                  <a:t> </a:t>
                </a:r>
                <a:endParaRPr lang="fr-CA" altLang="en-US" b="1" i="1" dirty="0"/>
              </a:p>
              <a:p>
                <a:pPr>
                  <a:buFont typeface="Lucida Grande" pitchFamily="-84" charset="0"/>
                  <a:buNone/>
                </a:pPr>
                <a:endParaRPr lang="fr-CA" altLang="en-US" b="1" dirty="0"/>
              </a:p>
            </p:txBody>
          </p:sp>
        </mc:Choice>
        <mc:Fallback xmlns="">
          <p:sp>
            <p:nvSpPr>
              <p:cNvPr id="12" name="Espace réservé du contenu 2">
                <a:extLst>
                  <a:ext uri="{FF2B5EF4-FFF2-40B4-BE49-F238E27FC236}">
                    <a16:creationId xmlns:a16="http://schemas.microsoft.com/office/drawing/2014/main" id="{ABBF74B9-EE2C-4025-A781-1B9ECD358537}"/>
                  </a:ext>
                </a:extLst>
              </p:cNvPr>
              <p:cNvSpPr txBox="1">
                <a:spLocks noRot="1" noChangeAspect="1" noMove="1" noResize="1" noEditPoints="1" noAdjustHandles="1" noChangeArrowheads="1" noChangeShapeType="1" noTextEdit="1"/>
              </p:cNvSpPr>
              <p:nvPr/>
            </p:nvSpPr>
            <p:spPr bwMode="auto">
              <a:xfrm>
                <a:off x="3654168" y="4857818"/>
                <a:ext cx="5651610" cy="956002"/>
              </a:xfrm>
              <a:prstGeom prst="rect">
                <a:avLst/>
              </a:prstGeom>
              <a:blipFill>
                <a:blip r:embed="rId3"/>
                <a:stretch>
                  <a:fillRect t="-31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grpSp>
        <p:nvGrpSpPr>
          <p:cNvPr id="9" name="Group 8">
            <a:extLst>
              <a:ext uri="{FF2B5EF4-FFF2-40B4-BE49-F238E27FC236}">
                <a16:creationId xmlns:a16="http://schemas.microsoft.com/office/drawing/2014/main" id="{DB5EA4D7-2F5F-442F-80F8-DCD82D5F3D9D}"/>
              </a:ext>
            </a:extLst>
          </p:cNvPr>
          <p:cNvGrpSpPr/>
          <p:nvPr/>
        </p:nvGrpSpPr>
        <p:grpSpPr>
          <a:xfrm>
            <a:off x="5261892" y="5710632"/>
            <a:ext cx="2436162" cy="441551"/>
            <a:chOff x="590843" y="5894363"/>
            <a:chExt cx="2436162" cy="441551"/>
          </a:xfrm>
        </p:grpSpPr>
        <p:sp>
          <p:nvSpPr>
            <p:cNvPr id="6" name="TextBox 5">
              <a:extLst>
                <a:ext uri="{FF2B5EF4-FFF2-40B4-BE49-F238E27FC236}">
                  <a16:creationId xmlns:a16="http://schemas.microsoft.com/office/drawing/2014/main" id="{BDF1662D-EF79-40C5-BA35-EA3615BD1A30}"/>
                </a:ext>
              </a:extLst>
            </p:cNvPr>
            <p:cNvSpPr txBox="1"/>
            <p:nvPr/>
          </p:nvSpPr>
          <p:spPr>
            <a:xfrm>
              <a:off x="590843" y="5894363"/>
              <a:ext cx="873957" cy="369332"/>
            </a:xfrm>
            <a:prstGeom prst="rect">
              <a:avLst/>
            </a:prstGeom>
            <a:noFill/>
          </p:spPr>
          <p:txBody>
            <a:bodyPr wrap="none" rtlCol="0">
              <a:spAutoFit/>
            </a:bodyPr>
            <a:lstStyle/>
            <a:p>
              <a:r>
                <a:rPr lang="en-CA" sz="1800" i="1" dirty="0"/>
                <a:t>G</a:t>
              </a:r>
              <a:r>
                <a:rPr lang="el-GR" sz="1800" i="1" baseline="-25000" dirty="0"/>
                <a:t>σ</a:t>
              </a:r>
              <a:r>
                <a:rPr lang="en-CA" sz="1800" i="1" dirty="0"/>
                <a:t>(x) = </a:t>
              </a:r>
              <a:endParaRPr lang="en-US" i="1" dirty="0"/>
            </a:p>
          </p:txBody>
        </p:sp>
        <p:pic>
          <p:nvPicPr>
            <p:cNvPr id="15" name="Picture 14">
              <a:extLst>
                <a:ext uri="{FF2B5EF4-FFF2-40B4-BE49-F238E27FC236}">
                  <a16:creationId xmlns:a16="http://schemas.microsoft.com/office/drawing/2014/main" id="{33A83DE8-B608-49B2-8FA3-122709B97A47}"/>
                </a:ext>
              </a:extLst>
            </p:cNvPr>
            <p:cNvPicPr>
              <a:picLocks noChangeAspect="1"/>
            </p:cNvPicPr>
            <p:nvPr/>
          </p:nvPicPr>
          <p:blipFill>
            <a:blip r:embed="rId4"/>
            <a:stretch>
              <a:fillRect/>
            </a:stretch>
          </p:blipFill>
          <p:spPr>
            <a:xfrm>
              <a:off x="1306870" y="5894363"/>
              <a:ext cx="1720135" cy="441551"/>
            </a:xfrm>
            <a:prstGeom prst="rect">
              <a:avLst/>
            </a:prstGeom>
          </p:spPr>
        </p:pic>
      </p:grpSp>
      <p:sp>
        <p:nvSpPr>
          <p:cNvPr id="8" name="TextBox 7">
            <a:extLst>
              <a:ext uri="{FF2B5EF4-FFF2-40B4-BE49-F238E27FC236}">
                <a16:creationId xmlns:a16="http://schemas.microsoft.com/office/drawing/2014/main" id="{1FCF3D99-84E5-452E-A4A0-7C0F6D711662}"/>
              </a:ext>
            </a:extLst>
          </p:cNvPr>
          <p:cNvSpPr txBox="1"/>
          <p:nvPr/>
        </p:nvSpPr>
        <p:spPr>
          <a:xfrm>
            <a:off x="1921738" y="4250858"/>
            <a:ext cx="311304" cy="369332"/>
          </a:xfrm>
          <a:prstGeom prst="rect">
            <a:avLst/>
          </a:prstGeom>
          <a:noFill/>
        </p:spPr>
        <p:txBody>
          <a:bodyPr wrap="none" rtlCol="0">
            <a:spAutoFit/>
          </a:bodyPr>
          <a:lstStyle/>
          <a:p>
            <a:r>
              <a:rPr lang="en-CA" b="1" dirty="0"/>
              <a:t>X</a:t>
            </a:r>
            <a:endParaRPr lang="en-US" b="1" dirty="0"/>
          </a:p>
        </p:txBody>
      </p:sp>
      <p:sp>
        <p:nvSpPr>
          <p:cNvPr id="18" name="TextBox 17">
            <a:extLst>
              <a:ext uri="{FF2B5EF4-FFF2-40B4-BE49-F238E27FC236}">
                <a16:creationId xmlns:a16="http://schemas.microsoft.com/office/drawing/2014/main" id="{84B00466-DEE2-4CD4-ACA2-38EB5C283292}"/>
              </a:ext>
            </a:extLst>
          </p:cNvPr>
          <p:cNvSpPr txBox="1"/>
          <p:nvPr/>
        </p:nvSpPr>
        <p:spPr>
          <a:xfrm>
            <a:off x="6707818" y="4355512"/>
            <a:ext cx="306494" cy="369332"/>
          </a:xfrm>
          <a:prstGeom prst="rect">
            <a:avLst/>
          </a:prstGeom>
          <a:noFill/>
        </p:spPr>
        <p:txBody>
          <a:bodyPr wrap="none" rtlCol="0">
            <a:spAutoFit/>
          </a:bodyPr>
          <a:lstStyle/>
          <a:p>
            <a:r>
              <a:rPr lang="en-CA" b="1" dirty="0"/>
              <a:t>C</a:t>
            </a:r>
            <a:endParaRPr lang="en-US" b="1" dirty="0"/>
          </a:p>
        </p:txBody>
      </p:sp>
      <p:sp>
        <p:nvSpPr>
          <p:cNvPr id="2" name="TextBox 1">
            <a:extLst>
              <a:ext uri="{FF2B5EF4-FFF2-40B4-BE49-F238E27FC236}">
                <a16:creationId xmlns:a16="http://schemas.microsoft.com/office/drawing/2014/main" id="{84A25FE8-1BE3-4663-BE18-4D0D2325D74B}"/>
              </a:ext>
            </a:extLst>
          </p:cNvPr>
          <p:cNvSpPr txBox="1"/>
          <p:nvPr/>
        </p:nvSpPr>
        <p:spPr>
          <a:xfrm>
            <a:off x="275868" y="5335819"/>
            <a:ext cx="3492110" cy="707886"/>
          </a:xfrm>
          <a:prstGeom prst="rect">
            <a:avLst/>
          </a:prstGeom>
          <a:noFill/>
        </p:spPr>
        <p:txBody>
          <a:bodyPr wrap="none" rtlCol="0">
            <a:spAutoFit/>
          </a:bodyPr>
          <a:lstStyle/>
          <a:p>
            <a:r>
              <a:rPr lang="en-CA" sz="2000" dirty="0"/>
              <a:t>On </a:t>
            </a:r>
            <a:r>
              <a:rPr lang="en-CA" sz="2000" dirty="0" err="1"/>
              <a:t>somme</a:t>
            </a:r>
            <a:r>
              <a:rPr lang="en-CA" sz="2000" dirty="0"/>
              <a:t> </a:t>
            </a:r>
            <a:r>
              <a:rPr lang="en-CA" sz="2000" dirty="0" err="1"/>
              <a:t>seulement</a:t>
            </a:r>
            <a:r>
              <a:rPr lang="en-CA" sz="2000" dirty="0"/>
              <a:t> sur (</a:t>
            </a:r>
            <a:r>
              <a:rPr lang="en-CA" sz="2000" dirty="0" err="1"/>
              <a:t>i,j</a:t>
            </a:r>
            <a:r>
              <a:rPr lang="en-CA" sz="2000" dirty="0"/>
              <a:t>)</a:t>
            </a:r>
          </a:p>
          <a:p>
            <a:r>
              <a:rPr lang="en-CA" sz="2000" dirty="0"/>
              <a:t>dans un </a:t>
            </a:r>
            <a:r>
              <a:rPr lang="en-CA" sz="2000" dirty="0" err="1"/>
              <a:t>voisinage</a:t>
            </a:r>
            <a:r>
              <a:rPr lang="en-CA" sz="2000" dirty="0"/>
              <a:t> </a:t>
            </a:r>
            <a:r>
              <a:rPr lang="en-CA" sz="2000" dirty="0" err="1"/>
              <a:t>inférieur</a:t>
            </a:r>
            <a:r>
              <a:rPr lang="en-CA" sz="2000" dirty="0"/>
              <a:t> à 3σ</a:t>
            </a:r>
            <a:endParaRPr lang="en-US" sz="2000" dirty="0"/>
          </a:p>
        </p:txBody>
      </p:sp>
    </p:spTree>
    <p:extLst>
      <p:ext uri="{BB962C8B-B14F-4D97-AF65-F5344CB8AC3E}">
        <p14:creationId xmlns:p14="http://schemas.microsoft.com/office/powerpoint/2010/main" val="259612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E706695-862F-41AF-BCD3-F8B5AF22BF5B}"/>
              </a:ext>
            </a:extLst>
          </p:cNvPr>
          <p:cNvPicPr>
            <a:picLocks noChangeAspect="1"/>
          </p:cNvPicPr>
          <p:nvPr/>
        </p:nvPicPr>
        <p:blipFill>
          <a:blip r:embed="rId3"/>
          <a:stretch>
            <a:fillRect/>
          </a:stretch>
        </p:blipFill>
        <p:spPr>
          <a:xfrm>
            <a:off x="3619992" y="3946817"/>
            <a:ext cx="481027" cy="493912"/>
          </a:xfrm>
          <a:prstGeom prst="rect">
            <a:avLst/>
          </a:prstGeom>
        </p:spPr>
      </p:pic>
      <p:sp>
        <p:nvSpPr>
          <p:cNvPr id="44033" name="Titre 1">
            <a:extLst>
              <a:ext uri="{FF2B5EF4-FFF2-40B4-BE49-F238E27FC236}">
                <a16:creationId xmlns:a16="http://schemas.microsoft.com/office/drawing/2014/main" id="{48727697-AE43-4E4B-B530-A1BE0EE9FA95}"/>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0962" name="Espace réservé du contenu 2">
            <a:extLst>
              <a:ext uri="{FF2B5EF4-FFF2-40B4-BE49-F238E27FC236}">
                <a16:creationId xmlns:a16="http://schemas.microsoft.com/office/drawing/2014/main" id="{08DAD3BA-7389-48C3-A565-0CC8ACC1502D}"/>
              </a:ext>
            </a:extLst>
          </p:cNvPr>
          <p:cNvSpPr>
            <a:spLocks noGrp="1"/>
          </p:cNvSpPr>
          <p:nvPr>
            <p:ph idx="1"/>
          </p:nvPr>
        </p:nvSpPr>
        <p:spPr>
          <a:xfrm>
            <a:off x="488950" y="1335008"/>
            <a:ext cx="8229600" cy="4525963"/>
          </a:xfrm>
        </p:spPr>
        <p:txBody>
          <a:bodyPr/>
          <a:lstStyle/>
          <a:p>
            <a:r>
              <a:rPr lang="en-CA" altLang="en-US" dirty="0"/>
              <a:t>Appliquer un </a:t>
            </a:r>
            <a:r>
              <a:rPr lang="en-CA" altLang="en-US" dirty="0" err="1"/>
              <a:t>filtre</a:t>
            </a:r>
            <a:r>
              <a:rPr lang="en-CA" altLang="en-US" dirty="0"/>
              <a:t> </a:t>
            </a:r>
            <a:r>
              <a:rPr lang="en-CA" altLang="en-US" dirty="0" err="1"/>
              <a:t>gaussien</a:t>
            </a:r>
            <a:r>
              <a:rPr lang="en-CA" altLang="en-US" dirty="0"/>
              <a:t> dans un </a:t>
            </a:r>
            <a:r>
              <a:rPr lang="en-CA" altLang="en-US" dirty="0" err="1"/>
              <a:t>voisinage</a:t>
            </a:r>
            <a:r>
              <a:rPr lang="en-CA" altLang="en-US" dirty="0"/>
              <a:t> </a:t>
            </a:r>
            <a:r>
              <a:rPr lang="en-CA" altLang="en-US" dirty="0" err="1"/>
              <a:t>limité</a:t>
            </a:r>
            <a:r>
              <a:rPr lang="en-CA" altLang="en-US" dirty="0"/>
              <a:t> </a:t>
            </a:r>
            <a:r>
              <a:rPr lang="fr-CA" altLang="en-US" dirty="0"/>
              <a:t>peut être vu comme l</a:t>
            </a:r>
            <a:r>
              <a:rPr lang="fr-CA" altLang="fr-FR" dirty="0"/>
              <a:t>’</a:t>
            </a:r>
            <a:r>
              <a:rPr lang="fr-CA" altLang="en-US" dirty="0"/>
              <a:t>application d</a:t>
            </a:r>
            <a:r>
              <a:rPr lang="fr-CA" altLang="fr-FR" dirty="0"/>
              <a:t>’</a:t>
            </a:r>
            <a:r>
              <a:rPr lang="fr-CA" altLang="en-US" dirty="0"/>
              <a:t>une </a:t>
            </a:r>
            <a:r>
              <a:rPr lang="fr-CA" altLang="en-US" b="1" dirty="0"/>
              <a:t>corrélation 2D</a:t>
            </a:r>
          </a:p>
          <a:p>
            <a:pPr>
              <a:buFont typeface="Lucida Grande" pitchFamily="-84" charset="0"/>
              <a:buNone/>
            </a:pPr>
            <a:endParaRPr lang="fr-CA" altLang="en-US" dirty="0"/>
          </a:p>
        </p:txBody>
      </p:sp>
      <p:sp>
        <p:nvSpPr>
          <p:cNvPr id="44035" name="Espace réservé de la date 3">
            <a:extLst>
              <a:ext uri="{FF2B5EF4-FFF2-40B4-BE49-F238E27FC236}">
                <a16:creationId xmlns:a16="http://schemas.microsoft.com/office/drawing/2014/main" id="{4B684EC5-4A60-4872-8B49-25779CD531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4036" name="Espace réservé du pied de page 4">
            <a:extLst>
              <a:ext uri="{FF2B5EF4-FFF2-40B4-BE49-F238E27FC236}">
                <a16:creationId xmlns:a16="http://schemas.microsoft.com/office/drawing/2014/main" id="{ABE6ED16-C2B1-480D-9A30-747CDB7DEC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2B6A5F5-063B-46C5-B61F-C2305754ECAC}"/>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411F62A-E8B6-411B-AF89-336EB3A65371}" type="slidenum">
              <a:rPr lang="en-US" altLang="ko-KR" sz="1400">
                <a:latin typeface="Calibri" panose="020F0502020204030204" pitchFamily="34" charset="0"/>
              </a:rPr>
              <a:pPr eaLnBrk="1" hangingPunct="1"/>
              <a:t>25</a:t>
            </a:fld>
            <a:endParaRPr lang="en-US" altLang="ko-KR" sz="1400">
              <a:latin typeface="Calibri" panose="020F0502020204030204" pitchFamily="34" charset="0"/>
            </a:endParaRPr>
          </a:p>
        </p:txBody>
      </p:sp>
      <p:sp>
        <p:nvSpPr>
          <p:cNvPr id="44038" name="Rectangle 3">
            <a:extLst>
              <a:ext uri="{FF2B5EF4-FFF2-40B4-BE49-F238E27FC236}">
                <a16:creationId xmlns:a16="http://schemas.microsoft.com/office/drawing/2014/main" id="{150059CE-407E-4FEB-B322-3BAD04A3589D}"/>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39" name="Rectangle 9">
            <a:extLst>
              <a:ext uri="{FF2B5EF4-FFF2-40B4-BE49-F238E27FC236}">
                <a16:creationId xmlns:a16="http://schemas.microsoft.com/office/drawing/2014/main" id="{0AFD423C-2E67-4584-AECB-10499B5DA190}"/>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40" name="Rectangle 10">
            <a:extLst>
              <a:ext uri="{FF2B5EF4-FFF2-40B4-BE49-F238E27FC236}">
                <a16:creationId xmlns:a16="http://schemas.microsoft.com/office/drawing/2014/main" id="{AD082F12-CCC9-43CC-9BE4-057DEF38AE32}"/>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4041" name="Image 5">
            <a:extLst>
              <a:ext uri="{FF2B5EF4-FFF2-40B4-BE49-F238E27FC236}">
                <a16:creationId xmlns:a16="http://schemas.microsoft.com/office/drawing/2014/main" id="{B2CF5ACD-8706-44E3-8460-462296B11B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7AE4603-2D1B-40E0-8E04-96BE394474E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4" name="Image 15">
            <a:extLst>
              <a:ext uri="{FF2B5EF4-FFF2-40B4-BE49-F238E27FC236}">
                <a16:creationId xmlns:a16="http://schemas.microsoft.com/office/drawing/2014/main" id="{4D6502AC-E8E3-455B-95AD-37DAB539E4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Image 16">
            <a:extLst>
              <a:ext uri="{FF2B5EF4-FFF2-40B4-BE49-F238E27FC236}">
                <a16:creationId xmlns:a16="http://schemas.microsoft.com/office/drawing/2014/main" id="{49D67DA6-A58E-47B0-9B80-3B05890D8D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er 18">
            <a:extLst>
              <a:ext uri="{FF2B5EF4-FFF2-40B4-BE49-F238E27FC236}">
                <a16:creationId xmlns:a16="http://schemas.microsoft.com/office/drawing/2014/main" id="{6144D960-6B4D-45AE-972D-A984DA4512EC}"/>
              </a:ext>
            </a:extLst>
          </p:cNvPr>
          <p:cNvGrpSpPr>
            <a:grpSpLocks/>
          </p:cNvGrpSpPr>
          <p:nvPr/>
        </p:nvGrpSpPr>
        <p:grpSpPr bwMode="auto">
          <a:xfrm>
            <a:off x="3563938" y="2205038"/>
            <a:ext cx="3856037" cy="2251075"/>
            <a:chOff x="3275856" y="2204864"/>
            <a:chExt cx="3856394" cy="2250971"/>
          </a:xfrm>
        </p:grpSpPr>
        <p:sp>
          <p:nvSpPr>
            <p:cNvPr id="9" name="Forme libre 8">
              <a:extLst>
                <a:ext uri="{FF2B5EF4-FFF2-40B4-BE49-F238E27FC236}">
                  <a16:creationId xmlns:a16="http://schemas.microsoft.com/office/drawing/2014/main" id="{4729A116-3E47-45DE-BA87-55A1E7EA22F6}"/>
                </a:ext>
              </a:extLst>
            </p:cNvPr>
            <p:cNvSpPr>
              <a:spLocks/>
            </p:cNvSpPr>
            <p:nvPr/>
          </p:nvSpPr>
          <p:spPr bwMode="auto">
            <a:xfrm>
              <a:off x="3531467" y="2492188"/>
              <a:ext cx="1184385" cy="1404873"/>
            </a:xfrm>
            <a:custGeom>
              <a:avLst/>
              <a:gdLst>
                <a:gd name="T0" fmla="*/ 0 w 1185333"/>
                <a:gd name="T1" fmla="*/ 1404873 h 1044222"/>
                <a:gd name="T2" fmla="*/ 225597 w 1185333"/>
                <a:gd name="T3" fmla="*/ 531574 h 1044222"/>
                <a:gd name="T4" fmla="*/ 1184385 w 1185333"/>
                <a:gd name="T5" fmla="*/ 0 h 1044222"/>
                <a:gd name="T6" fmla="*/ 0 60000 65536"/>
                <a:gd name="T7" fmla="*/ 0 60000 65536"/>
                <a:gd name="T8" fmla="*/ 0 60000 65536"/>
              </a:gdLst>
              <a:ahLst/>
              <a:cxnLst>
                <a:cxn ang="T6">
                  <a:pos x="T0" y="T1"/>
                </a:cxn>
                <a:cxn ang="T7">
                  <a:pos x="T2" y="T3"/>
                </a:cxn>
                <a:cxn ang="T8">
                  <a:pos x="T4" y="T5"/>
                </a:cxn>
              </a:cxnLst>
              <a:rect l="0" t="0" r="r" b="b"/>
              <a:pathLst>
                <a:path w="1185333" h="1044222">
                  <a:moveTo>
                    <a:pt x="0" y="1044222"/>
                  </a:moveTo>
                  <a:cubicBezTo>
                    <a:pt x="14111" y="806685"/>
                    <a:pt x="28223" y="569148"/>
                    <a:pt x="225778" y="395111"/>
                  </a:cubicBezTo>
                  <a:cubicBezTo>
                    <a:pt x="423333" y="221074"/>
                    <a:pt x="1185333" y="0"/>
                    <a:pt x="1185333" y="0"/>
                  </a:cubicBezTo>
                </a:path>
              </a:pathLst>
            </a:custGeom>
            <a:noFill/>
            <a:ln w="381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2" name="Ellipse 11">
              <a:extLst>
                <a:ext uri="{FF2B5EF4-FFF2-40B4-BE49-F238E27FC236}">
                  <a16:creationId xmlns:a16="http://schemas.microsoft.com/office/drawing/2014/main" id="{5EBD9A04-01C7-4563-A22A-E3B81B148839}"/>
                </a:ext>
              </a:extLst>
            </p:cNvPr>
            <p:cNvSpPr>
              <a:spLocks noChangeArrowheads="1"/>
            </p:cNvSpPr>
            <p:nvPr/>
          </p:nvSpPr>
          <p:spPr bwMode="auto">
            <a:xfrm>
              <a:off x="3275856" y="3933571"/>
              <a:ext cx="522335" cy="52226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8" name="Rectangle 12">
              <a:extLst>
                <a:ext uri="{FF2B5EF4-FFF2-40B4-BE49-F238E27FC236}">
                  <a16:creationId xmlns:a16="http://schemas.microsoft.com/office/drawing/2014/main" id="{9AE8B0DE-1700-47E7-AC21-85123C05299B}"/>
                </a:ext>
              </a:extLst>
            </p:cNvPr>
            <p:cNvSpPr>
              <a:spLocks noChangeArrowheads="1"/>
            </p:cNvSpPr>
            <p:nvPr/>
          </p:nvSpPr>
          <p:spPr bwMode="auto">
            <a:xfrm>
              <a:off x="4716016" y="2204864"/>
              <a:ext cx="24162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symbole mathématique</a:t>
              </a:r>
            </a:p>
            <a:p>
              <a:pPr eaLnBrk="1" hangingPunct="1"/>
              <a:r>
                <a:rPr lang="fr-CA" altLang="en-US" sz="1800" dirty="0">
                  <a:latin typeface="Calibri" panose="020F0502020204030204" pitchFamily="34" charset="0"/>
                </a:rPr>
                <a:t>de la corrélation</a:t>
              </a:r>
              <a:endParaRPr lang="fr-FR" altLang="en-US" sz="1800" dirty="0"/>
            </a:p>
          </p:txBody>
        </p:sp>
      </p:grpSp>
      <p:grpSp>
        <p:nvGrpSpPr>
          <p:cNvPr id="18" name="Grouper 17">
            <a:extLst>
              <a:ext uri="{FF2B5EF4-FFF2-40B4-BE49-F238E27FC236}">
                <a16:creationId xmlns:a16="http://schemas.microsoft.com/office/drawing/2014/main" id="{DBD8ADEE-1FF9-4E95-9558-9A5F93391CDF}"/>
              </a:ext>
            </a:extLst>
          </p:cNvPr>
          <p:cNvGrpSpPr>
            <a:grpSpLocks/>
          </p:cNvGrpSpPr>
          <p:nvPr/>
        </p:nvGrpSpPr>
        <p:grpSpPr bwMode="auto">
          <a:xfrm>
            <a:off x="2916238" y="5373688"/>
            <a:ext cx="2160587" cy="1077912"/>
            <a:chOff x="2555776" y="5373216"/>
            <a:chExt cx="2160240" cy="1078379"/>
          </a:xfrm>
        </p:grpSpPr>
        <p:sp>
          <p:nvSpPr>
            <p:cNvPr id="22" name="Ellipse 21">
              <a:extLst>
                <a:ext uri="{FF2B5EF4-FFF2-40B4-BE49-F238E27FC236}">
                  <a16:creationId xmlns:a16="http://schemas.microsoft.com/office/drawing/2014/main" id="{D32B712E-D055-47D1-BF51-486AE71EA16C}"/>
                </a:ext>
              </a:extLst>
            </p:cNvPr>
            <p:cNvSpPr>
              <a:spLocks noChangeArrowheads="1"/>
            </p:cNvSpPr>
            <p:nvPr/>
          </p:nvSpPr>
          <p:spPr bwMode="auto">
            <a:xfrm>
              <a:off x="4141433" y="5373216"/>
              <a:ext cx="574583" cy="57492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4" name="Rectangle 22">
              <a:extLst>
                <a:ext uri="{FF2B5EF4-FFF2-40B4-BE49-F238E27FC236}">
                  <a16:creationId xmlns:a16="http://schemas.microsoft.com/office/drawing/2014/main" id="{0AEF77B4-E14B-4774-90D0-15667F5EABE5}"/>
                </a:ext>
              </a:extLst>
            </p:cNvPr>
            <p:cNvSpPr>
              <a:spLocks noChangeArrowheads="1"/>
            </p:cNvSpPr>
            <p:nvPr/>
          </p:nvSpPr>
          <p:spPr bwMode="auto">
            <a:xfrm>
              <a:off x="2555776" y="5805264"/>
              <a:ext cx="9427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b="1" dirty="0">
                  <a:latin typeface="Calibri" panose="020F0502020204030204" pitchFamily="34" charset="0"/>
                </a:rPr>
                <a:t>filtre</a:t>
              </a:r>
              <a:r>
                <a:rPr lang="fr-CA" altLang="en-US" sz="1800" dirty="0">
                  <a:latin typeface="Calibri" panose="020F0502020204030204" pitchFamily="34" charset="0"/>
                </a:rPr>
                <a:t> ou</a:t>
              </a:r>
            </a:p>
            <a:p>
              <a:pPr eaLnBrk="1" hangingPunct="1"/>
              <a:r>
                <a:rPr lang="fr-CA" altLang="en-US" sz="1800" b="1" dirty="0">
                  <a:latin typeface="Calibri" panose="020F0502020204030204" pitchFamily="34" charset="0"/>
                </a:rPr>
                <a:t>noyau</a:t>
              </a:r>
              <a:endParaRPr lang="fr-FR" altLang="en-US" sz="1800" b="1" dirty="0"/>
            </a:p>
          </p:txBody>
        </p:sp>
        <p:cxnSp>
          <p:nvCxnSpPr>
            <p:cNvPr id="15" name="Connecteur droit avec flèche 14">
              <a:extLst>
                <a:ext uri="{FF2B5EF4-FFF2-40B4-BE49-F238E27FC236}">
                  <a16:creationId xmlns:a16="http://schemas.microsoft.com/office/drawing/2014/main" id="{ADEB38ED-F13E-42FC-806E-3F76AFF8F812}"/>
                </a:ext>
              </a:extLst>
            </p:cNvPr>
            <p:cNvCxnSpPr>
              <a:cxnSpLocks noChangeShapeType="1"/>
              <a:endCxn id="22" idx="2"/>
            </p:cNvCxnSpPr>
            <p:nvPr/>
          </p:nvCxnSpPr>
          <p:spPr bwMode="auto">
            <a:xfrm flipV="1">
              <a:off x="3492251" y="5660677"/>
              <a:ext cx="649183" cy="431987"/>
            </a:xfrm>
            <a:prstGeom prst="straightConnector1">
              <a:avLst/>
            </a:prstGeom>
            <a:noFill/>
            <a:ln w="381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aphicFrame>
        <p:nvGraphicFramePr>
          <p:cNvPr id="27" name="Tableau 26">
            <a:extLst>
              <a:ext uri="{FF2B5EF4-FFF2-40B4-BE49-F238E27FC236}">
                <a16:creationId xmlns:a16="http://schemas.microsoft.com/office/drawing/2014/main" id="{9B63A878-6193-4C01-BD3C-42A48CC8B2A1}"/>
              </a:ext>
            </a:extLst>
          </p:cNvPr>
          <p:cNvGraphicFramePr>
            <a:graphicFrameLocks noGrp="1"/>
          </p:cNvGraphicFramePr>
          <p:nvPr/>
        </p:nvGraphicFramePr>
        <p:xfrm>
          <a:off x="4277738" y="3753926"/>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FF961855-AAB5-48B6-8C24-8DDF10F452D1}"/>
              </a:ext>
            </a:extLst>
          </p:cNvPr>
          <p:cNvGraphicFramePr>
            <a:graphicFrameLocks noGrp="1"/>
          </p:cNvGraphicFramePr>
          <p:nvPr/>
        </p:nvGraphicFramePr>
        <p:xfrm>
          <a:off x="6079640" y="3140968"/>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a:solidFill>
                            <a:schemeClr val="tx1"/>
                          </a:solidFill>
                        </a:rPr>
                        <a:t>128</a:t>
                      </a:r>
                      <a:endParaRPr lang="fr-FR" sz="1600" dirty="0">
                        <a:solidFill>
                          <a:schemeClr val="tx1"/>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44050" name="Rectangle 4">
            <a:extLst>
              <a:ext uri="{FF2B5EF4-FFF2-40B4-BE49-F238E27FC236}">
                <a16:creationId xmlns:a16="http://schemas.microsoft.com/office/drawing/2014/main" id="{260DFF21-06B7-43FA-8B53-F7790547C527}"/>
              </a:ext>
            </a:extLst>
          </p:cNvPr>
          <p:cNvSpPr>
            <a:spLocks noChangeArrowheads="1"/>
          </p:cNvSpPr>
          <p:nvPr/>
        </p:nvSpPr>
        <p:spPr bwMode="auto">
          <a:xfrm>
            <a:off x="5592763"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32" name="Tableau 31">
            <a:extLst>
              <a:ext uri="{FF2B5EF4-FFF2-40B4-BE49-F238E27FC236}">
                <a16:creationId xmlns:a16="http://schemas.microsoft.com/office/drawing/2014/main" id="{43597553-AFD2-4BD1-B96C-8371E1550FB2}"/>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pic>
        <p:nvPicPr>
          <p:cNvPr id="35" name="Picture 34">
            <a:extLst>
              <a:ext uri="{FF2B5EF4-FFF2-40B4-BE49-F238E27FC236}">
                <a16:creationId xmlns:a16="http://schemas.microsoft.com/office/drawing/2014/main" id="{41B55C0D-24BE-43DD-A69B-856B82CAB718}"/>
              </a:ext>
            </a:extLst>
          </p:cNvPr>
          <p:cNvPicPr>
            <a:picLocks noChangeAspect="1"/>
          </p:cNvPicPr>
          <p:nvPr/>
        </p:nvPicPr>
        <p:blipFill>
          <a:blip r:embed="rId3"/>
          <a:stretch>
            <a:fillRect/>
          </a:stretch>
        </p:blipFill>
        <p:spPr>
          <a:xfrm>
            <a:off x="7076434" y="5420329"/>
            <a:ext cx="321586" cy="33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re 1">
            <a:extLst>
              <a:ext uri="{FF2B5EF4-FFF2-40B4-BE49-F238E27FC236}">
                <a16:creationId xmlns:a16="http://schemas.microsoft.com/office/drawing/2014/main" id="{EC94D301-DA50-4EA3-8B3F-9EA95A5B909A}"/>
              </a:ext>
            </a:extLst>
          </p:cNvPr>
          <p:cNvSpPr>
            <a:spLocks noGrp="1"/>
          </p:cNvSpPr>
          <p:nvPr>
            <p:ph type="title"/>
          </p:nvPr>
        </p:nvSpPr>
        <p:spPr/>
        <p:txBody>
          <a:bodyPr/>
          <a:lstStyle/>
          <a:p>
            <a:r>
              <a:rPr lang="fr-CA" altLang="en-US" dirty="0" err="1">
                <a:latin typeface="Arial" panose="020B0604020202020204" pitchFamily="34" charset="0"/>
              </a:rPr>
              <a:t>Correlation</a:t>
            </a:r>
            <a:r>
              <a:rPr lang="fr-CA" altLang="en-US" dirty="0">
                <a:latin typeface="Arial" panose="020B0604020202020204" pitchFamily="34" charset="0"/>
              </a:rPr>
              <a:t> 2D</a:t>
            </a:r>
          </a:p>
        </p:txBody>
      </p:sp>
      <p:sp>
        <p:nvSpPr>
          <p:cNvPr id="71683" name="Espace réservé de la date 3">
            <a:extLst>
              <a:ext uri="{FF2B5EF4-FFF2-40B4-BE49-F238E27FC236}">
                <a16:creationId xmlns:a16="http://schemas.microsoft.com/office/drawing/2014/main" id="{A3888C3E-870C-4B90-81E1-48055EB1A7C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1684" name="Espace réservé du pied de page 4">
            <a:extLst>
              <a:ext uri="{FF2B5EF4-FFF2-40B4-BE49-F238E27FC236}">
                <a16:creationId xmlns:a16="http://schemas.microsoft.com/office/drawing/2014/main" id="{6832BB93-63C2-4B2C-A0B7-73EA158A71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25C23045-628C-4464-A3B3-F37F48B7F22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58C23D4-CB36-4D60-B725-2712E8A2F57B}" type="slidenum">
              <a:rPr lang="en-US" altLang="ko-KR" sz="1400">
                <a:latin typeface="Calibri" panose="020F0502020204030204" pitchFamily="34" charset="0"/>
              </a:rPr>
              <a:pPr eaLnBrk="1" hangingPunct="1"/>
              <a:t>26</a:t>
            </a:fld>
            <a:endParaRPr lang="en-US" altLang="ko-KR" sz="1400">
              <a:latin typeface="Calibri" panose="020F0502020204030204" pitchFamily="34" charset="0"/>
            </a:endParaRPr>
          </a:p>
        </p:txBody>
      </p:sp>
      <p:sp>
        <p:nvSpPr>
          <p:cNvPr id="71686" name="Rectangle 3">
            <a:extLst>
              <a:ext uri="{FF2B5EF4-FFF2-40B4-BE49-F238E27FC236}">
                <a16:creationId xmlns:a16="http://schemas.microsoft.com/office/drawing/2014/main" id="{6146D67D-CF09-4B40-99B7-762E9F3C46F8}"/>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1687" name="Rectangle 10">
            <a:extLst>
              <a:ext uri="{FF2B5EF4-FFF2-40B4-BE49-F238E27FC236}">
                <a16:creationId xmlns:a16="http://schemas.microsoft.com/office/drawing/2014/main" id="{66FB54C0-0911-4A3E-BCC4-E09DD7302D89}"/>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1688" name="Image 5">
            <a:extLst>
              <a:ext uri="{FF2B5EF4-FFF2-40B4-BE49-F238E27FC236}">
                <a16:creationId xmlns:a16="http://schemas.microsoft.com/office/drawing/2014/main" id="{C5430EA9-C708-4D01-ADEE-8851FCC69C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8EDEF5D-DA1D-47ED-933F-EC63418B9B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4384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Image 7">
            <a:extLst>
              <a:ext uri="{FF2B5EF4-FFF2-40B4-BE49-F238E27FC236}">
                <a16:creationId xmlns:a16="http://schemas.microsoft.com/office/drawing/2014/main" id="{782DD3FB-328E-455C-8A27-54CE4C24AB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9488"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Image 15">
            <a:extLst>
              <a:ext uri="{FF2B5EF4-FFF2-40B4-BE49-F238E27FC236}">
                <a16:creationId xmlns:a16="http://schemas.microsoft.com/office/drawing/2014/main" id="{90254AF1-50FF-4D6B-BE86-8E1633BE0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688"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Image 16">
            <a:extLst>
              <a:ext uri="{FF2B5EF4-FFF2-40B4-BE49-F238E27FC236}">
                <a16:creationId xmlns:a16="http://schemas.microsoft.com/office/drawing/2014/main" id="{70B3ED9A-FC98-4CF5-8B97-DF10252FAE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38A52D4B-2DFA-4138-A930-490D2FA8AAAD}"/>
              </a:ext>
            </a:extLst>
          </p:cNvPr>
          <p:cNvGraphicFramePr>
            <a:graphicFrameLocks noGrp="1"/>
          </p:cNvGraphicFramePr>
          <p:nvPr/>
        </p:nvGraphicFramePr>
        <p:xfrm>
          <a:off x="5940152" y="1285900"/>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B9259187-93A0-4FF3-BFFB-A0B954A7810F}"/>
              </a:ext>
            </a:extLst>
          </p:cNvPr>
          <p:cNvGraphicFramePr>
            <a:graphicFrameLocks noGrp="1"/>
          </p:cNvGraphicFramePr>
          <p:nvPr/>
        </p:nvGraphicFramePr>
        <p:xfrm>
          <a:off x="4999520" y="3014191"/>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graphicFrame>
        <p:nvGraphicFramePr>
          <p:cNvPr id="32" name="Tableau 31">
            <a:extLst>
              <a:ext uri="{FF2B5EF4-FFF2-40B4-BE49-F238E27FC236}">
                <a16:creationId xmlns:a16="http://schemas.microsoft.com/office/drawing/2014/main" id="{476B60D2-3B99-4DD2-B4C0-A31AEE802037}"/>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grpSp>
        <p:nvGrpSpPr>
          <p:cNvPr id="24" name="Grouper 23">
            <a:extLst>
              <a:ext uri="{FF2B5EF4-FFF2-40B4-BE49-F238E27FC236}">
                <a16:creationId xmlns:a16="http://schemas.microsoft.com/office/drawing/2014/main" id="{666C17D3-6FC2-42BB-8A87-11D7D14B234F}"/>
              </a:ext>
            </a:extLst>
          </p:cNvPr>
          <p:cNvGrpSpPr>
            <a:grpSpLocks/>
          </p:cNvGrpSpPr>
          <p:nvPr/>
        </p:nvGrpSpPr>
        <p:grpSpPr bwMode="auto">
          <a:xfrm>
            <a:off x="755650" y="2636838"/>
            <a:ext cx="4464050" cy="1233487"/>
            <a:chOff x="755576" y="2636912"/>
            <a:chExt cx="4464496" cy="1233428"/>
          </a:xfrm>
        </p:grpSpPr>
        <p:cxnSp>
          <p:nvCxnSpPr>
            <p:cNvPr id="7" name="Connecteur droit avec flèche 6">
              <a:extLst>
                <a:ext uri="{FF2B5EF4-FFF2-40B4-BE49-F238E27FC236}">
                  <a16:creationId xmlns:a16="http://schemas.microsoft.com/office/drawing/2014/main" id="{80E7D9BC-B97B-49C8-905F-9517519565B9}"/>
                </a:ext>
              </a:extLst>
            </p:cNvPr>
            <p:cNvCxnSpPr>
              <a:cxnSpLocks noChangeShapeType="1"/>
            </p:cNvCxnSpPr>
            <p:nvPr/>
          </p:nvCxnSpPr>
          <p:spPr bwMode="auto">
            <a:xfrm>
              <a:off x="755576" y="3141713"/>
              <a:ext cx="4393052" cy="215890"/>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F4616EF0-D900-4F77-A318-1A0386E2877A}"/>
                </a:ext>
              </a:extLst>
            </p:cNvPr>
            <p:cNvCxnSpPr>
              <a:cxnSpLocks noChangeShapeType="1"/>
            </p:cNvCxnSpPr>
            <p:nvPr/>
          </p:nvCxnSpPr>
          <p:spPr bwMode="auto">
            <a:xfrm flipV="1">
              <a:off x="1403341" y="3284581"/>
              <a:ext cx="3816731" cy="288911"/>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2C7DFAD8-3358-4041-9C62-511F39C3CA68}"/>
                </a:ext>
              </a:extLst>
            </p:cNvPr>
            <p:cNvCxnSpPr>
              <a:cxnSpLocks noChangeShapeType="1"/>
            </p:cNvCxnSpPr>
            <p:nvPr/>
          </p:nvCxnSpPr>
          <p:spPr bwMode="auto">
            <a:xfrm>
              <a:off x="1403341" y="2997257"/>
              <a:ext cx="3745287" cy="287324"/>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Connecteur droit avec flèche 40">
              <a:extLst>
                <a:ext uri="{FF2B5EF4-FFF2-40B4-BE49-F238E27FC236}">
                  <a16:creationId xmlns:a16="http://schemas.microsoft.com/office/drawing/2014/main" id="{991F5832-0BE5-4CDE-A81E-07D2C7111861}"/>
                </a:ext>
              </a:extLst>
            </p:cNvPr>
            <p:cNvCxnSpPr>
              <a:cxnSpLocks noChangeShapeType="1"/>
            </p:cNvCxnSpPr>
            <p:nvPr/>
          </p:nvCxnSpPr>
          <p:spPr bwMode="auto">
            <a:xfrm flipV="1">
              <a:off x="827021" y="3284581"/>
              <a:ext cx="4321607" cy="144455"/>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ectangle 22">
              <a:extLst>
                <a:ext uri="{FF2B5EF4-FFF2-40B4-BE49-F238E27FC236}">
                  <a16:creationId xmlns:a16="http://schemas.microsoft.com/office/drawing/2014/main" id="{DE45CB92-53DB-4C71-BDFF-D5DB94855A7E}"/>
                </a:ext>
              </a:extLst>
            </p:cNvPr>
            <p:cNvSpPr/>
            <p:nvPr/>
          </p:nvSpPr>
          <p:spPr>
            <a:xfrm>
              <a:off x="827021" y="2781367"/>
              <a:ext cx="301655"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sp>
          <p:nvSpPr>
            <p:cNvPr id="48" name="Rectangle 47">
              <a:extLst>
                <a:ext uri="{FF2B5EF4-FFF2-40B4-BE49-F238E27FC236}">
                  <a16:creationId xmlns:a16="http://schemas.microsoft.com/office/drawing/2014/main" id="{D118BF68-BD67-4372-AB56-3602D03B59EE}"/>
                </a:ext>
              </a:extLst>
            </p:cNvPr>
            <p:cNvSpPr/>
            <p:nvPr/>
          </p:nvSpPr>
          <p:spPr>
            <a:xfrm>
              <a:off x="1214410" y="2636912"/>
              <a:ext cx="47788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49" name="Rectangle 48">
              <a:extLst>
                <a:ext uri="{FF2B5EF4-FFF2-40B4-BE49-F238E27FC236}">
                  <a16:creationId xmlns:a16="http://schemas.microsoft.com/office/drawing/2014/main" id="{2C6E5AD6-C259-447C-BBFA-ECF795890121}"/>
                </a:ext>
              </a:extLst>
            </p:cNvPr>
            <p:cNvSpPr/>
            <p:nvPr/>
          </p:nvSpPr>
          <p:spPr>
            <a:xfrm>
              <a:off x="782567" y="3357603"/>
              <a:ext cx="476298"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50" name="Rectangle 49">
              <a:extLst>
                <a:ext uri="{FF2B5EF4-FFF2-40B4-BE49-F238E27FC236}">
                  <a16:creationId xmlns:a16="http://schemas.microsoft.com/office/drawing/2014/main" id="{0736C8BC-EC61-4471-94EA-DE4B6A8E97AB}"/>
                </a:ext>
              </a:extLst>
            </p:cNvPr>
            <p:cNvSpPr/>
            <p:nvPr/>
          </p:nvSpPr>
          <p:spPr>
            <a:xfrm>
              <a:off x="1287442" y="3500471"/>
              <a:ext cx="30165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grpSp>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EE87606D-1FE5-4469-9EFE-0EAE2F773BD2}"/>
                  </a:ext>
                </a:extLst>
              </p:cNvPr>
              <p:cNvGraphicFramePr>
                <a:graphicFrameLocks noChangeAspect="1"/>
              </p:cNvGraphicFramePr>
              <p:nvPr>
                <p:extLst>
                  <p:ext uri="{D42A27DB-BD31-4B8C-83A1-F6EECF244321}">
                    <p14:modId xmlns:p14="http://schemas.microsoft.com/office/powerpoint/2010/main" val="302572220"/>
                  </p:ext>
                </p:extLst>
              </p:nvPr>
            </p:nvGraphicFramePr>
            <p:xfrm>
              <a:off x="8050686" y="5773739"/>
              <a:ext cx="636114" cy="477086"/>
            </p:xfrm>
            <a:graphic>
              <a:graphicData uri="http://schemas.microsoft.com/office/powerpoint/2016/slidezoom">
                <pslz:sldZm>
                  <pslz:sldZmObj sldId="700" cId="2097260269">
                    <pslz:zmPr id="{50E64DA7-A9DF-4914-9C3F-C7D0C1533B22}" returnToParent="0" transitionDur="1000">
                      <p166:blipFill xmlns:p166="http://schemas.microsoft.com/office/powerpoint/2016/6/main">
                        <a:blip r:embed="rId5"/>
                        <a:stretch>
                          <a:fillRect/>
                        </a:stretch>
                      </p166:blipFill>
                      <p166:spPr xmlns:p166="http://schemas.microsoft.com/office/powerpoint/2016/6/main">
                        <a:xfrm>
                          <a:off x="0" y="0"/>
                          <a:ext cx="636114" cy="477086"/>
                        </a:xfrm>
                        <a:prstGeom prst="rect">
                          <a:avLst/>
                        </a:prstGeom>
                        <a:ln w="3175">
                          <a:solidFill>
                            <a:prstClr val="ltGray"/>
                          </a:solidFill>
                        </a:ln>
                      </p166:spPr>
                    </pslz:zmPr>
                  </pslz:sldZmObj>
                </pslz:sldZm>
              </a:graphicData>
            </a:graphic>
          </p:graphicFrame>
        </mc:Choice>
        <mc:Fallback xmlns="">
          <p:pic>
            <p:nvPicPr>
              <p:cNvPr id="30" name="Slide Zoom 29">
                <a:extLst>
                  <a:ext uri="{FF2B5EF4-FFF2-40B4-BE49-F238E27FC236}">
                    <a16:creationId xmlns:a16="http://schemas.microsoft.com/office/drawing/2014/main" id="{EE87606D-1FE5-4469-9EFE-0EAE2F773BD2}"/>
                  </a:ext>
                </a:extLst>
              </p:cNvPr>
              <p:cNvPicPr>
                <a:picLocks noGrp="1" noRot="1" noChangeAspect="1" noMove="1" noResize="1" noEditPoints="1" noAdjustHandles="1" noChangeArrowheads="1" noChangeShapeType="1"/>
              </p:cNvPicPr>
              <p:nvPr/>
            </p:nvPicPr>
            <p:blipFill>
              <a:blip r:embed="rId6"/>
              <a:stretch>
                <a:fillRect/>
              </a:stretch>
            </p:blipFill>
            <p:spPr>
              <a:xfrm>
                <a:off x="8050686" y="5773739"/>
                <a:ext cx="636114" cy="477086"/>
              </a:xfrm>
              <a:prstGeom prst="rect">
                <a:avLst/>
              </a:prstGeom>
              <a:ln w="3175">
                <a:solidFill>
                  <a:prstClr val="ltGray"/>
                </a:solidFill>
              </a:ln>
            </p:spPr>
          </p:pic>
        </mc:Fallback>
      </mc:AlternateContent>
    </p:spTree>
    <p:extLst>
      <p:ext uri="{BB962C8B-B14F-4D97-AF65-F5344CB8AC3E}">
        <p14:creationId xmlns:p14="http://schemas.microsoft.com/office/powerpoint/2010/main" val="2347768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88889E-6 4.81481E-6 L 0.06302 4.81481E-6 " pathEditMode="relative" rAng="0" ptsTypes="AA">
                                      <p:cBhvr>
                                        <p:cTn id="11" dur="2000" fill="hold"/>
                                        <p:tgtEl>
                                          <p:spTgt spid="24"/>
                                        </p:tgtEl>
                                        <p:attrNameLst>
                                          <p:attrName>ppt_x</p:attrName>
                                          <p:attrName>ppt_y</p:attrName>
                                        </p:attrNameLst>
                                      </p:cBhvr>
                                      <p:rCtr x="3142"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302 4.81481E-6 L 0.11805 4.81481E-6 " pathEditMode="relative" rAng="0" ptsTypes="AA">
                                      <p:cBhvr>
                                        <p:cTn id="15" dur="2000" fill="hold"/>
                                        <p:tgtEl>
                                          <p:spTgt spid="24"/>
                                        </p:tgtEl>
                                        <p:attrNameLst>
                                          <p:attrName>ppt_x</p:attrName>
                                          <p:attrName>ppt_y</p:attrName>
                                        </p:attrNameLst>
                                      </p:cBhvr>
                                      <p:rCtr x="2743"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4042"/>
                                        </p:tgtEl>
                                      </p:cBhvr>
                                    </p:animEffect>
                                    <p:set>
                                      <p:cBhvr>
                                        <p:cTn id="23" dur="1" fill="hold">
                                          <p:stCondLst>
                                            <p:cond delay="499"/>
                                          </p:stCondLst>
                                        </p:cTn>
                                        <p:tgtEl>
                                          <p:spTgt spid="440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re 1">
            <a:extLst>
              <a:ext uri="{FF2B5EF4-FFF2-40B4-BE49-F238E27FC236}">
                <a16:creationId xmlns:a16="http://schemas.microsoft.com/office/drawing/2014/main" id="{A3353D24-31FD-416B-906E-EAC25B6C5F39}"/>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5058" name="Espace réservé du contenu 2">
            <a:extLst>
              <a:ext uri="{FF2B5EF4-FFF2-40B4-BE49-F238E27FC236}">
                <a16:creationId xmlns:a16="http://schemas.microsoft.com/office/drawing/2014/main" id="{2FC80623-65D4-4F54-A9DA-2851B4DA27CE}"/>
              </a:ext>
            </a:extLst>
          </p:cNvPr>
          <p:cNvSpPr>
            <a:spLocks noGrp="1"/>
          </p:cNvSpPr>
          <p:nvPr>
            <p:ph idx="1"/>
          </p:nvPr>
        </p:nvSpPr>
        <p:spPr/>
        <p:txBody>
          <a:bodyPr/>
          <a:lstStyle/>
          <a:p>
            <a:r>
              <a:rPr lang="fr-CA" altLang="en-US" dirty="0"/>
              <a:t>Le calcul des tableaux </a:t>
            </a:r>
            <a:r>
              <a:rPr lang="tr-TR" altLang="en-US" dirty="0">
                <a:latin typeface="Monaco" pitchFamily="-84" charset="0"/>
              </a:rPr>
              <a:t>H</a:t>
            </a:r>
            <a:r>
              <a:rPr lang="fr-CA" altLang="en-US" dirty="0"/>
              <a:t> et </a:t>
            </a:r>
            <a:r>
              <a:rPr lang="tr-TR" altLang="en-US" dirty="0">
                <a:latin typeface="Monaco" pitchFamily="-84" charset="0"/>
              </a:rPr>
              <a:t>V</a:t>
            </a:r>
            <a:r>
              <a:rPr lang="fr-CA" altLang="en-US" dirty="0"/>
              <a:t> peut être vu comme l</a:t>
            </a:r>
            <a:r>
              <a:rPr lang="fr-CA" altLang="fr-FR" dirty="0"/>
              <a:t>’</a:t>
            </a:r>
            <a:r>
              <a:rPr lang="fr-CA" altLang="en-US" dirty="0"/>
              <a:t>application d</a:t>
            </a:r>
            <a:r>
              <a:rPr lang="fr-CA" altLang="fr-FR" dirty="0"/>
              <a:t>’</a:t>
            </a:r>
            <a:r>
              <a:rPr lang="fr-CA" altLang="en-US" dirty="0"/>
              <a:t>une </a:t>
            </a:r>
            <a:r>
              <a:rPr lang="fr-CA" altLang="en-US" b="1" dirty="0"/>
              <a:t>corrélation 2D</a:t>
            </a:r>
          </a:p>
          <a:p>
            <a:endParaRPr lang="fr-CA" altLang="en-US" dirty="0"/>
          </a:p>
          <a:p>
            <a:r>
              <a:rPr lang="fr-CA" altLang="en-US" dirty="0"/>
              <a:t>On calcule le résultat </a:t>
            </a:r>
            <a:r>
              <a:rPr lang="tr-TR" altLang="en-US" dirty="0">
                <a:latin typeface="Monaco" pitchFamily="-84" charset="0"/>
              </a:rPr>
              <a:t>C</a:t>
            </a:r>
            <a:r>
              <a:rPr lang="fr-CA" altLang="en-US" dirty="0"/>
              <a:t> d</a:t>
            </a:r>
            <a:r>
              <a:rPr lang="fr-CA" altLang="fr-FR" dirty="0"/>
              <a:t>’</a:t>
            </a:r>
            <a:r>
              <a:rPr lang="fr-CA" altLang="en-US" dirty="0"/>
              <a:t>une convolution d</a:t>
            </a:r>
            <a:r>
              <a:rPr lang="fr-CA" altLang="fr-FR" dirty="0"/>
              <a:t>’</a:t>
            </a:r>
            <a:r>
              <a:rPr lang="fr-CA" altLang="en-US" dirty="0"/>
              <a:t>un </a:t>
            </a:r>
            <a:r>
              <a:rPr lang="fr-CA" altLang="en-US" b="1" dirty="0"/>
              <a:t>filtre</a:t>
            </a:r>
            <a:r>
              <a:rPr lang="fr-CA" altLang="en-US" dirty="0"/>
              <a:t> ou </a:t>
            </a:r>
            <a:r>
              <a:rPr lang="fr-CA" altLang="en-US" b="1" dirty="0"/>
              <a:t>noyau</a:t>
            </a:r>
            <a:r>
              <a:rPr lang="fr-CA" altLang="en-US" dirty="0"/>
              <a:t> </a:t>
            </a:r>
            <a:r>
              <a:rPr lang="tr-TR" altLang="en-US" dirty="0">
                <a:latin typeface="Monaco" pitchFamily="-84" charset="0"/>
              </a:rPr>
              <a:t>W</a:t>
            </a:r>
            <a:r>
              <a:rPr lang="fr-CA" altLang="en-US" dirty="0"/>
              <a:t> de taille </a:t>
            </a:r>
            <a:r>
              <a:rPr lang="tr-TR" altLang="en-US" dirty="0">
                <a:latin typeface="Monaco" pitchFamily="-84" charset="0"/>
              </a:rPr>
              <a:t>h</a:t>
            </a:r>
            <a:r>
              <a:rPr lang="fr-CA" altLang="en-US" dirty="0"/>
              <a:t> par </a:t>
            </a:r>
            <a:r>
              <a:rPr lang="tr-TR" altLang="en-US" dirty="0">
                <a:latin typeface="Monaco" pitchFamily="-84" charset="0"/>
              </a:rPr>
              <a:t>w</a:t>
            </a:r>
            <a:r>
              <a:rPr lang="fr-CA" altLang="en-US" dirty="0"/>
              <a:t> sur une image </a:t>
            </a:r>
            <a:r>
              <a:rPr lang="tr-TR" altLang="en-US" dirty="0">
                <a:latin typeface="Monaco" pitchFamily="-84" charset="0"/>
              </a:rPr>
              <a:t>X</a:t>
            </a:r>
            <a:r>
              <a:rPr lang="fr-CA" altLang="en-US" dirty="0"/>
              <a:t> comme suit</a:t>
            </a:r>
          </a:p>
        </p:txBody>
      </p:sp>
      <p:sp>
        <p:nvSpPr>
          <p:cNvPr id="45059" name="Espace réservé de la date 3">
            <a:extLst>
              <a:ext uri="{FF2B5EF4-FFF2-40B4-BE49-F238E27FC236}">
                <a16:creationId xmlns:a16="http://schemas.microsoft.com/office/drawing/2014/main" id="{C0B7A5F1-988F-448E-85A5-2E14D833149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5060" name="Espace réservé du pied de page 4">
            <a:extLst>
              <a:ext uri="{FF2B5EF4-FFF2-40B4-BE49-F238E27FC236}">
                <a16:creationId xmlns:a16="http://schemas.microsoft.com/office/drawing/2014/main" id="{715A0EB7-340D-4F8F-8261-51341A0858B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2585A8E2-2B77-4ED6-A2AC-81477CD00A6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6636DEE-0B5E-4D76-922F-4866A06F1FD6}" type="slidenum">
              <a:rPr lang="en-US" altLang="ko-KR" sz="1400">
                <a:latin typeface="Calibri" panose="020F0502020204030204" pitchFamily="34" charset="0"/>
              </a:rPr>
              <a:pPr eaLnBrk="1" hangingPunct="1"/>
              <a:t>27</a:t>
            </a:fld>
            <a:endParaRPr lang="en-US" altLang="ko-KR" sz="1400">
              <a:latin typeface="Calibri" panose="020F0502020204030204" pitchFamily="34" charset="0"/>
            </a:endParaRPr>
          </a:p>
        </p:txBody>
      </p:sp>
      <p:sp>
        <p:nvSpPr>
          <p:cNvPr id="45062" name="Rectangle 1">
            <a:extLst>
              <a:ext uri="{FF2B5EF4-FFF2-40B4-BE49-F238E27FC236}">
                <a16:creationId xmlns:a16="http://schemas.microsoft.com/office/drawing/2014/main" id="{6A9B2F09-DFD4-4636-A9DC-255D08FF5722}"/>
              </a:ext>
            </a:extLst>
          </p:cNvPr>
          <p:cNvSpPr>
            <a:spLocks noChangeArrowheads="1"/>
          </p:cNvSpPr>
          <p:nvPr/>
        </p:nvSpPr>
        <p:spPr bwMode="auto">
          <a:xfrm>
            <a:off x="784225" y="3573463"/>
            <a:ext cx="4349524" cy="240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lnSpc>
                <a:spcPts val="2563"/>
              </a:lnSpc>
            </a:pPr>
            <a:r>
              <a:rPr lang="tr-TR" altLang="en-US" sz="1800" dirty="0">
                <a:latin typeface="Monaco" pitchFamily="-84" charset="0"/>
              </a:rPr>
              <a:t>def </a:t>
            </a:r>
            <a:r>
              <a:rPr lang="en-CA" altLang="en-US" sz="1800" dirty="0">
                <a:latin typeface="Monaco" pitchFamily="-84" charset="0"/>
              </a:rPr>
              <a:t>correlation </a:t>
            </a:r>
            <a:r>
              <a:rPr lang="tr-TR" altLang="en-US" sz="1800" dirty="0">
                <a:latin typeface="Monaco" pitchFamily="-84" charset="0"/>
              </a:rPr>
              <a:t>(X,W):</a:t>
            </a:r>
          </a:p>
          <a:p>
            <a:pPr eaLnBrk="1" hangingPunct="1">
              <a:lnSpc>
                <a:spcPts val="2563"/>
              </a:lnSpc>
            </a:pPr>
            <a:r>
              <a:rPr lang="tr-TR" altLang="en-US" sz="1800" dirty="0">
                <a:latin typeface="Monaco" pitchFamily="-84" charset="0"/>
              </a:rPr>
              <a:t>  h,w = W.shape</a:t>
            </a:r>
          </a:p>
          <a:p>
            <a:pPr eaLnBrk="1" hangingPunct="1">
              <a:lnSpc>
                <a:spcPts val="2563"/>
              </a:lnSpc>
            </a:pPr>
            <a:r>
              <a:rPr lang="tr-TR" altLang="en-US" sz="1800" dirty="0">
                <a:latin typeface="Monaco" pitchFamily="-84" charset="0"/>
              </a:rPr>
              <a:t>  C = zeros((X.shape[0]-h+1,X.shape[1]-w+1))</a:t>
            </a:r>
          </a:p>
          <a:p>
            <a:pPr eaLnBrk="1" hangingPunct="1">
              <a:lnSpc>
                <a:spcPts val="2563"/>
              </a:lnSpc>
            </a:pPr>
            <a:r>
              <a:rPr lang="tr-TR" altLang="en-US" sz="1800" dirty="0">
                <a:latin typeface="Monaco" pitchFamily="-84" charset="0"/>
              </a:rPr>
              <a:t>  for i in range(X.shape[0]-h+1):</a:t>
            </a:r>
          </a:p>
          <a:p>
            <a:pPr eaLnBrk="1" hangingPunct="1">
              <a:lnSpc>
                <a:spcPts val="2563"/>
              </a:lnSpc>
            </a:pPr>
            <a:r>
              <a:rPr lang="tr-TR" altLang="en-US" sz="1800" dirty="0">
                <a:latin typeface="Monaco" pitchFamily="-84" charset="0"/>
              </a:rPr>
              <a:t>    for j in range(X.shape[1]-w+1):</a:t>
            </a:r>
          </a:p>
          <a:p>
            <a:pPr eaLnBrk="1" hangingPunct="1">
              <a:lnSpc>
                <a:spcPts val="2563"/>
              </a:lnSpc>
            </a:pPr>
            <a:r>
              <a:rPr lang="tr-TR" altLang="en-US" sz="1800" dirty="0">
                <a:latin typeface="Monaco" pitchFamily="-84" charset="0"/>
              </a:rPr>
              <a:t>      C[i,j] = sum(X[i:i+h,j:j+w] * W)</a:t>
            </a:r>
          </a:p>
          <a:p>
            <a:pPr eaLnBrk="1" hangingPunct="1">
              <a:lnSpc>
                <a:spcPts val="2563"/>
              </a:lnSpc>
            </a:pPr>
            <a:r>
              <a:rPr lang="tr-TR" altLang="en-US" sz="1800" dirty="0">
                <a:latin typeface="Monaco" pitchFamily="-84" charset="0"/>
              </a:rPr>
              <a:t>  return C</a:t>
            </a:r>
            <a:endParaRPr lang="fr-FR" altLang="en-US" sz="1800" dirty="0"/>
          </a:p>
        </p:txBody>
      </p:sp>
      <p:pic>
        <p:nvPicPr>
          <p:cNvPr id="8" name="Picture 7" descr="A picture containing shape&#10;&#10;Description automatically generated">
            <a:extLst>
              <a:ext uri="{FF2B5EF4-FFF2-40B4-BE49-F238E27FC236}">
                <a16:creationId xmlns:a16="http://schemas.microsoft.com/office/drawing/2014/main" id="{86FCFB41-3FFD-42C3-8EAD-065FC53A4309}"/>
              </a:ext>
            </a:extLst>
          </p:cNvPr>
          <p:cNvPicPr>
            <a:picLocks noChangeAspect="1"/>
          </p:cNvPicPr>
          <p:nvPr/>
        </p:nvPicPr>
        <p:blipFill>
          <a:blip r:embed="rId3"/>
          <a:stretch>
            <a:fillRect/>
          </a:stretch>
        </p:blipFill>
        <p:spPr>
          <a:xfrm>
            <a:off x="6004606" y="3118367"/>
            <a:ext cx="2355169" cy="2740560"/>
          </a:xfrm>
          <a:prstGeom prst="rect">
            <a:avLst/>
          </a:prstGeom>
        </p:spPr>
      </p:pic>
      <p:sp>
        <p:nvSpPr>
          <p:cNvPr id="9" name="TextBox 8">
            <a:extLst>
              <a:ext uri="{FF2B5EF4-FFF2-40B4-BE49-F238E27FC236}">
                <a16:creationId xmlns:a16="http://schemas.microsoft.com/office/drawing/2014/main" id="{3CC29857-DB33-4089-A7E1-B2ABE8853CFF}"/>
              </a:ext>
            </a:extLst>
          </p:cNvPr>
          <p:cNvSpPr txBox="1"/>
          <p:nvPr/>
        </p:nvSpPr>
        <p:spPr>
          <a:xfrm>
            <a:off x="5788600" y="5914262"/>
            <a:ext cx="2895600" cy="369332"/>
          </a:xfrm>
          <a:prstGeom prst="rect">
            <a:avLst/>
          </a:prstGeom>
          <a:noFill/>
        </p:spPr>
        <p:txBody>
          <a:bodyPr wrap="square" rtlCol="0">
            <a:spAutoFit/>
          </a:bodyPr>
          <a:lstStyle/>
          <a:p>
            <a:r>
              <a:rPr lang="en-US" sz="900" dirty="0"/>
              <a:t>https://towardsdatascience.com/convolution-vs-correlation-af868b6b4fb5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re 1">
            <a:extLst>
              <a:ext uri="{FF2B5EF4-FFF2-40B4-BE49-F238E27FC236}">
                <a16:creationId xmlns:a16="http://schemas.microsoft.com/office/drawing/2014/main" id="{89CA4CEE-0D09-4C85-A780-680DE6FA28D8}"/>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6082" name="Espace réservé du contenu 2">
            <a:extLst>
              <a:ext uri="{FF2B5EF4-FFF2-40B4-BE49-F238E27FC236}">
                <a16:creationId xmlns:a16="http://schemas.microsoft.com/office/drawing/2014/main" id="{210BD73D-4D4C-413B-A45A-75063D3C63E4}"/>
              </a:ext>
            </a:extLst>
          </p:cNvPr>
          <p:cNvSpPr>
            <a:spLocks noGrp="1"/>
          </p:cNvSpPr>
          <p:nvPr>
            <p:ph idx="1"/>
          </p:nvPr>
        </p:nvSpPr>
        <p:spPr/>
        <p:txBody>
          <a:bodyPr/>
          <a:lstStyle/>
          <a:p>
            <a:r>
              <a:rPr lang="fr-CA" altLang="en-US" dirty="0"/>
              <a:t>Calculer </a:t>
            </a:r>
            <a:r>
              <a:rPr lang="tr-TR" altLang="en-US" dirty="0">
                <a:latin typeface="Monaco" pitchFamily="-84" charset="0"/>
              </a:rPr>
              <a:t>H</a:t>
            </a:r>
            <a:r>
              <a:rPr lang="fr-CA" altLang="en-US" dirty="0"/>
              <a:t> est l</a:t>
            </a:r>
            <a:r>
              <a:rPr lang="fr-CA" altLang="fr-FR" dirty="0"/>
              <a:t>’</a:t>
            </a:r>
            <a:r>
              <a:rPr lang="fr-CA" altLang="en-US" dirty="0"/>
              <a:t>équivalent de faire une corrélation avec le filtre </a:t>
            </a:r>
            <a:br>
              <a:rPr lang="fr-CA" altLang="en-US" dirty="0"/>
            </a:br>
            <a:r>
              <a:rPr lang="tr-TR" altLang="en-US" dirty="0">
                <a:latin typeface="Monaco" pitchFamily="-84" charset="0"/>
              </a:rPr>
              <a:t>W = array([[-1,1]])</a:t>
            </a:r>
            <a:endParaRPr lang="fr-CA" altLang="en-US" b="1" dirty="0"/>
          </a:p>
        </p:txBody>
      </p:sp>
      <p:sp>
        <p:nvSpPr>
          <p:cNvPr id="46083" name="Espace réservé de la date 3">
            <a:extLst>
              <a:ext uri="{FF2B5EF4-FFF2-40B4-BE49-F238E27FC236}">
                <a16:creationId xmlns:a16="http://schemas.microsoft.com/office/drawing/2014/main" id="{0A29A85C-7C10-440A-BD28-C0FAF11392F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6084" name="Espace réservé du pied de page 4">
            <a:extLst>
              <a:ext uri="{FF2B5EF4-FFF2-40B4-BE49-F238E27FC236}">
                <a16:creationId xmlns:a16="http://schemas.microsoft.com/office/drawing/2014/main" id="{D54DB351-F2AA-46CD-BDE2-19D8889AF70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DE7F80E-E582-4D35-9500-2B48F111934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BF4FCB6-60CD-48C3-912D-BC41823D95D7}" type="slidenum">
              <a:rPr lang="en-US" altLang="ko-KR" sz="1400">
                <a:latin typeface="Calibri" panose="020F0502020204030204" pitchFamily="34" charset="0"/>
              </a:rPr>
              <a:pPr eaLnBrk="1" hangingPunct="1"/>
              <a:t>28</a:t>
            </a:fld>
            <a:endParaRPr lang="en-US" altLang="ko-KR" sz="1400">
              <a:latin typeface="Calibri" panose="020F0502020204030204" pitchFamily="34" charset="0"/>
            </a:endParaRPr>
          </a:p>
        </p:txBody>
      </p:sp>
      <p:sp>
        <p:nvSpPr>
          <p:cNvPr id="46086" name="Rectangle 7">
            <a:extLst>
              <a:ext uri="{FF2B5EF4-FFF2-40B4-BE49-F238E27FC236}">
                <a16:creationId xmlns:a16="http://schemas.microsoft.com/office/drawing/2014/main" id="{5D749421-0825-4430-8843-C81D127EB1CA}"/>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6087" name="Image 8">
            <a:extLst>
              <a:ext uri="{FF2B5EF4-FFF2-40B4-BE49-F238E27FC236}">
                <a16:creationId xmlns:a16="http://schemas.microsoft.com/office/drawing/2014/main" id="{F382CB14-6DDE-444C-AD11-C79823EF35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Image 9">
            <a:extLst>
              <a:ext uri="{FF2B5EF4-FFF2-40B4-BE49-F238E27FC236}">
                <a16:creationId xmlns:a16="http://schemas.microsoft.com/office/drawing/2014/main" id="{F1BA8066-0BFC-4D38-9CDA-5A8C1DC177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Image 11">
            <a:extLst>
              <a:ext uri="{FF2B5EF4-FFF2-40B4-BE49-F238E27FC236}">
                <a16:creationId xmlns:a16="http://schemas.microsoft.com/office/drawing/2014/main" id="{66141ADE-A6E9-4D7C-85B0-C906C33BD9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Image 12">
            <a:extLst>
              <a:ext uri="{FF2B5EF4-FFF2-40B4-BE49-F238E27FC236}">
                <a16:creationId xmlns:a16="http://schemas.microsoft.com/office/drawing/2014/main" id="{B5FB0D5E-DE5B-4184-85C9-3576F7C06D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au 17">
            <a:extLst>
              <a:ext uri="{FF2B5EF4-FFF2-40B4-BE49-F238E27FC236}">
                <a16:creationId xmlns:a16="http://schemas.microsoft.com/office/drawing/2014/main" id="{A94042FB-FB0F-4F1D-BD4F-F9882B0FA6CA}"/>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graphicFrame>
        <p:nvGraphicFramePr>
          <p:cNvPr id="20" name="Tableau 19">
            <a:extLst>
              <a:ext uri="{FF2B5EF4-FFF2-40B4-BE49-F238E27FC236}">
                <a16:creationId xmlns:a16="http://schemas.microsoft.com/office/drawing/2014/main" id="{32FCEE8C-B544-4113-8502-06DC52D82CEF}"/>
              </a:ext>
            </a:extLst>
          </p:cNvPr>
          <p:cNvGraphicFramePr>
            <a:graphicFrameLocks noGrp="1"/>
          </p:cNvGraphicFramePr>
          <p:nvPr/>
        </p:nvGraphicFramePr>
        <p:xfrm>
          <a:off x="6079640" y="2765151"/>
          <a:ext cx="2380792"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0"/>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1"/>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2"/>
                  </a:ext>
                </a:extLst>
              </a:tr>
              <a:tr h="521613">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bl>
          </a:graphicData>
        </a:graphic>
      </p:graphicFrame>
      <p:sp>
        <p:nvSpPr>
          <p:cNvPr id="46094" name="Rectangle 20">
            <a:extLst>
              <a:ext uri="{FF2B5EF4-FFF2-40B4-BE49-F238E27FC236}">
                <a16:creationId xmlns:a16="http://schemas.microsoft.com/office/drawing/2014/main" id="{EB9EF197-1EA0-481E-BEF8-683534B99297}"/>
              </a:ext>
            </a:extLst>
          </p:cNvPr>
          <p:cNvSpPr>
            <a:spLocks noChangeArrowheads="1"/>
          </p:cNvSpPr>
          <p:nvPr/>
        </p:nvSpPr>
        <p:spPr bwMode="auto">
          <a:xfrm>
            <a:off x="5592763"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27" name="Tableau 26">
            <a:extLst>
              <a:ext uri="{FF2B5EF4-FFF2-40B4-BE49-F238E27FC236}">
                <a16:creationId xmlns:a16="http://schemas.microsoft.com/office/drawing/2014/main" id="{2E589C8C-E24B-43A9-A34B-C1BBA3FC3D39}"/>
              </a:ext>
            </a:extLst>
          </p:cNvPr>
          <p:cNvGraphicFramePr>
            <a:graphicFrameLocks noGrp="1"/>
          </p:cNvGraphicFramePr>
          <p:nvPr/>
        </p:nvGraphicFramePr>
        <p:xfrm>
          <a:off x="4211960" y="3915499"/>
          <a:ext cx="1190396" cy="521613"/>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-1</a:t>
                      </a:r>
                    </a:p>
                  </a:txBody>
                  <a:tcPr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1"/>
                    </a:solidFill>
                  </a:tcPr>
                </a:tc>
                <a:tc>
                  <a:txBody>
                    <a:bodyPr/>
                    <a:lstStyle/>
                    <a:p>
                      <a:pPr algn="ctr"/>
                      <a:r>
                        <a:rPr lang="fr-FR" sz="1600" dirty="0"/>
                        <a:t>1</a:t>
                      </a:r>
                    </a:p>
                  </a:txBody>
                  <a:tcPr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5">
            <a:extLst>
              <a:ext uri="{FF2B5EF4-FFF2-40B4-BE49-F238E27FC236}">
                <a16:creationId xmlns:a16="http://schemas.microsoft.com/office/drawing/2014/main" id="{703CE595-CFE7-4ABA-A9D6-C93140D9FCD5}"/>
              </a:ext>
            </a:extLst>
          </p:cNvPr>
          <p:cNvPicPr>
            <a:picLocks noChangeAspect="1"/>
          </p:cNvPicPr>
          <p:nvPr/>
        </p:nvPicPr>
        <p:blipFill>
          <a:blip r:embed="rId4"/>
          <a:stretch>
            <a:fillRect/>
          </a:stretch>
        </p:blipFill>
        <p:spPr>
          <a:xfrm>
            <a:off x="4182226" y="2934577"/>
            <a:ext cx="508006" cy="521613"/>
          </a:xfrm>
          <a:prstGeom prst="rect">
            <a:avLst/>
          </a:prstGeom>
        </p:spPr>
      </p:pic>
      <p:pic>
        <p:nvPicPr>
          <p:cNvPr id="23" name="Picture 22">
            <a:extLst>
              <a:ext uri="{FF2B5EF4-FFF2-40B4-BE49-F238E27FC236}">
                <a16:creationId xmlns:a16="http://schemas.microsoft.com/office/drawing/2014/main" id="{5774A040-E971-4A28-8A84-64E01116F7A0}"/>
              </a:ext>
            </a:extLst>
          </p:cNvPr>
          <p:cNvPicPr>
            <a:picLocks noChangeAspect="1"/>
          </p:cNvPicPr>
          <p:nvPr/>
        </p:nvPicPr>
        <p:blipFill>
          <a:blip r:embed="rId4"/>
          <a:stretch>
            <a:fillRect/>
          </a:stretch>
        </p:blipFill>
        <p:spPr>
          <a:xfrm>
            <a:off x="7076434" y="5420329"/>
            <a:ext cx="321586" cy="330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re 1">
            <a:extLst>
              <a:ext uri="{FF2B5EF4-FFF2-40B4-BE49-F238E27FC236}">
                <a16:creationId xmlns:a16="http://schemas.microsoft.com/office/drawing/2014/main" id="{4B59FB96-F13C-4660-91D3-567EB9859C40}"/>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7106" name="Espace réservé du contenu 2">
            <a:extLst>
              <a:ext uri="{FF2B5EF4-FFF2-40B4-BE49-F238E27FC236}">
                <a16:creationId xmlns:a16="http://schemas.microsoft.com/office/drawing/2014/main" id="{3F6A8FC0-3185-4D8B-BBEE-4B6367A4C8E6}"/>
              </a:ext>
            </a:extLst>
          </p:cNvPr>
          <p:cNvSpPr>
            <a:spLocks noGrp="1"/>
          </p:cNvSpPr>
          <p:nvPr>
            <p:ph idx="1"/>
          </p:nvPr>
        </p:nvSpPr>
        <p:spPr/>
        <p:txBody>
          <a:bodyPr/>
          <a:lstStyle/>
          <a:p>
            <a:r>
              <a:rPr lang="fr-CA" altLang="en-US" dirty="0"/>
              <a:t>Calculer </a:t>
            </a:r>
            <a:r>
              <a:rPr lang="tr-TR" altLang="en-US" dirty="0">
                <a:latin typeface="Monaco" pitchFamily="-84" charset="0"/>
              </a:rPr>
              <a:t>V</a:t>
            </a:r>
            <a:r>
              <a:rPr lang="fr-CA" altLang="en-US" dirty="0"/>
              <a:t> est l</a:t>
            </a:r>
            <a:r>
              <a:rPr lang="fr-CA" altLang="fr-FR" dirty="0"/>
              <a:t>’</a:t>
            </a:r>
            <a:r>
              <a:rPr lang="fr-CA" altLang="en-US" dirty="0"/>
              <a:t>équivalent de faire une corrélation avec le filtre </a:t>
            </a:r>
            <a:br>
              <a:rPr lang="fr-CA" altLang="en-US" dirty="0"/>
            </a:br>
            <a:r>
              <a:rPr lang="tr-TR" altLang="en-US" dirty="0">
                <a:latin typeface="Monaco" pitchFamily="-84" charset="0"/>
              </a:rPr>
              <a:t>W = array([[-1],[1]])</a:t>
            </a:r>
            <a:endParaRPr lang="fr-CA" altLang="en-US" b="1" dirty="0"/>
          </a:p>
        </p:txBody>
      </p:sp>
      <p:sp>
        <p:nvSpPr>
          <p:cNvPr id="47107" name="Espace réservé de la date 3">
            <a:extLst>
              <a:ext uri="{FF2B5EF4-FFF2-40B4-BE49-F238E27FC236}">
                <a16:creationId xmlns:a16="http://schemas.microsoft.com/office/drawing/2014/main" id="{011095FC-D960-4FFC-AD4A-053673E2E7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47108" name="Espace réservé du pied de page 4">
            <a:extLst>
              <a:ext uri="{FF2B5EF4-FFF2-40B4-BE49-F238E27FC236}">
                <a16:creationId xmlns:a16="http://schemas.microsoft.com/office/drawing/2014/main" id="{825727D4-212A-4C39-BE24-BF243C098DD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00151459-B4DD-451D-9EBE-87DAF2111D6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A9B7ADB-C8E8-4117-9C8E-AE2A57D93169}" type="slidenum">
              <a:rPr lang="en-US" altLang="ko-KR" sz="1400">
                <a:latin typeface="Calibri" panose="020F0502020204030204" pitchFamily="34" charset="0"/>
              </a:rPr>
              <a:pPr eaLnBrk="1" hangingPunct="1"/>
              <a:t>29</a:t>
            </a:fld>
            <a:endParaRPr lang="en-US" altLang="ko-KR" sz="1400">
              <a:latin typeface="Calibri" panose="020F0502020204030204" pitchFamily="34" charset="0"/>
            </a:endParaRPr>
          </a:p>
        </p:txBody>
      </p:sp>
      <p:sp>
        <p:nvSpPr>
          <p:cNvPr id="47110" name="Rectangle 7">
            <a:extLst>
              <a:ext uri="{FF2B5EF4-FFF2-40B4-BE49-F238E27FC236}">
                <a16:creationId xmlns:a16="http://schemas.microsoft.com/office/drawing/2014/main" id="{EF4154F0-C0D5-43A3-8007-BF68AC9690EF}"/>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7111" name="Image 8">
            <a:extLst>
              <a:ext uri="{FF2B5EF4-FFF2-40B4-BE49-F238E27FC236}">
                <a16:creationId xmlns:a16="http://schemas.microsoft.com/office/drawing/2014/main" id="{1AD88203-11E4-4D61-9C30-347C09AA06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Image 9">
            <a:extLst>
              <a:ext uri="{FF2B5EF4-FFF2-40B4-BE49-F238E27FC236}">
                <a16:creationId xmlns:a16="http://schemas.microsoft.com/office/drawing/2014/main" id="{9E6C5DCE-FFBA-4DB8-B079-AAD5FD7B07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4" name="Image 11">
            <a:extLst>
              <a:ext uri="{FF2B5EF4-FFF2-40B4-BE49-F238E27FC236}">
                <a16:creationId xmlns:a16="http://schemas.microsoft.com/office/drawing/2014/main" id="{C2414547-821E-4476-8875-18EE54DB9A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5" name="Image 12">
            <a:extLst>
              <a:ext uri="{FF2B5EF4-FFF2-40B4-BE49-F238E27FC236}">
                <a16:creationId xmlns:a16="http://schemas.microsoft.com/office/drawing/2014/main" id="{260B7A5E-C16B-44AB-94EF-0B9702ACD3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au 17">
            <a:extLst>
              <a:ext uri="{FF2B5EF4-FFF2-40B4-BE49-F238E27FC236}">
                <a16:creationId xmlns:a16="http://schemas.microsoft.com/office/drawing/2014/main" id="{E9D57EBC-FAAC-46D4-B009-39F0B0762BE8}"/>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graphicFrame>
        <p:nvGraphicFramePr>
          <p:cNvPr id="20" name="Tableau 19">
            <a:extLst>
              <a:ext uri="{FF2B5EF4-FFF2-40B4-BE49-F238E27FC236}">
                <a16:creationId xmlns:a16="http://schemas.microsoft.com/office/drawing/2014/main" id="{91536390-D727-46D5-BC7E-B74C3584C662}"/>
              </a:ext>
            </a:extLst>
          </p:cNvPr>
          <p:cNvGraphicFramePr>
            <a:graphicFrameLocks noGrp="1"/>
          </p:cNvGraphicFramePr>
          <p:nvPr/>
        </p:nvGraphicFramePr>
        <p:xfrm>
          <a:off x="5868144" y="2998732"/>
          <a:ext cx="2973600"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4720">
                  <a:extLst>
                    <a:ext uri="{9D8B030D-6E8A-4147-A177-3AD203B41FA5}">
                      <a16:colId xmlns:a16="http://schemas.microsoft.com/office/drawing/2014/main" val="20000"/>
                    </a:ext>
                  </a:extLst>
                </a:gridCol>
                <a:gridCol w="594720">
                  <a:extLst>
                    <a:ext uri="{9D8B030D-6E8A-4147-A177-3AD203B41FA5}">
                      <a16:colId xmlns:a16="http://schemas.microsoft.com/office/drawing/2014/main" val="20001"/>
                    </a:ext>
                  </a:extLst>
                </a:gridCol>
                <a:gridCol w="594720">
                  <a:extLst>
                    <a:ext uri="{9D8B030D-6E8A-4147-A177-3AD203B41FA5}">
                      <a16:colId xmlns:a16="http://schemas.microsoft.com/office/drawing/2014/main" val="20002"/>
                    </a:ext>
                  </a:extLst>
                </a:gridCol>
                <a:gridCol w="594720">
                  <a:extLst>
                    <a:ext uri="{9D8B030D-6E8A-4147-A177-3AD203B41FA5}">
                      <a16:colId xmlns:a16="http://schemas.microsoft.com/office/drawing/2014/main" val="20003"/>
                    </a:ext>
                  </a:extLst>
                </a:gridCol>
                <a:gridCol w="594720">
                  <a:extLst>
                    <a:ext uri="{9D8B030D-6E8A-4147-A177-3AD203B41FA5}">
                      <a16:colId xmlns:a16="http://schemas.microsoft.com/office/drawing/2014/main" val="20004"/>
                    </a:ext>
                  </a:extLst>
                </a:gridCol>
              </a:tblGrid>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0"/>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1"/>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2"/>
                  </a:ext>
                </a:extLst>
              </a:tr>
              <a:tr h="521613">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FFFFFF"/>
                    </a:solidFill>
                  </a:tcPr>
                </a:tc>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bl>
          </a:graphicData>
        </a:graphic>
      </p:graphicFrame>
      <p:sp>
        <p:nvSpPr>
          <p:cNvPr id="47118" name="Rectangle 20">
            <a:extLst>
              <a:ext uri="{FF2B5EF4-FFF2-40B4-BE49-F238E27FC236}">
                <a16:creationId xmlns:a16="http://schemas.microsoft.com/office/drawing/2014/main" id="{13635EFC-72CD-4A88-886F-09FCA1543E9D}"/>
              </a:ext>
            </a:extLst>
          </p:cNvPr>
          <p:cNvSpPr>
            <a:spLocks noChangeArrowheads="1"/>
          </p:cNvSpPr>
          <p:nvPr/>
        </p:nvSpPr>
        <p:spPr bwMode="auto">
          <a:xfrm>
            <a:off x="5219700"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25" name="Tableau 24">
            <a:extLst>
              <a:ext uri="{FF2B5EF4-FFF2-40B4-BE49-F238E27FC236}">
                <a16:creationId xmlns:a16="http://schemas.microsoft.com/office/drawing/2014/main" id="{2F66CCC7-F535-4921-A2BA-1CE0CE7F7E74}"/>
              </a:ext>
            </a:extLst>
          </p:cNvPr>
          <p:cNvGraphicFramePr>
            <a:graphicFrameLocks noGrp="1"/>
          </p:cNvGraphicFramePr>
          <p:nvPr/>
        </p:nvGraphicFramePr>
        <p:xfrm>
          <a:off x="4277738" y="3753926"/>
          <a:ext cx="595198"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bg1"/>
                          </a:solidFill>
                        </a:rPr>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0"/>
                  </a:ext>
                </a:extLst>
              </a:tr>
              <a:tr h="521613">
                <a:tc>
                  <a:txBody>
                    <a:bodyPr/>
                    <a:lstStyle/>
                    <a:p>
                      <a:pPr algn="ctr"/>
                      <a:r>
                        <a:rPr lang="fr-FR" sz="1600" dirty="0"/>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9" name="Picture 18">
            <a:extLst>
              <a:ext uri="{FF2B5EF4-FFF2-40B4-BE49-F238E27FC236}">
                <a16:creationId xmlns:a16="http://schemas.microsoft.com/office/drawing/2014/main" id="{4BBAFA7B-235B-494E-B36F-381D609817FA}"/>
              </a:ext>
            </a:extLst>
          </p:cNvPr>
          <p:cNvPicPr>
            <a:picLocks noChangeAspect="1"/>
          </p:cNvPicPr>
          <p:nvPr/>
        </p:nvPicPr>
        <p:blipFill>
          <a:blip r:embed="rId4"/>
          <a:stretch>
            <a:fillRect/>
          </a:stretch>
        </p:blipFill>
        <p:spPr>
          <a:xfrm>
            <a:off x="3557777" y="3935669"/>
            <a:ext cx="508006" cy="521613"/>
          </a:xfrm>
          <a:prstGeom prst="rect">
            <a:avLst/>
          </a:prstGeom>
        </p:spPr>
      </p:pic>
      <p:pic>
        <p:nvPicPr>
          <p:cNvPr id="21" name="Picture 20">
            <a:extLst>
              <a:ext uri="{FF2B5EF4-FFF2-40B4-BE49-F238E27FC236}">
                <a16:creationId xmlns:a16="http://schemas.microsoft.com/office/drawing/2014/main" id="{928B774B-97CD-4992-9764-666080CBF320}"/>
              </a:ext>
            </a:extLst>
          </p:cNvPr>
          <p:cNvPicPr>
            <a:picLocks noChangeAspect="1"/>
          </p:cNvPicPr>
          <p:nvPr/>
        </p:nvPicPr>
        <p:blipFill>
          <a:blip r:embed="rId4"/>
          <a:stretch>
            <a:fillRect/>
          </a:stretch>
        </p:blipFill>
        <p:spPr>
          <a:xfrm>
            <a:off x="7073102" y="5430254"/>
            <a:ext cx="321586" cy="330200"/>
          </a:xfrm>
          <a:prstGeom prst="rect">
            <a:avLst/>
          </a:prstGeom>
        </p:spPr>
      </p:pic>
      <p:pic>
        <p:nvPicPr>
          <p:cNvPr id="22" name="Picture 21">
            <a:extLst>
              <a:ext uri="{FF2B5EF4-FFF2-40B4-BE49-F238E27FC236}">
                <a16:creationId xmlns:a16="http://schemas.microsoft.com/office/drawing/2014/main" id="{69F98401-FFC8-4565-AAAA-7D0F69D5D74B}"/>
              </a:ext>
            </a:extLst>
          </p:cNvPr>
          <p:cNvPicPr>
            <a:picLocks noChangeAspect="1"/>
          </p:cNvPicPr>
          <p:nvPr/>
        </p:nvPicPr>
        <p:blipFill>
          <a:blip r:embed="rId4"/>
          <a:stretch>
            <a:fillRect/>
          </a:stretch>
        </p:blipFill>
        <p:spPr>
          <a:xfrm>
            <a:off x="3598263" y="3945277"/>
            <a:ext cx="508006" cy="521613"/>
          </a:xfrm>
          <a:prstGeom prst="rect">
            <a:avLst/>
          </a:prstGeom>
        </p:spPr>
      </p:pic>
      <p:pic>
        <p:nvPicPr>
          <p:cNvPr id="23" name="Picture 22">
            <a:extLst>
              <a:ext uri="{FF2B5EF4-FFF2-40B4-BE49-F238E27FC236}">
                <a16:creationId xmlns:a16="http://schemas.microsoft.com/office/drawing/2014/main" id="{DEEAF24E-70CB-4DBF-B158-1284A37AD7A3}"/>
              </a:ext>
            </a:extLst>
          </p:cNvPr>
          <p:cNvPicPr>
            <a:picLocks noChangeAspect="1"/>
          </p:cNvPicPr>
          <p:nvPr/>
        </p:nvPicPr>
        <p:blipFill>
          <a:blip r:embed="rId4"/>
          <a:stretch>
            <a:fillRect/>
          </a:stretch>
        </p:blipFill>
        <p:spPr>
          <a:xfrm>
            <a:off x="7113588" y="5439862"/>
            <a:ext cx="321586" cy="330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a:latin typeface="Arial" panose="020B0604020202020204" pitchFamily="34" charset="0"/>
              </a:rPr>
              <a:t>Sujets couverts</a:t>
            </a:r>
          </a:p>
        </p:txBody>
      </p:sp>
      <p:sp>
        <p:nvSpPr>
          <p:cNvPr id="19458" name="Rectangle 3">
            <a:extLst>
              <a:ext uri="{FF2B5EF4-FFF2-40B4-BE49-F238E27FC236}">
                <a16:creationId xmlns:a16="http://schemas.microsoft.com/office/drawing/2014/main" id="{B426BC12-65E3-4555-B092-5EBB3954A320}"/>
              </a:ext>
            </a:extLst>
          </p:cNvPr>
          <p:cNvSpPr>
            <a:spLocks noGrp="1" noChangeArrowheads="1"/>
          </p:cNvSpPr>
          <p:nvPr>
            <p:ph idx="1"/>
          </p:nvPr>
        </p:nvSpPr>
        <p:spPr/>
        <p:txBody>
          <a:bodyPr/>
          <a:lstStyle/>
          <a:p>
            <a:pPr eaLnBrk="1" hangingPunct="1"/>
            <a:r>
              <a:rPr lang="fr-CA" altLang="ko-KR" dirty="0"/>
              <a:t>Opérations bas niveau sur les images</a:t>
            </a:r>
          </a:p>
          <a:p>
            <a:pPr lvl="1" eaLnBrk="1" hangingPunct="1"/>
            <a:r>
              <a:rPr lang="fr-CA" altLang="ko-KR" dirty="0"/>
              <a:t>détection de contour</a:t>
            </a:r>
          </a:p>
          <a:p>
            <a:pPr lvl="1" eaLnBrk="1" hangingPunct="1"/>
            <a:r>
              <a:rPr lang="fr-CA" altLang="ko-KR" dirty="0"/>
              <a:t>calcul de gradients d’image</a:t>
            </a:r>
          </a:p>
          <a:p>
            <a:pPr lvl="1" eaLnBrk="1" hangingPunct="1"/>
            <a:r>
              <a:rPr lang="fr-CA" altLang="ko-KR" dirty="0"/>
              <a:t>Corrélation 2D</a:t>
            </a:r>
          </a:p>
          <a:p>
            <a:pPr lvl="1" eaLnBrk="1" hangingPunct="1"/>
            <a:r>
              <a:rPr lang="fr-CA" altLang="ko-KR" dirty="0"/>
              <a:t>Convolution 2D</a:t>
            </a:r>
          </a:p>
          <a:p>
            <a:pPr eaLnBrk="1" hangingPunct="1"/>
            <a:r>
              <a:rPr lang="fr-CA" altLang="ko-KR" dirty="0"/>
              <a:t>Aperçu de l’architecture d’un réseau de neurones à convolution (CNN)</a:t>
            </a:r>
          </a:p>
          <a:p>
            <a:pPr lvl="1" eaLnBrk="1" hangingPunct="1">
              <a:buFont typeface="Wingdings" panose="05000000000000000000" pitchFamily="2" charset="2"/>
              <a:buNone/>
            </a:pPr>
            <a:endParaRPr lang="fr-CA" altLang="ko-KR" dirty="0"/>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3</a:t>
            </a:fld>
            <a:endParaRPr lang="en-US" altLang="ko-KR" sz="1400">
              <a:latin typeface="Calibri" panose="020F0502020204030204" pitchFamily="34"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a:extLst>
              <a:ext uri="{FF2B5EF4-FFF2-40B4-BE49-F238E27FC236}">
                <a16:creationId xmlns:a16="http://schemas.microsoft.com/office/drawing/2014/main" id="{CE2F8C20-8468-493A-BEC9-4C483C4A9BCC}"/>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8130" name="Espace réservé du contenu 2">
            <a:extLst>
              <a:ext uri="{FF2B5EF4-FFF2-40B4-BE49-F238E27FC236}">
                <a16:creationId xmlns:a16="http://schemas.microsoft.com/office/drawing/2014/main" id="{29F28866-9ED5-4F79-BA8E-DA2C89BE40E8}"/>
              </a:ext>
            </a:extLst>
          </p:cNvPr>
          <p:cNvSpPr>
            <a:spLocks noGrp="1"/>
          </p:cNvSpPr>
          <p:nvPr>
            <p:ph idx="1"/>
          </p:nvPr>
        </p:nvSpPr>
        <p:spPr>
          <a:xfrm>
            <a:off x="468313" y="1341438"/>
            <a:ext cx="8229600" cy="4525962"/>
          </a:xfrm>
        </p:spPr>
        <p:txBody>
          <a:bodyPr/>
          <a:lstStyle/>
          <a:p>
            <a:r>
              <a:rPr lang="fr-CA" altLang="en-US"/>
              <a:t>Afin d</a:t>
            </a:r>
            <a:r>
              <a:rPr lang="fr-CA" altLang="fr-FR"/>
              <a:t>’</a:t>
            </a:r>
            <a:r>
              <a:rPr lang="fr-CA" altLang="en-US"/>
              <a:t>appliquer le filtre à toutes les positions dans l</a:t>
            </a:r>
            <a:r>
              <a:rPr lang="fr-CA" altLang="fr-FR"/>
              <a:t>’</a:t>
            </a:r>
            <a:r>
              <a:rPr lang="fr-CA" altLang="en-US"/>
              <a:t>image, on ajoute parfois les zéros nécessaires autour de l</a:t>
            </a:r>
            <a:r>
              <a:rPr lang="fr-CA" altLang="fr-FR"/>
              <a:t>’</a:t>
            </a:r>
            <a:r>
              <a:rPr lang="fr-CA" altLang="en-US"/>
              <a:t>image (</a:t>
            </a:r>
            <a:r>
              <a:rPr lang="fr-CA" altLang="en-US" i="1"/>
              <a:t>zero</a:t>
            </a:r>
            <a:r>
              <a:rPr lang="fr-CA" altLang="en-US"/>
              <a:t> </a:t>
            </a:r>
            <a:r>
              <a:rPr lang="fr-CA" altLang="en-US" i="1"/>
              <a:t>padding</a:t>
            </a:r>
            <a:r>
              <a:rPr lang="fr-CA" altLang="en-US"/>
              <a:t>)</a:t>
            </a:r>
            <a:endParaRPr lang="fr-CA" altLang="en-US" b="1"/>
          </a:p>
        </p:txBody>
      </p:sp>
      <p:sp>
        <p:nvSpPr>
          <p:cNvPr id="48131" name="Espace réservé de la date 3">
            <a:extLst>
              <a:ext uri="{FF2B5EF4-FFF2-40B4-BE49-F238E27FC236}">
                <a16:creationId xmlns:a16="http://schemas.microsoft.com/office/drawing/2014/main" id="{9A3AE9E7-2296-4D38-8972-72142F5A7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8132" name="Espace réservé du pied de page 4">
            <a:extLst>
              <a:ext uri="{FF2B5EF4-FFF2-40B4-BE49-F238E27FC236}">
                <a16:creationId xmlns:a16="http://schemas.microsoft.com/office/drawing/2014/main" id="{F6C2A2B6-1959-402E-A1FE-EFFB2C9EF47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5FBA7AB-4C92-47FA-9BA4-42E579C4A13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F5955861-AA96-444F-A62C-AC7A40948951}" type="slidenum">
              <a:rPr lang="en-US" altLang="ko-KR" sz="1400">
                <a:latin typeface="Calibri" panose="020F0502020204030204" pitchFamily="34" charset="0"/>
              </a:rPr>
              <a:pPr eaLnBrk="1" hangingPunct="1"/>
              <a:t>30</a:t>
            </a:fld>
            <a:endParaRPr lang="en-US" altLang="ko-KR" sz="1400">
              <a:latin typeface="Calibri" panose="020F0502020204030204" pitchFamily="34" charset="0"/>
            </a:endParaRPr>
          </a:p>
        </p:txBody>
      </p:sp>
      <p:sp>
        <p:nvSpPr>
          <p:cNvPr id="48134" name="Rectangle 7">
            <a:extLst>
              <a:ext uri="{FF2B5EF4-FFF2-40B4-BE49-F238E27FC236}">
                <a16:creationId xmlns:a16="http://schemas.microsoft.com/office/drawing/2014/main" id="{6618A5DF-0F32-4FB4-A1DD-AB0656342F89}"/>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8135" name="Image 8">
            <a:extLst>
              <a:ext uri="{FF2B5EF4-FFF2-40B4-BE49-F238E27FC236}">
                <a16:creationId xmlns:a16="http://schemas.microsoft.com/office/drawing/2014/main" id="{3591D0D3-A308-4630-912C-4CDBC0B9E6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60213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Image 9">
            <a:extLst>
              <a:ext uri="{FF2B5EF4-FFF2-40B4-BE49-F238E27FC236}">
                <a16:creationId xmlns:a16="http://schemas.microsoft.com/office/drawing/2014/main" id="{3F6876C1-1225-4F02-9C7E-54F4C9D310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9658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Image 11">
            <a:extLst>
              <a:ext uri="{FF2B5EF4-FFF2-40B4-BE49-F238E27FC236}">
                <a16:creationId xmlns:a16="http://schemas.microsoft.com/office/drawing/2014/main" id="{45A9F377-3A7D-49B3-AD8C-EC7671B5DE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5949950"/>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Image 12">
            <a:extLst>
              <a:ext uri="{FF2B5EF4-FFF2-40B4-BE49-F238E27FC236}">
                <a16:creationId xmlns:a16="http://schemas.microsoft.com/office/drawing/2014/main" id="{A6F5AD0E-EC35-42D2-AE8B-5C75810967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94995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au 17">
            <a:extLst>
              <a:ext uri="{FF2B5EF4-FFF2-40B4-BE49-F238E27FC236}">
                <a16:creationId xmlns:a16="http://schemas.microsoft.com/office/drawing/2014/main" id="{E00B5BF1-18AB-4D1C-91A8-F68D180AFA4A}"/>
              </a:ext>
            </a:extLst>
          </p:cNvPr>
          <p:cNvGraphicFramePr>
            <a:graphicFrameLocks noGrp="1"/>
          </p:cNvGraphicFramePr>
          <p:nvPr/>
        </p:nvGraphicFramePr>
        <p:xfrm>
          <a:off x="443882" y="2276872"/>
          <a:ext cx="2975990" cy="3651291"/>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extLst>
                  <a:ext uri="{0D108BD9-81ED-4DB2-BD59-A6C34878D82A}">
                    <a16:rowId xmlns:a16="http://schemas.microsoft.com/office/drawing/2014/main" val="10005"/>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6"/>
                  </a:ext>
                </a:extLst>
              </a:tr>
            </a:tbl>
          </a:graphicData>
        </a:graphic>
      </p:graphicFrame>
      <p:graphicFrame>
        <p:nvGraphicFramePr>
          <p:cNvPr id="20" name="Tableau 19">
            <a:extLst>
              <a:ext uri="{FF2B5EF4-FFF2-40B4-BE49-F238E27FC236}">
                <a16:creationId xmlns:a16="http://schemas.microsoft.com/office/drawing/2014/main" id="{C918DB26-39A2-4A4A-A7E8-D3F2163D9492}"/>
              </a:ext>
            </a:extLst>
          </p:cNvPr>
          <p:cNvGraphicFramePr>
            <a:graphicFrameLocks noGrp="1"/>
          </p:cNvGraphicFramePr>
          <p:nvPr/>
        </p:nvGraphicFramePr>
        <p:xfrm>
          <a:off x="5868144" y="2492896"/>
          <a:ext cx="2973600" cy="3129678"/>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4720">
                  <a:extLst>
                    <a:ext uri="{9D8B030D-6E8A-4147-A177-3AD203B41FA5}">
                      <a16:colId xmlns:a16="http://schemas.microsoft.com/office/drawing/2014/main" val="20000"/>
                    </a:ext>
                  </a:extLst>
                </a:gridCol>
                <a:gridCol w="594720">
                  <a:extLst>
                    <a:ext uri="{9D8B030D-6E8A-4147-A177-3AD203B41FA5}">
                      <a16:colId xmlns:a16="http://schemas.microsoft.com/office/drawing/2014/main" val="20001"/>
                    </a:ext>
                  </a:extLst>
                </a:gridCol>
                <a:gridCol w="594720">
                  <a:extLst>
                    <a:ext uri="{9D8B030D-6E8A-4147-A177-3AD203B41FA5}">
                      <a16:colId xmlns:a16="http://schemas.microsoft.com/office/drawing/2014/main" val="20002"/>
                    </a:ext>
                  </a:extLst>
                </a:gridCol>
                <a:gridCol w="594720">
                  <a:extLst>
                    <a:ext uri="{9D8B030D-6E8A-4147-A177-3AD203B41FA5}">
                      <a16:colId xmlns:a16="http://schemas.microsoft.com/office/drawing/2014/main" val="20003"/>
                    </a:ext>
                  </a:extLst>
                </a:gridCol>
                <a:gridCol w="594720">
                  <a:extLst>
                    <a:ext uri="{9D8B030D-6E8A-4147-A177-3AD203B41FA5}">
                      <a16:colId xmlns:a16="http://schemas.microsoft.com/office/drawing/2014/main" val="20004"/>
                    </a:ext>
                  </a:extLst>
                </a:gridCol>
              </a:tblGrid>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0"/>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1"/>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2"/>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3"/>
                  </a:ext>
                </a:extLst>
              </a:tr>
              <a:tr h="521613">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FFFFFF"/>
                    </a:solidFill>
                  </a:tcPr>
                </a:tc>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521613">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endParaRPr lang="fr-FR" sz="1600" dirty="0">
                        <a:solidFill>
                          <a:srgbClr val="FFFFFF"/>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endParaRPr lang="fr-FR" sz="1600" dirty="0">
                        <a:solidFill>
                          <a:srgbClr val="000000"/>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endParaRPr lang="fr-FR" sz="1600" dirty="0">
                        <a:solidFill>
                          <a:srgbClr val="000000"/>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endParaRPr lang="fr-FR" sz="1600" dirty="0">
                        <a:solidFill>
                          <a:srgbClr val="000000"/>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bl>
          </a:graphicData>
        </a:graphic>
      </p:graphicFrame>
      <p:sp>
        <p:nvSpPr>
          <p:cNvPr id="48142" name="Rectangle 20">
            <a:extLst>
              <a:ext uri="{FF2B5EF4-FFF2-40B4-BE49-F238E27FC236}">
                <a16:creationId xmlns:a16="http://schemas.microsoft.com/office/drawing/2014/main" id="{FA26DA9F-A02C-43AE-AB3B-16B013477FF7}"/>
              </a:ext>
            </a:extLst>
          </p:cNvPr>
          <p:cNvSpPr>
            <a:spLocks noChangeArrowheads="1"/>
          </p:cNvSpPr>
          <p:nvPr/>
        </p:nvSpPr>
        <p:spPr bwMode="auto">
          <a:xfrm>
            <a:off x="5219700"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25" name="Tableau 24">
            <a:extLst>
              <a:ext uri="{FF2B5EF4-FFF2-40B4-BE49-F238E27FC236}">
                <a16:creationId xmlns:a16="http://schemas.microsoft.com/office/drawing/2014/main" id="{972D1BDA-7162-46E4-874B-5F475464C088}"/>
              </a:ext>
            </a:extLst>
          </p:cNvPr>
          <p:cNvGraphicFramePr>
            <a:graphicFrameLocks noGrp="1"/>
          </p:cNvGraphicFramePr>
          <p:nvPr/>
        </p:nvGraphicFramePr>
        <p:xfrm>
          <a:off x="4277738" y="3753926"/>
          <a:ext cx="595198"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bg1"/>
                          </a:solidFill>
                        </a:rPr>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0"/>
                  </a:ext>
                </a:extLst>
              </a:tr>
              <a:tr h="521613">
                <a:tc>
                  <a:txBody>
                    <a:bodyPr/>
                    <a:lstStyle/>
                    <a:p>
                      <a:pPr algn="ctr"/>
                      <a:r>
                        <a:rPr lang="fr-FR" sz="1600" dirty="0"/>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9" name="Picture 18">
            <a:extLst>
              <a:ext uri="{FF2B5EF4-FFF2-40B4-BE49-F238E27FC236}">
                <a16:creationId xmlns:a16="http://schemas.microsoft.com/office/drawing/2014/main" id="{82B72C29-28AF-4297-9CC9-147E12256138}"/>
              </a:ext>
            </a:extLst>
          </p:cNvPr>
          <p:cNvPicPr>
            <a:picLocks noChangeAspect="1"/>
          </p:cNvPicPr>
          <p:nvPr/>
        </p:nvPicPr>
        <p:blipFill>
          <a:blip r:embed="rId4"/>
          <a:stretch>
            <a:fillRect/>
          </a:stretch>
        </p:blipFill>
        <p:spPr>
          <a:xfrm>
            <a:off x="3598263" y="3945277"/>
            <a:ext cx="508006" cy="521613"/>
          </a:xfrm>
          <a:prstGeom prst="rect">
            <a:avLst/>
          </a:prstGeom>
        </p:spPr>
      </p:pic>
      <p:pic>
        <p:nvPicPr>
          <p:cNvPr id="21" name="Picture 20">
            <a:extLst>
              <a:ext uri="{FF2B5EF4-FFF2-40B4-BE49-F238E27FC236}">
                <a16:creationId xmlns:a16="http://schemas.microsoft.com/office/drawing/2014/main" id="{145F0E48-D200-4430-9C1C-E3E0B41C4139}"/>
              </a:ext>
            </a:extLst>
          </p:cNvPr>
          <p:cNvPicPr>
            <a:picLocks noChangeAspect="1"/>
          </p:cNvPicPr>
          <p:nvPr/>
        </p:nvPicPr>
        <p:blipFill>
          <a:blip r:embed="rId4"/>
          <a:stretch>
            <a:fillRect/>
          </a:stretch>
        </p:blipFill>
        <p:spPr>
          <a:xfrm>
            <a:off x="7113588" y="5956300"/>
            <a:ext cx="321586" cy="330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a:extLst>
              <a:ext uri="{FF2B5EF4-FFF2-40B4-BE49-F238E27FC236}">
                <a16:creationId xmlns:a16="http://schemas.microsoft.com/office/drawing/2014/main" id="{CE2F8C20-8468-493A-BEC9-4C483C4A9BCC}"/>
              </a:ext>
            </a:extLst>
          </p:cNvPr>
          <p:cNvSpPr>
            <a:spLocks noGrp="1"/>
          </p:cNvSpPr>
          <p:nvPr>
            <p:ph type="title"/>
          </p:nvPr>
        </p:nvSpPr>
        <p:spPr/>
        <p:txBody>
          <a:bodyPr/>
          <a:lstStyle/>
          <a:p>
            <a:r>
              <a:rPr lang="fr-CA" altLang="en-US" dirty="0">
                <a:latin typeface="Arial" panose="020B0604020202020204" pitchFamily="34" charset="0"/>
              </a:rPr>
              <a:t>Corrélation 2D sur un signal unitaire </a:t>
            </a:r>
          </a:p>
        </p:txBody>
      </p:sp>
      <p:sp>
        <p:nvSpPr>
          <p:cNvPr id="48131" name="Espace réservé de la date 3">
            <a:extLst>
              <a:ext uri="{FF2B5EF4-FFF2-40B4-BE49-F238E27FC236}">
                <a16:creationId xmlns:a16="http://schemas.microsoft.com/office/drawing/2014/main" id="{9A3AE9E7-2296-4D38-8972-72142F5A7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8132" name="Espace réservé du pied de page 4">
            <a:extLst>
              <a:ext uri="{FF2B5EF4-FFF2-40B4-BE49-F238E27FC236}">
                <a16:creationId xmlns:a16="http://schemas.microsoft.com/office/drawing/2014/main" id="{F6C2A2B6-1959-402E-A1FE-EFFB2C9EF47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5FBA7AB-4C92-47FA-9BA4-42E579C4A13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F5955861-AA96-444F-A62C-AC7A40948951}" type="slidenum">
              <a:rPr lang="en-US" altLang="ko-KR" sz="1400">
                <a:latin typeface="Calibri" panose="020F0502020204030204" pitchFamily="34" charset="0"/>
              </a:rPr>
              <a:pPr eaLnBrk="1" hangingPunct="1"/>
              <a:t>31</a:t>
            </a:fld>
            <a:endParaRPr lang="en-US" altLang="ko-KR" sz="1400">
              <a:latin typeface="Calibri" panose="020F0502020204030204" pitchFamily="34" charset="0"/>
            </a:endParaRPr>
          </a:p>
        </p:txBody>
      </p:sp>
      <p:pic>
        <p:nvPicPr>
          <p:cNvPr id="4" name="Picture 3" descr="Calendar&#10;&#10;Description automatically generated">
            <a:extLst>
              <a:ext uri="{FF2B5EF4-FFF2-40B4-BE49-F238E27FC236}">
                <a16:creationId xmlns:a16="http://schemas.microsoft.com/office/drawing/2014/main" id="{79631368-296E-4472-AD25-B56B5D2FD111}"/>
              </a:ext>
            </a:extLst>
          </p:cNvPr>
          <p:cNvPicPr>
            <a:picLocks noChangeAspect="1"/>
          </p:cNvPicPr>
          <p:nvPr/>
        </p:nvPicPr>
        <p:blipFill>
          <a:blip r:embed="rId3"/>
          <a:stretch>
            <a:fillRect/>
          </a:stretch>
        </p:blipFill>
        <p:spPr>
          <a:xfrm>
            <a:off x="1600200" y="1218361"/>
            <a:ext cx="6457356" cy="4670052"/>
          </a:xfrm>
          <a:prstGeom prst="rect">
            <a:avLst/>
          </a:prstGeom>
        </p:spPr>
      </p:pic>
      <p:sp>
        <p:nvSpPr>
          <p:cNvPr id="22" name="TextBox 21">
            <a:extLst>
              <a:ext uri="{FF2B5EF4-FFF2-40B4-BE49-F238E27FC236}">
                <a16:creationId xmlns:a16="http://schemas.microsoft.com/office/drawing/2014/main" id="{3CCBA713-134E-4630-98FB-770158B4B774}"/>
              </a:ext>
            </a:extLst>
          </p:cNvPr>
          <p:cNvSpPr txBox="1"/>
          <p:nvPr/>
        </p:nvSpPr>
        <p:spPr>
          <a:xfrm>
            <a:off x="1600200" y="6025157"/>
            <a:ext cx="6292516" cy="261610"/>
          </a:xfrm>
          <a:prstGeom prst="rect">
            <a:avLst/>
          </a:prstGeom>
          <a:noFill/>
        </p:spPr>
        <p:txBody>
          <a:bodyPr wrap="square">
            <a:spAutoFit/>
          </a:bodyPr>
          <a:lstStyle/>
          <a:p>
            <a:r>
              <a:rPr lang="en-US" sz="1100" dirty="0"/>
              <a:t>https://towardsdatascience.com/convolution-vs-correlation-af868b6b4fb5</a:t>
            </a:r>
          </a:p>
        </p:txBody>
      </p:sp>
    </p:spTree>
    <p:extLst>
      <p:ext uri="{BB962C8B-B14F-4D97-AF65-F5344CB8AC3E}">
        <p14:creationId xmlns:p14="http://schemas.microsoft.com/office/powerpoint/2010/main" val="3190551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a:extLst>
              <a:ext uri="{FF2B5EF4-FFF2-40B4-BE49-F238E27FC236}">
                <a16:creationId xmlns:a16="http://schemas.microsoft.com/office/drawing/2014/main" id="{48727697-AE43-4E4B-B530-A1BE0EE9FA95}"/>
              </a:ext>
            </a:extLst>
          </p:cNvPr>
          <p:cNvSpPr>
            <a:spLocks noGrp="1"/>
          </p:cNvSpPr>
          <p:nvPr>
            <p:ph type="title"/>
          </p:nvPr>
        </p:nvSpPr>
        <p:spPr>
          <a:xfrm>
            <a:off x="420688" y="128031"/>
            <a:ext cx="8229600" cy="865527"/>
          </a:xfrm>
        </p:spPr>
        <p:txBody>
          <a:bodyPr/>
          <a:lstStyle/>
          <a:p>
            <a:r>
              <a:rPr lang="fr-CA" altLang="en-US" dirty="0">
                <a:latin typeface="Arial" panose="020B0604020202020204" pitchFamily="34" charset="0"/>
              </a:rPr>
              <a:t>Convolution 2D</a:t>
            </a:r>
          </a:p>
        </p:txBody>
      </p:sp>
      <p:sp>
        <p:nvSpPr>
          <p:cNvPr id="40962" name="Espace réservé du contenu 2">
            <a:extLst>
              <a:ext uri="{FF2B5EF4-FFF2-40B4-BE49-F238E27FC236}">
                <a16:creationId xmlns:a16="http://schemas.microsoft.com/office/drawing/2014/main" id="{08DAD3BA-7389-48C3-A565-0CC8ACC1502D}"/>
              </a:ext>
            </a:extLst>
          </p:cNvPr>
          <p:cNvSpPr>
            <a:spLocks noGrp="1"/>
          </p:cNvSpPr>
          <p:nvPr>
            <p:ph idx="1"/>
          </p:nvPr>
        </p:nvSpPr>
        <p:spPr>
          <a:xfrm>
            <a:off x="403225" y="878555"/>
            <a:ext cx="8515692" cy="865527"/>
          </a:xfrm>
        </p:spPr>
        <p:txBody>
          <a:bodyPr/>
          <a:lstStyle/>
          <a:p>
            <a:r>
              <a:rPr lang="en-CA" altLang="en-US" dirty="0"/>
              <a:t>La </a:t>
            </a:r>
            <a:r>
              <a:rPr lang="fr-CA" altLang="en-US" b="1" dirty="0"/>
              <a:t>convolution 2D </a:t>
            </a:r>
            <a:r>
              <a:rPr lang="fr-CA" altLang="en-US" dirty="0"/>
              <a:t>revient à une corrélation qu’on appliquerait en prenant comme point de référence des indexes du filtre la dernière rangée et la dernière colonne</a:t>
            </a:r>
          </a:p>
          <a:p>
            <a:pPr>
              <a:buFont typeface="Lucida Grande" pitchFamily="-84" charset="0"/>
              <a:buNone/>
            </a:pPr>
            <a:endParaRPr lang="fr-CA" altLang="en-US" dirty="0"/>
          </a:p>
        </p:txBody>
      </p:sp>
      <p:sp>
        <p:nvSpPr>
          <p:cNvPr id="44035" name="Espace réservé de la date 3">
            <a:extLst>
              <a:ext uri="{FF2B5EF4-FFF2-40B4-BE49-F238E27FC236}">
                <a16:creationId xmlns:a16="http://schemas.microsoft.com/office/drawing/2014/main" id="{4B684EC5-4A60-4872-8B49-25779CD531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4036" name="Espace réservé du pied de page 4">
            <a:extLst>
              <a:ext uri="{FF2B5EF4-FFF2-40B4-BE49-F238E27FC236}">
                <a16:creationId xmlns:a16="http://schemas.microsoft.com/office/drawing/2014/main" id="{ABE6ED16-C2B1-480D-9A30-747CDB7DEC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2B6A5F5-063B-46C5-B61F-C2305754ECAC}"/>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411F62A-E8B6-411B-AF89-336EB3A65371}" type="slidenum">
              <a:rPr lang="en-US" altLang="ko-KR" sz="1400">
                <a:latin typeface="Calibri" panose="020F0502020204030204" pitchFamily="34" charset="0"/>
              </a:rPr>
              <a:pPr eaLnBrk="1" hangingPunct="1"/>
              <a:t>32</a:t>
            </a:fld>
            <a:endParaRPr lang="en-US" altLang="ko-KR" sz="1400">
              <a:latin typeface="Calibri" panose="020F0502020204030204" pitchFamily="34" charset="0"/>
            </a:endParaRPr>
          </a:p>
        </p:txBody>
      </p:sp>
      <p:sp>
        <p:nvSpPr>
          <p:cNvPr id="44038" name="Rectangle 3">
            <a:extLst>
              <a:ext uri="{FF2B5EF4-FFF2-40B4-BE49-F238E27FC236}">
                <a16:creationId xmlns:a16="http://schemas.microsoft.com/office/drawing/2014/main" id="{150059CE-407E-4FEB-B322-3BAD04A3589D}"/>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39" name="Rectangle 9">
            <a:extLst>
              <a:ext uri="{FF2B5EF4-FFF2-40B4-BE49-F238E27FC236}">
                <a16:creationId xmlns:a16="http://schemas.microsoft.com/office/drawing/2014/main" id="{0AFD423C-2E67-4584-AECB-10499B5DA190}"/>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40" name="Rectangle 10">
            <a:extLst>
              <a:ext uri="{FF2B5EF4-FFF2-40B4-BE49-F238E27FC236}">
                <a16:creationId xmlns:a16="http://schemas.microsoft.com/office/drawing/2014/main" id="{AD082F12-CCC9-43CC-9BE4-057DEF38AE32}"/>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4041" name="Image 5">
            <a:extLst>
              <a:ext uri="{FF2B5EF4-FFF2-40B4-BE49-F238E27FC236}">
                <a16:creationId xmlns:a16="http://schemas.microsoft.com/office/drawing/2014/main" id="{B2CF5ACD-8706-44E3-8460-462296B11B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7AE4603-2D1B-40E0-8E04-96BE394474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3" name="Image 7">
            <a:extLst>
              <a:ext uri="{FF2B5EF4-FFF2-40B4-BE49-F238E27FC236}">
                <a16:creationId xmlns:a16="http://schemas.microsoft.com/office/drawing/2014/main" id="{771C8CDD-F9F6-4158-BB12-04E8C551B9B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64388" y="5516563"/>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4" name="Image 15">
            <a:extLst>
              <a:ext uri="{FF2B5EF4-FFF2-40B4-BE49-F238E27FC236}">
                <a16:creationId xmlns:a16="http://schemas.microsoft.com/office/drawing/2014/main" id="{4D6502AC-E8E3-455B-95AD-37DAB539E4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Image 16">
            <a:extLst>
              <a:ext uri="{FF2B5EF4-FFF2-40B4-BE49-F238E27FC236}">
                <a16:creationId xmlns:a16="http://schemas.microsoft.com/office/drawing/2014/main" id="{49D67DA6-A58E-47B0-9B80-3B05890D8D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er 18">
            <a:extLst>
              <a:ext uri="{FF2B5EF4-FFF2-40B4-BE49-F238E27FC236}">
                <a16:creationId xmlns:a16="http://schemas.microsoft.com/office/drawing/2014/main" id="{6144D960-6B4D-45AE-972D-A984DA4512EC}"/>
              </a:ext>
            </a:extLst>
          </p:cNvPr>
          <p:cNvGrpSpPr>
            <a:grpSpLocks/>
          </p:cNvGrpSpPr>
          <p:nvPr/>
        </p:nvGrpSpPr>
        <p:grpSpPr bwMode="auto">
          <a:xfrm>
            <a:off x="3563938" y="2457712"/>
            <a:ext cx="4044951" cy="1998400"/>
            <a:chOff x="3275856" y="2457527"/>
            <a:chExt cx="4045325" cy="1998308"/>
          </a:xfrm>
        </p:grpSpPr>
        <p:sp>
          <p:nvSpPr>
            <p:cNvPr id="9" name="Forme libre 8">
              <a:extLst>
                <a:ext uri="{FF2B5EF4-FFF2-40B4-BE49-F238E27FC236}">
                  <a16:creationId xmlns:a16="http://schemas.microsoft.com/office/drawing/2014/main" id="{4729A116-3E47-45DE-BA87-55A1E7EA22F6}"/>
                </a:ext>
              </a:extLst>
            </p:cNvPr>
            <p:cNvSpPr>
              <a:spLocks/>
            </p:cNvSpPr>
            <p:nvPr/>
          </p:nvSpPr>
          <p:spPr bwMode="auto">
            <a:xfrm>
              <a:off x="3531466" y="2728714"/>
              <a:ext cx="1368552" cy="1168348"/>
            </a:xfrm>
            <a:custGeom>
              <a:avLst/>
              <a:gdLst>
                <a:gd name="T0" fmla="*/ 0 w 1185333"/>
                <a:gd name="T1" fmla="*/ 1404873 h 1044222"/>
                <a:gd name="T2" fmla="*/ 225597 w 1185333"/>
                <a:gd name="T3" fmla="*/ 531574 h 1044222"/>
                <a:gd name="T4" fmla="*/ 1184385 w 1185333"/>
                <a:gd name="T5" fmla="*/ 0 h 1044222"/>
                <a:gd name="T6" fmla="*/ 0 60000 65536"/>
                <a:gd name="T7" fmla="*/ 0 60000 65536"/>
                <a:gd name="T8" fmla="*/ 0 60000 65536"/>
              </a:gdLst>
              <a:ahLst/>
              <a:cxnLst>
                <a:cxn ang="T6">
                  <a:pos x="T0" y="T1"/>
                </a:cxn>
                <a:cxn ang="T7">
                  <a:pos x="T2" y="T3"/>
                </a:cxn>
                <a:cxn ang="T8">
                  <a:pos x="T4" y="T5"/>
                </a:cxn>
              </a:cxnLst>
              <a:rect l="0" t="0" r="r" b="b"/>
              <a:pathLst>
                <a:path w="1185333" h="1044222">
                  <a:moveTo>
                    <a:pt x="0" y="1044222"/>
                  </a:moveTo>
                  <a:cubicBezTo>
                    <a:pt x="14111" y="806685"/>
                    <a:pt x="28223" y="569148"/>
                    <a:pt x="225778" y="395111"/>
                  </a:cubicBezTo>
                  <a:cubicBezTo>
                    <a:pt x="423333" y="221074"/>
                    <a:pt x="1185333" y="0"/>
                    <a:pt x="1185333" y="0"/>
                  </a:cubicBezTo>
                </a:path>
              </a:pathLst>
            </a:custGeom>
            <a:noFill/>
            <a:ln w="381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2" name="Ellipse 11">
              <a:extLst>
                <a:ext uri="{FF2B5EF4-FFF2-40B4-BE49-F238E27FC236}">
                  <a16:creationId xmlns:a16="http://schemas.microsoft.com/office/drawing/2014/main" id="{5EBD9A04-01C7-4563-A22A-E3B81B148839}"/>
                </a:ext>
              </a:extLst>
            </p:cNvPr>
            <p:cNvSpPr>
              <a:spLocks noChangeArrowheads="1"/>
            </p:cNvSpPr>
            <p:nvPr/>
          </p:nvSpPr>
          <p:spPr bwMode="auto">
            <a:xfrm>
              <a:off x="3275856" y="3933571"/>
              <a:ext cx="522335" cy="52226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8" name="Rectangle 12">
              <a:extLst>
                <a:ext uri="{FF2B5EF4-FFF2-40B4-BE49-F238E27FC236}">
                  <a16:creationId xmlns:a16="http://schemas.microsoft.com/office/drawing/2014/main" id="{9AE8B0DE-1700-47E7-AC21-85123C05299B}"/>
                </a:ext>
              </a:extLst>
            </p:cNvPr>
            <p:cNvSpPr>
              <a:spLocks noChangeArrowheads="1"/>
            </p:cNvSpPr>
            <p:nvPr/>
          </p:nvSpPr>
          <p:spPr bwMode="auto">
            <a:xfrm>
              <a:off x="4904947" y="2457527"/>
              <a:ext cx="24162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symbole mathématique</a:t>
              </a:r>
            </a:p>
            <a:p>
              <a:pPr eaLnBrk="1" hangingPunct="1"/>
              <a:r>
                <a:rPr lang="fr-CA" altLang="en-US" sz="1800" dirty="0">
                  <a:latin typeface="Calibri" panose="020F0502020204030204" pitchFamily="34" charset="0"/>
                </a:rPr>
                <a:t>de la convolution</a:t>
              </a:r>
              <a:endParaRPr lang="fr-FR" altLang="en-US" sz="1800" dirty="0"/>
            </a:p>
          </p:txBody>
        </p:sp>
      </p:grpSp>
      <p:grpSp>
        <p:nvGrpSpPr>
          <p:cNvPr id="18" name="Grouper 17">
            <a:extLst>
              <a:ext uri="{FF2B5EF4-FFF2-40B4-BE49-F238E27FC236}">
                <a16:creationId xmlns:a16="http://schemas.microsoft.com/office/drawing/2014/main" id="{DBD8ADEE-1FF9-4E95-9558-9A5F93391CDF}"/>
              </a:ext>
            </a:extLst>
          </p:cNvPr>
          <p:cNvGrpSpPr>
            <a:grpSpLocks/>
          </p:cNvGrpSpPr>
          <p:nvPr/>
        </p:nvGrpSpPr>
        <p:grpSpPr bwMode="auto">
          <a:xfrm>
            <a:off x="2916238" y="5373688"/>
            <a:ext cx="2160587" cy="1077912"/>
            <a:chOff x="2555776" y="5373216"/>
            <a:chExt cx="2160240" cy="1078379"/>
          </a:xfrm>
        </p:grpSpPr>
        <p:sp>
          <p:nvSpPr>
            <p:cNvPr id="22" name="Ellipse 21">
              <a:extLst>
                <a:ext uri="{FF2B5EF4-FFF2-40B4-BE49-F238E27FC236}">
                  <a16:creationId xmlns:a16="http://schemas.microsoft.com/office/drawing/2014/main" id="{D32B712E-D055-47D1-BF51-486AE71EA16C}"/>
                </a:ext>
              </a:extLst>
            </p:cNvPr>
            <p:cNvSpPr>
              <a:spLocks noChangeArrowheads="1"/>
            </p:cNvSpPr>
            <p:nvPr/>
          </p:nvSpPr>
          <p:spPr bwMode="auto">
            <a:xfrm>
              <a:off x="4141433" y="5373216"/>
              <a:ext cx="574583" cy="57492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4" name="Rectangle 22">
              <a:extLst>
                <a:ext uri="{FF2B5EF4-FFF2-40B4-BE49-F238E27FC236}">
                  <a16:creationId xmlns:a16="http://schemas.microsoft.com/office/drawing/2014/main" id="{0AEF77B4-E14B-4774-90D0-15667F5EABE5}"/>
                </a:ext>
              </a:extLst>
            </p:cNvPr>
            <p:cNvSpPr>
              <a:spLocks noChangeArrowheads="1"/>
            </p:cNvSpPr>
            <p:nvPr/>
          </p:nvSpPr>
          <p:spPr bwMode="auto">
            <a:xfrm>
              <a:off x="2555776" y="5805264"/>
              <a:ext cx="9427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b="1">
                  <a:latin typeface="Calibri" panose="020F0502020204030204" pitchFamily="34" charset="0"/>
                </a:rPr>
                <a:t>filtre</a:t>
              </a:r>
              <a:r>
                <a:rPr lang="fr-CA" altLang="en-US" sz="1800">
                  <a:latin typeface="Calibri" panose="020F0502020204030204" pitchFamily="34" charset="0"/>
                </a:rPr>
                <a:t> ou</a:t>
              </a:r>
            </a:p>
            <a:p>
              <a:pPr eaLnBrk="1" hangingPunct="1"/>
              <a:r>
                <a:rPr lang="fr-CA" altLang="en-US" sz="1800" b="1">
                  <a:latin typeface="Calibri" panose="020F0502020204030204" pitchFamily="34" charset="0"/>
                </a:rPr>
                <a:t>noyau</a:t>
              </a:r>
              <a:endParaRPr lang="fr-FR" altLang="en-US" sz="1800" b="1"/>
            </a:p>
          </p:txBody>
        </p:sp>
        <p:cxnSp>
          <p:nvCxnSpPr>
            <p:cNvPr id="15" name="Connecteur droit avec flèche 14">
              <a:extLst>
                <a:ext uri="{FF2B5EF4-FFF2-40B4-BE49-F238E27FC236}">
                  <a16:creationId xmlns:a16="http://schemas.microsoft.com/office/drawing/2014/main" id="{ADEB38ED-F13E-42FC-806E-3F76AFF8F812}"/>
                </a:ext>
              </a:extLst>
            </p:cNvPr>
            <p:cNvCxnSpPr>
              <a:cxnSpLocks noChangeShapeType="1"/>
              <a:endCxn id="22" idx="2"/>
            </p:cNvCxnSpPr>
            <p:nvPr/>
          </p:nvCxnSpPr>
          <p:spPr bwMode="auto">
            <a:xfrm flipV="1">
              <a:off x="3492251" y="5660677"/>
              <a:ext cx="649183" cy="431987"/>
            </a:xfrm>
            <a:prstGeom prst="straightConnector1">
              <a:avLst/>
            </a:prstGeom>
            <a:noFill/>
            <a:ln w="381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aphicFrame>
        <p:nvGraphicFramePr>
          <p:cNvPr id="27" name="Tableau 26">
            <a:extLst>
              <a:ext uri="{FF2B5EF4-FFF2-40B4-BE49-F238E27FC236}">
                <a16:creationId xmlns:a16="http://schemas.microsoft.com/office/drawing/2014/main" id="{9B63A878-6193-4C01-BD3C-42A48CC8B2A1}"/>
              </a:ext>
            </a:extLst>
          </p:cNvPr>
          <p:cNvGraphicFramePr>
            <a:graphicFrameLocks noGrp="1"/>
          </p:cNvGraphicFramePr>
          <p:nvPr/>
        </p:nvGraphicFramePr>
        <p:xfrm>
          <a:off x="4277738" y="3753926"/>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FF961855-AAB5-48B6-8C24-8DDF10F452D1}"/>
              </a:ext>
            </a:extLst>
          </p:cNvPr>
          <p:cNvGraphicFramePr>
            <a:graphicFrameLocks noGrp="1"/>
          </p:cNvGraphicFramePr>
          <p:nvPr/>
        </p:nvGraphicFramePr>
        <p:xfrm>
          <a:off x="6079640" y="3140968"/>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a:solidFill>
                            <a:schemeClr val="tx1"/>
                          </a:solidFill>
                        </a:rPr>
                        <a:t>128</a:t>
                      </a:r>
                      <a:endParaRPr lang="fr-FR" sz="1600" dirty="0">
                        <a:solidFill>
                          <a:schemeClr val="tx1"/>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44050" name="Rectangle 4">
            <a:extLst>
              <a:ext uri="{FF2B5EF4-FFF2-40B4-BE49-F238E27FC236}">
                <a16:creationId xmlns:a16="http://schemas.microsoft.com/office/drawing/2014/main" id="{260DFF21-06B7-43FA-8B53-F7790547C527}"/>
              </a:ext>
            </a:extLst>
          </p:cNvPr>
          <p:cNvSpPr>
            <a:spLocks noChangeArrowheads="1"/>
          </p:cNvSpPr>
          <p:nvPr/>
        </p:nvSpPr>
        <p:spPr bwMode="auto">
          <a:xfrm>
            <a:off x="5592763"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pic>
        <p:nvPicPr>
          <p:cNvPr id="44051" name="Image 13">
            <a:extLst>
              <a:ext uri="{FF2B5EF4-FFF2-40B4-BE49-F238E27FC236}">
                <a16:creationId xmlns:a16="http://schemas.microsoft.com/office/drawing/2014/main" id="{41039233-7AB1-4C3C-BD29-B85335A0324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4005263"/>
            <a:ext cx="355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Tableau 31">
            <a:extLst>
              <a:ext uri="{FF2B5EF4-FFF2-40B4-BE49-F238E27FC236}">
                <a16:creationId xmlns:a16="http://schemas.microsoft.com/office/drawing/2014/main" id="{43597553-AFD2-4BD1-B96C-8371E1550FB2}"/>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CC119E09-72A1-4D0E-9344-B3E5E0E39AE3}"/>
                  </a:ext>
                </a:extLst>
              </p:cNvPr>
              <p:cNvGraphicFramePr>
                <a:graphicFrameLocks noChangeAspect="1"/>
              </p:cNvGraphicFramePr>
              <p:nvPr/>
            </p:nvGraphicFramePr>
            <p:xfrm>
              <a:off x="8050686" y="5773739"/>
              <a:ext cx="636114" cy="477086"/>
            </p:xfrm>
            <a:graphic>
              <a:graphicData uri="http://schemas.microsoft.com/office/powerpoint/2016/slidezoom">
                <pslz:sldZm>
                  <pslz:sldZmObj sldId="700" cId="2097260269">
                    <pslz:zmPr id="{50E64DA7-A9DF-4914-9C3F-C7D0C1533B22}" returnToParent="0" transitionDur="1000">
                      <p166:blipFill xmlns:p166="http://schemas.microsoft.com/office/powerpoint/2016/6/main">
                        <a:blip r:embed="rId6"/>
                        <a:stretch>
                          <a:fillRect/>
                        </a:stretch>
                      </p166:blipFill>
                      <p166:spPr xmlns:p166="http://schemas.microsoft.com/office/powerpoint/2016/6/main">
                        <a:xfrm>
                          <a:off x="0" y="0"/>
                          <a:ext cx="636114" cy="477086"/>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CC119E09-72A1-4D0E-9344-B3E5E0E39AE3}"/>
                  </a:ext>
                </a:extLst>
              </p:cNvPr>
              <p:cNvPicPr>
                <a:picLocks noGrp="1" noRot="1" noChangeAspect="1" noMove="1" noResize="1" noEditPoints="1" noAdjustHandles="1" noChangeArrowheads="1" noChangeShapeType="1"/>
              </p:cNvPicPr>
              <p:nvPr/>
            </p:nvPicPr>
            <p:blipFill>
              <a:blip r:embed="rId7"/>
              <a:stretch>
                <a:fillRect/>
              </a:stretch>
            </p:blipFill>
            <p:spPr>
              <a:xfrm>
                <a:off x="8050686" y="5773739"/>
                <a:ext cx="636114" cy="477086"/>
              </a:xfrm>
              <a:prstGeom prst="rect">
                <a:avLst/>
              </a:prstGeom>
              <a:ln w="3175">
                <a:solidFill>
                  <a:prstClr val="ltGray"/>
                </a:solidFill>
              </a:ln>
            </p:spPr>
          </p:pic>
        </mc:Fallback>
      </mc:AlternateContent>
    </p:spTree>
    <p:extLst>
      <p:ext uri="{BB962C8B-B14F-4D97-AF65-F5344CB8AC3E}">
        <p14:creationId xmlns:p14="http://schemas.microsoft.com/office/powerpoint/2010/main" val="2658075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a:extLst>
              <a:ext uri="{FF2B5EF4-FFF2-40B4-BE49-F238E27FC236}">
                <a16:creationId xmlns:a16="http://schemas.microsoft.com/office/drawing/2014/main" id="{48727697-AE43-4E4B-B530-A1BE0EE9FA95}"/>
              </a:ext>
            </a:extLst>
          </p:cNvPr>
          <p:cNvSpPr>
            <a:spLocks noGrp="1"/>
          </p:cNvSpPr>
          <p:nvPr>
            <p:ph type="title"/>
          </p:nvPr>
        </p:nvSpPr>
        <p:spPr>
          <a:xfrm>
            <a:off x="420688" y="128031"/>
            <a:ext cx="8229600" cy="865527"/>
          </a:xfrm>
        </p:spPr>
        <p:txBody>
          <a:bodyPr/>
          <a:lstStyle/>
          <a:p>
            <a:r>
              <a:rPr lang="fr-CA" altLang="en-US" dirty="0">
                <a:latin typeface="Arial" panose="020B0604020202020204" pitchFamily="34" charset="0"/>
              </a:rPr>
              <a:t>Convolution 2D</a:t>
            </a:r>
          </a:p>
        </p:txBody>
      </p:sp>
      <p:sp>
        <p:nvSpPr>
          <p:cNvPr id="40962" name="Espace réservé du contenu 2">
            <a:extLst>
              <a:ext uri="{FF2B5EF4-FFF2-40B4-BE49-F238E27FC236}">
                <a16:creationId xmlns:a16="http://schemas.microsoft.com/office/drawing/2014/main" id="{08DAD3BA-7389-48C3-A565-0CC8ACC1502D}"/>
              </a:ext>
            </a:extLst>
          </p:cNvPr>
          <p:cNvSpPr>
            <a:spLocks noGrp="1"/>
          </p:cNvSpPr>
          <p:nvPr>
            <p:ph idx="1"/>
          </p:nvPr>
        </p:nvSpPr>
        <p:spPr>
          <a:xfrm>
            <a:off x="403224" y="878555"/>
            <a:ext cx="8229599" cy="1287129"/>
          </a:xfrm>
        </p:spPr>
        <p:txBody>
          <a:bodyPr/>
          <a:lstStyle/>
          <a:p>
            <a:r>
              <a:rPr lang="en-CA" altLang="en-US" dirty="0"/>
              <a:t>La </a:t>
            </a:r>
            <a:r>
              <a:rPr lang="fr-CA" altLang="en-US" b="1" dirty="0"/>
              <a:t>convolution 2D </a:t>
            </a:r>
            <a:r>
              <a:rPr lang="fr-CA" altLang="en-US" dirty="0"/>
              <a:t>est une opération liée à la corrélation 2D, au cœur des architectures de réseaux de neurones pour la vision entre autres.</a:t>
            </a:r>
          </a:p>
          <a:p>
            <a:r>
              <a:rPr lang="fr-CA" altLang="en-US" dirty="0"/>
              <a:t>Équivalent à faire une corrélation après avoir inversé l’ordre des rangées et des colonnes.</a:t>
            </a:r>
          </a:p>
          <a:p>
            <a:pPr>
              <a:buFont typeface="Lucida Grande" pitchFamily="-84" charset="0"/>
              <a:buNone/>
            </a:pPr>
            <a:endParaRPr lang="fr-CA" altLang="en-US" dirty="0"/>
          </a:p>
        </p:txBody>
      </p:sp>
      <p:sp>
        <p:nvSpPr>
          <p:cNvPr id="44035" name="Espace réservé de la date 3">
            <a:extLst>
              <a:ext uri="{FF2B5EF4-FFF2-40B4-BE49-F238E27FC236}">
                <a16:creationId xmlns:a16="http://schemas.microsoft.com/office/drawing/2014/main" id="{4B684EC5-4A60-4872-8B49-25779CD531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4036" name="Espace réservé du pied de page 4">
            <a:extLst>
              <a:ext uri="{FF2B5EF4-FFF2-40B4-BE49-F238E27FC236}">
                <a16:creationId xmlns:a16="http://schemas.microsoft.com/office/drawing/2014/main" id="{ABE6ED16-C2B1-480D-9A30-747CDB7DEC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2B6A5F5-063B-46C5-B61F-C2305754ECAC}"/>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411F62A-E8B6-411B-AF89-336EB3A65371}" type="slidenum">
              <a:rPr lang="en-US" altLang="ko-KR" sz="1400">
                <a:latin typeface="Calibri" panose="020F0502020204030204" pitchFamily="34" charset="0"/>
              </a:rPr>
              <a:pPr eaLnBrk="1" hangingPunct="1"/>
              <a:t>33</a:t>
            </a:fld>
            <a:endParaRPr lang="en-US" altLang="ko-KR" sz="1400">
              <a:latin typeface="Calibri" panose="020F0502020204030204" pitchFamily="34" charset="0"/>
            </a:endParaRPr>
          </a:p>
        </p:txBody>
      </p:sp>
      <p:sp>
        <p:nvSpPr>
          <p:cNvPr id="29" name="Rectangle 1">
            <a:extLst>
              <a:ext uri="{FF2B5EF4-FFF2-40B4-BE49-F238E27FC236}">
                <a16:creationId xmlns:a16="http://schemas.microsoft.com/office/drawing/2014/main" id="{F4F7549C-8A62-4BD4-9BB9-708FE51ABD74}"/>
              </a:ext>
            </a:extLst>
          </p:cNvPr>
          <p:cNvSpPr>
            <a:spLocks noChangeArrowheads="1"/>
          </p:cNvSpPr>
          <p:nvPr/>
        </p:nvSpPr>
        <p:spPr bwMode="auto">
          <a:xfrm>
            <a:off x="745470" y="2538748"/>
            <a:ext cx="3203762" cy="73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lnSpc>
                <a:spcPts val="2563"/>
              </a:lnSpc>
            </a:pPr>
            <a:r>
              <a:rPr lang="tr-TR" altLang="en-US" sz="1800" dirty="0">
                <a:latin typeface="Monaco" pitchFamily="-84" charset="0"/>
              </a:rPr>
              <a:t>def </a:t>
            </a:r>
            <a:r>
              <a:rPr lang="en-CA" altLang="en-US" sz="1800" dirty="0">
                <a:latin typeface="Monaco" pitchFamily="-84" charset="0"/>
              </a:rPr>
              <a:t>convolution </a:t>
            </a:r>
            <a:r>
              <a:rPr lang="tr-TR" altLang="en-US" sz="1800" dirty="0">
                <a:latin typeface="Monaco" pitchFamily="-84" charset="0"/>
              </a:rPr>
              <a:t>(X,W):</a:t>
            </a:r>
          </a:p>
          <a:p>
            <a:pPr eaLnBrk="1" hangingPunct="1">
              <a:lnSpc>
                <a:spcPts val="2563"/>
              </a:lnSpc>
            </a:pPr>
            <a:r>
              <a:rPr lang="en-CA" altLang="en-US" sz="1800" dirty="0">
                <a:latin typeface="Monaco" pitchFamily="-84" charset="0"/>
              </a:rPr>
              <a:t>  </a:t>
            </a:r>
            <a:r>
              <a:rPr lang="tr-TR" altLang="en-US" sz="1800" dirty="0">
                <a:latin typeface="Monaco" pitchFamily="-84" charset="0"/>
              </a:rPr>
              <a:t>return </a:t>
            </a:r>
            <a:r>
              <a:rPr lang="en-CA" altLang="en-US" sz="1800" dirty="0">
                <a:latin typeface="Monaco" pitchFamily="-84" charset="0"/>
              </a:rPr>
              <a:t>correlation(X,W::-1, ::-1)</a:t>
            </a:r>
            <a:endParaRPr lang="fr-FR" altLang="en-US" sz="1800" dirty="0"/>
          </a:p>
        </p:txBody>
      </p:sp>
      <p:pic>
        <p:nvPicPr>
          <p:cNvPr id="30" name="Picture 29" descr="A picture containing shape&#10;&#10;Description automatically generated">
            <a:extLst>
              <a:ext uri="{FF2B5EF4-FFF2-40B4-BE49-F238E27FC236}">
                <a16:creationId xmlns:a16="http://schemas.microsoft.com/office/drawing/2014/main" id="{C272F26C-FC98-4E29-9626-A8532F56E185}"/>
              </a:ext>
            </a:extLst>
          </p:cNvPr>
          <p:cNvPicPr>
            <a:picLocks noChangeAspect="1"/>
          </p:cNvPicPr>
          <p:nvPr/>
        </p:nvPicPr>
        <p:blipFill>
          <a:blip r:embed="rId3"/>
          <a:stretch>
            <a:fillRect/>
          </a:stretch>
        </p:blipFill>
        <p:spPr>
          <a:xfrm>
            <a:off x="5030119" y="1873800"/>
            <a:ext cx="3109662" cy="3618515"/>
          </a:xfrm>
          <a:prstGeom prst="rect">
            <a:avLst/>
          </a:prstGeom>
        </p:spPr>
      </p:pic>
      <p:sp>
        <p:nvSpPr>
          <p:cNvPr id="31" name="TextBox 30">
            <a:extLst>
              <a:ext uri="{FF2B5EF4-FFF2-40B4-BE49-F238E27FC236}">
                <a16:creationId xmlns:a16="http://schemas.microsoft.com/office/drawing/2014/main" id="{D3267764-1C98-4BD3-8525-6FCB24FE9E53}"/>
              </a:ext>
            </a:extLst>
          </p:cNvPr>
          <p:cNvSpPr txBox="1"/>
          <p:nvPr/>
        </p:nvSpPr>
        <p:spPr>
          <a:xfrm>
            <a:off x="4920916" y="5358022"/>
            <a:ext cx="3797634" cy="230832"/>
          </a:xfrm>
          <a:prstGeom prst="rect">
            <a:avLst/>
          </a:prstGeom>
          <a:noFill/>
        </p:spPr>
        <p:txBody>
          <a:bodyPr wrap="square" rtlCol="0">
            <a:spAutoFit/>
          </a:bodyPr>
          <a:lstStyle/>
          <a:p>
            <a:r>
              <a:rPr lang="en-US" sz="900" dirty="0"/>
              <a:t>https://towardsdatascience.com/convolution-vs-correlation-af868b6b4fb5</a:t>
            </a:r>
          </a:p>
        </p:txBody>
      </p:sp>
      <p:sp>
        <p:nvSpPr>
          <p:cNvPr id="33" name="Espace réservé du contenu 2">
            <a:extLst>
              <a:ext uri="{FF2B5EF4-FFF2-40B4-BE49-F238E27FC236}">
                <a16:creationId xmlns:a16="http://schemas.microsoft.com/office/drawing/2014/main" id="{2572F157-E273-48F1-9BEA-65AC15D13BFF}"/>
              </a:ext>
            </a:extLst>
          </p:cNvPr>
          <p:cNvSpPr txBox="1">
            <a:spLocks/>
          </p:cNvSpPr>
          <p:nvPr/>
        </p:nvSpPr>
        <p:spPr bwMode="auto">
          <a:xfrm>
            <a:off x="603956" y="5492315"/>
            <a:ext cx="8229599" cy="7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Le résultat est parfois le même</a:t>
            </a:r>
          </a:p>
          <a:p>
            <a:pPr lvl="1"/>
            <a:r>
              <a:rPr lang="fr-CA" altLang="en-US" dirty="0"/>
              <a:t>Par exemple si le filtre est symétrique horizontalement et verticalement</a:t>
            </a:r>
          </a:p>
          <a:p>
            <a:pPr>
              <a:buFont typeface="Lucida Grande" pitchFamily="-84" charset="0"/>
              <a:buNone/>
            </a:pPr>
            <a:endParaRPr lang="fr-CA" altLang="en-US" dirty="0"/>
          </a:p>
        </p:txBody>
      </p:sp>
    </p:spTree>
    <p:extLst>
      <p:ext uri="{BB962C8B-B14F-4D97-AF65-F5344CB8AC3E}">
        <p14:creationId xmlns:p14="http://schemas.microsoft.com/office/powerpoint/2010/main" val="233591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re 1">
            <a:extLst>
              <a:ext uri="{FF2B5EF4-FFF2-40B4-BE49-F238E27FC236}">
                <a16:creationId xmlns:a16="http://schemas.microsoft.com/office/drawing/2014/main" id="{012AD462-9106-4E41-AA28-762189D503E1}"/>
              </a:ext>
            </a:extLst>
          </p:cNvPr>
          <p:cNvSpPr>
            <a:spLocks noGrp="1"/>
          </p:cNvSpPr>
          <p:nvPr>
            <p:ph type="title"/>
          </p:nvPr>
        </p:nvSpPr>
        <p:spPr/>
        <p:txBody>
          <a:bodyPr/>
          <a:lstStyle/>
          <a:p>
            <a:r>
              <a:rPr lang="fr-CA" altLang="en-US">
                <a:latin typeface="Arial" panose="020B0604020202020204" pitchFamily="34" charset="0"/>
              </a:rPr>
              <a:t>Si on va plus loin...</a:t>
            </a:r>
          </a:p>
        </p:txBody>
      </p:sp>
      <p:sp>
        <p:nvSpPr>
          <p:cNvPr id="55298" name="Espace réservé du contenu 2">
            <a:extLst>
              <a:ext uri="{FF2B5EF4-FFF2-40B4-BE49-F238E27FC236}">
                <a16:creationId xmlns:a16="http://schemas.microsoft.com/office/drawing/2014/main" id="{5B8AA64F-78A9-4643-9E77-23BC798E1FE0}"/>
              </a:ext>
            </a:extLst>
          </p:cNvPr>
          <p:cNvSpPr>
            <a:spLocks noGrp="1"/>
          </p:cNvSpPr>
          <p:nvPr>
            <p:ph idx="1"/>
          </p:nvPr>
        </p:nvSpPr>
        <p:spPr/>
        <p:txBody>
          <a:bodyPr/>
          <a:lstStyle/>
          <a:p>
            <a:r>
              <a:rPr lang="fr-CA" altLang="en-US"/>
              <a:t>L</a:t>
            </a:r>
            <a:r>
              <a:rPr lang="fr-CA" altLang="fr-FR"/>
              <a:t>’</a:t>
            </a:r>
            <a:r>
              <a:rPr lang="fr-CA" altLang="en-US"/>
              <a:t>estimation des gradients tel que présentée (</a:t>
            </a:r>
            <a:r>
              <a:rPr lang="tr-TR" altLang="en-US" sz="1600">
                <a:latin typeface="Monaco" pitchFamily="-84" charset="0"/>
              </a:rPr>
              <a:t>X[i,j+1] </a:t>
            </a:r>
            <a:r>
              <a:rPr lang="fr-FR" altLang="en-US" sz="1600">
                <a:latin typeface="Monaco" pitchFamily="-84" charset="0"/>
              </a:rPr>
              <a:t>–</a:t>
            </a:r>
            <a:r>
              <a:rPr lang="tr-TR" altLang="en-US" sz="1600">
                <a:latin typeface="Monaco" pitchFamily="-84" charset="0"/>
              </a:rPr>
              <a:t> X[i,j]</a:t>
            </a:r>
            <a:r>
              <a:rPr lang="fr-CA" altLang="en-US"/>
              <a:t>) peut être améliorée</a:t>
            </a:r>
          </a:p>
          <a:p>
            <a:pPr lvl="1"/>
            <a:r>
              <a:rPr lang="fr-CA" altLang="en-US"/>
              <a:t>voir les filtres de Sobel (</a:t>
            </a:r>
            <a:r>
              <a:rPr lang="fr-CA" altLang="en-US" i="1"/>
              <a:t>Sobel</a:t>
            </a:r>
            <a:r>
              <a:rPr lang="fr-CA" altLang="en-US"/>
              <a:t> </a:t>
            </a:r>
            <a:r>
              <a:rPr lang="fr-CA" altLang="en-US" i="1"/>
              <a:t>operator</a:t>
            </a:r>
            <a:r>
              <a:rPr lang="fr-CA" altLang="en-US"/>
              <a:t>)</a:t>
            </a:r>
            <a:br>
              <a:rPr lang="fr-CA" altLang="en-US"/>
            </a:br>
            <a:r>
              <a:rPr lang="pl-PL" altLang="en-US">
                <a:hlinkClick r:id="rId2"/>
              </a:rPr>
              <a:t>http://en.wikipedia.org/wiki/Sobel_operator</a:t>
            </a:r>
            <a:endParaRPr lang="fr-CA" altLang="en-US"/>
          </a:p>
          <a:p>
            <a:pPr lvl="1"/>
            <a:endParaRPr lang="fr-CA" altLang="en-US"/>
          </a:p>
          <a:p>
            <a:r>
              <a:rPr lang="fr-CA" altLang="en-US"/>
              <a:t>La détection des contours à l</a:t>
            </a:r>
            <a:r>
              <a:rPr lang="fr-CA" altLang="fr-FR"/>
              <a:t>’</a:t>
            </a:r>
            <a:r>
              <a:rPr lang="fr-CA" altLang="en-US"/>
              <a:t>aide d</a:t>
            </a:r>
            <a:r>
              <a:rPr lang="fr-CA" altLang="fr-FR"/>
              <a:t>’</a:t>
            </a:r>
            <a:r>
              <a:rPr lang="fr-CA" altLang="en-US"/>
              <a:t>un simple seuil peut être améliorée</a:t>
            </a:r>
          </a:p>
          <a:p>
            <a:pPr lvl="1"/>
            <a:r>
              <a:rPr lang="fr-CA" altLang="en-US"/>
              <a:t>voir le filtre de Canny (</a:t>
            </a:r>
            <a:r>
              <a:rPr lang="fr-CA" altLang="en-US" i="1"/>
              <a:t>Canny edge detector</a:t>
            </a:r>
            <a:r>
              <a:rPr lang="fr-CA" altLang="en-US"/>
              <a:t>) </a:t>
            </a:r>
            <a:br>
              <a:rPr lang="fr-CA" altLang="en-US"/>
            </a:br>
            <a:r>
              <a:rPr lang="pl-PL" altLang="en-US">
                <a:hlinkClick r:id="rId3"/>
              </a:rPr>
              <a:t>http://en.wikipedia.org/wiki/Canny_edge_detector</a:t>
            </a:r>
            <a:endParaRPr lang="pl-PL" altLang="en-US"/>
          </a:p>
          <a:p>
            <a:pPr lvl="1"/>
            <a:endParaRPr lang="pl-PL" altLang="en-US"/>
          </a:p>
          <a:p>
            <a:r>
              <a:rPr lang="pl-PL" altLang="en-US"/>
              <a:t>On peut extraire à partir des contours l</a:t>
            </a:r>
            <a:r>
              <a:rPr lang="pl-PL" altLang="fr-FR"/>
              <a:t>’</a:t>
            </a:r>
            <a:r>
              <a:rPr lang="pl-PL" altLang="en-US"/>
              <a:t>information sur la présence de lignes droites ou de cercles </a:t>
            </a:r>
            <a:r>
              <a:rPr lang="pl-PL" altLang="en-US" sz="1800"/>
              <a:t>(ex.: un robot qui veut détecter les limites d</a:t>
            </a:r>
            <a:r>
              <a:rPr lang="pl-PL" altLang="fr-FR" sz="1800"/>
              <a:t>’</a:t>
            </a:r>
            <a:r>
              <a:rPr lang="pl-PL" altLang="en-US" sz="1800"/>
              <a:t>une pièce)</a:t>
            </a:r>
          </a:p>
          <a:p>
            <a:pPr lvl="1"/>
            <a:r>
              <a:rPr lang="en-US" altLang="en-US">
                <a:hlinkClick r:id="rId4"/>
              </a:rPr>
              <a:t>http://en.wikipedia.org/wiki/Hough_transform</a:t>
            </a:r>
            <a:endParaRPr lang="en-US" altLang="en-US"/>
          </a:p>
          <a:p>
            <a:pPr lvl="1"/>
            <a:endParaRPr lang="pl-PL" altLang="en-US"/>
          </a:p>
          <a:p>
            <a:pPr lvl="1"/>
            <a:endParaRPr lang="fr-CA" altLang="en-US"/>
          </a:p>
        </p:txBody>
      </p:sp>
      <p:sp>
        <p:nvSpPr>
          <p:cNvPr id="55299" name="Espace réservé de la date 3">
            <a:extLst>
              <a:ext uri="{FF2B5EF4-FFF2-40B4-BE49-F238E27FC236}">
                <a16:creationId xmlns:a16="http://schemas.microsoft.com/office/drawing/2014/main" id="{F20E9FC8-7A79-4C19-9357-D8CA3CF87CC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5300" name="Espace réservé du pied de page 4">
            <a:extLst>
              <a:ext uri="{FF2B5EF4-FFF2-40B4-BE49-F238E27FC236}">
                <a16:creationId xmlns:a16="http://schemas.microsoft.com/office/drawing/2014/main" id="{633C3DB3-7F69-4420-8D69-A5B2E6F7907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D3500618-D8B5-4C78-A818-7A4852180055}"/>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B1B92A0-85C8-4F9B-8D29-BBF21A61A9DB}" type="slidenum">
              <a:rPr lang="en-US" altLang="ko-KR" sz="1400">
                <a:latin typeface="Calibri" panose="020F0502020204030204" pitchFamily="34" charset="0"/>
              </a:rPr>
              <a:pPr eaLnBrk="1" hangingPunct="1"/>
              <a:t>34</a:t>
            </a:fld>
            <a:endParaRPr lang="en-US" altLang="ko-KR" sz="1400">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re 1">
            <a:extLst>
              <a:ext uri="{FF2B5EF4-FFF2-40B4-BE49-F238E27FC236}">
                <a16:creationId xmlns:a16="http://schemas.microsoft.com/office/drawing/2014/main" id="{74D7D8B2-3807-4C41-9B9F-C516EB726A42}"/>
              </a:ext>
            </a:extLst>
          </p:cNvPr>
          <p:cNvSpPr>
            <a:spLocks noGrp="1"/>
          </p:cNvSpPr>
          <p:nvPr>
            <p:ph type="title"/>
          </p:nvPr>
        </p:nvSpPr>
        <p:spPr/>
        <p:txBody>
          <a:bodyPr/>
          <a:lstStyle/>
          <a:p>
            <a:r>
              <a:rPr lang="fr-CA" altLang="en-US">
                <a:latin typeface="Arial" panose="020B0604020202020204" pitchFamily="34" charset="0"/>
              </a:rPr>
              <a:t>Réseau de neurones à convolution</a:t>
            </a:r>
          </a:p>
        </p:txBody>
      </p:sp>
      <p:sp>
        <p:nvSpPr>
          <p:cNvPr id="66562" name="Espace réservé du contenu 2">
            <a:extLst>
              <a:ext uri="{FF2B5EF4-FFF2-40B4-BE49-F238E27FC236}">
                <a16:creationId xmlns:a16="http://schemas.microsoft.com/office/drawing/2014/main" id="{8929E6BD-1790-4C48-B2E2-1547BEA51AE7}"/>
              </a:ext>
            </a:extLst>
          </p:cNvPr>
          <p:cNvSpPr>
            <a:spLocks noGrp="1"/>
          </p:cNvSpPr>
          <p:nvPr>
            <p:ph idx="1"/>
          </p:nvPr>
        </p:nvSpPr>
        <p:spPr/>
        <p:txBody>
          <a:bodyPr/>
          <a:lstStyle/>
          <a:p>
            <a:r>
              <a:rPr lang="fr-FR" altLang="en-US"/>
              <a:t>Un </a:t>
            </a:r>
            <a:r>
              <a:rPr lang="fr-FR" altLang="en-US" b="1"/>
              <a:t>réseau de neurones à convolution </a:t>
            </a:r>
            <a:r>
              <a:rPr lang="fr-FR" altLang="en-US"/>
              <a:t>est un cas spécial de réseau de neurones</a:t>
            </a:r>
          </a:p>
          <a:p>
            <a:pPr lvl="1"/>
            <a:r>
              <a:rPr lang="fr-FR" altLang="en-US"/>
              <a:t>Neocognition (Fukushima, 1980)</a:t>
            </a:r>
          </a:p>
          <a:p>
            <a:pPr lvl="1"/>
            <a:r>
              <a:rPr lang="fr-FR" altLang="en-US"/>
              <a:t>LeNet (LeCun, 1989)</a:t>
            </a:r>
          </a:p>
          <a:p>
            <a:endParaRPr lang="fr-FR" altLang="en-US"/>
          </a:p>
          <a:p>
            <a:r>
              <a:rPr lang="fr-FR" altLang="en-US"/>
              <a:t>Comme un réseau de neurones standard, on l</a:t>
            </a:r>
            <a:r>
              <a:rPr lang="fr-FR" altLang="fr-FR"/>
              <a:t>’</a:t>
            </a:r>
            <a:r>
              <a:rPr lang="fr-FR" altLang="en-US"/>
              <a:t>entraîne par descente de gradient stochastique à l</a:t>
            </a:r>
            <a:r>
              <a:rPr lang="fr-FR" altLang="fr-FR"/>
              <a:t>’</a:t>
            </a:r>
            <a:r>
              <a:rPr lang="fr-FR" altLang="en-US"/>
              <a:t>aide de la rétropropagation des gradients</a:t>
            </a:r>
          </a:p>
          <a:p>
            <a:endParaRPr lang="fr-FR" altLang="en-US"/>
          </a:p>
          <a:p>
            <a:r>
              <a:rPr lang="fr-FR" altLang="en-US"/>
              <a:t>Spécificité: ils implémentent </a:t>
            </a:r>
            <a:r>
              <a:rPr lang="fr-FR" altLang="en-US" b="1"/>
              <a:t>3 idées</a:t>
            </a:r>
            <a:r>
              <a:rPr lang="fr-FR" altLang="en-US"/>
              <a:t>:</a:t>
            </a:r>
          </a:p>
          <a:p>
            <a:pPr lvl="1"/>
            <a:r>
              <a:rPr lang="fr-FR" altLang="en-US"/>
              <a:t>connectivité parcimonieuse («sparse»)</a:t>
            </a:r>
          </a:p>
          <a:p>
            <a:pPr lvl="1"/>
            <a:r>
              <a:rPr lang="fr-FR" altLang="en-US"/>
              <a:t>connectivité locale</a:t>
            </a:r>
          </a:p>
          <a:p>
            <a:pPr lvl="1"/>
            <a:r>
              <a:rPr lang="fr-FR" altLang="en-US"/>
              <a:t>partage de paramètres</a:t>
            </a:r>
            <a:endParaRPr lang="fr-CA" altLang="en-US"/>
          </a:p>
        </p:txBody>
      </p:sp>
      <p:sp>
        <p:nvSpPr>
          <p:cNvPr id="66563" name="Espace réservé de la date 3">
            <a:extLst>
              <a:ext uri="{FF2B5EF4-FFF2-40B4-BE49-F238E27FC236}">
                <a16:creationId xmlns:a16="http://schemas.microsoft.com/office/drawing/2014/main" id="{0D229924-54BF-4034-8ACC-84F9C1F2918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6564" name="Espace réservé du pied de page 4">
            <a:extLst>
              <a:ext uri="{FF2B5EF4-FFF2-40B4-BE49-F238E27FC236}">
                <a16:creationId xmlns:a16="http://schemas.microsoft.com/office/drawing/2014/main" id="{C0C95F30-13F4-40B8-9046-41D25A1D22E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C223055A-CB7C-4EEA-A088-CDEA927F5A2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DDD97D1-3AE4-459B-9AB1-DBA2FF671143}" type="slidenum">
              <a:rPr lang="en-US" altLang="ko-KR" sz="1400">
                <a:latin typeface="Calibri" panose="020F0502020204030204" pitchFamily="34" charset="0"/>
              </a:rPr>
              <a:pPr eaLnBrk="1" hangingPunct="1"/>
              <a:t>35</a:t>
            </a:fld>
            <a:endParaRPr lang="en-US" altLang="ko-KR" sz="1400">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re 1">
            <a:extLst>
              <a:ext uri="{FF2B5EF4-FFF2-40B4-BE49-F238E27FC236}">
                <a16:creationId xmlns:a16="http://schemas.microsoft.com/office/drawing/2014/main" id="{DB41ABBF-02CA-4BCF-877F-B64F1335971B}"/>
              </a:ext>
            </a:extLst>
          </p:cNvPr>
          <p:cNvSpPr>
            <a:spLocks noGrp="1"/>
          </p:cNvSpPr>
          <p:nvPr>
            <p:ph type="title"/>
          </p:nvPr>
        </p:nvSpPr>
        <p:spPr/>
        <p:txBody>
          <a:bodyPr/>
          <a:lstStyle/>
          <a:p>
            <a:r>
              <a:rPr lang="fr-CA" altLang="en-US">
                <a:latin typeface="Arial" panose="020B0604020202020204" pitchFamily="34" charset="0"/>
              </a:rPr>
              <a:t>Réseau de neurones à convolution:</a:t>
            </a:r>
            <a:br>
              <a:rPr lang="fr-CA" altLang="en-US">
                <a:latin typeface="Arial" panose="020B0604020202020204" pitchFamily="34" charset="0"/>
              </a:rPr>
            </a:br>
            <a:r>
              <a:rPr lang="fr-CA" altLang="en-US">
                <a:latin typeface="Arial" panose="020B0604020202020204" pitchFamily="34" charset="0"/>
              </a:rPr>
              <a:t>structure des couches cachées</a:t>
            </a:r>
          </a:p>
        </p:txBody>
      </p:sp>
      <p:sp>
        <p:nvSpPr>
          <p:cNvPr id="67586" name="Espace réservé de la date 3">
            <a:extLst>
              <a:ext uri="{FF2B5EF4-FFF2-40B4-BE49-F238E27FC236}">
                <a16:creationId xmlns:a16="http://schemas.microsoft.com/office/drawing/2014/main" id="{9395DBDE-08F3-4453-A4E5-BDB05E8C07A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7587" name="Espace réservé du pied de page 4">
            <a:extLst>
              <a:ext uri="{FF2B5EF4-FFF2-40B4-BE49-F238E27FC236}">
                <a16:creationId xmlns:a16="http://schemas.microsoft.com/office/drawing/2014/main" id="{7C090B69-284E-4BEC-801B-7014BD2BF6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90DF1CA-58BB-4B19-9A26-4E6E640815F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B6CAC46-0797-4D4D-8CDB-D22F2B07270F}" type="slidenum">
              <a:rPr lang="en-US" altLang="ko-KR" sz="1400">
                <a:latin typeface="Calibri" panose="020F0502020204030204" pitchFamily="34" charset="0"/>
              </a:rPr>
              <a:pPr eaLnBrk="1" hangingPunct="1"/>
              <a:t>36</a:t>
            </a:fld>
            <a:endParaRPr lang="en-US" altLang="ko-KR" sz="1400">
              <a:latin typeface="Calibri" panose="020F0502020204030204" pitchFamily="34" charset="0"/>
            </a:endParaRPr>
          </a:p>
        </p:txBody>
      </p:sp>
      <p:pic>
        <p:nvPicPr>
          <p:cNvPr id="67589" name="Image 1" descr="Capture d’écran 2012-04-05 à 14.50.52.png">
            <a:extLst>
              <a:ext uri="{FF2B5EF4-FFF2-40B4-BE49-F238E27FC236}">
                <a16:creationId xmlns:a16="http://schemas.microsoft.com/office/drawing/2014/main" id="{52D7F572-EDBA-4EBB-B409-AD6C57072D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08150"/>
            <a:ext cx="83312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re 1">
            <a:extLst>
              <a:ext uri="{FF2B5EF4-FFF2-40B4-BE49-F238E27FC236}">
                <a16:creationId xmlns:a16="http://schemas.microsoft.com/office/drawing/2014/main" id="{39C37DB8-5865-4410-A46C-EC7447DB3391}"/>
              </a:ext>
            </a:extLst>
          </p:cNvPr>
          <p:cNvSpPr>
            <a:spLocks noGrp="1"/>
          </p:cNvSpPr>
          <p:nvPr>
            <p:ph type="title"/>
          </p:nvPr>
        </p:nvSpPr>
        <p:spPr/>
        <p:txBody>
          <a:bodyPr/>
          <a:lstStyle/>
          <a:p>
            <a:r>
              <a:rPr lang="fr-CA" altLang="en-US">
                <a:latin typeface="Arial" panose="020B0604020202020204" pitchFamily="34" charset="0"/>
              </a:rPr>
              <a:t>Réseau de neurones à convolution:</a:t>
            </a:r>
            <a:br>
              <a:rPr lang="fr-CA" altLang="en-US">
                <a:latin typeface="Arial" panose="020B0604020202020204" pitchFamily="34" charset="0"/>
              </a:rPr>
            </a:br>
            <a:r>
              <a:rPr lang="fr-CA" altLang="en-US">
                <a:latin typeface="Arial" panose="020B0604020202020204" pitchFamily="34" charset="0"/>
              </a:rPr>
              <a:t>réseau complet</a:t>
            </a:r>
          </a:p>
        </p:txBody>
      </p:sp>
      <p:sp>
        <p:nvSpPr>
          <p:cNvPr id="76802" name="Espace réservé de la date 3">
            <a:extLst>
              <a:ext uri="{FF2B5EF4-FFF2-40B4-BE49-F238E27FC236}">
                <a16:creationId xmlns:a16="http://schemas.microsoft.com/office/drawing/2014/main" id="{EC45062E-E9C1-4CBD-ACB5-764CCB9C4F0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6803" name="Espace réservé du pied de page 4">
            <a:extLst>
              <a:ext uri="{FF2B5EF4-FFF2-40B4-BE49-F238E27FC236}">
                <a16:creationId xmlns:a16="http://schemas.microsoft.com/office/drawing/2014/main" id="{90888FDA-8FF6-4A0B-B79D-A1A7355281C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129B1D-1D71-4FBB-8D56-49430DB40586}"/>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8FA58E6-F392-46D2-B013-5BD8ECAC613A}" type="slidenum">
              <a:rPr lang="en-US" altLang="ko-KR" sz="1400">
                <a:latin typeface="Calibri" panose="020F0502020204030204" pitchFamily="34" charset="0"/>
              </a:rPr>
              <a:pPr eaLnBrk="1" hangingPunct="1"/>
              <a:t>37</a:t>
            </a:fld>
            <a:endParaRPr lang="en-US" altLang="ko-KR" sz="1400">
              <a:latin typeface="Calibri" panose="020F0502020204030204" pitchFamily="34" charset="0"/>
            </a:endParaRPr>
          </a:p>
        </p:txBody>
      </p:sp>
      <p:pic>
        <p:nvPicPr>
          <p:cNvPr id="76805" name="Image 2" descr="Capture d’écran 2012-04-05 à 14.52.35.png">
            <a:extLst>
              <a:ext uri="{FF2B5EF4-FFF2-40B4-BE49-F238E27FC236}">
                <a16:creationId xmlns:a16="http://schemas.microsoft.com/office/drawing/2014/main" id="{844253BB-F269-412A-A312-CEEB4582B6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28775"/>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re 1">
            <a:extLst>
              <a:ext uri="{FF2B5EF4-FFF2-40B4-BE49-F238E27FC236}">
                <a16:creationId xmlns:a16="http://schemas.microsoft.com/office/drawing/2014/main" id="{39C37DB8-5865-4410-A46C-EC7447DB3391}"/>
              </a:ext>
            </a:extLst>
          </p:cNvPr>
          <p:cNvSpPr>
            <a:spLocks noGrp="1"/>
          </p:cNvSpPr>
          <p:nvPr>
            <p:ph type="title"/>
          </p:nvPr>
        </p:nvSpPr>
        <p:spPr/>
        <p:txBody>
          <a:bodyPr/>
          <a:lstStyle/>
          <a:p>
            <a:r>
              <a:rPr lang="fr-CA" altLang="en-US" dirty="0">
                <a:latin typeface="Arial" panose="020B0604020202020204" pitchFamily="34" charset="0"/>
              </a:rPr>
              <a:t>Chaque couche apprend une abstraction</a:t>
            </a:r>
          </a:p>
        </p:txBody>
      </p:sp>
      <p:sp>
        <p:nvSpPr>
          <p:cNvPr id="76802" name="Espace réservé de la date 3">
            <a:extLst>
              <a:ext uri="{FF2B5EF4-FFF2-40B4-BE49-F238E27FC236}">
                <a16:creationId xmlns:a16="http://schemas.microsoft.com/office/drawing/2014/main" id="{EC45062E-E9C1-4CBD-ACB5-764CCB9C4F0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6803" name="Espace réservé du pied de page 4">
            <a:extLst>
              <a:ext uri="{FF2B5EF4-FFF2-40B4-BE49-F238E27FC236}">
                <a16:creationId xmlns:a16="http://schemas.microsoft.com/office/drawing/2014/main" id="{90888FDA-8FF6-4A0B-B79D-A1A7355281C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129B1D-1D71-4FBB-8D56-49430DB40586}"/>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8FA58E6-F392-46D2-B013-5BD8ECAC613A}" type="slidenum">
              <a:rPr lang="en-US" altLang="ko-KR" sz="1400">
                <a:latin typeface="Calibri" panose="020F0502020204030204" pitchFamily="34" charset="0"/>
              </a:rPr>
              <a:pPr eaLnBrk="1" hangingPunct="1"/>
              <a:t>38</a:t>
            </a:fld>
            <a:endParaRPr lang="en-US" altLang="ko-KR" sz="1400">
              <a:latin typeface="Calibri"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C44EDA00-FC2B-4460-8097-758DB8FDC60E}"/>
              </a:ext>
            </a:extLst>
          </p:cNvPr>
          <p:cNvPicPr>
            <a:picLocks noChangeAspect="1"/>
          </p:cNvPicPr>
          <p:nvPr/>
        </p:nvPicPr>
        <p:blipFill>
          <a:blip r:embed="rId3"/>
          <a:stretch>
            <a:fillRect/>
          </a:stretch>
        </p:blipFill>
        <p:spPr>
          <a:xfrm>
            <a:off x="1285920" y="1554480"/>
            <a:ext cx="5827950" cy="4540126"/>
          </a:xfrm>
          <a:prstGeom prst="rect">
            <a:avLst/>
          </a:prstGeom>
        </p:spPr>
      </p:pic>
      <p:sp>
        <p:nvSpPr>
          <p:cNvPr id="4" name="TextBox 3">
            <a:extLst>
              <a:ext uri="{FF2B5EF4-FFF2-40B4-BE49-F238E27FC236}">
                <a16:creationId xmlns:a16="http://schemas.microsoft.com/office/drawing/2014/main" id="{9C074535-1310-48B7-8B84-712557EC9EBE}"/>
              </a:ext>
            </a:extLst>
          </p:cNvPr>
          <p:cNvSpPr txBox="1"/>
          <p:nvPr/>
        </p:nvSpPr>
        <p:spPr>
          <a:xfrm>
            <a:off x="2240717" y="6092948"/>
            <a:ext cx="5411033" cy="276999"/>
          </a:xfrm>
          <a:prstGeom prst="rect">
            <a:avLst/>
          </a:prstGeom>
          <a:noFill/>
        </p:spPr>
        <p:txBody>
          <a:bodyPr wrap="none" rtlCol="0">
            <a:spAutoFit/>
          </a:bodyPr>
          <a:lstStyle/>
          <a:p>
            <a:r>
              <a:rPr lang="en-US" sz="1200" dirty="0"/>
              <a:t>https://bdtechtalks.com/2020/01/06/convolutional-neural-networks-cnn-convnets/</a:t>
            </a:r>
          </a:p>
        </p:txBody>
      </p:sp>
    </p:spTree>
    <p:extLst>
      <p:ext uri="{BB962C8B-B14F-4D97-AF65-F5344CB8AC3E}">
        <p14:creationId xmlns:p14="http://schemas.microsoft.com/office/powerpoint/2010/main" val="3327219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Titre 1">
            <a:extLst>
              <a:ext uri="{FF2B5EF4-FFF2-40B4-BE49-F238E27FC236}">
                <a16:creationId xmlns:a16="http://schemas.microsoft.com/office/drawing/2014/main" id="{EC94D301-DA50-4EA3-8B3F-9EA95A5B909A}"/>
              </a:ext>
            </a:extLst>
          </p:cNvPr>
          <p:cNvSpPr>
            <a:spLocks noGrp="1"/>
          </p:cNvSpPr>
          <p:nvPr>
            <p:ph type="title"/>
          </p:nvPr>
        </p:nvSpPr>
        <p:spPr/>
        <p:txBody>
          <a:bodyPr/>
          <a:lstStyle/>
          <a:p>
            <a:r>
              <a:rPr lang="fr-CA" altLang="en-US" dirty="0">
                <a:latin typeface="Arial" panose="020B0604020202020204" pitchFamily="34" charset="0"/>
              </a:rPr>
              <a:t>Calcul d’une couche simple</a:t>
            </a:r>
          </a:p>
        </p:txBody>
      </p:sp>
      <p:sp>
        <p:nvSpPr>
          <p:cNvPr id="71682" name="Espace réservé du contenu 3">
            <a:extLst>
              <a:ext uri="{FF2B5EF4-FFF2-40B4-BE49-F238E27FC236}">
                <a16:creationId xmlns:a16="http://schemas.microsoft.com/office/drawing/2014/main" id="{DC4053D7-5BF5-4CD0-B3E0-8079DE5CB80B}"/>
              </a:ext>
            </a:extLst>
          </p:cNvPr>
          <p:cNvSpPr>
            <a:spLocks noGrp="1"/>
          </p:cNvSpPr>
          <p:nvPr>
            <p:ph idx="1"/>
          </p:nvPr>
        </p:nvSpPr>
        <p:spPr/>
        <p:txBody>
          <a:bodyPr/>
          <a:lstStyle/>
          <a:p>
            <a:r>
              <a:rPr lang="fr-FR" altLang="en-US"/>
              <a:t>Calcul d</a:t>
            </a:r>
            <a:r>
              <a:rPr lang="fr-FR" altLang="fr-FR"/>
              <a:t>’</a:t>
            </a:r>
            <a:r>
              <a:rPr lang="fr-FR" altLang="en-US"/>
              <a:t>une couche « simple cell »</a:t>
            </a:r>
          </a:p>
          <a:p>
            <a:pPr lvl="1"/>
            <a:r>
              <a:rPr lang="fr-FR" altLang="en-US"/>
              <a:t>première étape : calcul de la convolution </a:t>
            </a:r>
          </a:p>
        </p:txBody>
      </p:sp>
      <p:sp>
        <p:nvSpPr>
          <p:cNvPr id="71683" name="Espace réservé de la date 3">
            <a:extLst>
              <a:ext uri="{FF2B5EF4-FFF2-40B4-BE49-F238E27FC236}">
                <a16:creationId xmlns:a16="http://schemas.microsoft.com/office/drawing/2014/main" id="{A3888C3E-870C-4B90-81E1-48055EB1A7C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1684" name="Espace réservé du pied de page 4">
            <a:extLst>
              <a:ext uri="{FF2B5EF4-FFF2-40B4-BE49-F238E27FC236}">
                <a16:creationId xmlns:a16="http://schemas.microsoft.com/office/drawing/2014/main" id="{6832BB93-63C2-4B2C-A0B7-73EA158A71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25C23045-628C-4464-A3B3-F37F48B7F22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58C23D4-CB36-4D60-B725-2712E8A2F57B}" type="slidenum">
              <a:rPr lang="en-US" altLang="ko-KR" sz="1400">
                <a:latin typeface="Calibri" panose="020F0502020204030204" pitchFamily="34" charset="0"/>
              </a:rPr>
              <a:pPr eaLnBrk="1" hangingPunct="1"/>
              <a:t>39</a:t>
            </a:fld>
            <a:endParaRPr lang="en-US" altLang="ko-KR" sz="1400">
              <a:latin typeface="Calibri" panose="020F0502020204030204" pitchFamily="34" charset="0"/>
            </a:endParaRPr>
          </a:p>
        </p:txBody>
      </p:sp>
      <p:sp>
        <p:nvSpPr>
          <p:cNvPr id="71686" name="Rectangle 3">
            <a:extLst>
              <a:ext uri="{FF2B5EF4-FFF2-40B4-BE49-F238E27FC236}">
                <a16:creationId xmlns:a16="http://schemas.microsoft.com/office/drawing/2014/main" id="{6146D67D-CF09-4B40-99B7-762E9F3C46F8}"/>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1687" name="Rectangle 10">
            <a:extLst>
              <a:ext uri="{FF2B5EF4-FFF2-40B4-BE49-F238E27FC236}">
                <a16:creationId xmlns:a16="http://schemas.microsoft.com/office/drawing/2014/main" id="{66FB54C0-0911-4A3E-BCC4-E09DD7302D89}"/>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1688" name="Image 5">
            <a:extLst>
              <a:ext uri="{FF2B5EF4-FFF2-40B4-BE49-F238E27FC236}">
                <a16:creationId xmlns:a16="http://schemas.microsoft.com/office/drawing/2014/main" id="{C5430EA9-C708-4D01-ADEE-8851FCC69C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8EDEF5D-DA1D-47ED-933F-EC63418B9B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4384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Image 7">
            <a:extLst>
              <a:ext uri="{FF2B5EF4-FFF2-40B4-BE49-F238E27FC236}">
                <a16:creationId xmlns:a16="http://schemas.microsoft.com/office/drawing/2014/main" id="{782DD3FB-328E-455C-8A27-54CE4C24AB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9488"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Image 15">
            <a:extLst>
              <a:ext uri="{FF2B5EF4-FFF2-40B4-BE49-F238E27FC236}">
                <a16:creationId xmlns:a16="http://schemas.microsoft.com/office/drawing/2014/main" id="{90254AF1-50FF-4D6B-BE86-8E1633BE0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688"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Image 16">
            <a:extLst>
              <a:ext uri="{FF2B5EF4-FFF2-40B4-BE49-F238E27FC236}">
                <a16:creationId xmlns:a16="http://schemas.microsoft.com/office/drawing/2014/main" id="{70B3ED9A-FC98-4CF5-8B97-DF10252FAE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38A52D4B-2DFA-4138-A930-490D2FA8AAAD}"/>
              </a:ext>
            </a:extLst>
          </p:cNvPr>
          <p:cNvGraphicFramePr>
            <a:graphicFrameLocks noGrp="1"/>
          </p:cNvGraphicFramePr>
          <p:nvPr/>
        </p:nvGraphicFramePr>
        <p:xfrm>
          <a:off x="5940152" y="1285900"/>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B9259187-93A0-4FF3-BFFB-A0B954A7810F}"/>
              </a:ext>
            </a:extLst>
          </p:cNvPr>
          <p:cNvGraphicFramePr>
            <a:graphicFrameLocks noGrp="1"/>
          </p:cNvGraphicFramePr>
          <p:nvPr/>
        </p:nvGraphicFramePr>
        <p:xfrm>
          <a:off x="4999520" y="3014191"/>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graphicFrame>
        <p:nvGraphicFramePr>
          <p:cNvPr id="32" name="Tableau 31">
            <a:extLst>
              <a:ext uri="{FF2B5EF4-FFF2-40B4-BE49-F238E27FC236}">
                <a16:creationId xmlns:a16="http://schemas.microsoft.com/office/drawing/2014/main" id="{476B60D2-3B99-4DD2-B4C0-A31AEE802037}"/>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590B5A96-9832-4EFA-B920-024AF0FE4466}"/>
              </a:ext>
            </a:extLst>
          </p:cNvPr>
          <p:cNvSpPr/>
          <p:nvPr/>
        </p:nvSpPr>
        <p:spPr>
          <a:xfrm>
            <a:off x="7308850" y="1412875"/>
            <a:ext cx="1825625" cy="923925"/>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a:latin typeface="Calibri" panose="020F0502020204030204" pitchFamily="34" charset="0"/>
              </a:rPr>
              <a:t>connexions</a:t>
            </a:r>
          </a:p>
          <a:p>
            <a:pPr eaLnBrk="1" hangingPunct="1"/>
            <a:r>
              <a:rPr lang="fr-FR" altLang="en-US" sz="1800">
                <a:latin typeface="Calibri" panose="020F0502020204030204" pitchFamily="34" charset="0"/>
              </a:rPr>
              <a:t>vers les neurones</a:t>
            </a:r>
          </a:p>
          <a:p>
            <a:pPr eaLnBrk="1" hangingPunct="1"/>
            <a:r>
              <a:rPr lang="fr-FR" altLang="en-US" sz="1800">
                <a:latin typeface="Calibri" panose="020F0502020204030204" pitchFamily="34" charset="0"/>
              </a:rPr>
              <a:t>cachés</a:t>
            </a:r>
          </a:p>
        </p:txBody>
      </p:sp>
      <p:grpSp>
        <p:nvGrpSpPr>
          <p:cNvPr id="24" name="Grouper 23">
            <a:extLst>
              <a:ext uri="{FF2B5EF4-FFF2-40B4-BE49-F238E27FC236}">
                <a16:creationId xmlns:a16="http://schemas.microsoft.com/office/drawing/2014/main" id="{666C17D3-6FC2-42BB-8A87-11D7D14B234F}"/>
              </a:ext>
            </a:extLst>
          </p:cNvPr>
          <p:cNvGrpSpPr>
            <a:grpSpLocks/>
          </p:cNvGrpSpPr>
          <p:nvPr/>
        </p:nvGrpSpPr>
        <p:grpSpPr bwMode="auto">
          <a:xfrm>
            <a:off x="755650" y="2636838"/>
            <a:ext cx="4464050" cy="1233487"/>
            <a:chOff x="755576" y="2636912"/>
            <a:chExt cx="4464496" cy="1233428"/>
          </a:xfrm>
        </p:grpSpPr>
        <p:cxnSp>
          <p:nvCxnSpPr>
            <p:cNvPr id="7" name="Connecteur droit avec flèche 6">
              <a:extLst>
                <a:ext uri="{FF2B5EF4-FFF2-40B4-BE49-F238E27FC236}">
                  <a16:creationId xmlns:a16="http://schemas.microsoft.com/office/drawing/2014/main" id="{80E7D9BC-B97B-49C8-905F-9517519565B9}"/>
                </a:ext>
              </a:extLst>
            </p:cNvPr>
            <p:cNvCxnSpPr>
              <a:cxnSpLocks noChangeShapeType="1"/>
            </p:cNvCxnSpPr>
            <p:nvPr/>
          </p:nvCxnSpPr>
          <p:spPr bwMode="auto">
            <a:xfrm>
              <a:off x="755576" y="3141713"/>
              <a:ext cx="4393052" cy="215890"/>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F4616EF0-D900-4F77-A318-1A0386E2877A}"/>
                </a:ext>
              </a:extLst>
            </p:cNvPr>
            <p:cNvCxnSpPr>
              <a:cxnSpLocks noChangeShapeType="1"/>
            </p:cNvCxnSpPr>
            <p:nvPr/>
          </p:nvCxnSpPr>
          <p:spPr bwMode="auto">
            <a:xfrm flipV="1">
              <a:off x="1403341" y="3284581"/>
              <a:ext cx="3816731" cy="288911"/>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2C7DFAD8-3358-4041-9C62-511F39C3CA68}"/>
                </a:ext>
              </a:extLst>
            </p:cNvPr>
            <p:cNvCxnSpPr>
              <a:cxnSpLocks noChangeShapeType="1"/>
            </p:cNvCxnSpPr>
            <p:nvPr/>
          </p:nvCxnSpPr>
          <p:spPr bwMode="auto">
            <a:xfrm>
              <a:off x="1403341" y="2997257"/>
              <a:ext cx="3745287" cy="287324"/>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Connecteur droit avec flèche 40">
              <a:extLst>
                <a:ext uri="{FF2B5EF4-FFF2-40B4-BE49-F238E27FC236}">
                  <a16:creationId xmlns:a16="http://schemas.microsoft.com/office/drawing/2014/main" id="{991F5832-0BE5-4CDE-A81E-07D2C7111861}"/>
                </a:ext>
              </a:extLst>
            </p:cNvPr>
            <p:cNvCxnSpPr>
              <a:cxnSpLocks noChangeShapeType="1"/>
            </p:cNvCxnSpPr>
            <p:nvPr/>
          </p:nvCxnSpPr>
          <p:spPr bwMode="auto">
            <a:xfrm flipV="1">
              <a:off x="827021" y="3284581"/>
              <a:ext cx="4321607" cy="144455"/>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ectangle 22">
              <a:extLst>
                <a:ext uri="{FF2B5EF4-FFF2-40B4-BE49-F238E27FC236}">
                  <a16:creationId xmlns:a16="http://schemas.microsoft.com/office/drawing/2014/main" id="{DE45CB92-53DB-4C71-BDFF-D5DB94855A7E}"/>
                </a:ext>
              </a:extLst>
            </p:cNvPr>
            <p:cNvSpPr/>
            <p:nvPr/>
          </p:nvSpPr>
          <p:spPr>
            <a:xfrm>
              <a:off x="827021" y="2781367"/>
              <a:ext cx="301655"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sp>
          <p:nvSpPr>
            <p:cNvPr id="48" name="Rectangle 47">
              <a:extLst>
                <a:ext uri="{FF2B5EF4-FFF2-40B4-BE49-F238E27FC236}">
                  <a16:creationId xmlns:a16="http://schemas.microsoft.com/office/drawing/2014/main" id="{D118BF68-BD67-4372-AB56-3602D03B59EE}"/>
                </a:ext>
              </a:extLst>
            </p:cNvPr>
            <p:cNvSpPr/>
            <p:nvPr/>
          </p:nvSpPr>
          <p:spPr>
            <a:xfrm>
              <a:off x="1214410" y="2636912"/>
              <a:ext cx="47788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49" name="Rectangle 48">
              <a:extLst>
                <a:ext uri="{FF2B5EF4-FFF2-40B4-BE49-F238E27FC236}">
                  <a16:creationId xmlns:a16="http://schemas.microsoft.com/office/drawing/2014/main" id="{2C6E5AD6-C259-447C-BBFA-ECF795890121}"/>
                </a:ext>
              </a:extLst>
            </p:cNvPr>
            <p:cNvSpPr/>
            <p:nvPr/>
          </p:nvSpPr>
          <p:spPr>
            <a:xfrm>
              <a:off x="782567" y="3357603"/>
              <a:ext cx="476298"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50" name="Rectangle 49">
              <a:extLst>
                <a:ext uri="{FF2B5EF4-FFF2-40B4-BE49-F238E27FC236}">
                  <a16:creationId xmlns:a16="http://schemas.microsoft.com/office/drawing/2014/main" id="{0736C8BC-EC61-4471-94EA-DE4B6A8E97AB}"/>
                </a:ext>
              </a:extLst>
            </p:cNvPr>
            <p:cNvSpPr/>
            <p:nvPr/>
          </p:nvSpPr>
          <p:spPr>
            <a:xfrm>
              <a:off x="1287442" y="3500471"/>
              <a:ext cx="30165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grpSp>
      <p:sp>
        <p:nvSpPr>
          <p:cNvPr id="26" name="Rectangle 25">
            <a:extLst>
              <a:ext uri="{FF2B5EF4-FFF2-40B4-BE49-F238E27FC236}">
                <a16:creationId xmlns:a16="http://schemas.microsoft.com/office/drawing/2014/main" id="{DE88DB5C-5C4E-46E2-9EED-26AB1A514C74}"/>
              </a:ext>
            </a:extLst>
          </p:cNvPr>
          <p:cNvSpPr/>
          <p:nvPr/>
        </p:nvSpPr>
        <p:spPr>
          <a:xfrm>
            <a:off x="1116013" y="5876925"/>
            <a:ext cx="173672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d</a:t>
            </a:r>
            <a:r>
              <a:rPr lang="fr-FR" altLang="fr-FR" sz="1800" b="1">
                <a:latin typeface="Calibri" panose="020F0502020204030204" pitchFamily="34" charset="0"/>
              </a:rPr>
              <a:t>’</a:t>
            </a:r>
            <a:r>
              <a:rPr lang="fr-FR" altLang="en-US" sz="1800" b="1">
                <a:latin typeface="Calibri" panose="020F0502020204030204" pitchFamily="34" charset="0"/>
              </a:rPr>
              <a:t>entrée</a:t>
            </a:r>
          </a:p>
        </p:txBody>
      </p:sp>
      <p:sp>
        <p:nvSpPr>
          <p:cNvPr id="54" name="Rectangle 53">
            <a:extLst>
              <a:ext uri="{FF2B5EF4-FFF2-40B4-BE49-F238E27FC236}">
                <a16:creationId xmlns:a16="http://schemas.microsoft.com/office/drawing/2014/main" id="{B5746B95-5626-4025-B411-ED8DA0E22389}"/>
              </a:ext>
            </a:extLst>
          </p:cNvPr>
          <p:cNvSpPr/>
          <p:nvPr/>
        </p:nvSpPr>
        <p:spPr>
          <a:xfrm>
            <a:off x="5292725" y="5876925"/>
            <a:ext cx="2287588"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88889E-6 4.81481E-6 L 0.06302 4.81481E-6 " pathEditMode="relative" rAng="0" ptsTypes="AA">
                                      <p:cBhvr>
                                        <p:cTn id="11" dur="2000" fill="hold"/>
                                        <p:tgtEl>
                                          <p:spTgt spid="24"/>
                                        </p:tgtEl>
                                        <p:attrNameLst>
                                          <p:attrName>ppt_x</p:attrName>
                                          <p:attrName>ppt_y</p:attrName>
                                        </p:attrNameLst>
                                      </p:cBhvr>
                                      <p:rCtr x="3142"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302 4.81481E-6 L 0.11805 4.81481E-6 " pathEditMode="relative" rAng="0" ptsTypes="AA">
                                      <p:cBhvr>
                                        <p:cTn id="15" dur="2000" fill="hold"/>
                                        <p:tgtEl>
                                          <p:spTgt spid="24"/>
                                        </p:tgtEl>
                                        <p:attrNameLst>
                                          <p:attrName>ppt_x</p:attrName>
                                          <p:attrName>ppt_y</p:attrName>
                                        </p:attrNameLst>
                                      </p:cBhvr>
                                      <p:rCtr x="2743"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4042"/>
                                        </p:tgtEl>
                                      </p:cBhvr>
                                    </p:animEffect>
                                    <p:set>
                                      <p:cBhvr>
                                        <p:cTn id="23" dur="1" fill="hold">
                                          <p:stCondLst>
                                            <p:cond delay="499"/>
                                          </p:stCondLst>
                                        </p:cTn>
                                        <p:tgtEl>
                                          <p:spTgt spid="440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51A0312-4847-486A-AA12-7C8AB18BA3C7}"/>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1506" name="Rectangle 3">
            <a:extLst>
              <a:ext uri="{FF2B5EF4-FFF2-40B4-BE49-F238E27FC236}">
                <a16:creationId xmlns:a16="http://schemas.microsoft.com/office/drawing/2014/main" id="{27F2368C-1AA9-4826-A792-30C5A5588C0D}"/>
              </a:ext>
            </a:extLst>
          </p:cNvPr>
          <p:cNvSpPr>
            <a:spLocks noGrp="1" noChangeArrowheads="1"/>
          </p:cNvSpPr>
          <p:nvPr>
            <p:ph idx="1"/>
          </p:nvPr>
        </p:nvSpPr>
        <p:spPr/>
        <p:txBody>
          <a:bodyPr/>
          <a:lstStyle/>
          <a:p>
            <a:pPr eaLnBrk="1" hangingPunct="1"/>
            <a:r>
              <a:rPr lang="fr-CA" altLang="ko-KR" dirty="0"/>
              <a:t>La vue est un sens très utile à la survie d’un organisme</a:t>
            </a:r>
          </a:p>
          <a:p>
            <a:pPr lvl="1" eaLnBrk="1" hangingPunct="1"/>
            <a:r>
              <a:rPr lang="fr-CA" altLang="ko-KR" dirty="0"/>
              <a:t>apporte beaucoup d’information sur son environnement (nourriture, prédateur, etc.)</a:t>
            </a:r>
          </a:p>
          <a:p>
            <a:pPr lvl="1" eaLnBrk="1" hangingPunct="1"/>
            <a:endParaRPr lang="fr-CA" altLang="ko-KR" dirty="0"/>
          </a:p>
          <a:p>
            <a:pPr eaLnBrk="1" hangingPunct="1"/>
            <a:r>
              <a:rPr lang="fr-CA" altLang="ko-KR" dirty="0"/>
              <a:t>Presque toutes les créatures intelligentes sont dotées de vision</a:t>
            </a:r>
          </a:p>
          <a:p>
            <a:pPr eaLnBrk="1" hangingPunct="1"/>
            <a:endParaRPr lang="fr-CA" altLang="ko-KR" dirty="0"/>
          </a:p>
          <a:p>
            <a:pPr eaLnBrk="1" hangingPunct="1"/>
            <a:r>
              <a:rPr lang="fr-CA" altLang="ko-KR" dirty="0"/>
              <a:t>Chez l’humain ≈25% du cerveau sert à la vision</a:t>
            </a:r>
          </a:p>
          <a:p>
            <a:pPr lvl="1" eaLnBrk="1" hangingPunct="1"/>
            <a:r>
              <a:rPr lang="fr-CA" altLang="ko-KR" dirty="0"/>
              <a:t>pour l’ouïe, c’est ≈8%</a:t>
            </a:r>
          </a:p>
          <a:p>
            <a:pPr lvl="1" eaLnBrk="1" hangingPunct="1"/>
            <a:r>
              <a:rPr lang="fr-CA" altLang="ko-KR" dirty="0"/>
              <a:t>pour le touché, c’est ≈3%</a:t>
            </a:r>
          </a:p>
          <a:p>
            <a:pPr lvl="1" eaLnBrk="1" hangingPunct="1"/>
            <a:endParaRPr lang="fr-CA" altLang="ko-KR" dirty="0"/>
          </a:p>
          <a:p>
            <a:pPr eaLnBrk="1" hangingPunct="1"/>
            <a:r>
              <a:rPr lang="fr-CA" altLang="ko-KR" dirty="0"/>
              <a:t>Ça donne une idée de la complexité de la tâche à résoudre...</a:t>
            </a:r>
          </a:p>
        </p:txBody>
      </p:sp>
      <p:sp>
        <p:nvSpPr>
          <p:cNvPr id="21507" name="Espace réservé de la date 6">
            <a:extLst>
              <a:ext uri="{FF2B5EF4-FFF2-40B4-BE49-F238E27FC236}">
                <a16:creationId xmlns:a16="http://schemas.microsoft.com/office/drawing/2014/main" id="{554B6709-0D5E-4EAC-A8DD-3E9FD0B342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1508" name="Espace réservé du pied de page 7">
            <a:extLst>
              <a:ext uri="{FF2B5EF4-FFF2-40B4-BE49-F238E27FC236}">
                <a16:creationId xmlns:a16="http://schemas.microsoft.com/office/drawing/2014/main" id="{2BFFDF21-DDF7-4DCF-AD80-AAE1755670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1509" name="Espace réservé du numéro de diapositive 1">
            <a:extLst>
              <a:ext uri="{FF2B5EF4-FFF2-40B4-BE49-F238E27FC236}">
                <a16:creationId xmlns:a16="http://schemas.microsoft.com/office/drawing/2014/main" id="{D5DFC968-4AD5-4815-9315-89AC8A8DF3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95C6C9F-110F-4CA4-87DF-603383FBB730}" type="slidenum">
              <a:rPr lang="en-US" altLang="ko-KR" sz="1400">
                <a:latin typeface="Calibri" panose="020F0502020204030204" pitchFamily="34" charset="0"/>
              </a:rPr>
              <a:pPr eaLnBrk="1" hangingPunct="1"/>
              <a:t>4</a:t>
            </a:fld>
            <a:endParaRPr lang="en-US" altLang="ko-KR" sz="1400">
              <a:latin typeface="Calibri" panose="020F0502020204030204" pitchFamily="34"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Titre 1">
            <a:extLst>
              <a:ext uri="{FF2B5EF4-FFF2-40B4-BE49-F238E27FC236}">
                <a16:creationId xmlns:a16="http://schemas.microsoft.com/office/drawing/2014/main" id="{ED91AEF1-4FE2-42E5-8D74-6AB633C8C387}"/>
              </a:ext>
            </a:extLst>
          </p:cNvPr>
          <p:cNvSpPr>
            <a:spLocks noGrp="1"/>
          </p:cNvSpPr>
          <p:nvPr>
            <p:ph type="title"/>
          </p:nvPr>
        </p:nvSpPr>
        <p:spPr>
          <a:xfrm>
            <a:off x="570280" y="53517"/>
            <a:ext cx="8229600" cy="1143000"/>
          </a:xfrm>
        </p:spPr>
        <p:txBody>
          <a:bodyPr/>
          <a:lstStyle/>
          <a:p>
            <a:r>
              <a:rPr lang="fr-CA" altLang="en-US" dirty="0">
                <a:latin typeface="Arial" panose="020B0604020202020204" pitchFamily="34" charset="0"/>
              </a:rPr>
              <a:t>Calcul d’une couche simple</a:t>
            </a:r>
          </a:p>
        </p:txBody>
      </p:sp>
      <p:sp>
        <p:nvSpPr>
          <p:cNvPr id="72706" name="Espace réservé du contenu 3">
            <a:extLst>
              <a:ext uri="{FF2B5EF4-FFF2-40B4-BE49-F238E27FC236}">
                <a16:creationId xmlns:a16="http://schemas.microsoft.com/office/drawing/2014/main" id="{D7A77ECB-AF79-4EF1-A832-A3C40B30D2B7}"/>
              </a:ext>
            </a:extLst>
          </p:cNvPr>
          <p:cNvSpPr>
            <a:spLocks noGrp="1"/>
          </p:cNvSpPr>
          <p:nvPr>
            <p:ph idx="1"/>
          </p:nvPr>
        </p:nvSpPr>
        <p:spPr/>
        <p:txBody>
          <a:bodyPr/>
          <a:lstStyle/>
          <a:p>
            <a:r>
              <a:rPr lang="fr-FR" altLang="en-US"/>
              <a:t>Convolution avec </a:t>
            </a:r>
            <a:r>
              <a:rPr lang="fr-FR" altLang="en-US" i="1"/>
              <a:t>zero padding</a:t>
            </a:r>
            <a:r>
              <a:rPr lang="fr-FR" altLang="en-US"/>
              <a:t> </a:t>
            </a:r>
          </a:p>
        </p:txBody>
      </p:sp>
      <p:sp>
        <p:nvSpPr>
          <p:cNvPr id="72707" name="Espace réservé de la date 3">
            <a:extLst>
              <a:ext uri="{FF2B5EF4-FFF2-40B4-BE49-F238E27FC236}">
                <a16:creationId xmlns:a16="http://schemas.microsoft.com/office/drawing/2014/main" id="{FBD0E2FA-5CA6-416E-94D7-6FB45F50570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2708" name="Espace réservé du pied de page 4">
            <a:extLst>
              <a:ext uri="{FF2B5EF4-FFF2-40B4-BE49-F238E27FC236}">
                <a16:creationId xmlns:a16="http://schemas.microsoft.com/office/drawing/2014/main" id="{699DAF1E-EC6A-43ED-93F5-E712412AF78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A60BF7A-AAF8-4418-AFC4-4823C88FDF60}"/>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26F3DB-AA19-4916-B352-0E559FDA03A3}" type="slidenum">
              <a:rPr lang="en-US" altLang="ko-KR" sz="1400">
                <a:latin typeface="Calibri" panose="020F0502020204030204" pitchFamily="34" charset="0"/>
              </a:rPr>
              <a:pPr eaLnBrk="1" hangingPunct="1"/>
              <a:t>40</a:t>
            </a:fld>
            <a:endParaRPr lang="en-US" altLang="ko-KR" sz="1400">
              <a:latin typeface="Calibri" panose="020F0502020204030204" pitchFamily="34" charset="0"/>
            </a:endParaRPr>
          </a:p>
        </p:txBody>
      </p:sp>
      <p:sp>
        <p:nvSpPr>
          <p:cNvPr id="72710" name="Rectangle 3">
            <a:extLst>
              <a:ext uri="{FF2B5EF4-FFF2-40B4-BE49-F238E27FC236}">
                <a16:creationId xmlns:a16="http://schemas.microsoft.com/office/drawing/2014/main" id="{BE15C4E6-2D5F-4236-84B5-51F2519E4889}"/>
              </a:ext>
            </a:extLst>
          </p:cNvPr>
          <p:cNvSpPr>
            <a:spLocks noChangeArrowheads="1"/>
          </p:cNvSpPr>
          <p:nvPr/>
        </p:nvSpPr>
        <p:spPr bwMode="auto">
          <a:xfrm>
            <a:off x="1979613" y="5407025"/>
            <a:ext cx="1366837"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2711" name="Rectangle 10">
            <a:extLst>
              <a:ext uri="{FF2B5EF4-FFF2-40B4-BE49-F238E27FC236}">
                <a16:creationId xmlns:a16="http://schemas.microsoft.com/office/drawing/2014/main" id="{CBD99B93-71EC-44E0-95FD-1FA4F52EA47B}"/>
              </a:ext>
            </a:extLst>
          </p:cNvPr>
          <p:cNvSpPr>
            <a:spLocks noChangeArrowheads="1"/>
          </p:cNvSpPr>
          <p:nvPr/>
        </p:nvSpPr>
        <p:spPr bwMode="auto">
          <a:xfrm>
            <a:off x="6773863"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4042" name="Image 6">
            <a:extLst>
              <a:ext uri="{FF2B5EF4-FFF2-40B4-BE49-F238E27FC236}">
                <a16:creationId xmlns:a16="http://schemas.microsoft.com/office/drawing/2014/main" id="{D31391F7-1A6A-42C8-B545-09C8A8810C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8288" y="24384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9C8EE579-4D52-4FF4-93D1-EA7BC153D1A1}"/>
              </a:ext>
            </a:extLst>
          </p:cNvPr>
          <p:cNvGraphicFramePr>
            <a:graphicFrameLocks noGrp="1"/>
          </p:cNvGraphicFramePr>
          <p:nvPr/>
        </p:nvGraphicFramePr>
        <p:xfrm>
          <a:off x="5940152" y="1025095"/>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80FD13F9-3493-4352-9072-909C200F133C}"/>
              </a:ext>
            </a:extLst>
          </p:cNvPr>
          <p:cNvGraphicFramePr>
            <a:graphicFrameLocks noGrp="1"/>
          </p:cNvGraphicFramePr>
          <p:nvPr/>
        </p:nvGraphicFramePr>
        <p:xfrm>
          <a:off x="5177264" y="2420888"/>
          <a:ext cx="3571200" cy="3129678"/>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200">
                  <a:extLst>
                    <a:ext uri="{9D8B030D-6E8A-4147-A177-3AD203B41FA5}">
                      <a16:colId xmlns:a16="http://schemas.microsoft.com/office/drawing/2014/main" val="20000"/>
                    </a:ext>
                  </a:extLst>
                </a:gridCol>
                <a:gridCol w="595200">
                  <a:extLst>
                    <a:ext uri="{9D8B030D-6E8A-4147-A177-3AD203B41FA5}">
                      <a16:colId xmlns:a16="http://schemas.microsoft.com/office/drawing/2014/main" val="20001"/>
                    </a:ext>
                  </a:extLst>
                </a:gridCol>
                <a:gridCol w="595200">
                  <a:extLst>
                    <a:ext uri="{9D8B030D-6E8A-4147-A177-3AD203B41FA5}">
                      <a16:colId xmlns:a16="http://schemas.microsoft.com/office/drawing/2014/main" val="20002"/>
                    </a:ext>
                  </a:extLst>
                </a:gridCol>
                <a:gridCol w="595200">
                  <a:extLst>
                    <a:ext uri="{9D8B030D-6E8A-4147-A177-3AD203B41FA5}">
                      <a16:colId xmlns:a16="http://schemas.microsoft.com/office/drawing/2014/main" val="20003"/>
                    </a:ext>
                  </a:extLst>
                </a:gridCol>
                <a:gridCol w="595200">
                  <a:extLst>
                    <a:ext uri="{9D8B030D-6E8A-4147-A177-3AD203B41FA5}">
                      <a16:colId xmlns:a16="http://schemas.microsoft.com/office/drawing/2014/main" val="20004"/>
                    </a:ext>
                  </a:extLst>
                </a:gridCol>
                <a:gridCol w="595200">
                  <a:extLst>
                    <a:ext uri="{9D8B030D-6E8A-4147-A177-3AD203B41FA5}">
                      <a16:colId xmlns:a16="http://schemas.microsoft.com/office/drawing/2014/main" val="20005"/>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r h="521613">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5"/>
                  </a:ext>
                </a:extLst>
              </a:tr>
            </a:tbl>
          </a:graphicData>
        </a:graphic>
      </p:graphicFrame>
      <p:graphicFrame>
        <p:nvGraphicFramePr>
          <p:cNvPr id="32" name="Tableau 31">
            <a:extLst>
              <a:ext uri="{FF2B5EF4-FFF2-40B4-BE49-F238E27FC236}">
                <a16:creationId xmlns:a16="http://schemas.microsoft.com/office/drawing/2014/main" id="{DADDB8C4-D64F-41D2-B8F9-B0950F7E11B8}"/>
              </a:ext>
            </a:extLst>
          </p:cNvPr>
          <p:cNvGraphicFramePr>
            <a:graphicFrameLocks noGrp="1"/>
          </p:cNvGraphicFramePr>
          <p:nvPr/>
        </p:nvGraphicFramePr>
        <p:xfrm>
          <a:off x="425203" y="2225981"/>
          <a:ext cx="4175997" cy="3651291"/>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6571">
                  <a:extLst>
                    <a:ext uri="{9D8B030D-6E8A-4147-A177-3AD203B41FA5}">
                      <a16:colId xmlns:a16="http://schemas.microsoft.com/office/drawing/2014/main" val="20000"/>
                    </a:ext>
                  </a:extLst>
                </a:gridCol>
                <a:gridCol w="596571">
                  <a:extLst>
                    <a:ext uri="{9D8B030D-6E8A-4147-A177-3AD203B41FA5}">
                      <a16:colId xmlns:a16="http://schemas.microsoft.com/office/drawing/2014/main" val="20001"/>
                    </a:ext>
                  </a:extLst>
                </a:gridCol>
                <a:gridCol w="596571">
                  <a:extLst>
                    <a:ext uri="{9D8B030D-6E8A-4147-A177-3AD203B41FA5}">
                      <a16:colId xmlns:a16="http://schemas.microsoft.com/office/drawing/2014/main" val="20002"/>
                    </a:ext>
                  </a:extLst>
                </a:gridCol>
                <a:gridCol w="596571">
                  <a:extLst>
                    <a:ext uri="{9D8B030D-6E8A-4147-A177-3AD203B41FA5}">
                      <a16:colId xmlns:a16="http://schemas.microsoft.com/office/drawing/2014/main" val="20003"/>
                    </a:ext>
                  </a:extLst>
                </a:gridCol>
                <a:gridCol w="596571">
                  <a:extLst>
                    <a:ext uri="{9D8B030D-6E8A-4147-A177-3AD203B41FA5}">
                      <a16:colId xmlns:a16="http://schemas.microsoft.com/office/drawing/2014/main" val="20004"/>
                    </a:ext>
                  </a:extLst>
                </a:gridCol>
                <a:gridCol w="596571">
                  <a:extLst>
                    <a:ext uri="{9D8B030D-6E8A-4147-A177-3AD203B41FA5}">
                      <a16:colId xmlns:a16="http://schemas.microsoft.com/office/drawing/2014/main" val="20005"/>
                    </a:ext>
                  </a:extLst>
                </a:gridCol>
                <a:gridCol w="596571">
                  <a:extLst>
                    <a:ext uri="{9D8B030D-6E8A-4147-A177-3AD203B41FA5}">
                      <a16:colId xmlns:a16="http://schemas.microsoft.com/office/drawing/2014/main" val="20006"/>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5"/>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6"/>
                  </a:ext>
                </a:extLst>
              </a:tr>
            </a:tbl>
          </a:graphicData>
        </a:graphic>
      </p:graphicFrame>
      <p:sp>
        <p:nvSpPr>
          <p:cNvPr id="21" name="Rectangle 20">
            <a:extLst>
              <a:ext uri="{FF2B5EF4-FFF2-40B4-BE49-F238E27FC236}">
                <a16:creationId xmlns:a16="http://schemas.microsoft.com/office/drawing/2014/main" id="{02980802-4EB3-4546-9245-110F84C4F724}"/>
              </a:ext>
            </a:extLst>
          </p:cNvPr>
          <p:cNvSpPr/>
          <p:nvPr/>
        </p:nvSpPr>
        <p:spPr>
          <a:xfrm>
            <a:off x="7318375" y="1125538"/>
            <a:ext cx="1825625" cy="923925"/>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a:latin typeface="Calibri" panose="020F0502020204030204" pitchFamily="34" charset="0"/>
              </a:rPr>
              <a:t>connexions</a:t>
            </a:r>
          </a:p>
          <a:p>
            <a:pPr eaLnBrk="1" hangingPunct="1"/>
            <a:r>
              <a:rPr lang="fr-FR" altLang="en-US" sz="1800">
                <a:latin typeface="Calibri" panose="020F0502020204030204" pitchFamily="34" charset="0"/>
              </a:rPr>
              <a:t>vers les neurones</a:t>
            </a:r>
          </a:p>
          <a:p>
            <a:pPr eaLnBrk="1" hangingPunct="1"/>
            <a:r>
              <a:rPr lang="fr-FR" altLang="en-US" sz="1800">
                <a:latin typeface="Calibri" panose="020F0502020204030204" pitchFamily="34" charset="0"/>
              </a:rPr>
              <a:t>cachés</a:t>
            </a:r>
          </a:p>
        </p:txBody>
      </p:sp>
      <p:grpSp>
        <p:nvGrpSpPr>
          <p:cNvPr id="24" name="Grouper 23">
            <a:extLst>
              <a:ext uri="{FF2B5EF4-FFF2-40B4-BE49-F238E27FC236}">
                <a16:creationId xmlns:a16="http://schemas.microsoft.com/office/drawing/2014/main" id="{F3E95186-F224-41E8-B86C-030A4456E0A8}"/>
              </a:ext>
            </a:extLst>
          </p:cNvPr>
          <p:cNvGrpSpPr>
            <a:grpSpLocks/>
          </p:cNvGrpSpPr>
          <p:nvPr/>
        </p:nvGrpSpPr>
        <p:grpSpPr bwMode="auto">
          <a:xfrm>
            <a:off x="755650" y="2060575"/>
            <a:ext cx="4895850" cy="1233488"/>
            <a:chOff x="654284" y="2636912"/>
            <a:chExt cx="4897034" cy="1233428"/>
          </a:xfrm>
        </p:grpSpPr>
        <p:cxnSp>
          <p:nvCxnSpPr>
            <p:cNvPr id="7" name="Connecteur droit avec flèche 6">
              <a:extLst>
                <a:ext uri="{FF2B5EF4-FFF2-40B4-BE49-F238E27FC236}">
                  <a16:creationId xmlns:a16="http://schemas.microsoft.com/office/drawing/2014/main" id="{77011414-62F1-40CB-8D9D-26BDD0A0E0CD}"/>
                </a:ext>
              </a:extLst>
            </p:cNvPr>
            <p:cNvCxnSpPr>
              <a:cxnSpLocks noChangeShapeType="1"/>
            </p:cNvCxnSpPr>
            <p:nvPr/>
          </p:nvCxnSpPr>
          <p:spPr bwMode="auto">
            <a:xfrm>
              <a:off x="654284" y="3068939"/>
              <a:ext cx="4897034" cy="144009"/>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25C457DD-A32E-484B-AC8A-C2CE1D570836}"/>
                </a:ext>
              </a:extLst>
            </p:cNvPr>
            <p:cNvCxnSpPr>
              <a:cxnSpLocks noChangeShapeType="1"/>
            </p:cNvCxnSpPr>
            <p:nvPr/>
          </p:nvCxnSpPr>
          <p:spPr bwMode="auto">
            <a:xfrm flipV="1">
              <a:off x="1302421" y="3212948"/>
              <a:ext cx="4147977" cy="360023"/>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EFAABD92-0144-4BE7-914D-DA36236C2196}"/>
                </a:ext>
              </a:extLst>
            </p:cNvPr>
            <p:cNvCxnSpPr>
              <a:cxnSpLocks noChangeShapeType="1"/>
              <a:stCxn id="48" idx="2"/>
            </p:cNvCxnSpPr>
            <p:nvPr/>
          </p:nvCxnSpPr>
          <p:spPr bwMode="auto">
            <a:xfrm>
              <a:off x="1279525" y="3006781"/>
              <a:ext cx="4242889" cy="205919"/>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Connecteur droit avec flèche 40">
              <a:extLst>
                <a:ext uri="{FF2B5EF4-FFF2-40B4-BE49-F238E27FC236}">
                  <a16:creationId xmlns:a16="http://schemas.microsoft.com/office/drawing/2014/main" id="{4D67838C-9F65-4374-8F72-F2B3C1F3F4A5}"/>
                </a:ext>
              </a:extLst>
            </p:cNvPr>
            <p:cNvCxnSpPr>
              <a:cxnSpLocks noChangeShapeType="1"/>
            </p:cNvCxnSpPr>
            <p:nvPr/>
          </p:nvCxnSpPr>
          <p:spPr bwMode="auto">
            <a:xfrm flipV="1">
              <a:off x="726299" y="3212948"/>
              <a:ext cx="4680988" cy="237689"/>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ectangle 22">
              <a:extLst>
                <a:ext uri="{FF2B5EF4-FFF2-40B4-BE49-F238E27FC236}">
                  <a16:creationId xmlns:a16="http://schemas.microsoft.com/office/drawing/2014/main" id="{4BA65375-6ADE-41E4-908B-9DDB2F5D4C71}"/>
                </a:ext>
              </a:extLst>
            </p:cNvPr>
            <p:cNvSpPr/>
            <p:nvPr/>
          </p:nvSpPr>
          <p:spPr>
            <a:xfrm>
              <a:off x="725739" y="2708347"/>
              <a:ext cx="301698"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sp>
          <p:nvSpPr>
            <p:cNvPr id="48" name="Rectangle 47">
              <a:extLst>
                <a:ext uri="{FF2B5EF4-FFF2-40B4-BE49-F238E27FC236}">
                  <a16:creationId xmlns:a16="http://schemas.microsoft.com/office/drawing/2014/main" id="{7F47DA77-945C-41CC-87A0-A956FDDCE60C}"/>
                </a:ext>
              </a:extLst>
            </p:cNvPr>
            <p:cNvSpPr/>
            <p:nvPr/>
          </p:nvSpPr>
          <p:spPr>
            <a:xfrm>
              <a:off x="1040140" y="2636912"/>
              <a:ext cx="477953" cy="369870"/>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49" name="Rectangle 48">
              <a:extLst>
                <a:ext uri="{FF2B5EF4-FFF2-40B4-BE49-F238E27FC236}">
                  <a16:creationId xmlns:a16="http://schemas.microsoft.com/office/drawing/2014/main" id="{3D0E0677-5361-4269-AB24-F798AD808576}"/>
                </a:ext>
              </a:extLst>
            </p:cNvPr>
            <p:cNvSpPr/>
            <p:nvPr/>
          </p:nvSpPr>
          <p:spPr>
            <a:xfrm>
              <a:off x="654284" y="3421099"/>
              <a:ext cx="476365"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50" name="Rectangle 49">
              <a:extLst>
                <a:ext uri="{FF2B5EF4-FFF2-40B4-BE49-F238E27FC236}">
                  <a16:creationId xmlns:a16="http://schemas.microsoft.com/office/drawing/2014/main" id="{A0FADE7C-0FED-401C-BC2F-B86AB0BF9C55}"/>
                </a:ext>
              </a:extLst>
            </p:cNvPr>
            <p:cNvSpPr/>
            <p:nvPr/>
          </p:nvSpPr>
          <p:spPr>
            <a:xfrm>
              <a:off x="1287850" y="3500470"/>
              <a:ext cx="301698" cy="369870"/>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grpSp>
      <p:sp>
        <p:nvSpPr>
          <p:cNvPr id="26" name="Rectangle 25">
            <a:extLst>
              <a:ext uri="{FF2B5EF4-FFF2-40B4-BE49-F238E27FC236}">
                <a16:creationId xmlns:a16="http://schemas.microsoft.com/office/drawing/2014/main" id="{6B2B2308-C7BC-4243-96DE-4F0F03E7FF3D}"/>
              </a:ext>
            </a:extLst>
          </p:cNvPr>
          <p:cNvSpPr/>
          <p:nvPr/>
        </p:nvSpPr>
        <p:spPr>
          <a:xfrm>
            <a:off x="1619250" y="5876925"/>
            <a:ext cx="173672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d</a:t>
            </a:r>
            <a:r>
              <a:rPr lang="fr-FR" altLang="fr-FR" sz="1800" b="1">
                <a:latin typeface="Calibri" panose="020F0502020204030204" pitchFamily="34" charset="0"/>
              </a:rPr>
              <a:t>’</a:t>
            </a:r>
            <a:r>
              <a:rPr lang="fr-FR" altLang="en-US" sz="1800" b="1">
                <a:latin typeface="Calibri" panose="020F0502020204030204" pitchFamily="34" charset="0"/>
              </a:rPr>
              <a:t>entrée</a:t>
            </a:r>
          </a:p>
        </p:txBody>
      </p:sp>
      <p:sp>
        <p:nvSpPr>
          <p:cNvPr id="54" name="Rectangle 53">
            <a:extLst>
              <a:ext uri="{FF2B5EF4-FFF2-40B4-BE49-F238E27FC236}">
                <a16:creationId xmlns:a16="http://schemas.microsoft.com/office/drawing/2014/main" id="{E5BB3C24-11C1-42E5-845A-E04DF5C9E25C}"/>
              </a:ext>
            </a:extLst>
          </p:cNvPr>
          <p:cNvSpPr/>
          <p:nvPr/>
        </p:nvSpPr>
        <p:spPr>
          <a:xfrm>
            <a:off x="5795963" y="5876925"/>
            <a:ext cx="2287587"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88889E-6 4.81481E-6 L 0.06302 4.81481E-6 " pathEditMode="relative" rAng="0" ptsTypes="AA">
                                      <p:cBhvr>
                                        <p:cTn id="11" dur="2000" fill="hold"/>
                                        <p:tgtEl>
                                          <p:spTgt spid="24"/>
                                        </p:tgtEl>
                                        <p:attrNameLst>
                                          <p:attrName>ppt_x</p:attrName>
                                          <p:attrName>ppt_y</p:attrName>
                                        </p:attrNameLst>
                                      </p:cBhvr>
                                      <p:rCtr x="3142"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302 4.81481E-6 L 0.11805 4.81481E-6 " pathEditMode="relative" rAng="0" ptsTypes="AA">
                                      <p:cBhvr>
                                        <p:cTn id="15" dur="2000" fill="hold"/>
                                        <p:tgtEl>
                                          <p:spTgt spid="24"/>
                                        </p:tgtEl>
                                        <p:attrNameLst>
                                          <p:attrName>ppt_x</p:attrName>
                                          <p:attrName>ppt_y</p:attrName>
                                        </p:attrNameLst>
                                      </p:cBhvr>
                                      <p:rCtr x="2743"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4042"/>
                                        </p:tgtEl>
                                      </p:cBhvr>
                                    </p:animEffect>
                                    <p:set>
                                      <p:cBhvr>
                                        <p:cTn id="23" dur="1" fill="hold">
                                          <p:stCondLst>
                                            <p:cond delay="499"/>
                                          </p:stCondLst>
                                        </p:cTn>
                                        <p:tgtEl>
                                          <p:spTgt spid="440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9" name="Titre 1">
            <a:extLst>
              <a:ext uri="{FF2B5EF4-FFF2-40B4-BE49-F238E27FC236}">
                <a16:creationId xmlns:a16="http://schemas.microsoft.com/office/drawing/2014/main" id="{4C64AF3E-B561-4800-BFD8-82AAF496EB04}"/>
              </a:ext>
            </a:extLst>
          </p:cNvPr>
          <p:cNvSpPr>
            <a:spLocks noGrp="1"/>
          </p:cNvSpPr>
          <p:nvPr>
            <p:ph type="title"/>
          </p:nvPr>
        </p:nvSpPr>
        <p:spPr>
          <a:xfrm>
            <a:off x="379921" y="295275"/>
            <a:ext cx="8229600" cy="1143000"/>
          </a:xfrm>
        </p:spPr>
        <p:txBody>
          <a:bodyPr/>
          <a:lstStyle/>
          <a:p>
            <a:r>
              <a:rPr lang="fr-CA" altLang="en-US" dirty="0">
                <a:latin typeface="Arial" panose="020B0604020202020204" pitchFamily="34" charset="0"/>
              </a:rPr>
              <a:t>Calcul d’une couche simple</a:t>
            </a:r>
          </a:p>
        </p:txBody>
      </p:sp>
      <p:sp>
        <p:nvSpPr>
          <p:cNvPr id="73730" name="Espace réservé du contenu 3">
            <a:extLst>
              <a:ext uri="{FF2B5EF4-FFF2-40B4-BE49-F238E27FC236}">
                <a16:creationId xmlns:a16="http://schemas.microsoft.com/office/drawing/2014/main" id="{B125AA25-11EA-4C47-87A1-6DA37E50B3AD}"/>
              </a:ext>
            </a:extLst>
          </p:cNvPr>
          <p:cNvSpPr>
            <a:spLocks noGrp="1"/>
          </p:cNvSpPr>
          <p:nvPr>
            <p:ph idx="1"/>
          </p:nvPr>
        </p:nvSpPr>
        <p:spPr/>
        <p:txBody>
          <a:bodyPr/>
          <a:lstStyle/>
          <a:p>
            <a:r>
              <a:rPr lang="fr-FR" altLang="en-US"/>
              <a:t>Calcul d</a:t>
            </a:r>
            <a:r>
              <a:rPr lang="fr-FR" altLang="fr-FR"/>
              <a:t>’</a:t>
            </a:r>
            <a:r>
              <a:rPr lang="fr-FR" altLang="en-US"/>
              <a:t>une couche « simple cell »</a:t>
            </a:r>
          </a:p>
          <a:p>
            <a:pPr lvl="1"/>
            <a:r>
              <a:rPr lang="fr-FR" altLang="en-US"/>
              <a:t>première étape : calcul de la convolution </a:t>
            </a:r>
          </a:p>
          <a:p>
            <a:pPr lvl="1"/>
            <a:r>
              <a:rPr lang="fr-FR" altLang="en-US"/>
              <a:t>deuxième étape : calcul de la non-linéarité ( ex.: </a:t>
            </a:r>
            <a:r>
              <a:rPr lang="fr-FR" altLang="en-US" i="1"/>
              <a:t>Logistic</a:t>
            </a:r>
            <a:r>
              <a:rPr lang="fr-FR" altLang="en-US"/>
              <a:t>( (</a:t>
            </a:r>
            <a:r>
              <a:rPr lang="fr-FR" altLang="en-US" i="1"/>
              <a:t>x</a:t>
            </a:r>
            <a:r>
              <a:rPr lang="fr-FR" altLang="en-US"/>
              <a:t>-200)/50 ) )</a:t>
            </a:r>
          </a:p>
        </p:txBody>
      </p:sp>
      <p:sp>
        <p:nvSpPr>
          <p:cNvPr id="73731" name="Espace réservé de la date 3">
            <a:extLst>
              <a:ext uri="{FF2B5EF4-FFF2-40B4-BE49-F238E27FC236}">
                <a16:creationId xmlns:a16="http://schemas.microsoft.com/office/drawing/2014/main" id="{06737945-696F-45E2-904B-DB2ABECC6D0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3732" name="Espace réservé du pied de page 4">
            <a:extLst>
              <a:ext uri="{FF2B5EF4-FFF2-40B4-BE49-F238E27FC236}">
                <a16:creationId xmlns:a16="http://schemas.microsoft.com/office/drawing/2014/main" id="{1DA15557-A0C8-4318-B931-108351FE66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53C475B0-D594-4EB2-B55E-1697317E5AB8}"/>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26397DB-8C7C-4A2A-A742-375DC82D10DC}" type="slidenum">
              <a:rPr lang="en-US" altLang="ko-KR" sz="1400">
                <a:latin typeface="Calibri" panose="020F0502020204030204" pitchFamily="34" charset="0"/>
              </a:rPr>
              <a:pPr eaLnBrk="1" hangingPunct="1"/>
              <a:t>41</a:t>
            </a:fld>
            <a:endParaRPr lang="en-US" altLang="ko-KR" sz="1400">
              <a:latin typeface="Calibri" panose="020F0502020204030204" pitchFamily="34" charset="0"/>
            </a:endParaRPr>
          </a:p>
        </p:txBody>
      </p:sp>
      <p:sp>
        <p:nvSpPr>
          <p:cNvPr id="73734" name="Rectangle 3">
            <a:extLst>
              <a:ext uri="{FF2B5EF4-FFF2-40B4-BE49-F238E27FC236}">
                <a16:creationId xmlns:a16="http://schemas.microsoft.com/office/drawing/2014/main" id="{BBB29AC1-0CE4-459B-9D97-1ED652C367E8}"/>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3735" name="Rectangle 10">
            <a:extLst>
              <a:ext uri="{FF2B5EF4-FFF2-40B4-BE49-F238E27FC236}">
                <a16:creationId xmlns:a16="http://schemas.microsoft.com/office/drawing/2014/main" id="{17D2B687-3976-4D11-ADD5-C95F63CAC0FD}"/>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3736" name="Image 5">
            <a:extLst>
              <a:ext uri="{FF2B5EF4-FFF2-40B4-BE49-F238E27FC236}">
                <a16:creationId xmlns:a16="http://schemas.microsoft.com/office/drawing/2014/main" id="{08A3D622-748D-4327-B15A-982EEDC2EF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Image 7">
            <a:extLst>
              <a:ext uri="{FF2B5EF4-FFF2-40B4-BE49-F238E27FC236}">
                <a16:creationId xmlns:a16="http://schemas.microsoft.com/office/drawing/2014/main" id="{C2B76C8A-5193-4417-ADA2-EB90DC39BC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Image 15">
            <a:extLst>
              <a:ext uri="{FF2B5EF4-FFF2-40B4-BE49-F238E27FC236}">
                <a16:creationId xmlns:a16="http://schemas.microsoft.com/office/drawing/2014/main" id="{250E3BDD-979B-4518-8A8F-0AE7912A1D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688"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9" name="Image 16">
            <a:extLst>
              <a:ext uri="{FF2B5EF4-FFF2-40B4-BE49-F238E27FC236}">
                <a16:creationId xmlns:a16="http://schemas.microsoft.com/office/drawing/2014/main" id="{3BAD52ED-B405-41E6-B48D-D9329D9ADF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75388"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Tableau 27">
            <a:extLst>
              <a:ext uri="{FF2B5EF4-FFF2-40B4-BE49-F238E27FC236}">
                <a16:creationId xmlns:a16="http://schemas.microsoft.com/office/drawing/2014/main" id="{05372613-D845-4F3C-B09E-E5DD86645046}"/>
              </a:ext>
            </a:extLst>
          </p:cNvPr>
          <p:cNvGraphicFramePr>
            <a:graphicFrameLocks noGrp="1"/>
          </p:cNvGraphicFramePr>
          <p:nvPr/>
        </p:nvGraphicFramePr>
        <p:xfrm>
          <a:off x="4999520" y="3014191"/>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graphicFrame>
        <p:nvGraphicFramePr>
          <p:cNvPr id="32" name="Tableau 31">
            <a:extLst>
              <a:ext uri="{FF2B5EF4-FFF2-40B4-BE49-F238E27FC236}">
                <a16:creationId xmlns:a16="http://schemas.microsoft.com/office/drawing/2014/main" id="{B32EE39C-B048-420A-887A-622626708C81}"/>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26" name="Rectangle 25">
            <a:extLst>
              <a:ext uri="{FF2B5EF4-FFF2-40B4-BE49-F238E27FC236}">
                <a16:creationId xmlns:a16="http://schemas.microsoft.com/office/drawing/2014/main" id="{B2A62A7C-781D-4028-9AB4-1BEAF8916438}"/>
              </a:ext>
            </a:extLst>
          </p:cNvPr>
          <p:cNvSpPr/>
          <p:nvPr/>
        </p:nvSpPr>
        <p:spPr>
          <a:xfrm>
            <a:off x="1116013" y="5876925"/>
            <a:ext cx="173672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d</a:t>
            </a:r>
            <a:r>
              <a:rPr lang="fr-FR" altLang="fr-FR" sz="1800" b="1">
                <a:latin typeface="Calibri" panose="020F0502020204030204" pitchFamily="34" charset="0"/>
              </a:rPr>
              <a:t>’</a:t>
            </a:r>
            <a:r>
              <a:rPr lang="fr-FR" altLang="en-US" sz="1800" b="1">
                <a:latin typeface="Calibri" panose="020F0502020204030204" pitchFamily="34" charset="0"/>
              </a:rPr>
              <a:t>entrée</a:t>
            </a:r>
          </a:p>
        </p:txBody>
      </p:sp>
      <p:sp>
        <p:nvSpPr>
          <p:cNvPr id="54" name="Rectangle 53">
            <a:extLst>
              <a:ext uri="{FF2B5EF4-FFF2-40B4-BE49-F238E27FC236}">
                <a16:creationId xmlns:a16="http://schemas.microsoft.com/office/drawing/2014/main" id="{6B0354AE-4DBD-44FB-BD81-00713AD27240}"/>
              </a:ext>
            </a:extLst>
          </p:cNvPr>
          <p:cNvSpPr/>
          <p:nvPr/>
        </p:nvSpPr>
        <p:spPr>
          <a:xfrm>
            <a:off x="5292725" y="5876925"/>
            <a:ext cx="2287588"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graphicFrame>
        <p:nvGraphicFramePr>
          <p:cNvPr id="30" name="Tableau 29">
            <a:extLst>
              <a:ext uri="{FF2B5EF4-FFF2-40B4-BE49-F238E27FC236}">
                <a16:creationId xmlns:a16="http://schemas.microsoft.com/office/drawing/2014/main" id="{C3093D1E-F506-4644-BDA8-25CB94FEDF5C}"/>
              </a:ext>
            </a:extLst>
          </p:cNvPr>
          <p:cNvGraphicFramePr>
            <a:graphicFrameLocks noGrp="1"/>
          </p:cNvGraphicFramePr>
          <p:nvPr/>
        </p:nvGraphicFramePr>
        <p:xfrm>
          <a:off x="5004048" y="2996952"/>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471976F0-3195-461E-A9F1-CDD6F073EFAB}"/>
              </a:ext>
            </a:extLst>
          </p:cNvPr>
          <p:cNvSpPr/>
          <p:nvPr/>
        </p:nvSpPr>
        <p:spPr>
          <a:xfrm>
            <a:off x="3924300" y="5300663"/>
            <a:ext cx="5132388" cy="585787"/>
          </a:xfrm>
          <a:prstGeom prst="rect">
            <a:avLst/>
          </a:prstGeom>
        </p:spPr>
        <p:txBody>
          <a:bodyPr wrap="none">
            <a:spAutoFit/>
          </a:bodyPr>
          <a:lstStyle/>
          <a:p>
            <a:pPr>
              <a:defRPr/>
            </a:pPr>
            <a:r>
              <a:rPr lang="fr-FR" sz="3200" i="1" dirty="0" err="1">
                <a:latin typeface="+mn-lt"/>
                <a:ea typeface="굴림" charset="0"/>
                <a:cs typeface="굴림" charset="0"/>
              </a:rPr>
              <a:t>Logistic</a:t>
            </a:r>
            <a:r>
              <a:rPr lang="fr-FR" sz="3200" dirty="0">
                <a:latin typeface="+mn-lt"/>
                <a:ea typeface="굴림" charset="0"/>
                <a:cs typeface="굴림" charset="0"/>
              </a:rPr>
              <a:t>( (             - 200 ) / 50 )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3" name="Titre 1">
            <a:extLst>
              <a:ext uri="{FF2B5EF4-FFF2-40B4-BE49-F238E27FC236}">
                <a16:creationId xmlns:a16="http://schemas.microsoft.com/office/drawing/2014/main" id="{5E2DD590-C6CA-4192-939F-C405F220CBDD}"/>
              </a:ext>
            </a:extLst>
          </p:cNvPr>
          <p:cNvSpPr>
            <a:spLocks noGrp="1"/>
          </p:cNvSpPr>
          <p:nvPr>
            <p:ph type="title"/>
          </p:nvPr>
        </p:nvSpPr>
        <p:spPr/>
        <p:txBody>
          <a:bodyPr/>
          <a:lstStyle/>
          <a:p>
            <a:r>
              <a:rPr lang="fr-CA" altLang="en-US" dirty="0">
                <a:latin typeface="Arial" panose="020B0604020202020204" pitchFamily="34" charset="0"/>
              </a:rPr>
              <a:t>Calcul d’une couche complexe</a:t>
            </a:r>
          </a:p>
        </p:txBody>
      </p:sp>
      <p:sp>
        <p:nvSpPr>
          <p:cNvPr id="74754" name="Espace réservé du contenu 3">
            <a:extLst>
              <a:ext uri="{FF2B5EF4-FFF2-40B4-BE49-F238E27FC236}">
                <a16:creationId xmlns:a16="http://schemas.microsoft.com/office/drawing/2014/main" id="{A610AFA8-873E-4E98-8AA1-2FCFDB47AB00}"/>
              </a:ext>
            </a:extLst>
          </p:cNvPr>
          <p:cNvSpPr>
            <a:spLocks noGrp="1"/>
          </p:cNvSpPr>
          <p:nvPr>
            <p:ph idx="1"/>
          </p:nvPr>
        </p:nvSpPr>
        <p:spPr/>
        <p:txBody>
          <a:bodyPr/>
          <a:lstStyle/>
          <a:p>
            <a:r>
              <a:rPr lang="fr-FR" altLang="en-US" dirty="0"/>
              <a:t>Calcul d</a:t>
            </a:r>
            <a:r>
              <a:rPr lang="fr-FR" altLang="fr-FR" dirty="0"/>
              <a:t>’</a:t>
            </a:r>
            <a:r>
              <a:rPr lang="fr-FR" altLang="en-US" dirty="0"/>
              <a:t>une couche « </a:t>
            </a:r>
            <a:r>
              <a:rPr lang="fr-FR" altLang="en-US" dirty="0" err="1"/>
              <a:t>complex</a:t>
            </a:r>
            <a:r>
              <a:rPr lang="fr-FR" altLang="en-US" dirty="0"/>
              <a:t> </a:t>
            </a:r>
            <a:r>
              <a:rPr lang="fr-FR" altLang="en-US" dirty="0" err="1"/>
              <a:t>cell</a:t>
            </a:r>
            <a:r>
              <a:rPr lang="fr-FR" altLang="en-US" dirty="0"/>
              <a:t> »</a:t>
            </a:r>
          </a:p>
          <a:p>
            <a:pPr lvl="1"/>
            <a:r>
              <a:rPr lang="fr-FR" altLang="en-US" dirty="0"/>
              <a:t>maximum dans plusieurs segments</a:t>
            </a:r>
          </a:p>
        </p:txBody>
      </p:sp>
      <p:sp>
        <p:nvSpPr>
          <p:cNvPr id="74755" name="Espace réservé de la date 3">
            <a:extLst>
              <a:ext uri="{FF2B5EF4-FFF2-40B4-BE49-F238E27FC236}">
                <a16:creationId xmlns:a16="http://schemas.microsoft.com/office/drawing/2014/main" id="{BE6529D9-AF35-447B-89F4-A0B1D35F0FF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4756" name="Espace réservé du pied de page 4">
            <a:extLst>
              <a:ext uri="{FF2B5EF4-FFF2-40B4-BE49-F238E27FC236}">
                <a16:creationId xmlns:a16="http://schemas.microsoft.com/office/drawing/2014/main" id="{E7A50E32-0EC6-44B3-8081-1EB9253675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6C989C08-5940-4935-A8A4-296FF8F7938F}"/>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1017165-AE1C-4741-B04A-AFE435966707}" type="slidenum">
              <a:rPr lang="en-US" altLang="ko-KR" sz="1400">
                <a:latin typeface="Calibri" panose="020F0502020204030204" pitchFamily="34" charset="0"/>
              </a:rPr>
              <a:pPr eaLnBrk="1" hangingPunct="1"/>
              <a:t>42</a:t>
            </a:fld>
            <a:endParaRPr lang="en-US" altLang="ko-KR" sz="1400">
              <a:latin typeface="Calibri" panose="020F0502020204030204" pitchFamily="34" charset="0"/>
            </a:endParaRPr>
          </a:p>
        </p:txBody>
      </p:sp>
      <p:sp>
        <p:nvSpPr>
          <p:cNvPr id="74758" name="Rectangle 3">
            <a:extLst>
              <a:ext uri="{FF2B5EF4-FFF2-40B4-BE49-F238E27FC236}">
                <a16:creationId xmlns:a16="http://schemas.microsoft.com/office/drawing/2014/main" id="{D8804E8A-24F4-448D-BCE1-0F1C36B23BA1}"/>
              </a:ext>
            </a:extLst>
          </p:cNvPr>
          <p:cNvSpPr>
            <a:spLocks noChangeArrowheads="1"/>
          </p:cNvSpPr>
          <p:nvPr/>
        </p:nvSpPr>
        <p:spPr bwMode="auto">
          <a:xfrm>
            <a:off x="1639888" y="5407025"/>
            <a:ext cx="1366837"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4759" name="Rectangle 10">
            <a:extLst>
              <a:ext uri="{FF2B5EF4-FFF2-40B4-BE49-F238E27FC236}">
                <a16:creationId xmlns:a16="http://schemas.microsoft.com/office/drawing/2014/main" id="{70D388F3-7AF4-42DB-8C88-0875CD8EFBE4}"/>
              </a:ext>
            </a:extLst>
          </p:cNvPr>
          <p:cNvSpPr>
            <a:spLocks noChangeArrowheads="1"/>
          </p:cNvSpPr>
          <p:nvPr/>
        </p:nvSpPr>
        <p:spPr bwMode="auto">
          <a:xfrm>
            <a:off x="2863850"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4760" name="Image 7">
            <a:extLst>
              <a:ext uri="{FF2B5EF4-FFF2-40B4-BE49-F238E27FC236}">
                <a16:creationId xmlns:a16="http://schemas.microsoft.com/office/drawing/2014/main" id="{BF83F728-EA31-4329-AA2E-89890BD5B0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Image 15">
            <a:extLst>
              <a:ext uri="{FF2B5EF4-FFF2-40B4-BE49-F238E27FC236}">
                <a16:creationId xmlns:a16="http://schemas.microsoft.com/office/drawing/2014/main" id="{FC4DC9FA-0B7C-45B1-B351-3BC7E286CB1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1825"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Image 16">
            <a:extLst>
              <a:ext uri="{FF2B5EF4-FFF2-40B4-BE49-F238E27FC236}">
                <a16:creationId xmlns:a16="http://schemas.microsoft.com/office/drawing/2014/main" id="{D5B3C993-FC79-40B8-9274-95839068E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49525"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Tableau 27">
            <a:extLst>
              <a:ext uri="{FF2B5EF4-FFF2-40B4-BE49-F238E27FC236}">
                <a16:creationId xmlns:a16="http://schemas.microsoft.com/office/drawing/2014/main" id="{91D53FA0-0E70-4DD5-B3D6-A7D0F7173F7C}"/>
              </a:ext>
            </a:extLst>
          </p:cNvPr>
          <p:cNvGraphicFramePr>
            <a:graphicFrameLocks noGrp="1"/>
          </p:cNvGraphicFramePr>
          <p:nvPr/>
        </p:nvGraphicFramePr>
        <p:xfrm>
          <a:off x="6261924" y="3501008"/>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521613">
                <a:tc>
                  <a:txBody>
                    <a:bodyPr/>
                    <a:lstStyle/>
                    <a:p>
                      <a:pPr algn="ctr"/>
                      <a:r>
                        <a:rPr lang="fr-FR" sz="1600" dirty="0">
                          <a:solidFill>
                            <a:schemeClr val="tx1"/>
                          </a:solidFill>
                        </a:rPr>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1"/>
                  </a:ext>
                </a:extLst>
              </a:tr>
            </a:tbl>
          </a:graphicData>
        </a:graphic>
      </p:graphicFrame>
      <p:sp>
        <p:nvSpPr>
          <p:cNvPr id="54" name="Rectangle 53">
            <a:extLst>
              <a:ext uri="{FF2B5EF4-FFF2-40B4-BE49-F238E27FC236}">
                <a16:creationId xmlns:a16="http://schemas.microsoft.com/office/drawing/2014/main" id="{1647CD77-5102-4F34-AE25-D6EEB7F7620B}"/>
              </a:ext>
            </a:extLst>
          </p:cNvPr>
          <p:cNvSpPr/>
          <p:nvPr/>
        </p:nvSpPr>
        <p:spPr>
          <a:xfrm>
            <a:off x="1566863" y="5876925"/>
            <a:ext cx="2287587"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graphicFrame>
        <p:nvGraphicFramePr>
          <p:cNvPr id="30" name="Tableau 29">
            <a:extLst>
              <a:ext uri="{FF2B5EF4-FFF2-40B4-BE49-F238E27FC236}">
                <a16:creationId xmlns:a16="http://schemas.microsoft.com/office/drawing/2014/main" id="{32E8794E-6BC1-484F-B1E4-E8E4DC38D101}"/>
              </a:ext>
            </a:extLst>
          </p:cNvPr>
          <p:cNvGraphicFramePr>
            <a:graphicFrameLocks noGrp="1"/>
          </p:cNvGraphicFramePr>
          <p:nvPr/>
        </p:nvGraphicFramePr>
        <p:xfrm>
          <a:off x="1207453" y="2996952"/>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34" name="Rectangle 33">
            <a:extLst>
              <a:ext uri="{FF2B5EF4-FFF2-40B4-BE49-F238E27FC236}">
                <a16:creationId xmlns:a16="http://schemas.microsoft.com/office/drawing/2014/main" id="{493EB980-AA18-4375-A52C-013A47AA97FE}"/>
              </a:ext>
            </a:extLst>
          </p:cNvPr>
          <p:cNvSpPr/>
          <p:nvPr/>
        </p:nvSpPr>
        <p:spPr>
          <a:xfrm>
            <a:off x="1129509" y="5303040"/>
            <a:ext cx="3988592" cy="584775"/>
          </a:xfrm>
          <a:prstGeom prst="rect">
            <a:avLst/>
          </a:prstGeom>
        </p:spPr>
        <p:txBody>
          <a:bodyPr wrap="none">
            <a:spAutoFit/>
          </a:bodyPr>
          <a:lstStyle/>
          <a:p>
            <a:pPr>
              <a:defRPr/>
            </a:pPr>
            <a:r>
              <a:rPr lang="fr-FR" sz="3200" i="1" dirty="0">
                <a:latin typeface="+mn-lt"/>
                <a:ea typeface="굴림" charset="0"/>
                <a:cs typeface="굴림" charset="0"/>
              </a:rPr>
              <a:t>g</a:t>
            </a:r>
            <a:r>
              <a:rPr lang="fr-FR" sz="3200" dirty="0">
                <a:latin typeface="+mn-lt"/>
                <a:ea typeface="굴림" charset="0"/>
                <a:cs typeface="굴림" charset="0"/>
              </a:rPr>
              <a:t>( (             - 200 ) / 50 )</a:t>
            </a:r>
          </a:p>
        </p:txBody>
      </p:sp>
      <p:sp>
        <p:nvSpPr>
          <p:cNvPr id="36" name="Rectangle 35">
            <a:extLst>
              <a:ext uri="{FF2B5EF4-FFF2-40B4-BE49-F238E27FC236}">
                <a16:creationId xmlns:a16="http://schemas.microsoft.com/office/drawing/2014/main" id="{88EAB35E-A127-471A-89D0-EDDD9A6A37E8}"/>
              </a:ext>
            </a:extLst>
          </p:cNvPr>
          <p:cNvSpPr/>
          <p:nvPr/>
        </p:nvSpPr>
        <p:spPr>
          <a:xfrm>
            <a:off x="5668963" y="5876925"/>
            <a:ext cx="246697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complex cell »</a:t>
            </a:r>
          </a:p>
        </p:txBody>
      </p:sp>
      <p:grpSp>
        <p:nvGrpSpPr>
          <p:cNvPr id="17" name="Grouper 16">
            <a:extLst>
              <a:ext uri="{FF2B5EF4-FFF2-40B4-BE49-F238E27FC236}">
                <a16:creationId xmlns:a16="http://schemas.microsoft.com/office/drawing/2014/main" id="{98856624-2396-4D36-9EF7-A0E0E24ADBAB}"/>
              </a:ext>
            </a:extLst>
          </p:cNvPr>
          <p:cNvGrpSpPr>
            <a:grpSpLocks/>
          </p:cNvGrpSpPr>
          <p:nvPr/>
        </p:nvGrpSpPr>
        <p:grpSpPr bwMode="auto">
          <a:xfrm>
            <a:off x="1208088" y="2997200"/>
            <a:ext cx="5595937" cy="1008063"/>
            <a:chOff x="1207453" y="2996952"/>
            <a:chExt cx="5596795" cy="1008112"/>
          </a:xfrm>
        </p:grpSpPr>
        <p:sp>
          <p:nvSpPr>
            <p:cNvPr id="5" name="Rectangle 4">
              <a:extLst>
                <a:ext uri="{FF2B5EF4-FFF2-40B4-BE49-F238E27FC236}">
                  <a16:creationId xmlns:a16="http://schemas.microsoft.com/office/drawing/2014/main" id="{047EF8F2-6CC4-45DD-BA09-74EF5AF5066A}"/>
                </a:ext>
              </a:extLst>
            </p:cNvPr>
            <p:cNvSpPr>
              <a:spLocks noChangeArrowheads="1"/>
            </p:cNvSpPr>
            <p:nvPr/>
          </p:nvSpPr>
          <p:spPr bwMode="auto">
            <a:xfrm>
              <a:off x="1207453" y="2996952"/>
              <a:ext cx="1152702" cy="100811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7" name="Rectangle 36">
              <a:extLst>
                <a:ext uri="{FF2B5EF4-FFF2-40B4-BE49-F238E27FC236}">
                  <a16:creationId xmlns:a16="http://schemas.microsoft.com/office/drawing/2014/main" id="{33D213F9-B53A-4F60-86E7-F3742B183584}"/>
                </a:ext>
              </a:extLst>
            </p:cNvPr>
            <p:cNvSpPr>
              <a:spLocks noChangeArrowheads="1"/>
            </p:cNvSpPr>
            <p:nvPr/>
          </p:nvSpPr>
          <p:spPr bwMode="auto">
            <a:xfrm>
              <a:off x="6227898" y="3501802"/>
              <a:ext cx="576350" cy="50326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89" name="Grouper 11">
              <a:extLst>
                <a:ext uri="{FF2B5EF4-FFF2-40B4-BE49-F238E27FC236}">
                  <a16:creationId xmlns:a16="http://schemas.microsoft.com/office/drawing/2014/main" id="{8B97E4FF-3768-4CBA-B94D-EDB20084D84E}"/>
                </a:ext>
              </a:extLst>
            </p:cNvPr>
            <p:cNvGrpSpPr>
              <a:grpSpLocks/>
            </p:cNvGrpSpPr>
            <p:nvPr/>
          </p:nvGrpSpPr>
          <p:grpSpPr bwMode="auto">
            <a:xfrm>
              <a:off x="2359581" y="3198168"/>
              <a:ext cx="3868603" cy="554868"/>
              <a:chOff x="2359581" y="3198168"/>
              <a:chExt cx="3868603" cy="554868"/>
            </a:xfrm>
          </p:grpSpPr>
          <p:cxnSp>
            <p:nvCxnSpPr>
              <p:cNvPr id="10" name="Connecteur droit avec flèche 9">
                <a:extLst>
                  <a:ext uri="{FF2B5EF4-FFF2-40B4-BE49-F238E27FC236}">
                    <a16:creationId xmlns:a16="http://schemas.microsoft.com/office/drawing/2014/main" id="{5A857F3E-D239-4225-844B-7830786E58E5}"/>
                  </a:ext>
                </a:extLst>
              </p:cNvPr>
              <p:cNvCxnSpPr>
                <a:cxnSpLocks noChangeShapeType="1"/>
                <a:stCxn id="5" idx="3"/>
                <a:endCxn id="37" idx="1"/>
              </p:cNvCxnSpPr>
              <p:nvPr/>
            </p:nvCxnSpPr>
            <p:spPr bwMode="auto">
              <a:xfrm>
                <a:off x="2360155" y="3500215"/>
                <a:ext cx="3867743" cy="252424"/>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F225AF4E-5B29-4617-A297-83465FBBC1DE}"/>
                  </a:ext>
                </a:extLst>
              </p:cNvPr>
              <p:cNvSpPr/>
              <p:nvPr/>
            </p:nvSpPr>
            <p:spPr>
              <a:xfrm>
                <a:off x="4289263" y="3198575"/>
                <a:ext cx="714485" cy="460397"/>
              </a:xfrm>
              <a:prstGeom prst="rect">
                <a:avLst/>
              </a:prstGeom>
            </p:spPr>
            <p:txBody>
              <a:bodyPr wrap="none">
                <a:spAutoFit/>
              </a:bodyPr>
              <a:lstStyle/>
              <a:p>
                <a:pPr>
                  <a:defRPr/>
                </a:pPr>
                <a:r>
                  <a:rPr lang="fr-FR" dirty="0">
                    <a:latin typeface="+mn-lt"/>
                    <a:ea typeface="굴림" charset="0"/>
                    <a:cs typeface="굴림" charset="0"/>
                  </a:rPr>
                  <a:t>max</a:t>
                </a:r>
              </a:p>
            </p:txBody>
          </p:sp>
        </p:grpSp>
      </p:grpSp>
      <p:grpSp>
        <p:nvGrpSpPr>
          <p:cNvPr id="18" name="Grouper 17">
            <a:extLst>
              <a:ext uri="{FF2B5EF4-FFF2-40B4-BE49-F238E27FC236}">
                <a16:creationId xmlns:a16="http://schemas.microsoft.com/office/drawing/2014/main" id="{E702EE12-207F-412B-82BF-9CB333C79A59}"/>
              </a:ext>
            </a:extLst>
          </p:cNvPr>
          <p:cNvGrpSpPr>
            <a:grpSpLocks/>
          </p:cNvGrpSpPr>
          <p:nvPr/>
        </p:nvGrpSpPr>
        <p:grpSpPr bwMode="auto">
          <a:xfrm>
            <a:off x="2316163" y="2997200"/>
            <a:ext cx="5135562" cy="1008063"/>
            <a:chOff x="2316376" y="2996952"/>
            <a:chExt cx="5135944" cy="1008112"/>
          </a:xfrm>
        </p:grpSpPr>
        <p:sp>
          <p:nvSpPr>
            <p:cNvPr id="29" name="Rectangle 28">
              <a:extLst>
                <a:ext uri="{FF2B5EF4-FFF2-40B4-BE49-F238E27FC236}">
                  <a16:creationId xmlns:a16="http://schemas.microsoft.com/office/drawing/2014/main" id="{B002D173-7996-440E-B269-BCB2172E5587}"/>
                </a:ext>
              </a:extLst>
            </p:cNvPr>
            <p:cNvSpPr>
              <a:spLocks noChangeArrowheads="1"/>
            </p:cNvSpPr>
            <p:nvPr/>
          </p:nvSpPr>
          <p:spPr bwMode="auto">
            <a:xfrm>
              <a:off x="2316376" y="2996952"/>
              <a:ext cx="1266919" cy="100811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9" name="Rectangle 38">
              <a:extLst>
                <a:ext uri="{FF2B5EF4-FFF2-40B4-BE49-F238E27FC236}">
                  <a16:creationId xmlns:a16="http://schemas.microsoft.com/office/drawing/2014/main" id="{CA8A145B-54DA-4BF6-961D-24707471DAEB}"/>
                </a:ext>
              </a:extLst>
            </p:cNvPr>
            <p:cNvSpPr>
              <a:spLocks noChangeArrowheads="1"/>
            </p:cNvSpPr>
            <p:nvPr/>
          </p:nvSpPr>
          <p:spPr bwMode="auto">
            <a:xfrm>
              <a:off x="6818861" y="3501802"/>
              <a:ext cx="633459" cy="50326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84" name="Grouper 44">
              <a:extLst>
                <a:ext uri="{FF2B5EF4-FFF2-40B4-BE49-F238E27FC236}">
                  <a16:creationId xmlns:a16="http://schemas.microsoft.com/office/drawing/2014/main" id="{749B0528-10E8-4746-8F20-E520DF22B851}"/>
                </a:ext>
              </a:extLst>
            </p:cNvPr>
            <p:cNvGrpSpPr>
              <a:grpSpLocks/>
            </p:cNvGrpSpPr>
            <p:nvPr/>
          </p:nvGrpSpPr>
          <p:grpSpPr bwMode="auto">
            <a:xfrm>
              <a:off x="3563888" y="3212976"/>
              <a:ext cx="3254760" cy="540060"/>
              <a:chOff x="2359581" y="3198168"/>
              <a:chExt cx="3254760" cy="540060"/>
            </a:xfrm>
          </p:grpSpPr>
          <p:cxnSp>
            <p:nvCxnSpPr>
              <p:cNvPr id="46" name="Connecteur droit avec flèche 45">
                <a:extLst>
                  <a:ext uri="{FF2B5EF4-FFF2-40B4-BE49-F238E27FC236}">
                    <a16:creationId xmlns:a16="http://schemas.microsoft.com/office/drawing/2014/main" id="{42D0EF60-D55A-4A2A-8234-783C288C91B9}"/>
                  </a:ext>
                </a:extLst>
              </p:cNvPr>
              <p:cNvCxnSpPr>
                <a:cxnSpLocks noChangeShapeType="1"/>
                <a:endCxn id="39" idx="1"/>
              </p:cNvCxnSpPr>
              <p:nvPr/>
            </p:nvCxnSpPr>
            <p:spPr bwMode="auto">
              <a:xfrm>
                <a:off x="2359937" y="3501282"/>
                <a:ext cx="3254617" cy="236548"/>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7" name="Rectangle 46">
                <a:extLst>
                  <a:ext uri="{FF2B5EF4-FFF2-40B4-BE49-F238E27FC236}">
                    <a16:creationId xmlns:a16="http://schemas.microsoft.com/office/drawing/2014/main" id="{14C046D2-2CA3-4112-A9B5-B87795CD3B24}"/>
                  </a:ext>
                </a:extLst>
              </p:cNvPr>
              <p:cNvSpPr/>
              <p:nvPr/>
            </p:nvSpPr>
            <p:spPr>
              <a:xfrm>
                <a:off x="4290481" y="3198054"/>
                <a:ext cx="714428" cy="461985"/>
              </a:xfrm>
              <a:prstGeom prst="rect">
                <a:avLst/>
              </a:prstGeom>
            </p:spPr>
            <p:txBody>
              <a:bodyPr wrap="none">
                <a:spAutoFit/>
              </a:bodyPr>
              <a:lstStyle/>
              <a:p>
                <a:pPr>
                  <a:defRPr/>
                </a:pPr>
                <a:r>
                  <a:rPr lang="fr-FR" dirty="0">
                    <a:latin typeface="+mn-lt"/>
                    <a:ea typeface="굴림" charset="0"/>
                    <a:cs typeface="굴림" charset="0"/>
                  </a:rPr>
                  <a:t>max</a:t>
                </a:r>
              </a:p>
            </p:txBody>
          </p:sp>
        </p:grpSp>
      </p:grpSp>
      <p:grpSp>
        <p:nvGrpSpPr>
          <p:cNvPr id="20" name="Grouper 19">
            <a:extLst>
              <a:ext uri="{FF2B5EF4-FFF2-40B4-BE49-F238E27FC236}">
                <a16:creationId xmlns:a16="http://schemas.microsoft.com/office/drawing/2014/main" id="{DAE6F251-AC0F-499D-B6B6-4E365A8B9FF7}"/>
              </a:ext>
            </a:extLst>
          </p:cNvPr>
          <p:cNvGrpSpPr>
            <a:grpSpLocks/>
          </p:cNvGrpSpPr>
          <p:nvPr/>
        </p:nvGrpSpPr>
        <p:grpSpPr bwMode="auto">
          <a:xfrm>
            <a:off x="2316163" y="4005263"/>
            <a:ext cx="5135562" cy="1108075"/>
            <a:chOff x="2316376" y="4005064"/>
            <a:chExt cx="5135944" cy="1108923"/>
          </a:xfrm>
        </p:grpSpPr>
        <p:sp>
          <p:nvSpPr>
            <p:cNvPr id="33" name="Rectangle 32">
              <a:extLst>
                <a:ext uri="{FF2B5EF4-FFF2-40B4-BE49-F238E27FC236}">
                  <a16:creationId xmlns:a16="http://schemas.microsoft.com/office/drawing/2014/main" id="{B911FF48-69FA-4559-ACCF-02D95535CD8A}"/>
                </a:ext>
              </a:extLst>
            </p:cNvPr>
            <p:cNvSpPr>
              <a:spLocks noChangeArrowheads="1"/>
            </p:cNvSpPr>
            <p:nvPr/>
          </p:nvSpPr>
          <p:spPr bwMode="auto">
            <a:xfrm>
              <a:off x="2316376" y="4005064"/>
              <a:ext cx="1266919" cy="1108923"/>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2" name="Rectangle 41">
              <a:extLst>
                <a:ext uri="{FF2B5EF4-FFF2-40B4-BE49-F238E27FC236}">
                  <a16:creationId xmlns:a16="http://schemas.microsoft.com/office/drawing/2014/main" id="{36648A48-1B18-407C-8FA4-964A69439FD2}"/>
                </a:ext>
              </a:extLst>
            </p:cNvPr>
            <p:cNvSpPr>
              <a:spLocks noChangeArrowheads="1"/>
            </p:cNvSpPr>
            <p:nvPr/>
          </p:nvSpPr>
          <p:spPr bwMode="auto">
            <a:xfrm>
              <a:off x="6818861" y="4005064"/>
              <a:ext cx="633459" cy="50362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79" name="Grouper 52">
              <a:extLst>
                <a:ext uri="{FF2B5EF4-FFF2-40B4-BE49-F238E27FC236}">
                  <a16:creationId xmlns:a16="http://schemas.microsoft.com/office/drawing/2014/main" id="{6339B59B-7092-49B7-933C-96AE36A41DEF}"/>
                </a:ext>
              </a:extLst>
            </p:cNvPr>
            <p:cNvGrpSpPr>
              <a:grpSpLocks/>
            </p:cNvGrpSpPr>
            <p:nvPr/>
          </p:nvGrpSpPr>
          <p:grpSpPr bwMode="auto">
            <a:xfrm>
              <a:off x="3583717" y="4257092"/>
              <a:ext cx="3234931" cy="497669"/>
              <a:chOff x="2379410" y="3738228"/>
              <a:chExt cx="3234931" cy="497669"/>
            </a:xfrm>
          </p:grpSpPr>
          <p:cxnSp>
            <p:nvCxnSpPr>
              <p:cNvPr id="55" name="Connecteur droit avec flèche 54">
                <a:extLst>
                  <a:ext uri="{FF2B5EF4-FFF2-40B4-BE49-F238E27FC236}">
                    <a16:creationId xmlns:a16="http://schemas.microsoft.com/office/drawing/2014/main" id="{0D7EB296-FE85-49D2-8E4A-3B1B8ACAA979}"/>
                  </a:ext>
                </a:extLst>
              </p:cNvPr>
              <p:cNvCxnSpPr>
                <a:cxnSpLocks noChangeShapeType="1"/>
                <a:stCxn id="33" idx="3"/>
              </p:cNvCxnSpPr>
              <p:nvPr/>
            </p:nvCxnSpPr>
            <p:spPr bwMode="auto">
              <a:xfrm flipV="1">
                <a:off x="2378988" y="3738805"/>
                <a:ext cx="3235566" cy="301856"/>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6" name="Rectangle 55">
                <a:extLst>
                  <a:ext uri="{FF2B5EF4-FFF2-40B4-BE49-F238E27FC236}">
                    <a16:creationId xmlns:a16="http://schemas.microsoft.com/office/drawing/2014/main" id="{7DDCF1F9-B62D-4F64-8D7D-3F40013F991B}"/>
                  </a:ext>
                </a:extLst>
              </p:cNvPr>
              <p:cNvSpPr/>
              <p:nvPr/>
            </p:nvSpPr>
            <p:spPr>
              <a:xfrm>
                <a:off x="3655433" y="3775346"/>
                <a:ext cx="714428" cy="460728"/>
              </a:xfrm>
              <a:prstGeom prst="rect">
                <a:avLst/>
              </a:prstGeom>
            </p:spPr>
            <p:txBody>
              <a:bodyPr wrap="none">
                <a:spAutoFit/>
              </a:bodyPr>
              <a:lstStyle/>
              <a:p>
                <a:pPr>
                  <a:defRPr/>
                </a:pPr>
                <a:r>
                  <a:rPr lang="fr-FR" dirty="0">
                    <a:latin typeface="+mn-lt"/>
                    <a:ea typeface="굴림" charset="0"/>
                    <a:cs typeface="굴림" charset="0"/>
                  </a:rPr>
                  <a:t>max</a:t>
                </a:r>
              </a:p>
            </p:txBody>
          </p:sp>
        </p:grpSp>
      </p:grpSp>
      <p:grpSp>
        <p:nvGrpSpPr>
          <p:cNvPr id="19" name="Grouper 18">
            <a:extLst>
              <a:ext uri="{FF2B5EF4-FFF2-40B4-BE49-F238E27FC236}">
                <a16:creationId xmlns:a16="http://schemas.microsoft.com/office/drawing/2014/main" id="{AE7DE983-3155-441A-BC9A-5B7BCD7B33F7}"/>
              </a:ext>
            </a:extLst>
          </p:cNvPr>
          <p:cNvGrpSpPr>
            <a:grpSpLocks/>
          </p:cNvGrpSpPr>
          <p:nvPr/>
        </p:nvGrpSpPr>
        <p:grpSpPr bwMode="auto">
          <a:xfrm>
            <a:off x="1208088" y="4005263"/>
            <a:ext cx="5595937" cy="1108075"/>
            <a:chOff x="1207453" y="4005064"/>
            <a:chExt cx="5596795" cy="1108923"/>
          </a:xfrm>
        </p:grpSpPr>
        <p:sp>
          <p:nvSpPr>
            <p:cNvPr id="31" name="Rectangle 30">
              <a:extLst>
                <a:ext uri="{FF2B5EF4-FFF2-40B4-BE49-F238E27FC236}">
                  <a16:creationId xmlns:a16="http://schemas.microsoft.com/office/drawing/2014/main" id="{DF577B5C-2914-428C-AC9F-C9916C9B223B}"/>
                </a:ext>
              </a:extLst>
            </p:cNvPr>
            <p:cNvSpPr>
              <a:spLocks noChangeArrowheads="1"/>
            </p:cNvSpPr>
            <p:nvPr/>
          </p:nvSpPr>
          <p:spPr bwMode="auto">
            <a:xfrm>
              <a:off x="1207453" y="4005064"/>
              <a:ext cx="1152702" cy="1108923"/>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0" name="Rectangle 39">
              <a:extLst>
                <a:ext uri="{FF2B5EF4-FFF2-40B4-BE49-F238E27FC236}">
                  <a16:creationId xmlns:a16="http://schemas.microsoft.com/office/drawing/2014/main" id="{084DD338-93B5-4E40-9EC7-872CFA4762A7}"/>
                </a:ext>
              </a:extLst>
            </p:cNvPr>
            <p:cNvSpPr>
              <a:spLocks noChangeArrowheads="1"/>
            </p:cNvSpPr>
            <p:nvPr/>
          </p:nvSpPr>
          <p:spPr bwMode="auto">
            <a:xfrm>
              <a:off x="6227898" y="4005064"/>
              <a:ext cx="576350" cy="50362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74" name="Grouper 56">
              <a:extLst>
                <a:ext uri="{FF2B5EF4-FFF2-40B4-BE49-F238E27FC236}">
                  <a16:creationId xmlns:a16="http://schemas.microsoft.com/office/drawing/2014/main" id="{E32502CE-8325-46F5-B882-91D85FC3DD59}"/>
                </a:ext>
              </a:extLst>
            </p:cNvPr>
            <p:cNvGrpSpPr>
              <a:grpSpLocks/>
            </p:cNvGrpSpPr>
            <p:nvPr/>
          </p:nvGrpSpPr>
          <p:grpSpPr bwMode="auto">
            <a:xfrm>
              <a:off x="2359581" y="4271900"/>
              <a:ext cx="3868603" cy="626877"/>
              <a:chOff x="2359581" y="3753036"/>
              <a:chExt cx="3868603" cy="626877"/>
            </a:xfrm>
          </p:grpSpPr>
          <p:cxnSp>
            <p:nvCxnSpPr>
              <p:cNvPr id="58" name="Connecteur droit avec flèche 57">
                <a:extLst>
                  <a:ext uri="{FF2B5EF4-FFF2-40B4-BE49-F238E27FC236}">
                    <a16:creationId xmlns:a16="http://schemas.microsoft.com/office/drawing/2014/main" id="{740BAAEC-D575-45DA-BFFE-546FCB066145}"/>
                  </a:ext>
                </a:extLst>
              </p:cNvPr>
              <p:cNvCxnSpPr>
                <a:cxnSpLocks noChangeShapeType="1"/>
                <a:stCxn id="31" idx="3"/>
              </p:cNvCxnSpPr>
              <p:nvPr/>
            </p:nvCxnSpPr>
            <p:spPr bwMode="auto">
              <a:xfrm flipV="1">
                <a:off x="2360155" y="3753104"/>
                <a:ext cx="3867743" cy="287557"/>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9" name="Rectangle 58">
                <a:extLst>
                  <a:ext uri="{FF2B5EF4-FFF2-40B4-BE49-F238E27FC236}">
                    <a16:creationId xmlns:a16="http://schemas.microsoft.com/office/drawing/2014/main" id="{674C4C84-A0B0-4A41-A72B-E825381A00AC}"/>
                  </a:ext>
                </a:extLst>
              </p:cNvPr>
              <p:cNvSpPr/>
              <p:nvPr/>
            </p:nvSpPr>
            <p:spPr>
              <a:xfrm>
                <a:off x="4068567" y="3918330"/>
                <a:ext cx="714485" cy="462315"/>
              </a:xfrm>
              <a:prstGeom prst="rect">
                <a:avLst/>
              </a:prstGeom>
            </p:spPr>
            <p:txBody>
              <a:bodyPr wrap="none">
                <a:spAutoFit/>
              </a:bodyPr>
              <a:lstStyle/>
              <a:p>
                <a:pPr>
                  <a:defRPr/>
                </a:pPr>
                <a:r>
                  <a:rPr lang="fr-FR" dirty="0">
                    <a:latin typeface="+mn-lt"/>
                    <a:ea typeface="굴림" charset="0"/>
                    <a:cs typeface="굴림" charset="0"/>
                  </a:rPr>
                  <a:t>max</a:t>
                </a:r>
              </a:p>
            </p:txBody>
          </p:sp>
        </p:grpSp>
      </p:grpSp>
      <p:sp>
        <p:nvSpPr>
          <p:cNvPr id="41" name="Rectangle 40">
            <a:extLst>
              <a:ext uri="{FF2B5EF4-FFF2-40B4-BE49-F238E27FC236}">
                <a16:creationId xmlns:a16="http://schemas.microsoft.com/office/drawing/2014/main" id="{056D964E-CC98-4A04-970B-B77B76EA1F9E}"/>
              </a:ext>
            </a:extLst>
          </p:cNvPr>
          <p:cNvSpPr/>
          <p:nvPr/>
        </p:nvSpPr>
        <p:spPr>
          <a:xfrm>
            <a:off x="5118101" y="5219240"/>
            <a:ext cx="4103816" cy="584775"/>
          </a:xfrm>
          <a:prstGeom prst="rect">
            <a:avLst/>
          </a:prstGeom>
        </p:spPr>
        <p:txBody>
          <a:bodyPr wrap="none">
            <a:spAutoFit/>
          </a:bodyPr>
          <a:lstStyle/>
          <a:p>
            <a:pPr>
              <a:defRPr/>
            </a:pPr>
            <a:r>
              <a:rPr lang="fr-FR" sz="3200" i="1" dirty="0">
                <a:ea typeface="굴림" charset="0"/>
                <a:cs typeface="굴림" charset="0"/>
              </a:rPr>
              <a:t>g </a:t>
            </a:r>
            <a:r>
              <a:rPr lang="fr-FR" sz="3200" dirty="0">
                <a:latin typeface="+mn-lt"/>
                <a:ea typeface="굴림" charset="0"/>
                <a:cs typeface="굴림" charset="0"/>
              </a:rPr>
              <a:t>: fonction d’activation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nodeType="click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nodeType="clickEffect">
                                  <p:stCondLst>
                                    <p:cond delay="0"/>
                                  </p:stCondLst>
                                  <p:childTnLst>
                                    <p:animEffect transition="out" filter="fade">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re 1">
            <a:extLst>
              <a:ext uri="{FF2B5EF4-FFF2-40B4-BE49-F238E27FC236}">
                <a16:creationId xmlns:a16="http://schemas.microsoft.com/office/drawing/2014/main" id="{29F17E08-73BC-4AF4-8470-C2FCFA495859}"/>
              </a:ext>
            </a:extLst>
          </p:cNvPr>
          <p:cNvSpPr>
            <a:spLocks noGrp="1"/>
          </p:cNvSpPr>
          <p:nvPr>
            <p:ph type="title"/>
          </p:nvPr>
        </p:nvSpPr>
        <p:spPr/>
        <p:txBody>
          <a:bodyPr/>
          <a:lstStyle/>
          <a:p>
            <a:r>
              <a:rPr lang="fr-CA" altLang="en-US" dirty="0">
                <a:latin typeface="Arial" panose="020B0604020202020204" pitchFamily="34" charset="0"/>
              </a:rPr>
              <a:t>Histoire du CNN</a:t>
            </a:r>
          </a:p>
        </p:txBody>
      </p:sp>
      <p:sp>
        <p:nvSpPr>
          <p:cNvPr id="68610" name="Espace réservé de la date 3">
            <a:extLst>
              <a:ext uri="{FF2B5EF4-FFF2-40B4-BE49-F238E27FC236}">
                <a16:creationId xmlns:a16="http://schemas.microsoft.com/office/drawing/2014/main" id="{60C87FAC-7DF2-4178-B6BE-E102210A07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8611" name="Espace réservé du pied de page 4">
            <a:extLst>
              <a:ext uri="{FF2B5EF4-FFF2-40B4-BE49-F238E27FC236}">
                <a16:creationId xmlns:a16="http://schemas.microsoft.com/office/drawing/2014/main" id="{BCC5E5ED-120D-4D49-8F28-C87A9FD8AD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3C54BF-7B66-4D82-BF7E-2CDBE35F9F1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8D12D68-08B5-446B-B5A9-CAD55F2625EC}" type="slidenum">
              <a:rPr lang="en-US" altLang="ko-KR" sz="1400">
                <a:latin typeface="Calibri" panose="020F0502020204030204" pitchFamily="34" charset="0"/>
              </a:rPr>
              <a:pPr eaLnBrk="1" hangingPunct="1"/>
              <a:t>43</a:t>
            </a:fld>
            <a:endParaRPr lang="en-US" altLang="ko-KR" sz="1400">
              <a:latin typeface="Calibri" panose="020F0502020204030204" pitchFamily="34" charset="0"/>
            </a:endParaRPr>
          </a:p>
        </p:txBody>
      </p:sp>
      <p:sp>
        <p:nvSpPr>
          <p:cNvPr id="3" name="Rectangle 2">
            <a:extLst>
              <a:ext uri="{FF2B5EF4-FFF2-40B4-BE49-F238E27FC236}">
                <a16:creationId xmlns:a16="http://schemas.microsoft.com/office/drawing/2014/main" id="{9AB35BA5-4BA5-4598-ADA8-DF7BD63AB530}"/>
              </a:ext>
            </a:extLst>
          </p:cNvPr>
          <p:cNvSpPr/>
          <p:nvPr/>
        </p:nvSpPr>
        <p:spPr>
          <a:xfrm>
            <a:off x="1828202" y="5043604"/>
            <a:ext cx="6244389" cy="369332"/>
          </a:xfrm>
          <a:prstGeom prst="rect">
            <a:avLst/>
          </a:prstGeom>
        </p:spPr>
        <p:txBody>
          <a:bodyPr wrap="square">
            <a:spAutoFit/>
          </a:bodyPr>
          <a:lstStyle/>
          <a:p>
            <a:pPr algn="ctr">
              <a:defRPr/>
            </a:pPr>
            <a:endParaRPr lang="de-DE" dirty="0">
              <a:latin typeface="+mn-lt"/>
              <a:ea typeface="굴림" charset="0"/>
              <a:cs typeface="굴림" charset="0"/>
            </a:endParaRPr>
          </a:p>
        </p:txBody>
      </p:sp>
      <p:sp>
        <p:nvSpPr>
          <p:cNvPr id="7" name="Espace réservé du contenu 2">
            <a:extLst>
              <a:ext uri="{FF2B5EF4-FFF2-40B4-BE49-F238E27FC236}">
                <a16:creationId xmlns:a16="http://schemas.microsoft.com/office/drawing/2014/main" id="{134333D8-D4D7-401F-8301-4502BC944554}"/>
              </a:ext>
            </a:extLst>
          </p:cNvPr>
          <p:cNvSpPr txBox="1">
            <a:spLocks/>
          </p:cNvSpPr>
          <p:nvPr/>
        </p:nvSpPr>
        <p:spPr>
          <a:xfrm>
            <a:off x="457200" y="1600200"/>
            <a:ext cx="8283576" cy="4838700"/>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b="1" dirty="0">
                <a:ea typeface="굴림" charset="0"/>
                <a:cs typeface="굴림" charset="0"/>
              </a:rPr>
              <a:t>1959 &amp; 1962</a:t>
            </a:r>
            <a:r>
              <a:rPr lang="de-DE" dirty="0">
                <a:ea typeface="굴림" charset="0"/>
                <a:cs typeface="굴림" charset="0"/>
              </a:rPr>
              <a:t>:   </a:t>
            </a:r>
            <a:r>
              <a:rPr lang="de-DE" dirty="0">
                <a:ea typeface="굴림" charset="0"/>
                <a:cs typeface="굴림" charset="0"/>
                <a:hlinkClick r:id="rId3" action="ppaction://hlinkfile"/>
              </a:rPr>
              <a:t>David Hubel &amp; Torsten Wiesel </a:t>
            </a:r>
            <a:r>
              <a:rPr lang="de-DE" dirty="0">
                <a:latin typeface="+mn-lt"/>
                <a:ea typeface="굴림" charset="0"/>
                <a:cs typeface="굴림" charset="0"/>
              </a:rPr>
              <a:t>: Fonctionnement de la vision chez les animaux </a:t>
            </a:r>
            <a:r>
              <a:rPr lang="en-US" sz="1800" dirty="0">
                <a:hlinkClick r:id="rId4"/>
              </a:rPr>
              <a:t>https://www.youtube.com/watch?v=y_l4kQ5wjiw</a:t>
            </a:r>
            <a:r>
              <a:rPr lang="en-US" sz="1800" dirty="0"/>
              <a:t> </a:t>
            </a:r>
            <a:endParaRPr lang="de-DE" sz="1800" dirty="0">
              <a:latin typeface="+mn-lt"/>
              <a:ea typeface="굴림" charset="0"/>
              <a:cs typeface="굴림" charset="0"/>
            </a:endParaRPr>
          </a:p>
          <a:p>
            <a:pPr marL="0" indent="0">
              <a:buNone/>
            </a:pPr>
            <a:endParaRPr lang="de-DE" dirty="0">
              <a:latin typeface="+mn-lt"/>
              <a:ea typeface="굴림" charset="0"/>
              <a:cs typeface="굴림" charset="0"/>
            </a:endParaRPr>
          </a:p>
          <a:p>
            <a:r>
              <a:rPr lang="de-DE" b="1" dirty="0">
                <a:ea typeface="굴림" charset="0"/>
                <a:cs typeface="굴림" charset="0"/>
              </a:rPr>
              <a:t>1980s</a:t>
            </a:r>
            <a:r>
              <a:rPr lang="de-DE" dirty="0">
                <a:ea typeface="굴림" charset="0"/>
                <a:cs typeface="굴림" charset="0"/>
              </a:rPr>
              <a:t> : </a:t>
            </a:r>
            <a:r>
              <a:rPr lang="en-US" dirty="0" err="1"/>
              <a:t>Kunihiko</a:t>
            </a:r>
            <a:r>
              <a:rPr lang="en-US" dirty="0"/>
              <a:t> Fukushima – Architecture </a:t>
            </a:r>
            <a:r>
              <a:rPr lang="en-US" dirty="0" err="1"/>
              <a:t>Neocognitron</a:t>
            </a:r>
            <a:r>
              <a:rPr lang="en-US" dirty="0"/>
              <a:t> inspire des travaux de Hubel et Wiesel</a:t>
            </a:r>
          </a:p>
          <a:p>
            <a:pPr lvl="1"/>
            <a:r>
              <a:rPr lang="en-CA" dirty="0" err="1">
                <a:hlinkClick r:id="rId5"/>
              </a:rPr>
              <a:t>Neocognitron</a:t>
            </a:r>
            <a:r>
              <a:rPr lang="en-CA" dirty="0">
                <a:hlinkClick r:id="rId5"/>
              </a:rPr>
              <a:t>: A Self-organizing Neural Network Model for a Mechanism of Pattern Recognition Unaffected by Shift in Position”</a:t>
            </a:r>
            <a:endParaRPr lang="de-DE" dirty="0">
              <a:ea typeface="굴림" charset="0"/>
              <a:cs typeface="굴림" charset="0"/>
            </a:endParaRPr>
          </a:p>
          <a:p>
            <a:endParaRPr lang="de-DE" dirty="0">
              <a:latin typeface="+mn-lt"/>
              <a:ea typeface="굴림" charset="0"/>
              <a:cs typeface="굴림" charset="0"/>
            </a:endParaRPr>
          </a:p>
          <a:p>
            <a:r>
              <a:rPr lang="de-DE" dirty="0">
                <a:ea typeface="굴림" charset="0"/>
                <a:cs typeface="굴림" charset="0"/>
              </a:rPr>
              <a:t> </a:t>
            </a:r>
            <a:r>
              <a:rPr lang="de-DE" b="1" dirty="0">
                <a:ea typeface="굴림" charset="0"/>
                <a:cs typeface="굴림" charset="0"/>
              </a:rPr>
              <a:t>1990s</a:t>
            </a:r>
            <a:r>
              <a:rPr lang="de-DE" dirty="0">
                <a:ea typeface="굴림" charset="0"/>
                <a:cs typeface="굴림" charset="0"/>
              </a:rPr>
              <a:t> : LeCun – CNN, inspiré par les travaux de Fukushima</a:t>
            </a:r>
          </a:p>
          <a:p>
            <a:pPr lvl="1"/>
            <a:r>
              <a:rPr lang="de-DE" dirty="0">
                <a:ea typeface="굴림" charset="0"/>
                <a:cs typeface="굴림" charset="0"/>
                <a:hlinkClick r:id="rId6"/>
              </a:rPr>
              <a:t>Gradient-Based Learning Applied to Document recognition</a:t>
            </a:r>
            <a:endParaRPr lang="de-DE" dirty="0">
              <a:ea typeface="굴림" charset="0"/>
              <a:cs typeface="굴림" charset="0"/>
            </a:endParaRPr>
          </a:p>
          <a:p>
            <a:pPr lvl="1"/>
            <a:endParaRPr lang="de-DE" dirty="0">
              <a:latin typeface="+mn-lt"/>
              <a:ea typeface="굴림" charset="0"/>
              <a:cs typeface="굴림" charset="0"/>
            </a:endParaRPr>
          </a:p>
          <a:p>
            <a:r>
              <a:rPr lang="de-DE" dirty="0">
                <a:latin typeface="+mn-lt"/>
                <a:ea typeface="굴림" charset="0"/>
                <a:cs typeface="굴림" charset="0"/>
              </a:rPr>
              <a:t> </a:t>
            </a:r>
            <a:r>
              <a:rPr lang="de-DE" b="1" dirty="0">
                <a:latin typeface="+mn-lt"/>
                <a:ea typeface="굴림" charset="0"/>
                <a:cs typeface="굴림" charset="0"/>
              </a:rPr>
              <a:t>2012</a:t>
            </a:r>
            <a:r>
              <a:rPr lang="de-DE" dirty="0">
                <a:latin typeface="+mn-lt"/>
                <a:ea typeface="굴림" charset="0"/>
                <a:cs typeface="굴림" charset="0"/>
              </a:rPr>
              <a:t> : Hinton et al. – AlexNet performe mieux sur ImageNet mieux que les approches traditionelles</a:t>
            </a:r>
          </a:p>
          <a:p>
            <a:pPr lvl="1"/>
            <a:r>
              <a:rPr lang="en-CA" dirty="0">
                <a:hlinkClick r:id="rId7"/>
              </a:rPr>
              <a:t>ImageNet Classification with Deep Convolutional Neural Networks</a:t>
            </a:r>
            <a:endParaRPr lang="de-DE" dirty="0">
              <a:latin typeface="+mn-lt"/>
              <a:ea typeface="굴림" charset="0"/>
              <a:cs typeface="굴림" charset="0"/>
            </a:endParaRPr>
          </a:p>
          <a:p>
            <a:endParaRPr lang="fr-FR" dirty="0">
              <a:latin typeface="+mn-lt"/>
              <a:ea typeface="굴림" charset="0"/>
              <a:cs typeface="굴림" charset="0"/>
            </a:endParaRPr>
          </a:p>
          <a:p>
            <a:pPr marL="0" indent="0">
              <a:buNone/>
            </a:pPr>
            <a:endParaRPr lang="de-DE" dirty="0">
              <a:latin typeface="+mn-lt"/>
              <a:ea typeface="굴림" charset="0"/>
              <a:cs typeface="굴림" charset="0"/>
            </a:endParaRPr>
          </a:p>
          <a:p>
            <a:pPr marL="0" indent="0">
              <a:buNone/>
            </a:pPr>
            <a:endParaRPr lang="fr-CA" altLang="ko-KR" dirty="0"/>
          </a:p>
          <a:p>
            <a:endParaRPr lang="fr-CA"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7710E2BF-F619-43D8-8139-1177B7397B0C}"/>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Conclusion</a:t>
            </a:r>
          </a:p>
        </p:txBody>
      </p:sp>
      <p:sp>
        <p:nvSpPr>
          <p:cNvPr id="81922" name="Rectangle 3">
            <a:extLst>
              <a:ext uri="{FF2B5EF4-FFF2-40B4-BE49-F238E27FC236}">
                <a16:creationId xmlns:a16="http://schemas.microsoft.com/office/drawing/2014/main" id="{19B44DD1-4599-4137-90CF-641B922E97A7}"/>
              </a:ext>
            </a:extLst>
          </p:cNvPr>
          <p:cNvSpPr>
            <a:spLocks noGrp="1" noChangeArrowheads="1"/>
          </p:cNvSpPr>
          <p:nvPr>
            <p:ph idx="1"/>
          </p:nvPr>
        </p:nvSpPr>
        <p:spPr>
          <a:xfrm>
            <a:off x="606424" y="1417638"/>
            <a:ext cx="8229600" cy="5021262"/>
          </a:xfrm>
        </p:spPr>
        <p:txBody>
          <a:bodyPr/>
          <a:lstStyle/>
          <a:p>
            <a:r>
              <a:rPr lang="fr-FR" altLang="en-US" dirty="0"/>
              <a:t>La vision artificielle est un des problèmes fondamentaux de l’IA</a:t>
            </a:r>
          </a:p>
          <a:p>
            <a:pPr marL="457200" lvl="1" indent="0" eaLnBrk="1" hangingPunct="1">
              <a:buNone/>
            </a:pPr>
            <a:endParaRPr lang="fr-CA" altLang="ko-KR" dirty="0"/>
          </a:p>
          <a:p>
            <a:r>
              <a:rPr lang="fr-FR" altLang="en-US" dirty="0"/>
              <a:t>Plusieurs algorithmes de </a:t>
            </a:r>
            <a:r>
              <a:rPr lang="fr-FR" altLang="en-US"/>
              <a:t>vision artificielle sont </a:t>
            </a:r>
            <a:r>
              <a:rPr lang="fr-FR" altLang="en-US" dirty="0"/>
              <a:t>basés sur des CNN : </a:t>
            </a:r>
            <a:r>
              <a:rPr lang="fr-FR" altLang="en-US" i="1" dirty="0" err="1"/>
              <a:t>ResNet</a:t>
            </a:r>
            <a:r>
              <a:rPr lang="fr-FR" altLang="en-US" dirty="0"/>
              <a:t>, </a:t>
            </a:r>
            <a:r>
              <a:rPr lang="fr-FR" altLang="en-US" i="1" dirty="0"/>
              <a:t>YOLO</a:t>
            </a:r>
            <a:r>
              <a:rPr lang="fr-FR" altLang="en-US" dirty="0"/>
              <a:t> et plus</a:t>
            </a:r>
          </a:p>
          <a:p>
            <a:pPr marL="0" indent="0">
              <a:buNone/>
            </a:pPr>
            <a:endParaRPr lang="fr-FR" altLang="en-US" dirty="0"/>
          </a:p>
          <a:p>
            <a:r>
              <a:rPr lang="fr-FR" altLang="en-US" dirty="0"/>
              <a:t>Plusieurs plateformes supporte ces algorithmes: </a:t>
            </a:r>
            <a:r>
              <a:rPr lang="fr-FR" altLang="en-US" i="1" dirty="0"/>
              <a:t>Anaconda, </a:t>
            </a:r>
            <a:r>
              <a:rPr lang="fr-FR" altLang="en-US" i="1" dirty="0" err="1"/>
              <a:t>Scikit</a:t>
            </a:r>
            <a:r>
              <a:rPr lang="fr-FR" altLang="en-US" i="1" dirty="0"/>
              <a:t> </a:t>
            </a:r>
            <a:r>
              <a:rPr lang="fr-FR" altLang="en-US" i="1" dirty="0" err="1"/>
              <a:t>Learn</a:t>
            </a:r>
            <a:r>
              <a:rPr lang="fr-FR" altLang="en-US" i="1" dirty="0"/>
              <a:t>, Amazon </a:t>
            </a:r>
            <a:r>
              <a:rPr lang="fr-FR" altLang="en-US" i="1" dirty="0" err="1"/>
              <a:t>SageMaker</a:t>
            </a:r>
            <a:r>
              <a:rPr lang="fr-FR" altLang="en-US" i="1" dirty="0"/>
              <a:t>, Microsoft Azure ML, Google Vertex AI </a:t>
            </a:r>
            <a:r>
              <a:rPr lang="fr-FR" altLang="en-US" dirty="0"/>
              <a:t>et d’autres</a:t>
            </a:r>
            <a:endParaRPr lang="fr-CA" altLang="ko-KR" dirty="0"/>
          </a:p>
          <a:p>
            <a:pPr eaLnBrk="1" hangingPunct="1"/>
            <a:endParaRPr lang="fr-CA" altLang="ko-KR" dirty="0"/>
          </a:p>
          <a:p>
            <a:pPr eaLnBrk="1" hangingPunct="1"/>
            <a:endParaRPr lang="fr-CA" altLang="ko-KR" dirty="0"/>
          </a:p>
          <a:p>
            <a:pPr eaLnBrk="1" hangingPunct="1"/>
            <a:endParaRPr lang="fr-CA" altLang="ko-KR" dirty="0"/>
          </a:p>
          <a:p>
            <a:pPr eaLnBrk="1" hangingPunct="1"/>
            <a:endParaRPr lang="fr-CA" altLang="ko-KR" dirty="0"/>
          </a:p>
        </p:txBody>
      </p:sp>
      <p:sp>
        <p:nvSpPr>
          <p:cNvPr id="81923" name="Espace réservé de la date 6">
            <a:extLst>
              <a:ext uri="{FF2B5EF4-FFF2-40B4-BE49-F238E27FC236}">
                <a16:creationId xmlns:a16="http://schemas.microsoft.com/office/drawing/2014/main" id="{418138C6-D07D-44F8-BF92-0A5CAB8B18E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81924" name="Espace réservé du pied de page 7">
            <a:extLst>
              <a:ext uri="{FF2B5EF4-FFF2-40B4-BE49-F238E27FC236}">
                <a16:creationId xmlns:a16="http://schemas.microsoft.com/office/drawing/2014/main" id="{2C896329-5120-44E6-AAFA-9AE568E6929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81925" name="Espace réservé du numéro de diapositive 1">
            <a:extLst>
              <a:ext uri="{FF2B5EF4-FFF2-40B4-BE49-F238E27FC236}">
                <a16:creationId xmlns:a16="http://schemas.microsoft.com/office/drawing/2014/main" id="{C4EE4269-2A4B-43C9-9BBC-D5AB76DE34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3FA5B09-C68A-44D0-9672-4E6A936BD7A2}" type="slidenum">
              <a:rPr lang="en-US" altLang="ko-KR" sz="1400">
                <a:latin typeface="Calibri" panose="020F0502020204030204" pitchFamily="34" charset="0"/>
              </a:rPr>
              <a:pPr eaLnBrk="1" hangingPunct="1"/>
              <a:t>44</a:t>
            </a:fld>
            <a:endParaRPr lang="en-US" altLang="ko-KR" sz="1400">
              <a:latin typeface="Calibri" panose="020F0502020204030204" pitchFamily="34"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a:latin typeface="Arial" panose="020B0604020202020204" pitchFamily="34" charset="0"/>
              </a:rPr>
              <a:t>Conclusion</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Ce cours a introduit les concepts de détection de contours et de convolution</a:t>
            </a:r>
          </a:p>
          <a:p>
            <a:pPr marL="0" indent="0">
              <a:buNone/>
            </a:pPr>
            <a:endParaRPr lang="fr-FR" altLang="en-US" dirty="0"/>
          </a:p>
          <a:p>
            <a:r>
              <a:rPr lang="fr-FR" altLang="en-US" dirty="0"/>
              <a:t>Cours plus avancés:</a:t>
            </a:r>
          </a:p>
          <a:p>
            <a:pPr lvl="1"/>
            <a:r>
              <a:rPr lang="fr-FR" altLang="en-US" dirty="0"/>
              <a:t>Le </a:t>
            </a:r>
            <a:r>
              <a:rPr lang="fr-FR" altLang="en-US" dirty="0" err="1"/>
              <a:t>bacc</a:t>
            </a:r>
            <a:r>
              <a:rPr lang="fr-FR" altLang="en-US" dirty="0"/>
              <a:t> en imagerie offre plusieurs cours sur le sujet</a:t>
            </a:r>
            <a:br>
              <a:rPr lang="fr-FR" altLang="en-US" dirty="0"/>
            </a:br>
            <a:r>
              <a:rPr lang="fr-FR" altLang="en-US" dirty="0"/>
              <a:t>(ex.: </a:t>
            </a:r>
            <a:r>
              <a:rPr lang="fr-FR" altLang="en-US" b="1" dirty="0"/>
              <a:t>IMN 559 - Vision par ordinateur</a:t>
            </a:r>
            <a:r>
              <a:rPr lang="fr-FR" altLang="en-US" dirty="0"/>
              <a:t>)</a:t>
            </a:r>
          </a:p>
          <a:p>
            <a:pPr lvl="2"/>
            <a:r>
              <a:rPr lang="fr-FR" altLang="en-US" dirty="0"/>
              <a:t>ces cours peuvent être suivis à la maîtrise...</a:t>
            </a:r>
          </a:p>
          <a:p>
            <a:pPr lvl="1"/>
            <a:r>
              <a:rPr lang="fr-FR" altLang="en-US" b="1" dirty="0"/>
              <a:t>IFT 603 – Techniques d’apprentissage </a:t>
            </a:r>
          </a:p>
          <a:p>
            <a:pPr lvl="1"/>
            <a:r>
              <a:rPr lang="fr-FR" altLang="en-US" b="1" dirty="0"/>
              <a:t>IFT 725 – Réseaux neuronaux </a:t>
            </a:r>
            <a:r>
              <a:rPr lang="fr-FR" altLang="en-US" dirty="0"/>
              <a:t>: couvre les réseaux à convolution avec plus de détails (cours de maîtrise)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45</a:t>
            </a:fld>
            <a:endParaRPr lang="en-US" altLang="ko-KR" sz="1400">
              <a:latin typeface="Calibri" panose="020F0502020204030204" pitchFamily="34"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a:t>
            </a:r>
          </a:p>
        </p:txBody>
      </p:sp>
      <p:sp>
        <p:nvSpPr>
          <p:cNvPr id="22533" name="Espace réservé du pied de page 13"/>
          <p:cNvSpPr>
            <a:spLocks noGrp="1"/>
          </p:cNvSpPr>
          <p:nvPr>
            <p:ph type="ftr" sz="quarter" idx="10"/>
          </p:nvPr>
        </p:nvSpPr>
        <p:spPr bwMode="auto">
          <a:xfrm>
            <a:off x="3391791" y="6372263"/>
            <a:ext cx="3099987" cy="3413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dirty="0">
                <a:latin typeface="Calibri" pitchFamily="34" charset="0"/>
              </a:rPr>
              <a:t>Hugo Larochelle et 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46</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fr-CA" altLang="en-US">
                <a:latin typeface="Calibri" pitchFamily="34" charset="0"/>
              </a:rPr>
              <a:t>IFT 615</a:t>
            </a:r>
            <a:endParaRPr lang="en-US" altLang="en-US">
              <a:latin typeface="Calibri" pitchFamily="34" charset="0"/>
            </a:endParaRPr>
          </a:p>
        </p:txBody>
      </p:sp>
      <p:cxnSp>
        <p:nvCxnSpPr>
          <p:cNvPr id="24" name="Connecteur droit avec flèche 23"/>
          <p:cNvCxnSpPr>
            <a:cxnSpLocks noChangeShapeType="1"/>
            <a:stCxn id="9" idx="0"/>
            <a:endCxn id="16" idx="2"/>
          </p:cNvCxnSpPr>
          <p:nvPr/>
        </p:nvCxnSpPr>
        <p:spPr bwMode="auto">
          <a:xfrm flipV="1">
            <a:off x="3590727" y="2791083"/>
            <a:ext cx="1244658" cy="124924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449372" y="2901933"/>
            <a:ext cx="529373" cy="1109347"/>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2978745" y="4040323"/>
            <a:ext cx="1223963" cy="646112"/>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agents </a:t>
            </a:r>
          </a:p>
          <a:p>
            <a:pPr algn="ctr">
              <a:defRPr/>
            </a:pPr>
            <a:r>
              <a:rPr lang="fr-CA" altLang="ko-KR" dirty="0">
                <a:latin typeface="Calibri" charset="0"/>
                <a:ea typeface="+mn-ea"/>
              </a:rPr>
              <a:t>intelligents</a:t>
            </a:r>
            <a:endParaRPr lang="fr-FR" dirty="0">
              <a:latin typeface="+mn-lt"/>
              <a:ea typeface="+mn-ea"/>
            </a:endParaRPr>
          </a:p>
        </p:txBody>
      </p:sp>
      <p:sp>
        <p:nvSpPr>
          <p:cNvPr id="2" name="Rectangle 1"/>
          <p:cNvSpPr>
            <a:spLocks noChangeArrowheads="1"/>
          </p:cNvSpPr>
          <p:nvPr/>
        </p:nvSpPr>
        <p:spPr bwMode="auto">
          <a:xfrm>
            <a:off x="4814690" y="3099743"/>
            <a:ext cx="159319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 </a:t>
            </a:r>
          </a:p>
          <a:p>
            <a:pPr algn="ctr">
              <a:defRPr/>
            </a:pPr>
            <a:r>
              <a:rPr lang="fr-CA" altLang="ko-KR" dirty="0">
                <a:solidFill>
                  <a:schemeClr val="bg1">
                    <a:lumMod val="65000"/>
                  </a:schemeClr>
                </a:solidFill>
                <a:latin typeface="Calibri" charset="0"/>
                <a:ea typeface="+mn-ea"/>
              </a:rPr>
              <a:t>logique</a:t>
            </a:r>
            <a:endParaRPr lang="fr-FR" dirty="0">
              <a:solidFill>
                <a:schemeClr val="bg1">
                  <a:lumMod val="65000"/>
                </a:schemeClr>
              </a:solidFill>
              <a:latin typeface="+mn-lt"/>
              <a:ea typeface="+mn-ea"/>
            </a:endParaRPr>
          </a:p>
        </p:txBody>
      </p:sp>
      <p:sp>
        <p:nvSpPr>
          <p:cNvPr id="8" name="Rectangle 7"/>
          <p:cNvSpPr>
            <a:spLocks noChangeArrowheads="1"/>
          </p:cNvSpPr>
          <p:nvPr/>
        </p:nvSpPr>
        <p:spPr bwMode="auto">
          <a:xfrm>
            <a:off x="1664862" y="2255602"/>
            <a:ext cx="1569019"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Apprentissage </a:t>
            </a:r>
          </a:p>
          <a:p>
            <a:pPr algn="ctr">
              <a:defRPr/>
            </a:pPr>
            <a:r>
              <a:rPr lang="fr-CA" dirty="0">
                <a:latin typeface="Calibri" charset="0"/>
                <a:ea typeface="+mn-ea"/>
              </a:rPr>
              <a:t>automatique</a:t>
            </a:r>
            <a:endParaRPr lang="fr-FR" dirty="0">
              <a:latin typeface="+mn-lt"/>
              <a:ea typeface="+mn-ea"/>
            </a:endParaRPr>
          </a:p>
        </p:txBody>
      </p:sp>
      <p:sp>
        <p:nvSpPr>
          <p:cNvPr id="10" name="Rectangle 9"/>
          <p:cNvSpPr>
            <a:spLocks noChangeArrowheads="1"/>
          </p:cNvSpPr>
          <p:nvPr/>
        </p:nvSpPr>
        <p:spPr bwMode="auto">
          <a:xfrm>
            <a:off x="616946" y="5226289"/>
            <a:ext cx="227607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pitchFamily="34" charset="0"/>
                <a:ea typeface="Malgun Gothic" pitchFamily="34" charset="-127"/>
              </a:rPr>
              <a:t>Processus de décision </a:t>
            </a:r>
          </a:p>
          <a:p>
            <a:pPr algn="ctr">
              <a:defRPr/>
            </a:pPr>
            <a:r>
              <a:rPr lang="fr-CA" altLang="ko-KR" dirty="0">
                <a:solidFill>
                  <a:schemeClr val="bg1">
                    <a:lumMod val="65000"/>
                  </a:schemeClr>
                </a:solidFill>
                <a:latin typeface="Calibri" pitchFamily="34" charset="0"/>
                <a:ea typeface="Malgun Gothic" pitchFamily="34" charset="-127"/>
              </a:rPr>
              <a:t>de </a:t>
            </a:r>
            <a:r>
              <a:rPr lang="fr-CA" dirty="0">
                <a:solidFill>
                  <a:schemeClr val="bg1">
                    <a:lumMod val="65000"/>
                  </a:schemeClr>
                </a:solidFill>
                <a:latin typeface="Calibri" pitchFamily="34" charset="0"/>
                <a:ea typeface="Malgun Gothic" pitchFamily="34" charset="-127"/>
              </a:rPr>
              <a:t>Markov</a:t>
            </a:r>
            <a:endParaRPr lang="fr-FR"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554492" y="3669769"/>
            <a:ext cx="163974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Planification et </a:t>
            </a:r>
          </a:p>
          <a:p>
            <a:pPr algn="ctr">
              <a:defRPr/>
            </a:pPr>
            <a:r>
              <a:rPr lang="fr-CA" altLang="ko-KR" dirty="0">
                <a:solidFill>
                  <a:schemeClr val="bg1">
                    <a:lumMod val="65000"/>
                  </a:schemeClr>
                </a:solidFill>
                <a:latin typeface="Calibri" charset="0"/>
                <a:ea typeface="+mn-ea"/>
              </a:rPr>
              <a:t>jeu compétitifs</a:t>
            </a:r>
            <a:endParaRPr lang="fr-FR" dirty="0">
              <a:solidFill>
                <a:schemeClr val="bg1">
                  <a:lumMod val="65000"/>
                </a:schemeClr>
              </a:solidFill>
              <a:latin typeface="+mn-lt"/>
              <a:ea typeface="+mn-ea"/>
            </a:endParaRPr>
          </a:p>
        </p:txBody>
      </p:sp>
      <p:sp>
        <p:nvSpPr>
          <p:cNvPr id="13" name="Rectangle 12"/>
          <p:cNvSpPr>
            <a:spLocks noChangeArrowheads="1"/>
          </p:cNvSpPr>
          <p:nvPr/>
        </p:nvSpPr>
        <p:spPr bwMode="auto">
          <a:xfrm>
            <a:off x="4799685" y="5030021"/>
            <a:ext cx="2054206"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charset="0"/>
                <a:ea typeface="+mn-ea"/>
              </a:rPr>
              <a:t>Recherche heuristique locale</a:t>
            </a:r>
            <a:endParaRPr lang="fr-FR" dirty="0">
              <a:solidFill>
                <a:schemeClr val="bg1">
                  <a:lumMod val="65000"/>
                </a:schemeClr>
              </a:solidFill>
              <a:latin typeface="+mn-lt"/>
              <a:ea typeface="+mn-ea"/>
            </a:endParaRPr>
          </a:p>
        </p:txBody>
      </p:sp>
      <p:sp>
        <p:nvSpPr>
          <p:cNvPr id="14" name="Rectangle 13"/>
          <p:cNvSpPr>
            <a:spLocks noChangeArrowheads="1"/>
          </p:cNvSpPr>
          <p:nvPr/>
        </p:nvSpPr>
        <p:spPr bwMode="auto">
          <a:xfrm>
            <a:off x="4630670" y="4099873"/>
            <a:ext cx="222322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pitchFamily="34" charset="0"/>
                <a:ea typeface="Malgun Gothic" pitchFamily="34" charset="-127"/>
              </a:rPr>
              <a:t>Recherche heuristique globale</a:t>
            </a:r>
            <a:endParaRPr lang="fr-FR"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200566" y="5726193"/>
            <a:ext cx="1392625" cy="369332"/>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Éthique et IA</a:t>
            </a:r>
            <a:endParaRPr lang="fr-FR" dirty="0">
              <a:solidFill>
                <a:schemeClr val="bg1">
                  <a:lumMod val="65000"/>
                </a:schemeClr>
              </a:solidFill>
              <a:latin typeface="+mn-lt"/>
              <a:ea typeface="+mn-ea"/>
            </a:endParaRPr>
          </a:p>
        </p:txBody>
      </p:sp>
      <p:sp>
        <p:nvSpPr>
          <p:cNvPr id="16" name="Rectangle 15"/>
          <p:cNvSpPr>
            <a:spLocks noChangeArrowheads="1"/>
          </p:cNvSpPr>
          <p:nvPr/>
        </p:nvSpPr>
        <p:spPr bwMode="auto">
          <a:xfrm>
            <a:off x="4065238" y="2144752"/>
            <a:ext cx="154029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a:t>
            </a:r>
          </a:p>
          <a:p>
            <a:pPr algn="ctr">
              <a:defRPr/>
            </a:pPr>
            <a:r>
              <a:rPr lang="fr-CA" dirty="0">
                <a:solidFill>
                  <a:schemeClr val="bg1">
                    <a:lumMod val="65000"/>
                  </a:schemeClr>
                </a:solidFill>
                <a:latin typeface="Calibri" charset="0"/>
                <a:ea typeface="+mn-ea"/>
              </a:rPr>
              <a:t>probabiliste</a:t>
            </a:r>
            <a:endParaRPr lang="fr-FR" dirty="0">
              <a:solidFill>
                <a:schemeClr val="bg1">
                  <a:lumMod val="65000"/>
                </a:schemeClr>
              </a:solidFill>
              <a:latin typeface="+mn-lt"/>
              <a:ea typeface="+mn-ea"/>
            </a:endParaRPr>
          </a:p>
        </p:txBody>
      </p:sp>
      <p:cxnSp>
        <p:nvCxnSpPr>
          <p:cNvPr id="27" name="Connecteur droit avec flèche 26"/>
          <p:cNvCxnSpPr>
            <a:cxnSpLocks noChangeShapeType="1"/>
            <a:stCxn id="9" idx="3"/>
            <a:endCxn id="14" idx="1"/>
          </p:cNvCxnSpPr>
          <p:nvPr/>
        </p:nvCxnSpPr>
        <p:spPr bwMode="auto">
          <a:xfrm>
            <a:off x="4202708" y="4363379"/>
            <a:ext cx="427962" cy="5966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065238" y="4686435"/>
            <a:ext cx="734447" cy="66675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3590727" y="4686435"/>
            <a:ext cx="70699" cy="105371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2194235" y="3992935"/>
            <a:ext cx="784510" cy="37044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a:endCxn id="10" idx="3"/>
          </p:cNvCxnSpPr>
          <p:nvPr/>
        </p:nvCxnSpPr>
        <p:spPr bwMode="auto">
          <a:xfrm flipH="1">
            <a:off x="2893018" y="4733823"/>
            <a:ext cx="381000" cy="81563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182013" y="3453542"/>
            <a:ext cx="632677" cy="5723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43420" y="1152358"/>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1664862" y="1152718"/>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449371" y="2015628"/>
            <a:ext cx="6064391" cy="646112"/>
            <a:chOff x="2449371" y="2015628"/>
            <a:chExt cx="6064391" cy="646112"/>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326312" y="2015628"/>
              <a:ext cx="1187450" cy="646112"/>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rPr>
                <a:t>V</a:t>
              </a:r>
              <a:r>
                <a:rPr lang="fr-CA" altLang="ko-KR" sz="1800" dirty="0">
                  <a:latin typeface="Calibri" charset="0"/>
                  <a:ea typeface="+mn-ea"/>
                </a:rPr>
                <a:t>ision par </a:t>
              </a:r>
            </a:p>
            <a:p>
              <a:pPr algn="ctr">
                <a:defRPr/>
              </a:pPr>
              <a:r>
                <a:rPr lang="fr-CA" altLang="ko-KR" sz="1800" dirty="0">
                  <a:latin typeface="Calibri" charset="0"/>
                  <a:ea typeface="+mn-ea"/>
                </a:rPr>
                <a:t>ordinateur</a:t>
              </a:r>
              <a:endParaRPr lang="fr-FR" sz="18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5064717" y="-599717"/>
              <a:ext cx="239974" cy="5470665"/>
            </a:xfrm>
            <a:prstGeom prst="curvedConnector3">
              <a:avLst>
                <a:gd name="adj1" fmla="val 262503"/>
              </a:avLst>
            </a:prstGeom>
            <a:ln>
              <a:tailEnd type="triangle"/>
            </a:ln>
          </p:spPr>
          <p:style>
            <a:lnRef idx="1">
              <a:schemeClr val="accent6"/>
            </a:lnRef>
            <a:fillRef idx="0">
              <a:schemeClr val="accent6"/>
            </a:fillRef>
            <a:effectRef idx="0">
              <a:schemeClr val="accent6"/>
            </a:effectRef>
            <a:fontRef idx="minor">
              <a:schemeClr val="tx1"/>
            </a:fontRef>
          </p:style>
        </p:cxnSp>
      </p:gr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92162" name="Espace réservé du contenu 2">
            <a:extLst>
              <a:ext uri="{FF2B5EF4-FFF2-40B4-BE49-F238E27FC236}">
                <a16:creationId xmlns:a16="http://schemas.microsoft.com/office/drawing/2014/main" id="{8315D294-25C1-4B08-B7F5-BD720D2B3860}"/>
              </a:ext>
            </a:extLst>
          </p:cNvPr>
          <p:cNvSpPr>
            <a:spLocks noGrp="1"/>
          </p:cNvSpPr>
          <p:nvPr>
            <p:ph idx="1"/>
          </p:nvPr>
        </p:nvSpPr>
        <p:spPr/>
        <p:txBody>
          <a:bodyPr/>
          <a:lstStyle/>
          <a:p>
            <a:r>
              <a:rPr lang="fr-FR" altLang="en-US" dirty="0"/>
              <a:t>Décrire globalement ce qu</a:t>
            </a:r>
            <a:r>
              <a:rPr lang="fr-FR" altLang="fr-FR" dirty="0"/>
              <a:t>’</a:t>
            </a:r>
            <a:r>
              <a:rPr lang="fr-FR" altLang="en-US" dirty="0"/>
              <a:t>est un contour et comment on peut le détecter</a:t>
            </a:r>
          </a:p>
          <a:p>
            <a:endParaRPr lang="fr-FR" altLang="en-US" dirty="0"/>
          </a:p>
          <a:p>
            <a:r>
              <a:rPr lang="fr-FR" altLang="en-US" dirty="0"/>
              <a:t>Décrire ce qu</a:t>
            </a:r>
            <a:r>
              <a:rPr lang="fr-FR" altLang="fr-FR" dirty="0"/>
              <a:t>’</a:t>
            </a:r>
            <a:r>
              <a:rPr lang="fr-FR" altLang="en-US" dirty="0"/>
              <a:t>est un gradient d</a:t>
            </a:r>
            <a:r>
              <a:rPr lang="fr-FR" altLang="fr-FR" dirty="0"/>
              <a:t>’</a:t>
            </a:r>
            <a:r>
              <a:rPr lang="fr-FR" altLang="en-US" dirty="0"/>
              <a:t>image et connaître ses propriétés </a:t>
            </a:r>
          </a:p>
          <a:p>
            <a:pPr marL="0" indent="0">
              <a:buNone/>
            </a:pPr>
            <a:endParaRPr lang="fr-FR" altLang="en-US" dirty="0"/>
          </a:p>
          <a:p>
            <a:r>
              <a:rPr lang="fr-FR" altLang="en-US" dirty="0"/>
              <a:t>Décrire ce qu’une convolution et savoir la calculer</a:t>
            </a:r>
          </a:p>
          <a:p>
            <a:endParaRPr lang="fr-FR" altLang="en-US" dirty="0"/>
          </a:p>
          <a:p>
            <a:r>
              <a:rPr lang="fr-FR" altLang="en-US" dirty="0"/>
              <a:t>Expliquer la différence entre une corrélation et une convolution.</a:t>
            </a:r>
          </a:p>
          <a:p>
            <a:endParaRPr lang="fr-FR" altLang="en-US" dirty="0"/>
          </a:p>
          <a:p>
            <a:r>
              <a:rPr lang="fr-FR" altLang="en-US" dirty="0"/>
              <a:t>Expliquer ce qui distingue un réseau de neurones à convolution d</a:t>
            </a:r>
            <a:r>
              <a:rPr lang="fr-FR" altLang="fr-FR" dirty="0"/>
              <a:t>’</a:t>
            </a:r>
            <a:r>
              <a:rPr lang="fr-FR" altLang="en-US" dirty="0"/>
              <a:t>un </a:t>
            </a:r>
            <a:br>
              <a:rPr lang="fr-FR" altLang="en-US" dirty="0"/>
            </a:br>
            <a:r>
              <a:rPr lang="fr-FR" altLang="en-US" dirty="0"/>
              <a:t>réseau de neurones standard (perceptron </a:t>
            </a:r>
            <a:r>
              <a:rPr lang="fr-FR" altLang="en-US" dirty="0" err="1"/>
              <a:t>multi-couches</a:t>
            </a:r>
            <a:r>
              <a:rPr lang="fr-FR" altLang="en-US" dirty="0"/>
              <a:t>)</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47</a:t>
            </a:fld>
            <a:endParaRPr lang="en-US" altLang="ko-KR" sz="1400">
              <a:latin typeface="Calibri" panose="020F0502020204030204" pitchFamily="34"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48</a:t>
            </a:fld>
            <a:endParaRPr lang="en-US" altLang="ko-KR" sz="1400">
              <a:latin typeface="Calibri" panose="020F0502020204030204" pitchFamily="34" charset="0"/>
            </a:endParaRPr>
          </a:p>
        </p:txBody>
      </p:sp>
      <p:pic>
        <p:nvPicPr>
          <p:cNvPr id="4" name="Picture 3" descr="A picture containing shape&#10;&#10;Description automatically generated">
            <a:extLst>
              <a:ext uri="{FF2B5EF4-FFF2-40B4-BE49-F238E27FC236}">
                <a16:creationId xmlns:a16="http://schemas.microsoft.com/office/drawing/2014/main" id="{EA0B6813-1CC9-492E-9E2C-504CBC07AEB9}"/>
              </a:ext>
            </a:extLst>
          </p:cNvPr>
          <p:cNvPicPr>
            <a:picLocks noChangeAspect="1"/>
          </p:cNvPicPr>
          <p:nvPr/>
        </p:nvPicPr>
        <p:blipFill>
          <a:blip r:embed="rId3"/>
          <a:stretch>
            <a:fillRect/>
          </a:stretch>
        </p:blipFill>
        <p:spPr>
          <a:xfrm>
            <a:off x="2629693" y="194876"/>
            <a:ext cx="5033849" cy="5857569"/>
          </a:xfrm>
          <a:prstGeom prst="rect">
            <a:avLst/>
          </a:prstGeom>
        </p:spPr>
      </p:pic>
      <p:sp>
        <p:nvSpPr>
          <p:cNvPr id="6" name="TextBox 5">
            <a:extLst>
              <a:ext uri="{FF2B5EF4-FFF2-40B4-BE49-F238E27FC236}">
                <a16:creationId xmlns:a16="http://schemas.microsoft.com/office/drawing/2014/main" id="{50300266-A5CD-402B-AB38-C024B33AF163}"/>
              </a:ext>
            </a:extLst>
          </p:cNvPr>
          <p:cNvSpPr txBox="1"/>
          <p:nvPr/>
        </p:nvSpPr>
        <p:spPr>
          <a:xfrm>
            <a:off x="2720251" y="5921640"/>
            <a:ext cx="4464684" cy="261610"/>
          </a:xfrm>
          <a:prstGeom prst="rect">
            <a:avLst/>
          </a:prstGeom>
          <a:noFill/>
        </p:spPr>
        <p:txBody>
          <a:bodyPr wrap="none" rtlCol="0">
            <a:spAutoFit/>
          </a:bodyPr>
          <a:lstStyle/>
          <a:p>
            <a:r>
              <a:rPr lang="en-US" sz="1100" dirty="0"/>
              <a:t>https://towardsdatascience.com/convolution-vs-correlation-af868b6b4fb5</a:t>
            </a:r>
          </a:p>
        </p:txBody>
      </p:sp>
    </p:spTree>
    <p:extLst>
      <p:ext uri="{BB962C8B-B14F-4D97-AF65-F5344CB8AC3E}">
        <p14:creationId xmlns:p14="http://schemas.microsoft.com/office/powerpoint/2010/main" val="20972602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6F0483C3-C4F7-42CD-A3A1-022F4CBDC596}"/>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Applications de la vision artificielle</a:t>
            </a:r>
          </a:p>
        </p:txBody>
      </p:sp>
      <p:sp>
        <p:nvSpPr>
          <p:cNvPr id="23554" name="Rectangle 3">
            <a:extLst>
              <a:ext uri="{FF2B5EF4-FFF2-40B4-BE49-F238E27FC236}">
                <a16:creationId xmlns:a16="http://schemas.microsoft.com/office/drawing/2014/main" id="{A77E7360-4440-4A07-B91F-5C817CECAF37}"/>
              </a:ext>
            </a:extLst>
          </p:cNvPr>
          <p:cNvSpPr>
            <a:spLocks noGrp="1" noChangeArrowheads="1"/>
          </p:cNvSpPr>
          <p:nvPr>
            <p:ph idx="1"/>
          </p:nvPr>
        </p:nvSpPr>
        <p:spPr/>
        <p:txBody>
          <a:bodyPr/>
          <a:lstStyle/>
          <a:p>
            <a:pPr eaLnBrk="1" hangingPunct="1"/>
            <a:r>
              <a:rPr lang="fr-CA" altLang="ko-KR" dirty="0"/>
              <a:t>Reconnaissance de caractères (</a:t>
            </a:r>
            <a:r>
              <a:rPr lang="fr-CA" altLang="ko-KR" i="1" dirty="0"/>
              <a:t>OCR</a:t>
            </a:r>
            <a:r>
              <a:rPr lang="fr-CA" altLang="ko-KR" dirty="0"/>
              <a:t>)</a:t>
            </a:r>
          </a:p>
          <a:p>
            <a:pPr eaLnBrk="1" hangingPunct="1"/>
            <a:r>
              <a:rPr lang="fr-CA" altLang="ko-KR" dirty="0"/>
              <a:t>Reconnaissance d’objets (visages, plaques d’immatriculation)</a:t>
            </a:r>
          </a:p>
          <a:p>
            <a:r>
              <a:rPr lang="fr-CA" altLang="ko-KR" dirty="0"/>
              <a:t>Recherche d’images</a:t>
            </a:r>
          </a:p>
          <a:p>
            <a:r>
              <a:rPr lang="fr-CA" altLang="ko-KR" dirty="0"/>
              <a:t>Analyse de documents</a:t>
            </a:r>
          </a:p>
          <a:p>
            <a:r>
              <a:rPr lang="fr-CA" altLang="ko-KR" dirty="0"/>
              <a:t>Détection et suivi de joueurs</a:t>
            </a:r>
          </a:p>
          <a:p>
            <a:r>
              <a:rPr lang="fr-CA" altLang="ko-KR" dirty="0"/>
              <a:t>Voitures autonomes</a:t>
            </a:r>
          </a:p>
          <a:p>
            <a:r>
              <a:rPr lang="fr-CA" altLang="ko-KR" dirty="0"/>
              <a:t>Drones</a:t>
            </a:r>
          </a:p>
          <a:p>
            <a:endParaRPr lang="fr-CA" altLang="ko-KR" dirty="0"/>
          </a:p>
          <a:p>
            <a:pPr eaLnBrk="1" hangingPunct="1"/>
            <a:endParaRPr lang="fr-CA" altLang="ko-KR" dirty="0"/>
          </a:p>
        </p:txBody>
      </p:sp>
      <p:sp>
        <p:nvSpPr>
          <p:cNvPr id="23555" name="Espace réservé de la date 6">
            <a:extLst>
              <a:ext uri="{FF2B5EF4-FFF2-40B4-BE49-F238E27FC236}">
                <a16:creationId xmlns:a16="http://schemas.microsoft.com/office/drawing/2014/main" id="{61A85314-B634-460D-AD60-410318682E0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3556" name="Espace réservé du pied de page 7">
            <a:extLst>
              <a:ext uri="{FF2B5EF4-FFF2-40B4-BE49-F238E27FC236}">
                <a16:creationId xmlns:a16="http://schemas.microsoft.com/office/drawing/2014/main" id="{15C82115-0392-45EA-A9E0-5A72F86CC4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3557" name="Espace réservé du numéro de diapositive 1">
            <a:extLst>
              <a:ext uri="{FF2B5EF4-FFF2-40B4-BE49-F238E27FC236}">
                <a16:creationId xmlns:a16="http://schemas.microsoft.com/office/drawing/2014/main" id="{0EF237E1-4226-4606-A9D4-C52EA77598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12E8021-E4D0-49BF-B6BC-C9B5587A09CE}"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pic>
        <p:nvPicPr>
          <p:cNvPr id="2" name="Picture 1">
            <a:extLst>
              <a:ext uri="{FF2B5EF4-FFF2-40B4-BE49-F238E27FC236}">
                <a16:creationId xmlns:a16="http://schemas.microsoft.com/office/drawing/2014/main" id="{757F42A6-A604-2DF7-1452-7EBD3DE3B6BF}"/>
              </a:ext>
            </a:extLst>
          </p:cNvPr>
          <p:cNvPicPr>
            <a:picLocks noChangeAspect="1"/>
          </p:cNvPicPr>
          <p:nvPr/>
        </p:nvPicPr>
        <p:blipFill>
          <a:blip r:embed="rId3"/>
          <a:stretch>
            <a:fillRect/>
          </a:stretch>
        </p:blipFill>
        <p:spPr>
          <a:xfrm>
            <a:off x="5162781" y="2665769"/>
            <a:ext cx="3764446" cy="1143000"/>
          </a:xfrm>
          <a:prstGeom prst="rect">
            <a:avLst/>
          </a:prstGeom>
        </p:spPr>
      </p:pic>
      <p:pic>
        <p:nvPicPr>
          <p:cNvPr id="3" name="Image 1" descr="Capture d’écran 2012-04-03 à 16.51.59.png">
            <a:extLst>
              <a:ext uri="{FF2B5EF4-FFF2-40B4-BE49-F238E27FC236}">
                <a16:creationId xmlns:a16="http://schemas.microsoft.com/office/drawing/2014/main" id="{DE3DFC74-8253-3486-B6E0-F9FE7C5C0C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61788" y="4272289"/>
            <a:ext cx="2689354" cy="120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re 1">
            <a:extLst>
              <a:ext uri="{FF2B5EF4-FFF2-40B4-BE49-F238E27FC236}">
                <a16:creationId xmlns:a16="http://schemas.microsoft.com/office/drawing/2014/main" id="{15A7D116-32FF-4488-8628-35F482B057C6}"/>
              </a:ext>
            </a:extLst>
          </p:cNvPr>
          <p:cNvSpPr>
            <a:spLocks noGrp="1"/>
          </p:cNvSpPr>
          <p:nvPr>
            <p:ph type="title"/>
          </p:nvPr>
        </p:nvSpPr>
        <p:spPr/>
        <p:txBody>
          <a:bodyPr/>
          <a:lstStyle/>
          <a:p>
            <a:r>
              <a:rPr lang="fr-CA" altLang="en-US" dirty="0">
                <a:latin typeface="Arial" panose="020B0604020202020204" pitchFamily="34" charset="0"/>
              </a:rPr>
              <a:t>Dans cette leçon...</a:t>
            </a:r>
          </a:p>
        </p:txBody>
      </p:sp>
      <p:sp>
        <p:nvSpPr>
          <p:cNvPr id="31746" name="Espace réservé du contenu 2">
            <a:extLst>
              <a:ext uri="{FF2B5EF4-FFF2-40B4-BE49-F238E27FC236}">
                <a16:creationId xmlns:a16="http://schemas.microsoft.com/office/drawing/2014/main" id="{D3CE9CA3-FBB7-4898-9F94-2AE7A5B72C17}"/>
              </a:ext>
            </a:extLst>
          </p:cNvPr>
          <p:cNvSpPr>
            <a:spLocks noGrp="1"/>
          </p:cNvSpPr>
          <p:nvPr>
            <p:ph idx="1"/>
          </p:nvPr>
        </p:nvSpPr>
        <p:spPr/>
        <p:txBody>
          <a:bodyPr/>
          <a:lstStyle/>
          <a:p>
            <a:r>
              <a:rPr lang="fr-CA" altLang="en-US" dirty="0"/>
              <a:t>On va voir comment on manipule des images</a:t>
            </a:r>
          </a:p>
          <a:p>
            <a:pPr lvl="1"/>
            <a:r>
              <a:rPr lang="fr-CA" altLang="en-US" dirty="0"/>
              <a:t>quelle représentation de base utiliser</a:t>
            </a:r>
          </a:p>
          <a:p>
            <a:pPr lvl="1"/>
            <a:r>
              <a:rPr lang="fr-CA" altLang="en-US" dirty="0"/>
              <a:t>quel genre de prétraitements sont utiles</a:t>
            </a:r>
          </a:p>
          <a:p>
            <a:pPr lvl="1"/>
            <a:endParaRPr lang="fr-CA" altLang="en-US" dirty="0"/>
          </a:p>
          <a:p>
            <a:r>
              <a:rPr lang="fr-CA" altLang="en-US" dirty="0"/>
              <a:t>L</a:t>
            </a:r>
            <a:r>
              <a:rPr lang="fr-CA" altLang="fr-FR" dirty="0"/>
              <a:t>’</a:t>
            </a:r>
            <a:r>
              <a:rPr lang="fr-CA" altLang="en-US" dirty="0"/>
              <a:t>objectif est d’introduire deux parmi les concepts fondamentaux fréquemment utilisés en vision artificielle:</a:t>
            </a:r>
          </a:p>
          <a:p>
            <a:pPr lvl="1"/>
            <a:r>
              <a:rPr lang="fr-CA" altLang="en-US" dirty="0"/>
              <a:t>gradients d</a:t>
            </a:r>
            <a:r>
              <a:rPr lang="fr-CA" altLang="fr-FR" dirty="0"/>
              <a:t>’</a:t>
            </a:r>
            <a:r>
              <a:rPr lang="fr-CA" altLang="en-US" dirty="0"/>
              <a:t>image</a:t>
            </a:r>
          </a:p>
          <a:p>
            <a:pPr lvl="1"/>
            <a:r>
              <a:rPr lang="fr-CA" altLang="en-US" dirty="0"/>
              <a:t>convolution</a:t>
            </a:r>
          </a:p>
          <a:p>
            <a:pPr marL="457200" lvl="1" indent="0">
              <a:buNone/>
            </a:pPr>
            <a:endParaRPr lang="fr-CA" altLang="en-US" dirty="0"/>
          </a:p>
          <a:p>
            <a:r>
              <a:rPr lang="fr-CA" altLang="en-US" dirty="0"/>
              <a:t>Cela permettra d’introduire grossièrement le réseau de neurones à convolution (CNN)</a:t>
            </a:r>
          </a:p>
        </p:txBody>
      </p:sp>
      <p:sp>
        <p:nvSpPr>
          <p:cNvPr id="31747" name="Espace réservé de la date 3">
            <a:extLst>
              <a:ext uri="{FF2B5EF4-FFF2-40B4-BE49-F238E27FC236}">
                <a16:creationId xmlns:a16="http://schemas.microsoft.com/office/drawing/2014/main" id="{D4F7D856-C6E5-4C0C-A71C-309AF03C60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1748" name="Espace réservé du pied de page 4">
            <a:extLst>
              <a:ext uri="{FF2B5EF4-FFF2-40B4-BE49-F238E27FC236}">
                <a16:creationId xmlns:a16="http://schemas.microsoft.com/office/drawing/2014/main" id="{4C04E4E3-3B24-46DA-8223-24E00DE1ADE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DDC316B-F6B2-4F1A-8160-A940E205426C}"/>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AE67FCD-CEC4-4E37-8048-28E88FFD942E}" type="slidenum">
              <a:rPr lang="en-US" altLang="ko-KR" sz="1400">
                <a:latin typeface="Calibri" panose="020F0502020204030204" pitchFamily="34" charset="0"/>
              </a:rPr>
              <a:pPr eaLnBrk="1" hangingPunct="1"/>
              <a:t>6</a:t>
            </a:fld>
            <a:endParaRPr lang="en-US" altLang="ko-KR" sz="1400">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re 1">
            <a:extLst>
              <a:ext uri="{FF2B5EF4-FFF2-40B4-BE49-F238E27FC236}">
                <a16:creationId xmlns:a16="http://schemas.microsoft.com/office/drawing/2014/main" id="{086EC425-35B8-4758-9CC8-A0E927ED1E76}"/>
              </a:ext>
            </a:extLst>
          </p:cNvPr>
          <p:cNvSpPr>
            <a:spLocks noGrp="1"/>
          </p:cNvSpPr>
          <p:nvPr>
            <p:ph type="title"/>
          </p:nvPr>
        </p:nvSpPr>
        <p:spPr/>
        <p:txBody>
          <a:bodyPr/>
          <a:lstStyle/>
          <a:p>
            <a:r>
              <a:rPr lang="fr-CA" altLang="en-US">
                <a:latin typeface="Arial" panose="020B0604020202020204" pitchFamily="34" charset="0"/>
              </a:rPr>
              <a:t>Représentation brute d</a:t>
            </a:r>
            <a:r>
              <a:rPr lang="fr-CA" altLang="fr-FR">
                <a:latin typeface="Arial" panose="020B0604020202020204" pitchFamily="34" charset="0"/>
              </a:rPr>
              <a:t>’</a:t>
            </a:r>
            <a:r>
              <a:rPr lang="fr-CA" altLang="en-US">
                <a:latin typeface="Arial" panose="020B0604020202020204" pitchFamily="34" charset="0"/>
              </a:rPr>
              <a:t>une image</a:t>
            </a:r>
          </a:p>
        </p:txBody>
      </p:sp>
      <p:sp>
        <p:nvSpPr>
          <p:cNvPr id="32770" name="Espace réservé du contenu 2">
            <a:extLst>
              <a:ext uri="{FF2B5EF4-FFF2-40B4-BE49-F238E27FC236}">
                <a16:creationId xmlns:a16="http://schemas.microsoft.com/office/drawing/2014/main" id="{16906FA7-DB42-4229-BDE9-283C68DD0BF4}"/>
              </a:ext>
            </a:extLst>
          </p:cNvPr>
          <p:cNvSpPr>
            <a:spLocks noGrp="1"/>
          </p:cNvSpPr>
          <p:nvPr>
            <p:ph idx="1"/>
          </p:nvPr>
        </p:nvSpPr>
        <p:spPr/>
        <p:txBody>
          <a:bodyPr/>
          <a:lstStyle/>
          <a:p>
            <a:r>
              <a:rPr lang="fr-CA" altLang="en-US"/>
              <a:t>Image en niveau de gris: tableau 2D de pixels, entiers positifs de 8 bits</a:t>
            </a:r>
          </a:p>
        </p:txBody>
      </p:sp>
      <p:sp>
        <p:nvSpPr>
          <p:cNvPr id="32771" name="Espace réservé de la date 3">
            <a:extLst>
              <a:ext uri="{FF2B5EF4-FFF2-40B4-BE49-F238E27FC236}">
                <a16:creationId xmlns:a16="http://schemas.microsoft.com/office/drawing/2014/main" id="{0B2499A5-3998-4E03-9F85-361FC6750E1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2772" name="Espace réservé du pied de page 4">
            <a:extLst>
              <a:ext uri="{FF2B5EF4-FFF2-40B4-BE49-F238E27FC236}">
                <a16:creationId xmlns:a16="http://schemas.microsoft.com/office/drawing/2014/main" id="{0917B8BB-A2EE-4B17-B30A-764BEC5532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87183D97-65C8-41DC-BC61-E837F22B83E6}"/>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5AEB1DE-2119-4A80-A94D-F3EE1313AA3B}"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pic>
        <p:nvPicPr>
          <p:cNvPr id="32774" name="Image 1" descr="Capture d’écran 2012-04-03 à 20.34.00.png">
            <a:extLst>
              <a:ext uri="{FF2B5EF4-FFF2-40B4-BE49-F238E27FC236}">
                <a16:creationId xmlns:a16="http://schemas.microsoft.com/office/drawing/2014/main" id="{3A84CC8C-1A70-425F-9A32-802775CE9E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2555875"/>
            <a:ext cx="3455988"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2">
            <a:extLst>
              <a:ext uri="{FF2B5EF4-FFF2-40B4-BE49-F238E27FC236}">
                <a16:creationId xmlns:a16="http://schemas.microsoft.com/office/drawing/2014/main" id="{6A4E913B-5951-40C9-A913-7B6E6B5A8C1F}"/>
              </a:ext>
            </a:extLst>
          </p:cNvPr>
          <p:cNvSpPr>
            <a:spLocks noChangeArrowheads="1"/>
          </p:cNvSpPr>
          <p:nvPr/>
        </p:nvSpPr>
        <p:spPr bwMode="auto">
          <a:xfrm>
            <a:off x="5580063" y="4241800"/>
            <a:ext cx="17859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X[14,14] = 65</a:t>
            </a:r>
            <a:endParaRPr lang="fr-FR" altLang="en-US" sz="1600"/>
          </a:p>
        </p:txBody>
      </p:sp>
      <p:cxnSp>
        <p:nvCxnSpPr>
          <p:cNvPr id="5" name="Connecteur droit avec flèche 4">
            <a:extLst>
              <a:ext uri="{FF2B5EF4-FFF2-40B4-BE49-F238E27FC236}">
                <a16:creationId xmlns:a16="http://schemas.microsoft.com/office/drawing/2014/main" id="{89B35A2D-04C1-4799-845D-35B9FD56D239}"/>
              </a:ext>
            </a:extLst>
          </p:cNvPr>
          <p:cNvCxnSpPr>
            <a:cxnSpLocks noChangeShapeType="1"/>
          </p:cNvCxnSpPr>
          <p:nvPr/>
        </p:nvCxnSpPr>
        <p:spPr bwMode="auto">
          <a:xfrm>
            <a:off x="3457575" y="4365625"/>
            <a:ext cx="2160588" cy="7143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77" name="Rectangle 14">
            <a:extLst>
              <a:ext uri="{FF2B5EF4-FFF2-40B4-BE49-F238E27FC236}">
                <a16:creationId xmlns:a16="http://schemas.microsoft.com/office/drawing/2014/main" id="{9D813A25-D369-4FBF-8590-E8100C9A3519}"/>
              </a:ext>
            </a:extLst>
          </p:cNvPr>
          <p:cNvSpPr>
            <a:spLocks noChangeArrowheads="1"/>
          </p:cNvSpPr>
          <p:nvPr/>
        </p:nvSpPr>
        <p:spPr bwMode="auto">
          <a:xfrm>
            <a:off x="5580063" y="5178425"/>
            <a:ext cx="1908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X[20,14] = 191</a:t>
            </a:r>
            <a:endParaRPr lang="fr-FR" altLang="en-US" sz="1600"/>
          </a:p>
        </p:txBody>
      </p:sp>
      <p:cxnSp>
        <p:nvCxnSpPr>
          <p:cNvPr id="16" name="Connecteur droit avec flèche 15">
            <a:extLst>
              <a:ext uri="{FF2B5EF4-FFF2-40B4-BE49-F238E27FC236}">
                <a16:creationId xmlns:a16="http://schemas.microsoft.com/office/drawing/2014/main" id="{2CD01C32-0172-48BB-B982-C8ABF4269D5A}"/>
              </a:ext>
            </a:extLst>
          </p:cNvPr>
          <p:cNvCxnSpPr>
            <a:cxnSpLocks noChangeShapeType="1"/>
          </p:cNvCxnSpPr>
          <p:nvPr/>
        </p:nvCxnSpPr>
        <p:spPr bwMode="auto">
          <a:xfrm>
            <a:off x="3457575" y="5084763"/>
            <a:ext cx="2160588" cy="2889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79" name="Rectangle 18">
            <a:extLst>
              <a:ext uri="{FF2B5EF4-FFF2-40B4-BE49-F238E27FC236}">
                <a16:creationId xmlns:a16="http://schemas.microsoft.com/office/drawing/2014/main" id="{7AA7357E-D71C-48B2-A431-6D6CF52501E4}"/>
              </a:ext>
            </a:extLst>
          </p:cNvPr>
          <p:cNvSpPr>
            <a:spLocks noChangeArrowheads="1"/>
          </p:cNvSpPr>
          <p:nvPr/>
        </p:nvSpPr>
        <p:spPr bwMode="auto">
          <a:xfrm>
            <a:off x="5651500" y="3162300"/>
            <a:ext cx="1662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X[4,10] = 47</a:t>
            </a:r>
            <a:endParaRPr lang="fr-FR" altLang="en-US" sz="1600"/>
          </a:p>
        </p:txBody>
      </p:sp>
      <p:cxnSp>
        <p:nvCxnSpPr>
          <p:cNvPr id="20" name="Connecteur droit avec flèche 19">
            <a:extLst>
              <a:ext uri="{FF2B5EF4-FFF2-40B4-BE49-F238E27FC236}">
                <a16:creationId xmlns:a16="http://schemas.microsoft.com/office/drawing/2014/main" id="{F4A4F6EF-C4C0-443D-97EB-9E794D2F2B4F}"/>
              </a:ext>
            </a:extLst>
          </p:cNvPr>
          <p:cNvCxnSpPr>
            <a:cxnSpLocks noChangeShapeType="1"/>
          </p:cNvCxnSpPr>
          <p:nvPr/>
        </p:nvCxnSpPr>
        <p:spPr bwMode="auto">
          <a:xfrm>
            <a:off x="2954338" y="3141663"/>
            <a:ext cx="2735262" cy="2159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Connecteur droit avec flèche 21">
            <a:extLst>
              <a:ext uri="{FF2B5EF4-FFF2-40B4-BE49-F238E27FC236}">
                <a16:creationId xmlns:a16="http://schemas.microsoft.com/office/drawing/2014/main" id="{4ABCAE21-7E47-4F13-8A55-0A376147D0B8}"/>
              </a:ext>
            </a:extLst>
          </p:cNvPr>
          <p:cNvCxnSpPr>
            <a:cxnSpLocks noChangeShapeType="1"/>
          </p:cNvCxnSpPr>
          <p:nvPr/>
        </p:nvCxnSpPr>
        <p:spPr bwMode="auto">
          <a:xfrm>
            <a:off x="1730375" y="2636838"/>
            <a:ext cx="3887788" cy="7143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82" name="Rectangle 23">
            <a:extLst>
              <a:ext uri="{FF2B5EF4-FFF2-40B4-BE49-F238E27FC236}">
                <a16:creationId xmlns:a16="http://schemas.microsoft.com/office/drawing/2014/main" id="{02703EB7-8EAA-4AE2-95E2-80B767CC2565}"/>
              </a:ext>
            </a:extLst>
          </p:cNvPr>
          <p:cNvSpPr>
            <a:spLocks noChangeArrowheads="1"/>
          </p:cNvSpPr>
          <p:nvPr/>
        </p:nvSpPr>
        <p:spPr bwMode="auto">
          <a:xfrm>
            <a:off x="5651500" y="251460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X[0,0] = 0</a:t>
            </a:r>
            <a:endParaRPr lang="fr-FR" altLang="en-US" sz="1600"/>
          </a:p>
        </p:txBody>
      </p:sp>
      <p:sp>
        <p:nvSpPr>
          <p:cNvPr id="32783" name="Rectangle 16">
            <a:extLst>
              <a:ext uri="{FF2B5EF4-FFF2-40B4-BE49-F238E27FC236}">
                <a16:creationId xmlns:a16="http://schemas.microsoft.com/office/drawing/2014/main" id="{F78F5910-703D-4839-8EC9-CD674F61575F}"/>
              </a:ext>
            </a:extLst>
          </p:cNvPr>
          <p:cNvSpPr>
            <a:spLocks noChangeArrowheads="1"/>
          </p:cNvSpPr>
          <p:nvPr/>
        </p:nvSpPr>
        <p:spPr bwMode="auto">
          <a:xfrm>
            <a:off x="736600" y="3933825"/>
            <a:ext cx="739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 = </a:t>
            </a:r>
            <a:endParaRPr lang="fr-F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re 1">
            <a:extLst>
              <a:ext uri="{FF2B5EF4-FFF2-40B4-BE49-F238E27FC236}">
                <a16:creationId xmlns:a16="http://schemas.microsoft.com/office/drawing/2014/main" id="{1C974223-2F25-4C18-89AA-1C935C494065}"/>
              </a:ext>
            </a:extLst>
          </p:cNvPr>
          <p:cNvSpPr>
            <a:spLocks noGrp="1"/>
          </p:cNvSpPr>
          <p:nvPr>
            <p:ph type="title"/>
          </p:nvPr>
        </p:nvSpPr>
        <p:spPr/>
        <p:txBody>
          <a:bodyPr/>
          <a:lstStyle/>
          <a:p>
            <a:r>
              <a:rPr lang="fr-CA" altLang="en-US">
                <a:latin typeface="Arial" panose="020B0604020202020204" pitchFamily="34" charset="0"/>
              </a:rPr>
              <a:t>Représentation brute d</a:t>
            </a:r>
            <a:r>
              <a:rPr lang="fr-CA" altLang="fr-FR">
                <a:latin typeface="Arial" panose="020B0604020202020204" pitchFamily="34" charset="0"/>
              </a:rPr>
              <a:t>’</a:t>
            </a:r>
            <a:r>
              <a:rPr lang="fr-CA" altLang="en-US">
                <a:latin typeface="Arial" panose="020B0604020202020204" pitchFamily="34" charset="0"/>
              </a:rPr>
              <a:t>une image</a:t>
            </a:r>
          </a:p>
        </p:txBody>
      </p:sp>
      <p:sp>
        <p:nvSpPr>
          <p:cNvPr id="33794" name="Espace réservé du contenu 2">
            <a:extLst>
              <a:ext uri="{FF2B5EF4-FFF2-40B4-BE49-F238E27FC236}">
                <a16:creationId xmlns:a16="http://schemas.microsoft.com/office/drawing/2014/main" id="{835B6AAE-4D87-4F3F-AC1F-6FA5A82CC199}"/>
              </a:ext>
            </a:extLst>
          </p:cNvPr>
          <p:cNvSpPr>
            <a:spLocks noGrp="1"/>
          </p:cNvSpPr>
          <p:nvPr>
            <p:ph idx="1"/>
          </p:nvPr>
        </p:nvSpPr>
        <p:spPr/>
        <p:txBody>
          <a:bodyPr/>
          <a:lstStyle/>
          <a:p>
            <a:r>
              <a:rPr lang="fr-CA" altLang="en-US"/>
              <a:t>Image en couleur: tableau 3D de pixels RGB, entiers positifs de 8 bits</a:t>
            </a:r>
          </a:p>
        </p:txBody>
      </p:sp>
      <p:sp>
        <p:nvSpPr>
          <p:cNvPr id="33795" name="Espace réservé de la date 3">
            <a:extLst>
              <a:ext uri="{FF2B5EF4-FFF2-40B4-BE49-F238E27FC236}">
                <a16:creationId xmlns:a16="http://schemas.microsoft.com/office/drawing/2014/main" id="{3A10921C-73B5-4C35-9921-F6979D563FF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3796" name="Espace réservé du pied de page 4">
            <a:extLst>
              <a:ext uri="{FF2B5EF4-FFF2-40B4-BE49-F238E27FC236}">
                <a16:creationId xmlns:a16="http://schemas.microsoft.com/office/drawing/2014/main" id="{3B5FDA33-B3F8-4D99-9166-D2E3C019AA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9CF25AAD-6D2C-44A1-90A1-DED94E0EBF4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C66F9D7-8F18-418D-AB97-E7F6C4C77A3C}"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pic>
        <p:nvPicPr>
          <p:cNvPr id="33798" name="Image 8" descr="Capture d’écran 2012-04-03 à 20.47.07.png">
            <a:extLst>
              <a:ext uri="{FF2B5EF4-FFF2-40B4-BE49-F238E27FC236}">
                <a16:creationId xmlns:a16="http://schemas.microsoft.com/office/drawing/2014/main" id="{C38D3C69-963F-4297-9CDC-D4234BF49A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420938"/>
            <a:ext cx="3529012"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15">
            <a:extLst>
              <a:ext uri="{FF2B5EF4-FFF2-40B4-BE49-F238E27FC236}">
                <a16:creationId xmlns:a16="http://schemas.microsoft.com/office/drawing/2014/main" id="{EC11D748-081F-4583-BCA0-4ED1F165FCD8}"/>
              </a:ext>
            </a:extLst>
          </p:cNvPr>
          <p:cNvSpPr>
            <a:spLocks noChangeArrowheads="1"/>
          </p:cNvSpPr>
          <p:nvPr/>
        </p:nvSpPr>
        <p:spPr bwMode="auto">
          <a:xfrm>
            <a:off x="4787900" y="4797425"/>
            <a:ext cx="4371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X[16,2,:] = array([237, 241, 234])</a:t>
            </a:r>
            <a:endParaRPr lang="fr-FR" altLang="en-US" sz="1600"/>
          </a:p>
        </p:txBody>
      </p:sp>
      <p:cxnSp>
        <p:nvCxnSpPr>
          <p:cNvPr id="17" name="Connecteur droit avec flèche 16">
            <a:extLst>
              <a:ext uri="{FF2B5EF4-FFF2-40B4-BE49-F238E27FC236}">
                <a16:creationId xmlns:a16="http://schemas.microsoft.com/office/drawing/2014/main" id="{9E8972E9-9466-4C21-9986-0F1E149C0A39}"/>
              </a:ext>
            </a:extLst>
          </p:cNvPr>
          <p:cNvCxnSpPr>
            <a:cxnSpLocks noChangeShapeType="1"/>
          </p:cNvCxnSpPr>
          <p:nvPr/>
        </p:nvCxnSpPr>
        <p:spPr bwMode="auto">
          <a:xfrm>
            <a:off x="1835150" y="4221163"/>
            <a:ext cx="2952750" cy="7207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01" name="Rectangle 17">
            <a:extLst>
              <a:ext uri="{FF2B5EF4-FFF2-40B4-BE49-F238E27FC236}">
                <a16:creationId xmlns:a16="http://schemas.microsoft.com/office/drawing/2014/main" id="{7F2743EF-C462-4027-AC35-41D0296ADDBE}"/>
              </a:ext>
            </a:extLst>
          </p:cNvPr>
          <p:cNvSpPr>
            <a:spLocks noChangeArrowheads="1"/>
          </p:cNvSpPr>
          <p:nvPr/>
        </p:nvSpPr>
        <p:spPr bwMode="auto">
          <a:xfrm>
            <a:off x="5018088" y="2565400"/>
            <a:ext cx="412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X[10,20,:] = array([85, 54, 37])</a:t>
            </a:r>
            <a:endParaRPr lang="fr-FR" altLang="en-US" sz="1600"/>
          </a:p>
        </p:txBody>
      </p:sp>
      <p:cxnSp>
        <p:nvCxnSpPr>
          <p:cNvPr id="19" name="Connecteur droit avec flèche 18">
            <a:extLst>
              <a:ext uri="{FF2B5EF4-FFF2-40B4-BE49-F238E27FC236}">
                <a16:creationId xmlns:a16="http://schemas.microsoft.com/office/drawing/2014/main" id="{D10CF17C-0DDB-46D4-9E7D-1DC2ED3FBF77}"/>
              </a:ext>
            </a:extLst>
          </p:cNvPr>
          <p:cNvCxnSpPr>
            <a:cxnSpLocks noChangeShapeType="1"/>
          </p:cNvCxnSpPr>
          <p:nvPr/>
        </p:nvCxnSpPr>
        <p:spPr bwMode="auto">
          <a:xfrm flipV="1">
            <a:off x="3779838" y="2781300"/>
            <a:ext cx="1296987" cy="7921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03" name="Rectangle 26">
            <a:extLst>
              <a:ext uri="{FF2B5EF4-FFF2-40B4-BE49-F238E27FC236}">
                <a16:creationId xmlns:a16="http://schemas.microsoft.com/office/drawing/2014/main" id="{D1F8534A-2B39-4A86-83D2-BF84B42D147F}"/>
              </a:ext>
            </a:extLst>
          </p:cNvPr>
          <p:cNvSpPr>
            <a:spLocks noChangeArrowheads="1"/>
          </p:cNvSpPr>
          <p:nvPr/>
        </p:nvSpPr>
        <p:spPr bwMode="auto">
          <a:xfrm>
            <a:off x="736600" y="3933825"/>
            <a:ext cx="739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 = </a:t>
            </a:r>
            <a:endParaRPr lang="fr-FR" altLang="en-US"/>
          </a:p>
        </p:txBody>
      </p:sp>
      <p:sp>
        <p:nvSpPr>
          <p:cNvPr id="33804" name="Rectangle 25">
            <a:extLst>
              <a:ext uri="{FF2B5EF4-FFF2-40B4-BE49-F238E27FC236}">
                <a16:creationId xmlns:a16="http://schemas.microsoft.com/office/drawing/2014/main" id="{39208CA3-98A3-4020-94C5-86864AC8246F}"/>
              </a:ext>
            </a:extLst>
          </p:cNvPr>
          <p:cNvSpPr>
            <a:spLocks noChangeArrowheads="1"/>
          </p:cNvSpPr>
          <p:nvPr/>
        </p:nvSpPr>
        <p:spPr bwMode="auto">
          <a:xfrm>
            <a:off x="7596188" y="3573463"/>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olidFill>
                  <a:srgbClr val="FF0000"/>
                </a:solidFill>
                <a:latin typeface="Calibri" panose="020F0502020204030204" pitchFamily="34" charset="0"/>
              </a:rPr>
              <a:t>R</a:t>
            </a:r>
            <a:r>
              <a:rPr lang="fr-CA" altLang="en-US">
                <a:latin typeface="Calibri" panose="020F0502020204030204" pitchFamily="34" charset="0"/>
              </a:rPr>
              <a:t> </a:t>
            </a:r>
            <a:r>
              <a:rPr lang="fr-CA" altLang="en-US">
                <a:solidFill>
                  <a:srgbClr val="008000"/>
                </a:solidFill>
                <a:latin typeface="Calibri" panose="020F0502020204030204" pitchFamily="34" charset="0"/>
              </a:rPr>
              <a:t>G</a:t>
            </a:r>
            <a:r>
              <a:rPr lang="fr-CA" altLang="en-US">
                <a:latin typeface="Calibri" panose="020F0502020204030204" pitchFamily="34" charset="0"/>
              </a:rPr>
              <a:t> </a:t>
            </a:r>
            <a:r>
              <a:rPr lang="fr-CA" altLang="en-US">
                <a:solidFill>
                  <a:srgbClr val="0000FF"/>
                </a:solidFill>
                <a:latin typeface="Calibri" panose="020F0502020204030204" pitchFamily="34" charset="0"/>
              </a:rPr>
              <a:t>B</a:t>
            </a:r>
            <a:endParaRPr lang="fr-FR" altLang="en-US">
              <a:solidFill>
                <a:srgbClr val="0000FF"/>
              </a:solidFill>
            </a:endParaRPr>
          </a:p>
        </p:txBody>
      </p:sp>
      <p:cxnSp>
        <p:nvCxnSpPr>
          <p:cNvPr id="29" name="Connecteur droit avec flèche 28">
            <a:extLst>
              <a:ext uri="{FF2B5EF4-FFF2-40B4-BE49-F238E27FC236}">
                <a16:creationId xmlns:a16="http://schemas.microsoft.com/office/drawing/2014/main" id="{8D30D5E9-ED33-44CE-B8F3-391831CD26D9}"/>
              </a:ext>
            </a:extLst>
          </p:cNvPr>
          <p:cNvCxnSpPr>
            <a:cxnSpLocks noChangeShapeType="1"/>
          </p:cNvCxnSpPr>
          <p:nvPr/>
        </p:nvCxnSpPr>
        <p:spPr bwMode="auto">
          <a:xfrm flipV="1">
            <a:off x="7740650" y="2924175"/>
            <a:ext cx="0" cy="649288"/>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75382A5D-E73B-4422-9C27-FA52231203EC}"/>
              </a:ext>
            </a:extLst>
          </p:cNvPr>
          <p:cNvCxnSpPr>
            <a:cxnSpLocks noChangeShapeType="1"/>
          </p:cNvCxnSpPr>
          <p:nvPr/>
        </p:nvCxnSpPr>
        <p:spPr bwMode="auto">
          <a:xfrm flipH="1">
            <a:off x="7380288" y="4005263"/>
            <a:ext cx="360362" cy="792162"/>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ECCAC2C3-E032-4F22-A3A8-D84076BEE33E}"/>
              </a:ext>
            </a:extLst>
          </p:cNvPr>
          <p:cNvCxnSpPr>
            <a:cxnSpLocks noChangeShapeType="1"/>
          </p:cNvCxnSpPr>
          <p:nvPr/>
        </p:nvCxnSpPr>
        <p:spPr bwMode="auto">
          <a:xfrm flipV="1">
            <a:off x="8027988" y="2924175"/>
            <a:ext cx="144462" cy="649288"/>
          </a:xfrm>
          <a:prstGeom prst="straightConnector1">
            <a:avLst/>
          </a:prstGeom>
          <a:noFill/>
          <a:ln w="25400">
            <a:solidFill>
              <a:srgbClr val="008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Connecteur droit avec flèche 38">
            <a:extLst>
              <a:ext uri="{FF2B5EF4-FFF2-40B4-BE49-F238E27FC236}">
                <a16:creationId xmlns:a16="http://schemas.microsoft.com/office/drawing/2014/main" id="{7555054C-211C-4A7A-BCD9-B4D83C0077F3}"/>
              </a:ext>
            </a:extLst>
          </p:cNvPr>
          <p:cNvCxnSpPr>
            <a:cxnSpLocks noChangeShapeType="1"/>
          </p:cNvCxnSpPr>
          <p:nvPr/>
        </p:nvCxnSpPr>
        <p:spPr bwMode="auto">
          <a:xfrm flipH="1">
            <a:off x="7956550" y="4005263"/>
            <a:ext cx="71438" cy="792162"/>
          </a:xfrm>
          <a:prstGeom prst="straightConnector1">
            <a:avLst/>
          </a:prstGeom>
          <a:noFill/>
          <a:ln w="25400">
            <a:solidFill>
              <a:srgbClr val="008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 name="Connecteur droit avec flèche 47">
            <a:extLst>
              <a:ext uri="{FF2B5EF4-FFF2-40B4-BE49-F238E27FC236}">
                <a16:creationId xmlns:a16="http://schemas.microsoft.com/office/drawing/2014/main" id="{B3D85ACE-713D-4E17-BE4A-F7B851C5E125}"/>
              </a:ext>
            </a:extLst>
          </p:cNvPr>
          <p:cNvCxnSpPr>
            <a:cxnSpLocks noChangeShapeType="1"/>
          </p:cNvCxnSpPr>
          <p:nvPr/>
        </p:nvCxnSpPr>
        <p:spPr bwMode="auto">
          <a:xfrm flipV="1">
            <a:off x="8316913" y="2924175"/>
            <a:ext cx="142875" cy="649288"/>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9" name="Connecteur droit avec flèche 48">
            <a:extLst>
              <a:ext uri="{FF2B5EF4-FFF2-40B4-BE49-F238E27FC236}">
                <a16:creationId xmlns:a16="http://schemas.microsoft.com/office/drawing/2014/main" id="{071B2364-167B-432C-88E4-3F15988DB372}"/>
              </a:ext>
            </a:extLst>
          </p:cNvPr>
          <p:cNvCxnSpPr>
            <a:cxnSpLocks noChangeShapeType="1"/>
          </p:cNvCxnSpPr>
          <p:nvPr/>
        </p:nvCxnSpPr>
        <p:spPr bwMode="auto">
          <a:xfrm>
            <a:off x="8316913" y="4005263"/>
            <a:ext cx="215900" cy="792162"/>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a:extLst>
              <a:ext uri="{FF2B5EF4-FFF2-40B4-BE49-F238E27FC236}">
                <a16:creationId xmlns:a16="http://schemas.microsoft.com/office/drawing/2014/main" id="{C2409977-4DC2-460B-B14B-86059CFD885E}"/>
              </a:ext>
            </a:extLst>
          </p:cNvPr>
          <p:cNvSpPr>
            <a:spLocks noGrp="1"/>
          </p:cNvSpPr>
          <p:nvPr>
            <p:ph type="title"/>
          </p:nvPr>
        </p:nvSpPr>
        <p:spPr/>
        <p:txBody>
          <a:bodyPr/>
          <a:lstStyle/>
          <a:p>
            <a:r>
              <a:rPr lang="fr-CA" altLang="en-US">
                <a:latin typeface="Arial" panose="020B0604020202020204" pitchFamily="34" charset="0"/>
              </a:rPr>
              <a:t>Opérations bas niveau sur les images</a:t>
            </a:r>
          </a:p>
        </p:txBody>
      </p:sp>
      <p:sp>
        <p:nvSpPr>
          <p:cNvPr id="34818" name="Espace réservé du contenu 2">
            <a:extLst>
              <a:ext uri="{FF2B5EF4-FFF2-40B4-BE49-F238E27FC236}">
                <a16:creationId xmlns:a16="http://schemas.microsoft.com/office/drawing/2014/main" id="{B4844820-1125-46EF-9290-6B32C5EFFBA0}"/>
              </a:ext>
            </a:extLst>
          </p:cNvPr>
          <p:cNvSpPr>
            <a:spLocks noGrp="1"/>
          </p:cNvSpPr>
          <p:nvPr>
            <p:ph idx="1"/>
          </p:nvPr>
        </p:nvSpPr>
        <p:spPr/>
        <p:txBody>
          <a:bodyPr/>
          <a:lstStyle/>
          <a:p>
            <a:r>
              <a:rPr lang="fr-CA" altLang="en-US" dirty="0"/>
              <a:t>La représentation sous forme de pixels a des désavantages</a:t>
            </a:r>
          </a:p>
          <a:p>
            <a:pPr lvl="1"/>
            <a:r>
              <a:rPr lang="fr-CA" altLang="en-US" dirty="0"/>
              <a:t>elle est lourde, c.-à-d. coûteuse en mémoire</a:t>
            </a:r>
          </a:p>
          <a:p>
            <a:pPr lvl="2"/>
            <a:r>
              <a:rPr lang="fr-CA" altLang="en-US" dirty="0"/>
              <a:t>1024x1024 pixels de 8 bits (en niveau de gris) =  1 MB / image</a:t>
            </a:r>
          </a:p>
          <a:p>
            <a:pPr lvl="2"/>
            <a:r>
              <a:rPr lang="fr-CA" altLang="en-US" dirty="0"/>
              <a:t>1024x1024 pixels de 24bits (canaux RGB) = 3 MB / image</a:t>
            </a:r>
          </a:p>
          <a:p>
            <a:pPr lvl="1"/>
            <a:endParaRPr lang="fr-CA" altLang="en-US" dirty="0"/>
          </a:p>
          <a:p>
            <a:pPr lvl="1"/>
            <a:r>
              <a:rPr lang="fr-CA" altLang="en-US" dirty="0"/>
              <a:t>elle contient plus d</a:t>
            </a:r>
            <a:r>
              <a:rPr lang="fr-CA" altLang="fr-FR" dirty="0"/>
              <a:t>’</a:t>
            </a:r>
            <a:r>
              <a:rPr lang="fr-CA" altLang="en-US" dirty="0"/>
              <a:t>information qu</a:t>
            </a:r>
            <a:r>
              <a:rPr lang="fr-CA" altLang="fr-FR" dirty="0"/>
              <a:t>’</a:t>
            </a:r>
            <a:r>
              <a:rPr lang="fr-CA" altLang="en-US" dirty="0"/>
              <a:t>on en a besoin</a:t>
            </a:r>
          </a:p>
          <a:p>
            <a:pPr lvl="2"/>
            <a:r>
              <a:rPr lang="fr-CA" altLang="en-US" dirty="0"/>
              <a:t>pour détecter une voiture dans une image, la couleur n</a:t>
            </a:r>
            <a:r>
              <a:rPr lang="fr-CA" altLang="fr-FR" dirty="0"/>
              <a:t>’</a:t>
            </a:r>
            <a:r>
              <a:rPr lang="fr-CA" altLang="en-US" dirty="0"/>
              <a:t>est pas utile</a:t>
            </a:r>
          </a:p>
          <a:p>
            <a:pPr lvl="2"/>
            <a:r>
              <a:rPr lang="fr-CA" altLang="en-US" dirty="0"/>
              <a:t>la scène (arrière plan) dans laquelle se trouve un objet à détecter peut être ignorée</a:t>
            </a:r>
          </a:p>
          <a:p>
            <a:pPr lvl="2"/>
            <a:endParaRPr lang="fr-CA" altLang="en-US" dirty="0"/>
          </a:p>
          <a:p>
            <a:r>
              <a:rPr lang="fr-CA" altLang="en-US" dirty="0"/>
              <a:t>On aimerait appliquer des </a:t>
            </a:r>
            <a:r>
              <a:rPr lang="fr-CA" altLang="en-US" b="1" dirty="0"/>
              <a:t>opérations bas niveau simples </a:t>
            </a:r>
            <a:r>
              <a:rPr lang="fr-CA" altLang="en-US" dirty="0"/>
              <a:t>(</a:t>
            </a:r>
            <a:r>
              <a:rPr lang="fr-CA" altLang="en-US" b="1" dirty="0"/>
              <a:t>prétraitement</a:t>
            </a:r>
            <a:r>
              <a:rPr lang="fr-CA" altLang="en-US" dirty="0"/>
              <a:t>) sur les images, afin d</a:t>
            </a:r>
            <a:r>
              <a:rPr lang="fr-CA" altLang="fr-FR" dirty="0"/>
              <a:t>’</a:t>
            </a:r>
            <a:r>
              <a:rPr lang="fr-CA" altLang="en-US" dirty="0"/>
              <a:t>y </a:t>
            </a:r>
            <a:r>
              <a:rPr lang="fr-CA" altLang="en-US" b="1" dirty="0"/>
              <a:t>extraire l</a:t>
            </a:r>
            <a:r>
              <a:rPr lang="fr-CA" altLang="fr-FR" b="1" dirty="0"/>
              <a:t>’</a:t>
            </a:r>
            <a:r>
              <a:rPr lang="fr-CA" altLang="en-US" b="1" dirty="0"/>
              <a:t>information pertinente (c.-à-d., caractéristiques </a:t>
            </a:r>
            <a:r>
              <a:rPr lang="fr-CA" altLang="en-US" dirty="0"/>
              <a:t>ou </a:t>
            </a:r>
            <a:r>
              <a:rPr lang="fr-CA" altLang="en-US" b="1" i="1" dirty="0" err="1"/>
              <a:t>features</a:t>
            </a:r>
            <a:r>
              <a:rPr lang="fr-CA" altLang="en-US" b="1" i="1" dirty="0"/>
              <a:t> </a:t>
            </a:r>
            <a:r>
              <a:rPr lang="fr-CA" altLang="en-US" dirty="0"/>
              <a:t>en anglais</a:t>
            </a:r>
            <a:r>
              <a:rPr lang="fr-CA" altLang="en-US" b="1" dirty="0"/>
              <a:t>) </a:t>
            </a:r>
            <a:r>
              <a:rPr lang="fr-CA" altLang="en-US" dirty="0"/>
              <a:t>pour la tâche à résoudre</a:t>
            </a:r>
          </a:p>
        </p:txBody>
      </p:sp>
      <p:sp>
        <p:nvSpPr>
          <p:cNvPr id="34819" name="Espace réservé de la date 3">
            <a:extLst>
              <a:ext uri="{FF2B5EF4-FFF2-40B4-BE49-F238E27FC236}">
                <a16:creationId xmlns:a16="http://schemas.microsoft.com/office/drawing/2014/main" id="{8CD85FEA-0E82-45B3-B883-E7E195E5013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4820" name="Espace réservé du pied de page 4">
            <a:extLst>
              <a:ext uri="{FF2B5EF4-FFF2-40B4-BE49-F238E27FC236}">
                <a16:creationId xmlns:a16="http://schemas.microsoft.com/office/drawing/2014/main" id="{FB5C1A4E-ACE3-4669-9D8D-C0430D3C82C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CB88DD1-8A0C-46C7-AA76-B8EDCE2E7EF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FA6EF66-2F4A-40FB-9D64-5CE6FD086114}"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3.xml><?xml version="1.0" encoding="utf-8"?>
<ds:datastoreItem xmlns:ds="http://schemas.openxmlformats.org/officeDocument/2006/customXml" ds:itemID="{79A3AE1D-CA22-4801-B0C4-D745B91478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2187</TotalTime>
  <Words>5641</Words>
  <Application>Microsoft Office PowerPoint</Application>
  <PresentationFormat>On-screen Show (4:3)</PresentationFormat>
  <Paragraphs>1308</Paragraphs>
  <Slides>48</Slides>
  <Notes>33</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Narrow</vt:lpstr>
      <vt:lpstr>Calibri</vt:lpstr>
      <vt:lpstr>Cambria Math</vt:lpstr>
      <vt:lpstr>Lucida Grande</vt:lpstr>
      <vt:lpstr>Monaco</vt:lpstr>
      <vt:lpstr>Times</vt:lpstr>
      <vt:lpstr>Times New Roman</vt:lpstr>
      <vt:lpstr>Wingdings</vt:lpstr>
      <vt:lpstr>ift615</vt:lpstr>
      <vt:lpstr>IFT 615 – Intelligence Artificielle  Application – vision artificielle</vt:lpstr>
      <vt:lpstr>Rappel – Perceptron multicouche</vt:lpstr>
      <vt:lpstr>Sujets couverts</vt:lpstr>
      <vt:lpstr>Motivation</vt:lpstr>
      <vt:lpstr>Applications de la vision artificielle</vt:lpstr>
      <vt:lpstr>Dans cette leçon...</vt:lpstr>
      <vt:lpstr>Représentation brute d’une image</vt:lpstr>
      <vt:lpstr>Représentation brute d’une image</vt:lpstr>
      <vt:lpstr>Opérations bas niveau sur les images</vt:lpstr>
      <vt:lpstr>Contour</vt:lpstr>
      <vt:lpstr>Vision animale</vt:lpstr>
      <vt:lpstr>Types de contours d’images</vt:lpstr>
      <vt:lpstr>Gradient d’image</vt:lpstr>
      <vt:lpstr>Gradient d’image</vt:lpstr>
      <vt:lpstr>Détecter un contours à partir des gradients d’image</vt:lpstr>
      <vt:lpstr>Gradient d’image</vt:lpstr>
      <vt:lpstr>Gradient d’image</vt:lpstr>
      <vt:lpstr>Champ de vecteurs gradient</vt:lpstr>
      <vt:lpstr>Exemple de calcul du gradient bruité</vt:lpstr>
      <vt:lpstr>Calcul gradient d’image lissé</vt:lpstr>
      <vt:lpstr>Lissage Gaussien d’une image</vt:lpstr>
      <vt:lpstr>Lissage Gaussien d’une image</vt:lpstr>
      <vt:lpstr>Lissage Gaussien d’une image</vt:lpstr>
      <vt:lpstr>Lissage Gaussien d’une image</vt:lpstr>
      <vt:lpstr>Corrélation 2D</vt:lpstr>
      <vt:lpstr>Correlation 2D</vt:lpstr>
      <vt:lpstr>Corrélation 2D</vt:lpstr>
      <vt:lpstr>Corrélation 2D</vt:lpstr>
      <vt:lpstr>Corrélation 2D</vt:lpstr>
      <vt:lpstr>Corrélation 2D</vt:lpstr>
      <vt:lpstr>Corrélation 2D sur un signal unitaire </vt:lpstr>
      <vt:lpstr>Convolution 2D</vt:lpstr>
      <vt:lpstr>Convolution 2D</vt:lpstr>
      <vt:lpstr>Si on va plus loin...</vt:lpstr>
      <vt:lpstr>Réseau de neurones à convolution</vt:lpstr>
      <vt:lpstr>Réseau de neurones à convolution: structure des couches cachées</vt:lpstr>
      <vt:lpstr>Réseau de neurones à convolution: réseau complet</vt:lpstr>
      <vt:lpstr>Chaque couche apprend une abstraction</vt:lpstr>
      <vt:lpstr>Calcul d’une couche simple</vt:lpstr>
      <vt:lpstr>Calcul d’une couche simple</vt:lpstr>
      <vt:lpstr>Calcul d’une couche simple</vt:lpstr>
      <vt:lpstr>Calcul d’une couche complexe</vt:lpstr>
      <vt:lpstr>Histoire du CNN</vt:lpstr>
      <vt:lpstr>Conclusion</vt:lpstr>
      <vt:lpstr>Conclusion</vt:lpstr>
      <vt:lpstr>Sujets couverts</vt:lpstr>
      <vt:lpstr>Vous devriez être capable de...</vt:lpstr>
      <vt:lpstr>PowerPoint Presentation</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2023-05-15T12:05:13Z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0x0101004E834EDA5B116A4BBED7B1FF9E6A11F9</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y fmtid="{D5CDD505-2E9C-101B-9397-08002B2CF9AE}" pid="8" name="xd_ProgID">
    <vt:lpwstr/>
  </property>
  <property fmtid="{D5CDD505-2E9C-101B-9397-08002B2CF9AE}" pid="9" name="TemplateUrl">
    <vt:lpwstr/>
  </property>
  <property fmtid="{D5CDD505-2E9C-101B-9397-08002B2CF9AE}" pid="10" name="xd_Signature">
    <vt:bool>false</vt:bool>
  </property>
</Properties>
</file>