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24"/>
  </p:notesMasterIdLst>
  <p:handoutMasterIdLst>
    <p:handoutMasterId r:id="rId25"/>
  </p:handoutMasterIdLst>
  <p:sldIdLst>
    <p:sldId id="332" r:id="rId5"/>
    <p:sldId id="717" r:id="rId6"/>
    <p:sldId id="316" r:id="rId7"/>
    <p:sldId id="718" r:id="rId8"/>
    <p:sldId id="719" r:id="rId9"/>
    <p:sldId id="720" r:id="rId10"/>
    <p:sldId id="723" r:id="rId11"/>
    <p:sldId id="726" r:id="rId12"/>
    <p:sldId id="728" r:id="rId13"/>
    <p:sldId id="731" r:id="rId14"/>
    <p:sldId id="732" r:id="rId15"/>
    <p:sldId id="733" r:id="rId16"/>
    <p:sldId id="734" r:id="rId17"/>
    <p:sldId id="514" r:id="rId18"/>
    <p:sldId id="696" r:id="rId19"/>
    <p:sldId id="405" r:id="rId20"/>
    <p:sldId id="727" r:id="rId21"/>
    <p:sldId id="730" r:id="rId22"/>
    <p:sldId id="729" r:id="rId23"/>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4EE2A9-81BB-46B4-ADC2-BA9B7DF72B6E}">
          <p14:sldIdLst>
            <p14:sldId id="332"/>
          </p14:sldIdLst>
        </p14:section>
        <p14:section name="Motivation et plan et sujets couverts" id="{8A174397-86EA-4481-97A5-963783400A9A}">
          <p14:sldIdLst>
            <p14:sldId id="717"/>
            <p14:sldId id="316"/>
          </p14:sldIdLst>
        </p14:section>
        <p14:section name="RNN" id="{3EF00E16-7E22-429C-842A-16045D5AD2D3}">
          <p14:sldIdLst>
            <p14:sldId id="718"/>
            <p14:sldId id="719"/>
            <p14:sldId id="720"/>
            <p14:sldId id="723"/>
          </p14:sldIdLst>
        </p14:section>
        <p14:section name="Word Embeding" id="{1DB9EEF0-60C2-41E9-9B31-D01099D6BDD4}">
          <p14:sldIdLst>
            <p14:sldId id="726"/>
            <p14:sldId id="728"/>
          </p14:sldIdLst>
        </p14:section>
        <p14:section name="Étiquetage grammatical" id="{F8691D6B-6FB4-4A61-A374-AFE1EB8EA63E}">
          <p14:sldIdLst>
            <p14:sldId id="731"/>
            <p14:sldId id="732"/>
            <p14:sldId id="733"/>
            <p14:sldId id="734"/>
          </p14:sldIdLst>
        </p14:section>
        <p14:section name="Conclusion" id="{B11F6A3D-2BAB-42ED-8DE5-20AE89E18A79}">
          <p14:sldIdLst>
            <p14:sldId id="514"/>
            <p14:sldId id="696"/>
            <p14:sldId id="405"/>
          </p14:sldIdLst>
        </p14:section>
        <p14:section name="Slides auxiliaires" id="{68B78098-E1D2-4E06-BB02-D861C7C2E7B0}">
          <p14:sldIdLst>
            <p14:sldId id="727"/>
            <p14:sldId id="730"/>
            <p14:sldId id="7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D604D-EE81-4A0B-AD8A-218807562F4D}" v="70" dt="2023-05-15T12:11:09.958"/>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5" autoAdjust="0"/>
    <p:restoredTop sz="84289" autoAdjust="0"/>
  </p:normalViewPr>
  <p:slideViewPr>
    <p:cSldViewPr snapToGrid="0">
      <p:cViewPr varScale="1">
        <p:scale>
          <a:sx n="64" d="100"/>
          <a:sy n="64" d="100"/>
        </p:scale>
        <p:origin x="696" y="19"/>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18T18:20:47.632" v="165"/>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538D604D-EE81-4A0B-AD8A-218807562F4D}"/>
    <pc:docChg chg="modSld">
      <pc:chgData name="Froduald Kabanza" userId="edf393d0-642b-4b9e-8c75-f62133241689" providerId="ADAL" clId="{538D604D-EE81-4A0B-AD8A-218807562F4D}" dt="2023-05-15T12:11:09.958" v="69" actId="20577"/>
      <pc:docMkLst>
        <pc:docMk/>
      </pc:docMkLst>
      <pc:sldChg chg="modSp modAnim">
        <pc:chgData name="Froduald Kabanza" userId="edf393d0-642b-4b9e-8c75-f62133241689" providerId="ADAL" clId="{538D604D-EE81-4A0B-AD8A-218807562F4D}" dt="2023-05-15T12:11:09.958" v="69" actId="20577"/>
        <pc:sldMkLst>
          <pc:docMk/>
          <pc:sldMk cId="844883617" sldId="717"/>
        </pc:sldMkLst>
        <pc:spChg chg="mod">
          <ac:chgData name="Froduald Kabanza" userId="edf393d0-642b-4b9e-8c75-f62133241689" providerId="ADAL" clId="{538D604D-EE81-4A0B-AD8A-218807562F4D}" dt="2023-05-15T12:11:09.958" v="69" actId="20577"/>
          <ac:spMkLst>
            <pc:docMk/>
            <pc:sldMk cId="844883617" sldId="717"/>
            <ac:spMk id="21506" creationId="{27F2368C-1AA9-4826-A792-30C5A5588C0D}"/>
          </ac:spMkLst>
        </pc:spChg>
      </pc:sldChg>
    </pc:docChg>
  </pc:docChgLst>
  <pc:docChgLst>
    <pc:chgData name="Froduald Kabanza" userId="edf393d0-642b-4b9e-8c75-f62133241689" providerId="ADAL" clId="{3BE69AC5-D4C3-47DA-99ED-0125CA637C83}"/>
    <pc:docChg chg="custSel delSld modSld modSection">
      <pc:chgData name="Froduald Kabanza" userId="edf393d0-642b-4b9e-8c75-f62133241689" providerId="ADAL" clId="{3BE69AC5-D4C3-47DA-99ED-0125CA637C83}" dt="2023-01-19T05:15:44.865" v="1498" actId="20577"/>
      <pc:docMkLst>
        <pc:docMk/>
      </pc:docMkLst>
      <pc:sldChg chg="modSp mod">
        <pc:chgData name="Froduald Kabanza" userId="edf393d0-642b-4b9e-8c75-f62133241689" providerId="ADAL" clId="{3BE69AC5-D4C3-47DA-99ED-0125CA637C83}" dt="2023-01-19T05:15:44.865" v="1498" actId="20577"/>
        <pc:sldMkLst>
          <pc:docMk/>
          <pc:sldMk cId="154423500" sldId="332"/>
        </pc:sldMkLst>
        <pc:spChg chg="mod">
          <ac:chgData name="Froduald Kabanza" userId="edf393d0-642b-4b9e-8c75-f62133241689" providerId="ADAL" clId="{3BE69AC5-D4C3-47DA-99ED-0125CA637C83}" dt="2023-01-19T05:15:44.865" v="1498" actId="20577"/>
          <ac:spMkLst>
            <pc:docMk/>
            <pc:sldMk cId="154423500" sldId="332"/>
            <ac:spMk id="6" creationId="{50B0FB34-D872-45C2-9416-85ECF442F569}"/>
          </ac:spMkLst>
        </pc:spChg>
        <pc:spChg chg="mod">
          <ac:chgData name="Froduald Kabanza" userId="edf393d0-642b-4b9e-8c75-f62133241689" providerId="ADAL" clId="{3BE69AC5-D4C3-47DA-99ED-0125CA637C83}" dt="2023-01-19T04:02:31.730" v="1" actId="20577"/>
          <ac:spMkLst>
            <pc:docMk/>
            <pc:sldMk cId="154423500" sldId="332"/>
            <ac:spMk id="7" creationId="{9D9D7E22-6E14-4E34-957C-A91469454C2C}"/>
          </ac:spMkLst>
        </pc:spChg>
      </pc:sldChg>
      <pc:sldChg chg="del">
        <pc:chgData name="Froduald Kabanza" userId="edf393d0-642b-4b9e-8c75-f62133241689" providerId="ADAL" clId="{3BE69AC5-D4C3-47DA-99ED-0125CA637C83}" dt="2023-01-19T04:49:03.995" v="114" actId="2696"/>
        <pc:sldMkLst>
          <pc:docMk/>
          <pc:sldMk cId="0" sldId="355"/>
        </pc:sldMkLst>
      </pc:sldChg>
      <pc:sldChg chg="modSp mod">
        <pc:chgData name="Froduald Kabanza" userId="edf393d0-642b-4b9e-8c75-f62133241689" providerId="ADAL" clId="{3BE69AC5-D4C3-47DA-99ED-0125CA637C83}" dt="2023-01-19T05:15:24.991" v="1496" actId="20577"/>
        <pc:sldMkLst>
          <pc:docMk/>
          <pc:sldMk cId="0" sldId="405"/>
        </pc:sldMkLst>
        <pc:spChg chg="mod">
          <ac:chgData name="Froduald Kabanza" userId="edf393d0-642b-4b9e-8c75-f62133241689" providerId="ADAL" clId="{3BE69AC5-D4C3-47DA-99ED-0125CA637C83}" dt="2023-01-19T05:15:24.991" v="1496" actId="20577"/>
          <ac:spMkLst>
            <pc:docMk/>
            <pc:sldMk cId="0" sldId="405"/>
            <ac:spMk id="92162" creationId="{8315D294-25C1-4B08-B7F5-BD720D2B3860}"/>
          </ac:spMkLst>
        </pc:spChg>
      </pc:sldChg>
      <pc:sldChg chg="modSp mod">
        <pc:chgData name="Froduald Kabanza" userId="edf393d0-642b-4b9e-8c75-f62133241689" providerId="ADAL" clId="{3BE69AC5-D4C3-47DA-99ED-0125CA637C83}" dt="2023-01-19T05:14:28.284" v="1422" actId="20577"/>
        <pc:sldMkLst>
          <pc:docMk/>
          <pc:sldMk cId="0" sldId="514"/>
        </pc:sldMkLst>
        <pc:spChg chg="mod">
          <ac:chgData name="Froduald Kabanza" userId="edf393d0-642b-4b9e-8c75-f62133241689" providerId="ADAL" clId="{3BE69AC5-D4C3-47DA-99ED-0125CA637C83}" dt="2023-01-19T05:14:28.284" v="1422" actId="20577"/>
          <ac:spMkLst>
            <pc:docMk/>
            <pc:sldMk cId="0" sldId="514"/>
            <ac:spMk id="88066" creationId="{0D3290DF-85AB-47E0-9329-4813CED7CA4C}"/>
          </ac:spMkLst>
        </pc:spChg>
      </pc:sldChg>
      <pc:sldChg chg="modSp modAnim modNotesTx">
        <pc:chgData name="Froduald Kabanza" userId="edf393d0-642b-4b9e-8c75-f62133241689" providerId="ADAL" clId="{3BE69AC5-D4C3-47DA-99ED-0125CA637C83}" dt="2023-01-19T05:01:41.083" v="709" actId="20577"/>
        <pc:sldMkLst>
          <pc:docMk/>
          <pc:sldMk cId="844883617" sldId="717"/>
        </pc:sldMkLst>
        <pc:spChg chg="mod">
          <ac:chgData name="Froduald Kabanza" userId="edf393d0-642b-4b9e-8c75-f62133241689" providerId="ADAL" clId="{3BE69AC5-D4C3-47DA-99ED-0125CA637C83}" dt="2023-01-19T04:48:25.155" v="112" actId="20577"/>
          <ac:spMkLst>
            <pc:docMk/>
            <pc:sldMk cId="844883617" sldId="717"/>
            <ac:spMk id="21506" creationId="{27F2368C-1AA9-4826-A792-30C5A5588C0D}"/>
          </ac:spMkLst>
        </pc:spChg>
      </pc:sldChg>
      <pc:sldChg chg="modSp modNotesTx">
        <pc:chgData name="Froduald Kabanza" userId="edf393d0-642b-4b9e-8c75-f62133241689" providerId="ADAL" clId="{3BE69AC5-D4C3-47DA-99ED-0125CA637C83}" dt="2023-01-19T04:51:14.393" v="160" actId="20577"/>
        <pc:sldMkLst>
          <pc:docMk/>
          <pc:sldMk cId="3363106040" sldId="718"/>
        </pc:sldMkLst>
        <pc:spChg chg="mod">
          <ac:chgData name="Froduald Kabanza" userId="edf393d0-642b-4b9e-8c75-f62133241689" providerId="ADAL" clId="{3BE69AC5-D4C3-47DA-99ED-0125CA637C83}" dt="2023-01-19T04:50:38.158" v="122" actId="15"/>
          <ac:spMkLst>
            <pc:docMk/>
            <pc:sldMk cId="3363106040" sldId="718"/>
            <ac:spMk id="14" creationId="{1552FF3D-3F43-4BCA-9914-CF982845D457}"/>
          </ac:spMkLst>
        </pc:spChg>
      </pc:sldChg>
      <pc:sldChg chg="modSp">
        <pc:chgData name="Froduald Kabanza" userId="edf393d0-642b-4b9e-8c75-f62133241689" providerId="ADAL" clId="{3BE69AC5-D4C3-47DA-99ED-0125CA637C83}" dt="2023-01-19T05:04:35.927" v="756" actId="20577"/>
        <pc:sldMkLst>
          <pc:docMk/>
          <pc:sldMk cId="725492544" sldId="720"/>
        </pc:sldMkLst>
        <pc:spChg chg="mod">
          <ac:chgData name="Froduald Kabanza" userId="edf393d0-642b-4b9e-8c75-f62133241689" providerId="ADAL" clId="{3BE69AC5-D4C3-47DA-99ED-0125CA637C83}" dt="2023-01-19T05:04:35.927" v="756" actId="20577"/>
          <ac:spMkLst>
            <pc:docMk/>
            <pc:sldMk cId="725492544" sldId="720"/>
            <ac:spMk id="10" creationId="{09A7C6B8-9F1A-4DA4-90D4-F83151C8DE31}"/>
          </ac:spMkLst>
        </pc:spChg>
      </pc:sldChg>
      <pc:sldChg chg="del">
        <pc:chgData name="Froduald Kabanza" userId="edf393d0-642b-4b9e-8c75-f62133241689" providerId="ADAL" clId="{3BE69AC5-D4C3-47DA-99ED-0125CA637C83}" dt="2023-01-19T05:04:58.576" v="757" actId="2696"/>
        <pc:sldMkLst>
          <pc:docMk/>
          <pc:sldMk cId="1098472937" sldId="721"/>
        </pc:sldMkLst>
      </pc:sldChg>
      <pc:sldChg chg="modSp modNotesTx">
        <pc:chgData name="Froduald Kabanza" userId="edf393d0-642b-4b9e-8c75-f62133241689" providerId="ADAL" clId="{3BE69AC5-D4C3-47DA-99ED-0125CA637C83}" dt="2023-01-19T05:08:32.163" v="1057" actId="20577"/>
        <pc:sldMkLst>
          <pc:docMk/>
          <pc:sldMk cId="1903065243" sldId="723"/>
        </pc:sldMkLst>
        <pc:spChg chg="mod">
          <ac:chgData name="Froduald Kabanza" userId="edf393d0-642b-4b9e-8c75-f62133241689" providerId="ADAL" clId="{3BE69AC5-D4C3-47DA-99ED-0125CA637C83}" dt="2023-01-19T05:06:25.420" v="795" actId="20577"/>
          <ac:spMkLst>
            <pc:docMk/>
            <pc:sldMk cId="1903065243" sldId="723"/>
            <ac:spMk id="11" creationId="{07CBB403-9EC6-44CE-8315-860958C2BE4F}"/>
          </ac:spMkLst>
        </pc:spChg>
        <pc:spChg chg="mod">
          <ac:chgData name="Froduald Kabanza" userId="edf393d0-642b-4b9e-8c75-f62133241689" providerId="ADAL" clId="{3BE69AC5-D4C3-47DA-99ED-0125CA637C83}" dt="2023-01-19T05:05:30.812" v="765" actId="20577"/>
          <ac:spMkLst>
            <pc:docMk/>
            <pc:sldMk cId="1903065243" sldId="723"/>
            <ac:spMk id="12" creationId="{906A3A18-CEB0-46A0-AEAC-EB1D3498C3F9}"/>
          </ac:spMkLst>
        </pc:spChg>
        <pc:spChg chg="mod">
          <ac:chgData name="Froduald Kabanza" userId="edf393d0-642b-4b9e-8c75-f62133241689" providerId="ADAL" clId="{3BE69AC5-D4C3-47DA-99ED-0125CA637C83}" dt="2023-01-19T05:06:11.864" v="769" actId="14100"/>
          <ac:spMkLst>
            <pc:docMk/>
            <pc:sldMk cId="1903065243" sldId="723"/>
            <ac:spMk id="13" creationId="{6D0DB6BE-3805-4336-A3A3-8388893B8928}"/>
          </ac:spMkLst>
        </pc:spChg>
        <pc:spChg chg="mod">
          <ac:chgData name="Froduald Kabanza" userId="edf393d0-642b-4b9e-8c75-f62133241689" providerId="ADAL" clId="{3BE69AC5-D4C3-47DA-99ED-0125CA637C83}" dt="2023-01-19T05:05:06.087" v="758" actId="14100"/>
          <ac:spMkLst>
            <pc:docMk/>
            <pc:sldMk cId="1903065243" sldId="723"/>
            <ac:spMk id="29697" creationId="{477D0D71-70FC-44C4-8BEF-3D17C9358C4F}"/>
          </ac:spMkLst>
        </pc:spChg>
      </pc:sldChg>
      <pc:sldChg chg="modSp del mod">
        <pc:chgData name="Froduald Kabanza" userId="edf393d0-642b-4b9e-8c75-f62133241689" providerId="ADAL" clId="{3BE69AC5-D4C3-47DA-99ED-0125CA637C83}" dt="2023-01-19T05:08:37.051" v="1058" actId="2696"/>
        <pc:sldMkLst>
          <pc:docMk/>
          <pc:sldMk cId="2543898889" sldId="724"/>
        </pc:sldMkLst>
        <pc:spChg chg="mod">
          <ac:chgData name="Froduald Kabanza" userId="edf393d0-642b-4b9e-8c75-f62133241689" providerId="ADAL" clId="{3BE69AC5-D4C3-47DA-99ED-0125CA637C83}" dt="2023-01-19T05:06:36.381" v="796" actId="21"/>
          <ac:spMkLst>
            <pc:docMk/>
            <pc:sldMk cId="2543898889" sldId="724"/>
            <ac:spMk id="12" creationId="{906A3A18-CEB0-46A0-AEAC-EB1D3498C3F9}"/>
          </ac:spMkLst>
        </pc:spChg>
      </pc:sldChg>
      <pc:sldChg chg="modSp mod">
        <pc:chgData name="Froduald Kabanza" userId="edf393d0-642b-4b9e-8c75-f62133241689" providerId="ADAL" clId="{3BE69AC5-D4C3-47DA-99ED-0125CA637C83}" dt="2023-01-19T05:09:00.087" v="1070" actId="20577"/>
        <pc:sldMkLst>
          <pc:docMk/>
          <pc:sldMk cId="3382995067" sldId="726"/>
        </pc:sldMkLst>
        <pc:spChg chg="mod">
          <ac:chgData name="Froduald Kabanza" userId="edf393d0-642b-4b9e-8c75-f62133241689" providerId="ADAL" clId="{3BE69AC5-D4C3-47DA-99ED-0125CA637C83}" dt="2023-01-19T05:09:00.087" v="1070" actId="20577"/>
          <ac:spMkLst>
            <pc:docMk/>
            <pc:sldMk cId="3382995067" sldId="726"/>
            <ac:spMk id="12" creationId="{906A3A18-CEB0-46A0-AEAC-EB1D3498C3F9}"/>
          </ac:spMkLst>
        </pc:spChg>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2-06T00:24:34.024" v="14519" actId="20577"/>
      <pc:docMkLst>
        <pc:docMk/>
      </pc:docMkLst>
      <pc:sldChg chg="modSp mod">
        <pc:chgData name="Froduald Kabanza" userId="edf393d0-642b-4b9e-8c75-f62133241689" providerId="ADAL" clId="{4BE78164-BF56-4551-8338-1578041DAB0F}" dt="2022-01-21T06:14:10.561" v="13568" actId="114"/>
        <pc:sldMkLst>
          <pc:docMk/>
          <pc:sldMk cId="0" sldId="316"/>
        </pc:sldMkLst>
        <pc:spChg chg="mod">
          <ac:chgData name="Froduald Kabanza" userId="edf393d0-642b-4b9e-8c75-f62133241689" providerId="ADAL" clId="{4BE78164-BF56-4551-8338-1578041DAB0F}" dt="2022-01-21T06:14:10.561" v="13568" actId="114"/>
          <ac:spMkLst>
            <pc:docMk/>
            <pc:sldMk cId="0" sldId="316"/>
            <ac:spMk id="19458" creationId="{B426BC12-65E3-4555-B092-5EBB3954A320}"/>
          </ac:spMkLst>
        </pc:spChg>
        <pc:spChg chg="mod">
          <ac:chgData name="Froduald Kabanza" userId="edf393d0-642b-4b9e-8c75-f62133241689" providerId="ADAL" clId="{4BE78164-BF56-4551-8338-1578041DAB0F}" dt="2022-01-20T23:10:49.824" v="3187"/>
          <ac:spMkLst>
            <pc:docMk/>
            <pc:sldMk cId="0" sldId="316"/>
            <ac:spMk id="19460" creationId="{2754B8AE-26BF-4A2E-A10A-5C642CFD2E05}"/>
          </ac:spMkLst>
        </pc:spChg>
      </pc:sldChg>
      <pc:sldChg chg="modSp mod">
        <pc:chgData name="Froduald Kabanza" userId="edf393d0-642b-4b9e-8c75-f62133241689" providerId="ADAL" clId="{4BE78164-BF56-4551-8338-1578041DAB0F}" dt="2022-02-06T00:24:34.024" v="14519" actId="20577"/>
        <pc:sldMkLst>
          <pc:docMk/>
          <pc:sldMk cId="154423500" sldId="332"/>
        </pc:sldMkLst>
        <pc:spChg chg="mod">
          <ac:chgData name="Froduald Kabanza" userId="edf393d0-642b-4b9e-8c75-f62133241689" providerId="ADAL" clId="{4BE78164-BF56-4551-8338-1578041DAB0F}" dt="2022-02-06T00:24:34.024" v="14519"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7T05:53:57.251" v="14011" actId="20577"/>
        <pc:sldMkLst>
          <pc:docMk/>
          <pc:sldMk cId="0" sldId="405"/>
        </pc:sldMkLst>
        <pc:spChg chg="mod">
          <ac:chgData name="Froduald Kabanza" userId="edf393d0-642b-4b9e-8c75-f62133241689" providerId="ADAL" clId="{4BE78164-BF56-4551-8338-1578041DAB0F}" dt="2022-01-27T05:53:57.251" v="14011" actId="20577"/>
          <ac:spMkLst>
            <pc:docMk/>
            <pc:sldMk cId="0" sldId="405"/>
            <ac:spMk id="92162" creationId="{8315D294-25C1-4B08-B7F5-BD720D2B3860}"/>
          </ac:spMkLst>
        </pc:spChg>
        <pc:spChg chg="mod">
          <ac:chgData name="Froduald Kabanza" userId="edf393d0-642b-4b9e-8c75-f62133241689" providerId="ADAL" clId="{4BE78164-BF56-4551-8338-1578041DAB0F}" dt="2022-01-20T23:10:49.824" v="3187"/>
          <ac:spMkLst>
            <pc:docMk/>
            <pc:sldMk cId="0"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0" sldId="407"/>
        </pc:sldMkLst>
        <pc:spChg chg="mod">
          <ac:chgData name="Froduald Kabanza" userId="edf393d0-642b-4b9e-8c75-f62133241689" providerId="ADAL" clId="{4BE78164-BF56-4551-8338-1578041DAB0F}" dt="2022-01-20T20:52:31.601" v="444" actId="20577"/>
          <ac:spMkLst>
            <pc:docMk/>
            <pc:sldMk cId="0" sldId="407"/>
            <ac:spMk id="23554" creationId="{A77E7360-4440-4A07-B91F-5C817CECAF37}"/>
          </ac:spMkLst>
        </pc:spChg>
        <pc:spChg chg="mod">
          <ac:chgData name="Froduald Kabanza" userId="edf393d0-642b-4b9e-8c75-f62133241689" providerId="ADAL" clId="{4BE78164-BF56-4551-8338-1578041DAB0F}" dt="2022-01-20T23:10:49.824" v="3187"/>
          <ac:spMkLst>
            <pc:docMk/>
            <pc:sldMk cId="0"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0"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7T05:51:30.183" v="13802" actId="20577"/>
        <pc:sldMkLst>
          <pc:docMk/>
          <pc:sldMk cId="0" sldId="514"/>
        </pc:sldMkLst>
        <pc:spChg chg="mod">
          <ac:chgData name="Froduald Kabanza" userId="edf393d0-642b-4b9e-8c75-f62133241689" providerId="ADAL" clId="{4BE78164-BF56-4551-8338-1578041DAB0F}" dt="2022-01-27T05:51:30.183" v="1380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7T06:14:31.625" v="14014" actId="14100"/>
        <pc:sldMkLst>
          <pc:docMk/>
          <pc:sldMk cId="0" sldId="696"/>
        </pc:sldMkLst>
        <pc:spChg chg="mod">
          <ac:chgData name="Froduald Kabanza" userId="edf393d0-642b-4b9e-8c75-f62133241689" providerId="ADAL" clId="{4BE78164-BF56-4551-8338-1578041DAB0F}" dt="2022-01-21T02:54:12.365" v="8824" actId="20577"/>
          <ac:spMkLst>
            <pc:docMk/>
            <pc:sldMk cId="0"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0" sldId="696"/>
            <ac:spMk id="49" creationId="{6263D7BB-937B-4ED3-AE74-64C49812CF55}"/>
          </ac:spMkLst>
        </pc:spChg>
        <pc:spChg chg="mod">
          <ac:chgData name="Froduald Kabanza" userId="edf393d0-642b-4b9e-8c75-f62133241689" providerId="ADAL" clId="{4BE78164-BF56-4551-8338-1578041DAB0F}" dt="2022-01-27T06:14:31.625" v="14014" actId="14100"/>
          <ac:spMkLst>
            <pc:docMk/>
            <pc:sldMk cId="0"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0"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0"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0"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del mod">
        <pc:chgData name="Froduald Kabanza" userId="edf393d0-642b-4b9e-8c75-f62133241689" providerId="ADAL" clId="{4BE78164-BF56-4551-8338-1578041DAB0F}" dt="2022-01-27T05:42:51.607" v="13644" actId="2696"/>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7T05:43:49.500" v="13669"/>
        <pc:sldMkLst>
          <pc:docMk/>
          <pc:sldMk cId="3382995067" sldId="726"/>
        </pc:sldMkLst>
        <pc:spChg chg="mod">
          <ac:chgData name="Froduald Kabanza" userId="edf393d0-642b-4b9e-8c75-f62133241689" providerId="ADAL" clId="{4BE78164-BF56-4551-8338-1578041DAB0F}" dt="2022-01-27T05:43:49.500" v="13669"/>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7T05:46:29.858" v="13739" actId="1076"/>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7T05:46:29.858" v="13739"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7T05:44:11.683" v="13670" actId="20577"/>
        <pc:sldMkLst>
          <pc:docMk/>
          <pc:sldMk cId="1589095579" sldId="728"/>
        </pc:sldMkLst>
        <pc:spChg chg="mod">
          <ac:chgData name="Froduald Kabanza" userId="edf393d0-642b-4b9e-8c75-f62133241689" providerId="ADAL" clId="{4BE78164-BF56-4551-8338-1578041DAB0F}" dt="2022-01-27T05:44:11.683" v="13670"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7T05:49:17.217" v="13756" actId="20577"/>
        <pc:sldMkLst>
          <pc:docMk/>
          <pc:sldMk cId="1443168960" sldId="729"/>
        </pc:sldMkLst>
        <pc:spChg chg="mod">
          <ac:chgData name="Froduald Kabanza" userId="edf393d0-642b-4b9e-8c75-f62133241689" providerId="ADAL" clId="{4BE78164-BF56-4551-8338-1578041DAB0F}" dt="2022-01-27T05:49:17.217" v="13756"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modSp add mod">
        <pc:chgData name="Froduald Kabanza" userId="edf393d0-642b-4b9e-8c75-f62133241689" providerId="ADAL" clId="{4BE78164-BF56-4551-8338-1578041DAB0F}" dt="2022-01-27T05:48:01.799" v="13753" actId="790"/>
        <pc:sldMkLst>
          <pc:docMk/>
          <pc:sldMk cId="1296834776" sldId="730"/>
        </pc:sldMkLst>
        <pc:spChg chg="mod">
          <ac:chgData name="Froduald Kabanza" userId="edf393d0-642b-4b9e-8c75-f62133241689" providerId="ADAL" clId="{4BE78164-BF56-4551-8338-1578041DAB0F}" dt="2022-01-27T05:48:01.799" v="13753" actId="790"/>
          <ac:spMkLst>
            <pc:docMk/>
            <pc:sldMk cId="1296834776" sldId="730"/>
            <ac:spMk id="5" creationId="{89BFB4D1-4B7E-447B-8D56-CE0BF070BBCD}"/>
          </ac:spMkLst>
        </pc:spChg>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2-05T23:53:04.877" v="14382" actId="114"/>
        <pc:sldMkLst>
          <pc:docMk/>
          <pc:sldMk cId="2728600404" sldId="734"/>
        </pc:sldMkLst>
        <pc:spChg chg="add mod">
          <ac:chgData name="Froduald Kabanza" userId="edf393d0-642b-4b9e-8c75-f62133241689" providerId="ADAL" clId="{4BE78164-BF56-4551-8338-1578041DAB0F}" dt="2022-02-05T23:50:47.679" v="14216" actId="1076"/>
          <ac:spMkLst>
            <pc:docMk/>
            <pc:sldMk cId="2728600404" sldId="734"/>
            <ac:spMk id="2" creationId="{1AE07AF0-DF4E-47A9-A05F-53F36DC6F78E}"/>
          </ac:spMkLst>
        </pc:spChg>
        <pc:spChg chg="mod">
          <ac:chgData name="Froduald Kabanza" userId="edf393d0-642b-4b9e-8c75-f62133241689" providerId="ADAL" clId="{4BE78164-BF56-4551-8338-1578041DAB0F}" dt="2022-02-05T23:50:47.679" v="14216" actId="1076"/>
          <ac:spMkLst>
            <pc:docMk/>
            <pc:sldMk cId="2728600404" sldId="734"/>
            <ac:spMk id="5" creationId="{8CF8A283-3F1C-4F0A-9BF5-F8AEBC783025}"/>
          </ac:spMkLst>
        </pc:spChg>
        <pc:spChg chg="add mod">
          <ac:chgData name="Froduald Kabanza" userId="edf393d0-642b-4b9e-8c75-f62133241689" providerId="ADAL" clId="{4BE78164-BF56-4551-8338-1578041DAB0F}" dt="2022-02-05T23:53:04.877" v="14382" actId="114"/>
          <ac:spMkLst>
            <pc:docMk/>
            <pc:sldMk cId="2728600404" sldId="734"/>
            <ac:spMk id="9" creationId="{2F16D333-312E-4340-8971-8FA566874499}"/>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2-05T23:50:44.048" v="14215"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2023-05-15</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2023-05-15</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72223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213367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402848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2</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On vient de le voir la convolution est nécessaire pour permettre à un réseau de neurones d’analyser des images.</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Le perceptron </a:t>
            </a:r>
            <a:r>
              <a:rPr lang="fr-CA" altLang="en-US" dirty="0" err="1">
                <a:ea typeface="굴림" panose="020B0600000101010101" pitchFamily="34" charset="-127"/>
              </a:rPr>
              <a:t>multi-couche</a:t>
            </a:r>
            <a:r>
              <a:rPr lang="fr-CA" altLang="en-US" dirty="0">
                <a:ea typeface="굴림" panose="020B0600000101010101" pitchFamily="34" charset="-127"/>
              </a:rPr>
              <a:t> même augmenté avec la convolution n’est pas suffisant pour traiter le langage naturel. Il faut plus. Un des concepts qui augmente le pouvoir d’expression d’un réseau de neurones pour traiter le langage naturelle, ou de façon générale, des données séquentielle, est la récurrence.</a:t>
            </a:r>
          </a:p>
        </p:txBody>
      </p:sp>
    </p:spTree>
    <p:extLst>
      <p:ext uri="{BB962C8B-B14F-4D97-AF65-F5344CB8AC3E}">
        <p14:creationId xmlns:p14="http://schemas.microsoft.com/office/powerpoint/2010/main" val="364037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3</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4</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RNN et </a:t>
            </a:r>
            <a:r>
              <a:rPr lang="en-CA" dirty="0" err="1">
                <a:solidFill>
                  <a:schemeClr val="tx1"/>
                </a:solidFill>
              </a:rPr>
              <a:t>sa</a:t>
            </a:r>
            <a:r>
              <a:rPr lang="en-CA" dirty="0">
                <a:solidFill>
                  <a:schemeClr val="tx1"/>
                </a:solidFill>
              </a:rPr>
              <a:t> version </a:t>
            </a:r>
            <a:r>
              <a:rPr lang="en-CA" dirty="0" err="1">
                <a:solidFill>
                  <a:schemeClr val="tx1"/>
                </a:solidFill>
              </a:rPr>
              <a:t>déroulée</a:t>
            </a:r>
            <a:r>
              <a:rPr lang="en-CA" dirty="0">
                <a:solidFill>
                  <a:schemeClr val="tx1"/>
                </a:solidFill>
              </a:rPr>
              <a:t> 3 </a:t>
            </a:r>
            <a:r>
              <a:rPr lang="en-CA" dirty="0" err="1">
                <a:solidFill>
                  <a:schemeClr val="tx1"/>
                </a:solidFill>
              </a:rPr>
              <a:t>fois</a:t>
            </a: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Z </a:t>
            </a:r>
            <a:r>
              <a:rPr lang="en-CA" dirty="0" err="1">
                <a:solidFill>
                  <a:schemeClr val="tx1"/>
                </a:solidFill>
              </a:rPr>
              <a:t>décrit</a:t>
            </a:r>
            <a:r>
              <a:rPr lang="en-CA" dirty="0">
                <a:solidFill>
                  <a:schemeClr val="tx1"/>
                </a:solidFill>
              </a:rPr>
              <a:t> </a:t>
            </a:r>
            <a:r>
              <a:rPr lang="en-CA" dirty="0" err="1">
                <a:solidFill>
                  <a:schemeClr val="tx1"/>
                </a:solidFill>
              </a:rPr>
              <a:t>l’état</a:t>
            </a:r>
            <a:r>
              <a:rPr lang="en-CA" dirty="0">
                <a:solidFill>
                  <a:schemeClr val="tx1"/>
                </a:solidFill>
              </a:rPr>
              <a:t> (</a:t>
            </a:r>
            <a:r>
              <a:rPr lang="en-CA" dirty="0" err="1">
                <a:solidFill>
                  <a:schemeClr val="tx1"/>
                </a:solidFill>
              </a:rPr>
              <a:t>couche</a:t>
            </a:r>
            <a:r>
              <a:rPr lang="en-CA" dirty="0">
                <a:solidFill>
                  <a:schemeClr val="tx1"/>
                </a:solidFill>
              </a:rPr>
              <a:t>) cache.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b="1" dirty="0" err="1">
                <a:solidFill>
                  <a:schemeClr val="tx1"/>
                </a:solidFill>
              </a:rPr>
              <a:t>Hypothèse</a:t>
            </a:r>
            <a:r>
              <a:rPr lang="en-CA" b="1" dirty="0">
                <a:solidFill>
                  <a:schemeClr val="tx1"/>
                </a:solidFill>
              </a:rPr>
              <a:t> </a:t>
            </a:r>
            <a:r>
              <a:rPr lang="en-CA" b="1" dirty="0" err="1">
                <a:solidFill>
                  <a:schemeClr val="tx1"/>
                </a:solidFill>
              </a:rPr>
              <a:t>Markovienne</a:t>
            </a:r>
            <a:r>
              <a:rPr lang="en-CA" dirty="0">
                <a:solidFill>
                  <a:schemeClr val="tx1"/>
                </a:solidFill>
              </a:rPr>
              <a:t>: </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 </a:t>
            </a:r>
            <a:r>
              <a:rPr lang="en-CA" altLang="ko-KR" i="1" dirty="0" err="1"/>
              <a:t>f</a:t>
            </a:r>
            <a:r>
              <a:rPr lang="en-CA" altLang="ko-KR" i="1" baseline="-25000" dirty="0" err="1"/>
              <a:t>w</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a:t>
            </a:r>
            <a:r>
              <a:rPr lang="en-CA" altLang="ko-KR" i="1" dirty="0"/>
              <a:t>) – </a:t>
            </a:r>
            <a:r>
              <a:rPr lang="en-CA" altLang="ko-KR" i="0" dirty="0"/>
              <a:t>on </a:t>
            </a:r>
            <a:r>
              <a:rPr lang="en-CA" altLang="ko-KR" i="0" dirty="0" err="1"/>
              <a:t>peut</a:t>
            </a:r>
            <a:r>
              <a:rPr lang="en-CA" altLang="ko-KR" i="0" dirty="0"/>
              <a:t> ignorer </a:t>
            </a:r>
            <a:r>
              <a:rPr lang="en-CA" altLang="ko-KR" i="0" dirty="0" err="1"/>
              <a:t>l’historique</a:t>
            </a:r>
            <a:r>
              <a:rPr lang="en-CA" altLang="ko-KR" i="1" dirty="0"/>
              <a:t>. </a:t>
            </a:r>
            <a:r>
              <a:rPr lang="en-CA" altLang="ko-KR" i="0" dirty="0"/>
              <a:t>On verra plus tard que </a:t>
            </a:r>
            <a:r>
              <a:rPr lang="en-CA" altLang="ko-KR" i="0" dirty="0" err="1"/>
              <a:t>probabilistiquement</a:t>
            </a:r>
            <a:r>
              <a:rPr lang="en-CA" altLang="ko-KR" i="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Processus</a:t>
            </a:r>
            <a:r>
              <a:rPr lang="en-CA" i="0" baseline="0" dirty="0">
                <a:solidFill>
                  <a:schemeClr val="tx1"/>
                </a:solidFill>
              </a:rPr>
              <a:t> </a:t>
            </a:r>
            <a:r>
              <a:rPr lang="en-CA" i="0" baseline="0" dirty="0" err="1">
                <a:solidFill>
                  <a:schemeClr val="tx1"/>
                </a:solidFill>
              </a:rPr>
              <a:t>homogène</a:t>
            </a:r>
            <a:r>
              <a:rPr lang="en-CA" i="0" baseline="0" dirty="0">
                <a:solidFill>
                  <a:schemeClr val="tx1"/>
                </a:solidFill>
              </a:rPr>
              <a:t> et </a:t>
            </a:r>
            <a:r>
              <a:rPr lang="en-CA" i="0" baseline="0" dirty="0" err="1">
                <a:solidFill>
                  <a:schemeClr val="tx1"/>
                </a:solidFill>
              </a:rPr>
              <a:t>Markovien</a:t>
            </a:r>
            <a:r>
              <a:rPr lang="en-CA" i="0" baseline="0" dirty="0">
                <a:solidFill>
                  <a:schemeClr val="tx1"/>
                </a:solidFill>
              </a:rPr>
              <a:t>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aussi</a:t>
            </a:r>
            <a:r>
              <a:rPr lang="en-CA" i="0" baseline="0" dirty="0">
                <a:solidFill>
                  <a:schemeClr val="tx1"/>
                </a:solidFill>
              </a:rPr>
              <a:t> </a:t>
            </a:r>
            <a:r>
              <a:rPr lang="en-CA" i="0" baseline="0" dirty="0" err="1">
                <a:solidFill>
                  <a:schemeClr val="tx1"/>
                </a:solidFill>
              </a:rPr>
              <a:t>dit</a:t>
            </a:r>
            <a:r>
              <a:rPr lang="en-CA" i="0" baseline="0" dirty="0">
                <a:solidFill>
                  <a:schemeClr val="tx1"/>
                </a:solidFill>
              </a:rPr>
              <a:t> </a:t>
            </a:r>
            <a:r>
              <a:rPr lang="en-CA" i="0" baseline="0" dirty="0" err="1">
                <a:solidFill>
                  <a:schemeClr val="tx1"/>
                </a:solidFill>
              </a:rPr>
              <a:t>stationnaire</a:t>
            </a:r>
            <a:r>
              <a:rPr lang="en-CA" i="0" baseline="0" dirty="0">
                <a:solidFill>
                  <a:schemeClr val="tx1"/>
                </a:solidFill>
              </a:rPr>
              <a:t>. </a:t>
            </a:r>
            <a:r>
              <a:rPr lang="en-CA" i="0" baseline="0" dirty="0" err="1">
                <a:solidFill>
                  <a:schemeClr val="tx1"/>
                </a:solidFill>
              </a:rPr>
              <a:t>C.à.d</a:t>
            </a:r>
            <a:r>
              <a:rPr lang="en-CA" i="0" baseline="0" dirty="0">
                <a:solidFill>
                  <a:schemeClr val="tx1"/>
                </a:solidFill>
              </a:rPr>
              <a:t>., les </a:t>
            </a:r>
            <a:r>
              <a:rPr lang="en-CA" i="0" baseline="0" dirty="0" err="1">
                <a:solidFill>
                  <a:schemeClr val="tx1"/>
                </a:solidFill>
              </a:rPr>
              <a:t>danamiques</a:t>
            </a:r>
            <a:r>
              <a:rPr lang="en-CA" i="0" baseline="0" dirty="0">
                <a:solidFill>
                  <a:schemeClr val="tx1"/>
                </a:solidFill>
              </a:rPr>
              <a:t> </a:t>
            </a:r>
            <a:r>
              <a:rPr lang="en-CA" i="0" baseline="0" dirty="0" err="1">
                <a:solidFill>
                  <a:schemeClr val="tx1"/>
                </a:solidFill>
              </a:rPr>
              <a:t>representées</a:t>
            </a:r>
            <a:r>
              <a:rPr lang="en-CA" i="0" baseline="0" dirty="0">
                <a:solidFill>
                  <a:schemeClr val="tx1"/>
                </a:solidFill>
              </a:rPr>
              <a:t> par le reseau de neurones </a:t>
            </a:r>
            <a:r>
              <a:rPr lang="en-CA" i="0" baseline="0" dirty="0" err="1">
                <a:solidFill>
                  <a:schemeClr val="tx1"/>
                </a:solidFill>
              </a:rPr>
              <a:t>demeurent</a:t>
            </a:r>
            <a:r>
              <a:rPr lang="en-CA" i="0" baseline="0" dirty="0">
                <a:solidFill>
                  <a:schemeClr val="tx1"/>
                </a:solidFill>
              </a:rPr>
              <a:t> les </a:t>
            </a:r>
            <a:r>
              <a:rPr lang="en-CA" i="0" baseline="0" dirty="0" err="1">
                <a:solidFill>
                  <a:schemeClr val="tx1"/>
                </a:solidFill>
              </a:rPr>
              <a:t>mêmes</a:t>
            </a:r>
            <a:r>
              <a:rPr lang="en-CA" i="0" baseline="0" dirty="0">
                <a:solidFill>
                  <a:schemeClr val="tx1"/>
                </a:solidFill>
              </a:rPr>
              <a:t> tout le temps. </a:t>
            </a:r>
            <a:r>
              <a:rPr lang="en-CA" i="0" baseline="0" dirty="0" err="1">
                <a:solidFill>
                  <a:schemeClr val="tx1"/>
                </a:solidFill>
              </a:rPr>
              <a:t>Cela</a:t>
            </a:r>
            <a:r>
              <a:rPr lang="en-CA" i="0" baseline="0" dirty="0">
                <a:solidFill>
                  <a:schemeClr val="tx1"/>
                </a:solidFill>
              </a:rPr>
              <a:t> ne </a:t>
            </a:r>
            <a:r>
              <a:rPr lang="en-CA" i="0" baseline="0" dirty="0" err="1">
                <a:solidFill>
                  <a:schemeClr val="tx1"/>
                </a:solidFill>
              </a:rPr>
              <a:t>veut</a:t>
            </a:r>
            <a:r>
              <a:rPr lang="en-CA" i="0" baseline="0" dirty="0">
                <a:solidFill>
                  <a:schemeClr val="tx1"/>
                </a:solidFill>
              </a:rPr>
              <a:t> pas dire que le reseau </a:t>
            </a:r>
            <a:r>
              <a:rPr lang="en-CA" i="0" baseline="0" dirty="0" err="1">
                <a:solidFill>
                  <a:schemeClr val="tx1"/>
                </a:solidFill>
              </a:rPr>
              <a:t>n’est</a:t>
            </a:r>
            <a:r>
              <a:rPr lang="en-CA" i="0" baseline="0" dirty="0">
                <a:solidFill>
                  <a:schemeClr val="tx1"/>
                </a:solidFill>
              </a:rPr>
              <a:t> pas </a:t>
            </a:r>
            <a:r>
              <a:rPr lang="en-CA" i="0" baseline="0" dirty="0" err="1">
                <a:solidFill>
                  <a:schemeClr val="tx1"/>
                </a:solidFill>
              </a:rPr>
              <a:t>dynamique</a:t>
            </a:r>
            <a:r>
              <a:rPr lang="en-CA" i="0" baseline="0" dirty="0">
                <a:solidFill>
                  <a:schemeClr val="tx1"/>
                </a:solidFill>
              </a:rPr>
              <a:t>; </a:t>
            </a:r>
            <a:r>
              <a:rPr lang="en-CA" i="0" baseline="0" dirty="0" err="1">
                <a:solidFill>
                  <a:schemeClr val="tx1"/>
                </a:solidFill>
              </a:rPr>
              <a:t>ce</a:t>
            </a:r>
            <a:r>
              <a:rPr lang="en-CA" i="0" baseline="0" dirty="0">
                <a:solidFill>
                  <a:schemeClr val="tx1"/>
                </a:solidFill>
              </a:rPr>
              <a:t> qui </a:t>
            </a:r>
            <a:r>
              <a:rPr lang="en-CA" i="0" baseline="0" dirty="0" err="1">
                <a:solidFill>
                  <a:schemeClr val="tx1"/>
                </a:solidFill>
              </a:rPr>
              <a:t>est</a:t>
            </a:r>
            <a:r>
              <a:rPr lang="en-CA" i="0" baseline="0" dirty="0">
                <a:solidFill>
                  <a:schemeClr val="tx1"/>
                </a:solidFill>
              </a:rPr>
              <a:t> fixe </a:t>
            </a:r>
            <a:r>
              <a:rPr lang="en-CA" i="0" baseline="0" dirty="0" err="1">
                <a:solidFill>
                  <a:schemeClr val="tx1"/>
                </a:solidFill>
              </a:rPr>
              <a:t>sont</a:t>
            </a:r>
            <a:r>
              <a:rPr lang="en-CA" i="0" baseline="0" dirty="0">
                <a:solidFill>
                  <a:schemeClr val="tx1"/>
                </a:solidFill>
              </a:rPr>
              <a:t> les </a:t>
            </a:r>
            <a:r>
              <a:rPr lang="en-CA" i="0" baseline="0" dirty="0" err="1">
                <a:solidFill>
                  <a:schemeClr val="tx1"/>
                </a:solidFill>
              </a:rPr>
              <a:t>lois</a:t>
            </a:r>
            <a:r>
              <a:rPr lang="en-CA" i="0" baseline="0" dirty="0">
                <a:solidFill>
                  <a:schemeClr val="tx1"/>
                </a:solidFill>
              </a:rPr>
              <a:t> (</a:t>
            </a:r>
            <a:r>
              <a:rPr lang="en-CA" i="0" baseline="0" dirty="0" err="1">
                <a:solidFill>
                  <a:schemeClr val="tx1"/>
                </a:solidFill>
              </a:rPr>
              <a:t>dynamiques</a:t>
            </a:r>
            <a:r>
              <a:rPr lang="en-CA" i="0" baseline="0" dirty="0">
                <a:solidFill>
                  <a:schemeClr val="tx1"/>
                </a:solidFill>
              </a:rPr>
              <a:t>) sous-</a:t>
            </a:r>
            <a:r>
              <a:rPr lang="en-CA" i="0" baseline="0" dirty="0" err="1">
                <a:solidFill>
                  <a:schemeClr val="tx1"/>
                </a:solidFill>
              </a:rPr>
              <a:t>jacentes</a:t>
            </a:r>
            <a:r>
              <a:rPr lang="en-CA" i="0" baseline="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En</a:t>
            </a:r>
            <a:r>
              <a:rPr lang="en-CA" i="0" baseline="0" dirty="0">
                <a:solidFill>
                  <a:schemeClr val="tx1"/>
                </a:solidFill>
              </a:rPr>
              <a:t> </a:t>
            </a:r>
            <a:r>
              <a:rPr lang="en-CA" i="0" baseline="0" dirty="0" err="1">
                <a:solidFill>
                  <a:schemeClr val="tx1"/>
                </a:solidFill>
              </a:rPr>
              <a:t>termes</a:t>
            </a:r>
            <a:r>
              <a:rPr lang="en-CA" i="0" baseline="0" dirty="0">
                <a:solidFill>
                  <a:schemeClr val="tx1"/>
                </a:solidFill>
              </a:rPr>
              <a:t> </a:t>
            </a:r>
            <a:r>
              <a:rPr lang="en-CA" i="0" baseline="0" dirty="0" err="1">
                <a:solidFill>
                  <a:schemeClr val="tx1"/>
                </a:solidFill>
              </a:rPr>
              <a:t>probabilistes</a:t>
            </a:r>
            <a:r>
              <a:rPr lang="en-CA" i="0" baseline="0" dirty="0">
                <a:solidFill>
                  <a:schemeClr val="tx1"/>
                </a:solidFill>
              </a:rPr>
              <a:t>, on </a:t>
            </a:r>
            <a:r>
              <a:rPr lang="en-CA" i="0" baseline="0" dirty="0" err="1">
                <a:solidFill>
                  <a:schemeClr val="tx1"/>
                </a:solidFill>
              </a:rPr>
              <a:t>veut</a:t>
            </a:r>
            <a:r>
              <a:rPr lang="en-CA" i="0" baseline="0" dirty="0">
                <a:solidFill>
                  <a:schemeClr val="tx1"/>
                </a:solidFill>
              </a:rPr>
              <a:t> dire P</a:t>
            </a:r>
            <a:r>
              <a:rPr lang="en-CA" i="0" baseline="-25000" dirty="0">
                <a:solidFill>
                  <a:schemeClr val="tx1"/>
                </a:solidFill>
              </a:rPr>
              <a:t>t</a:t>
            </a:r>
            <a:r>
              <a:rPr lang="en-CA" i="0" baseline="0" dirty="0">
                <a:solidFill>
                  <a:schemeClr val="tx1"/>
                </a:solidFill>
              </a:rPr>
              <a:t> = P</a:t>
            </a:r>
            <a:r>
              <a:rPr lang="en-CA" i="0" baseline="-25000" dirty="0">
                <a:solidFill>
                  <a:schemeClr val="tx1"/>
                </a:solidFill>
              </a:rPr>
              <a:t>t+1 </a:t>
            </a:r>
            <a:r>
              <a:rPr lang="en-CA" i="0" baseline="0" dirty="0">
                <a:solidFill>
                  <a:schemeClr val="tx1"/>
                </a:solidFill>
              </a:rPr>
              <a:t> . La distribution de </a:t>
            </a:r>
            <a:r>
              <a:rPr lang="en-CA" i="0" baseline="0" dirty="0" err="1">
                <a:solidFill>
                  <a:schemeClr val="tx1"/>
                </a:solidFill>
              </a:rPr>
              <a:t>probabilités</a:t>
            </a:r>
            <a:r>
              <a:rPr lang="en-CA" i="0" baseline="0" dirty="0">
                <a:solidFill>
                  <a:schemeClr val="tx1"/>
                </a:solidFill>
              </a:rPr>
              <a:t> ne change pas.</a:t>
            </a:r>
            <a:endParaRPr lang="en-US" i="0" baseline="-25000" dirty="0">
              <a:solidFill>
                <a:schemeClr val="tx1"/>
              </a:solidFill>
            </a:endParaRPr>
          </a:p>
        </p:txBody>
      </p:sp>
    </p:spTree>
    <p:extLst>
      <p:ext uri="{BB962C8B-B14F-4D97-AF65-F5344CB8AC3E}">
        <p14:creationId xmlns:p14="http://schemas.microsoft.com/office/powerpoint/2010/main" val="260158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5</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a:solidFill>
                  <a:schemeClr val="tx1"/>
                </a:solidFill>
              </a:rPr>
              <a:t>La convolution </a:t>
            </a:r>
            <a:r>
              <a:rPr lang="en-CA" sz="2000" i="0" baseline="-25000" dirty="0" err="1">
                <a:solidFill>
                  <a:schemeClr val="tx1"/>
                </a:solidFill>
              </a:rPr>
              <a:t>ajoute</a:t>
            </a:r>
            <a:r>
              <a:rPr lang="en-CA" sz="2000" i="0" baseline="-25000" dirty="0">
                <a:solidFill>
                  <a:schemeClr val="tx1"/>
                </a:solidFill>
              </a:rPr>
              <a:t> </a:t>
            </a:r>
            <a:r>
              <a:rPr lang="en-CA" sz="2000" i="0" baseline="-25000" dirty="0" err="1">
                <a:solidFill>
                  <a:schemeClr val="tx1"/>
                </a:solidFill>
              </a:rPr>
              <a:t>aussi</a:t>
            </a:r>
            <a:r>
              <a:rPr lang="en-CA" sz="2000" i="0" baseline="-25000" dirty="0">
                <a:solidFill>
                  <a:schemeClr val="tx1"/>
                </a:solidFill>
              </a:rPr>
              <a:t> un </a:t>
            </a:r>
            <a:r>
              <a:rPr lang="en-CA" sz="2000" i="0" baseline="-25000" dirty="0" err="1">
                <a:solidFill>
                  <a:schemeClr val="tx1"/>
                </a:solidFill>
              </a:rPr>
              <a:t>pouvoir</a:t>
            </a:r>
            <a:r>
              <a:rPr lang="en-CA" sz="2000" i="0" baseline="-25000" dirty="0">
                <a:solidFill>
                  <a:schemeClr val="tx1"/>
                </a:solidFill>
              </a:rPr>
              <a:t> </a:t>
            </a:r>
            <a:r>
              <a:rPr lang="en-CA" sz="2000" i="0" baseline="-25000" dirty="0" err="1">
                <a:solidFill>
                  <a:schemeClr val="tx1"/>
                </a:solidFill>
              </a:rPr>
              <a:t>d’expression</a:t>
            </a:r>
            <a:r>
              <a:rPr lang="en-CA" sz="2000" i="0" baseline="-25000" dirty="0">
                <a:solidFill>
                  <a:schemeClr val="tx1"/>
                </a:solidFill>
              </a:rPr>
              <a:t> au reseau feedforward. Un reseau </a:t>
            </a:r>
            <a:r>
              <a:rPr lang="en-CA" sz="2000" i="0" baseline="-25000" dirty="0" err="1">
                <a:solidFill>
                  <a:schemeClr val="tx1"/>
                </a:solidFill>
              </a:rPr>
              <a:t>feedword</a:t>
            </a:r>
            <a:r>
              <a:rPr lang="en-CA" sz="2000" i="0" baseline="-25000" dirty="0">
                <a:solidFill>
                  <a:schemeClr val="tx1"/>
                </a:solidFill>
              </a:rPr>
              <a:t>, sans correlation, ne </a:t>
            </a:r>
            <a:r>
              <a:rPr lang="en-CA" sz="2000" i="0" baseline="-25000" dirty="0" err="1">
                <a:solidFill>
                  <a:schemeClr val="tx1"/>
                </a:solidFill>
              </a:rPr>
              <a:t>pourrait</a:t>
            </a:r>
            <a:r>
              <a:rPr lang="en-CA" sz="2000" i="0" baseline="-25000" dirty="0">
                <a:solidFill>
                  <a:schemeClr val="tx1"/>
                </a:solidFill>
              </a:rPr>
              <a:t> pas par </a:t>
            </a:r>
            <a:r>
              <a:rPr lang="en-CA" sz="2000" i="0" baseline="-25000" dirty="0" err="1">
                <a:solidFill>
                  <a:schemeClr val="tx1"/>
                </a:solidFill>
              </a:rPr>
              <a:t>exemple</a:t>
            </a:r>
            <a:r>
              <a:rPr lang="en-CA" sz="2000" i="0" baseline="-25000" dirty="0">
                <a:solidFill>
                  <a:schemeClr val="tx1"/>
                </a:solidFill>
              </a:rPr>
              <a:t> </a:t>
            </a:r>
            <a:r>
              <a:rPr lang="en-CA" sz="2000" i="0" baseline="-25000" dirty="0" err="1">
                <a:solidFill>
                  <a:schemeClr val="tx1"/>
                </a:solidFill>
              </a:rPr>
              <a:t>détecter</a:t>
            </a:r>
            <a:r>
              <a:rPr lang="en-CA" sz="2000" i="0" baseline="-25000" dirty="0">
                <a:solidFill>
                  <a:schemeClr val="tx1"/>
                </a:solidFill>
              </a:rPr>
              <a:t> les contours dans </a:t>
            </a:r>
            <a:r>
              <a:rPr lang="en-CA" sz="2000" i="0" baseline="-25000" dirty="0" err="1">
                <a:solidFill>
                  <a:schemeClr val="tx1"/>
                </a:solidFill>
              </a:rPr>
              <a:t>une</a:t>
            </a:r>
            <a:r>
              <a:rPr lang="en-CA" sz="2000" i="0" baseline="-25000" dirty="0">
                <a:solidFill>
                  <a:schemeClr val="tx1"/>
                </a:solidFill>
              </a:rPr>
              <a:t> image – à </a:t>
            </a:r>
            <a:r>
              <a:rPr lang="en-CA" sz="2000" i="0" baseline="-25000" dirty="0" err="1">
                <a:solidFill>
                  <a:schemeClr val="tx1"/>
                </a:solidFill>
              </a:rPr>
              <a:t>moins</a:t>
            </a:r>
            <a:r>
              <a:rPr lang="en-CA" sz="2000" i="0" baseline="-25000" dirty="0">
                <a:solidFill>
                  <a:schemeClr val="tx1"/>
                </a:solidFill>
              </a:rPr>
              <a:t> que </a:t>
            </a:r>
            <a:r>
              <a:rPr lang="en-CA" sz="2000" i="0" baseline="-25000" dirty="0" err="1">
                <a:solidFill>
                  <a:schemeClr val="tx1"/>
                </a:solidFill>
              </a:rPr>
              <a:t>l’entrée</a:t>
            </a:r>
            <a:r>
              <a:rPr lang="en-CA" sz="2000" i="0" baseline="-25000" dirty="0">
                <a:solidFill>
                  <a:schemeClr val="tx1"/>
                </a:solidFill>
              </a:rPr>
              <a:t> </a:t>
            </a:r>
            <a:r>
              <a:rPr lang="en-CA" sz="2000" i="0" baseline="-25000" dirty="0" err="1">
                <a:solidFill>
                  <a:schemeClr val="tx1"/>
                </a:solidFill>
              </a:rPr>
              <a:t>sont</a:t>
            </a:r>
            <a:r>
              <a:rPr lang="en-CA" sz="2000" i="0" baseline="-25000" dirty="0">
                <a:solidFill>
                  <a:schemeClr val="tx1"/>
                </a:solidFill>
              </a:rPr>
              <a:t> des </a:t>
            </a:r>
            <a:r>
              <a:rPr lang="en-CA" sz="2000" i="0" baseline="-25000" dirty="0" err="1">
                <a:solidFill>
                  <a:schemeClr val="tx1"/>
                </a:solidFill>
              </a:rPr>
              <a:t>caractéristiques</a:t>
            </a:r>
            <a:r>
              <a:rPr lang="en-CA" sz="2000" i="0" baseline="-25000" dirty="0">
                <a:solidFill>
                  <a:schemeClr val="tx1"/>
                </a:solidFill>
              </a:rPr>
              <a:t> </a:t>
            </a:r>
            <a:r>
              <a:rPr lang="en-CA" sz="2000" i="0" baseline="-25000" dirty="0" err="1">
                <a:solidFill>
                  <a:schemeClr val="tx1"/>
                </a:solidFill>
              </a:rPr>
              <a:t>d’images</a:t>
            </a:r>
            <a:r>
              <a:rPr lang="en-CA" sz="2000" i="0" baseline="-25000" dirty="0">
                <a:solidFill>
                  <a:schemeClr val="tx1"/>
                </a:solidFill>
              </a:rPr>
              <a:t> (par </a:t>
            </a:r>
            <a:r>
              <a:rPr lang="en-CA" sz="2000" i="0" baseline="-25000" dirty="0" err="1">
                <a:solidFill>
                  <a:schemeClr val="tx1"/>
                </a:solidFill>
              </a:rPr>
              <a:t>exemple</a:t>
            </a:r>
            <a:r>
              <a:rPr lang="en-CA" sz="2000" i="0" baseline="-25000" dirty="0">
                <a:solidFill>
                  <a:schemeClr val="tx1"/>
                </a:solidFill>
              </a:rPr>
              <a:t>, </a:t>
            </a:r>
            <a:r>
              <a:rPr lang="en-CA" sz="2000" i="0" baseline="-25000" dirty="0" err="1">
                <a:solidFill>
                  <a:schemeClr val="tx1"/>
                </a:solidFill>
              </a:rPr>
              <a:t>histogrammes</a:t>
            </a:r>
            <a:r>
              <a:rPr lang="en-CA" sz="2000" i="0" baseline="-25000" dirty="0">
                <a:solidFill>
                  <a:schemeClr val="tx1"/>
                </a:solidFill>
              </a:rPr>
              <a:t> de gradients), </a:t>
            </a:r>
            <a:r>
              <a:rPr lang="en-CA" sz="2000" i="0" baseline="-25000" dirty="0" err="1">
                <a:solidFill>
                  <a:schemeClr val="tx1"/>
                </a:solidFill>
              </a:rPr>
              <a:t>ce</a:t>
            </a:r>
            <a:r>
              <a:rPr lang="en-CA" sz="2000" i="0" baseline="-25000" dirty="0">
                <a:solidFill>
                  <a:schemeClr val="tx1"/>
                </a:solidFill>
              </a:rPr>
              <a:t> qui </a:t>
            </a:r>
            <a:r>
              <a:rPr lang="en-CA" sz="2000" i="0" baseline="-25000" dirty="0" err="1">
                <a:solidFill>
                  <a:schemeClr val="tx1"/>
                </a:solidFill>
              </a:rPr>
              <a:t>revient</a:t>
            </a:r>
            <a:r>
              <a:rPr lang="en-CA" sz="2000" i="0" baseline="-25000" dirty="0">
                <a:solidFill>
                  <a:schemeClr val="tx1"/>
                </a:solidFill>
              </a:rPr>
              <a:t> à </a:t>
            </a:r>
            <a:r>
              <a:rPr lang="en-CA" sz="2000" i="0" baseline="-25000" dirty="0" err="1">
                <a:solidFill>
                  <a:schemeClr val="tx1"/>
                </a:solidFill>
              </a:rPr>
              <a:t>introduire</a:t>
            </a:r>
            <a:r>
              <a:rPr lang="en-CA" sz="2000" i="0" baseline="-25000" dirty="0">
                <a:solidFill>
                  <a:schemeClr val="tx1"/>
                </a:solidFill>
              </a:rPr>
              <a:t> </a:t>
            </a:r>
            <a:r>
              <a:rPr lang="en-CA" sz="2000" i="0" baseline="-25000" dirty="0" err="1">
                <a:solidFill>
                  <a:schemeClr val="tx1"/>
                </a:solidFill>
              </a:rPr>
              <a:t>une</a:t>
            </a:r>
            <a:r>
              <a:rPr lang="en-CA" sz="2000" i="0" baseline="-25000" dirty="0">
                <a:solidFill>
                  <a:schemeClr val="tx1"/>
                </a:solidFill>
              </a:rPr>
              <a:t> convolution.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20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a:solidFill>
                  <a:schemeClr val="tx1"/>
                </a:solidFill>
              </a:rPr>
              <a:t>Le RNN </a:t>
            </a:r>
            <a:r>
              <a:rPr lang="en-CA" sz="2000" i="0" baseline="-25000" dirty="0" err="1">
                <a:solidFill>
                  <a:schemeClr val="tx1"/>
                </a:solidFill>
              </a:rPr>
              <a:t>est</a:t>
            </a:r>
            <a:r>
              <a:rPr lang="en-CA" sz="2000" i="0" baseline="-25000" dirty="0">
                <a:solidFill>
                  <a:schemeClr val="tx1"/>
                </a:solidFill>
              </a:rPr>
              <a:t> le </a:t>
            </a:r>
            <a:r>
              <a:rPr lang="en-CA" sz="2000" i="0" baseline="-25000" dirty="0" err="1">
                <a:solidFill>
                  <a:schemeClr val="tx1"/>
                </a:solidFill>
              </a:rPr>
              <a:t>deuxième</a:t>
            </a:r>
            <a:r>
              <a:rPr lang="en-CA" sz="2000" i="0" baseline="-25000" dirty="0">
                <a:solidFill>
                  <a:schemeClr val="tx1"/>
                </a:solidFill>
              </a:rPr>
              <a:t> type </a:t>
            </a:r>
            <a:r>
              <a:rPr lang="en-CA" sz="2000" i="0" baseline="-25000" dirty="0" err="1">
                <a:solidFill>
                  <a:schemeClr val="tx1"/>
                </a:solidFill>
              </a:rPr>
              <a:t>d’architecture</a:t>
            </a:r>
            <a:r>
              <a:rPr lang="en-CA" sz="2000" i="0" baseline="-25000" dirty="0">
                <a:solidFill>
                  <a:schemeClr val="tx1"/>
                </a:solidFill>
              </a:rPr>
              <a:t> que nous  </a:t>
            </a:r>
            <a:r>
              <a:rPr lang="en-CA" sz="2000" i="0" baseline="-25000" dirty="0" err="1">
                <a:solidFill>
                  <a:schemeClr val="tx1"/>
                </a:solidFill>
              </a:rPr>
              <a:t>voyons</a:t>
            </a:r>
            <a:r>
              <a:rPr lang="en-CA" sz="2000" i="0" baseline="-25000" dirty="0">
                <a:solidFill>
                  <a:schemeClr val="tx1"/>
                </a:solidFill>
              </a:rPr>
              <a:t> qui </a:t>
            </a:r>
            <a:r>
              <a:rPr lang="en-CA" sz="2000" i="0" baseline="-25000" dirty="0" err="1">
                <a:solidFill>
                  <a:schemeClr val="tx1"/>
                </a:solidFill>
              </a:rPr>
              <a:t>apporte</a:t>
            </a:r>
            <a:r>
              <a:rPr lang="en-CA" sz="2000" i="0" baseline="-25000" dirty="0">
                <a:solidFill>
                  <a:schemeClr val="tx1"/>
                </a:solidFill>
              </a:rPr>
              <a:t> un </a:t>
            </a:r>
            <a:r>
              <a:rPr lang="en-CA" sz="2000" i="0" baseline="-25000" dirty="0" err="1">
                <a:solidFill>
                  <a:schemeClr val="tx1"/>
                </a:solidFill>
              </a:rPr>
              <a:t>pouvoir</a:t>
            </a:r>
            <a:r>
              <a:rPr lang="en-CA" sz="2000" i="0" baseline="-25000" dirty="0">
                <a:solidFill>
                  <a:schemeClr val="tx1"/>
                </a:solidFill>
              </a:rPr>
              <a:t> </a:t>
            </a:r>
            <a:r>
              <a:rPr lang="en-CA" sz="2000" i="0" baseline="-25000" dirty="0" err="1">
                <a:solidFill>
                  <a:schemeClr val="tx1"/>
                </a:solidFill>
              </a:rPr>
              <a:t>d’expression</a:t>
            </a:r>
            <a:r>
              <a:rPr lang="en-CA" sz="2000" i="0" baseline="-25000" dirty="0">
                <a:solidFill>
                  <a:schemeClr val="tx1"/>
                </a:solidFill>
              </a:rPr>
              <a:t> au reseau feedforward.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20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err="1">
                <a:solidFill>
                  <a:schemeClr val="tx1"/>
                </a:solidFill>
              </a:rPr>
              <a:t>En</a:t>
            </a:r>
            <a:r>
              <a:rPr lang="en-CA" sz="2000" i="0" baseline="-25000" dirty="0">
                <a:solidFill>
                  <a:schemeClr val="tx1"/>
                </a:solidFill>
              </a:rPr>
              <a:t> </a:t>
            </a:r>
            <a:r>
              <a:rPr lang="en-CA" sz="2000" i="0" baseline="-25000" dirty="0" err="1">
                <a:solidFill>
                  <a:schemeClr val="tx1"/>
                </a:solidFill>
              </a:rPr>
              <a:t>effet</a:t>
            </a:r>
            <a:r>
              <a:rPr lang="en-CA" sz="2000" i="0" baseline="-25000" dirty="0">
                <a:solidFill>
                  <a:schemeClr val="tx1"/>
                </a:solidFill>
              </a:rPr>
              <a:t>, </a:t>
            </a:r>
            <a:r>
              <a:rPr lang="en-CA" sz="2000" i="0" baseline="-25000" dirty="0" err="1">
                <a:solidFill>
                  <a:schemeClr val="tx1"/>
                </a:solidFill>
              </a:rPr>
              <a:t>si</a:t>
            </a:r>
            <a:r>
              <a:rPr lang="en-CA" sz="2000" i="0" baseline="-25000" dirty="0">
                <a:solidFill>
                  <a:schemeClr val="tx1"/>
                </a:solidFill>
              </a:rPr>
              <a:t> </a:t>
            </a:r>
            <a:r>
              <a:rPr lang="en-CA" sz="2000" i="0" baseline="-25000" dirty="0" err="1">
                <a:solidFill>
                  <a:schemeClr val="tx1"/>
                </a:solidFill>
              </a:rPr>
              <a:t>vous</a:t>
            </a:r>
            <a:r>
              <a:rPr lang="en-CA" sz="2000" i="0" baseline="-25000" dirty="0">
                <a:solidFill>
                  <a:schemeClr val="tx1"/>
                </a:solidFill>
              </a:rPr>
              <a:t> </a:t>
            </a:r>
            <a:r>
              <a:rPr lang="en-CA" sz="2000" i="0" baseline="-25000" dirty="0" err="1">
                <a:solidFill>
                  <a:schemeClr val="tx1"/>
                </a:solidFill>
              </a:rPr>
              <a:t>essayez</a:t>
            </a:r>
            <a:r>
              <a:rPr lang="en-CA" sz="2000" i="0" baseline="-25000" dirty="0">
                <a:solidFill>
                  <a:schemeClr val="tx1"/>
                </a:solidFill>
              </a:rPr>
              <a:t> </a:t>
            </a:r>
            <a:r>
              <a:rPr lang="en-CA" sz="2000" i="0" baseline="-25000" dirty="0" err="1">
                <a:solidFill>
                  <a:schemeClr val="tx1"/>
                </a:solidFill>
              </a:rPr>
              <a:t>d’analyser</a:t>
            </a:r>
            <a:r>
              <a:rPr lang="en-CA" sz="2000" i="0" baseline="-25000" dirty="0">
                <a:solidFill>
                  <a:schemeClr val="tx1"/>
                </a:solidFill>
              </a:rPr>
              <a:t> des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séquentielles</a:t>
            </a:r>
            <a:r>
              <a:rPr lang="en-CA" sz="2000" i="0" baseline="-25000" dirty="0">
                <a:solidFill>
                  <a:schemeClr val="tx1"/>
                </a:solidFill>
              </a:rPr>
              <a:t> avec un reseau feedforward (par </a:t>
            </a:r>
            <a:r>
              <a:rPr lang="en-CA" sz="2000" i="0" baseline="-25000" dirty="0" err="1">
                <a:solidFill>
                  <a:schemeClr val="tx1"/>
                </a:solidFill>
              </a:rPr>
              <a:t>exemple</a:t>
            </a:r>
            <a:r>
              <a:rPr lang="en-CA" sz="2000" i="0" baseline="-25000" dirty="0">
                <a:solidFill>
                  <a:schemeClr val="tx1"/>
                </a:solidFill>
              </a:rPr>
              <a:t>, du </a:t>
            </a:r>
            <a:r>
              <a:rPr lang="en-CA" sz="2000" i="0" baseline="-25000" dirty="0" err="1">
                <a:solidFill>
                  <a:schemeClr val="tx1"/>
                </a:solidFill>
              </a:rPr>
              <a:t>texte</a:t>
            </a:r>
            <a:r>
              <a:rPr lang="en-CA" sz="2000" i="0" baseline="-25000" dirty="0">
                <a:solidFill>
                  <a:schemeClr val="tx1"/>
                </a:solidFill>
              </a:rPr>
              <a:t> </a:t>
            </a:r>
            <a:r>
              <a:rPr lang="en-CA" sz="2000" i="0" baseline="-25000" dirty="0" err="1">
                <a:solidFill>
                  <a:schemeClr val="tx1"/>
                </a:solidFill>
              </a:rPr>
              <a:t>ou</a:t>
            </a:r>
            <a:r>
              <a:rPr lang="en-CA" sz="2000" i="0" baseline="-25000" dirty="0">
                <a:solidFill>
                  <a:schemeClr val="tx1"/>
                </a:solidFill>
              </a:rPr>
              <a:t> </a:t>
            </a:r>
            <a:r>
              <a:rPr lang="en-CA" sz="2000" i="0" baseline="-25000" dirty="0" err="1">
                <a:solidFill>
                  <a:schemeClr val="tx1"/>
                </a:solidFill>
              </a:rPr>
              <a:t>une</a:t>
            </a:r>
            <a:r>
              <a:rPr lang="en-CA" sz="2000" i="0" baseline="-25000" dirty="0">
                <a:solidFill>
                  <a:schemeClr val="tx1"/>
                </a:solidFill>
              </a:rPr>
              <a:t> </a:t>
            </a:r>
            <a:r>
              <a:rPr lang="en-CA" sz="2000" i="0" baseline="-25000" dirty="0" err="1">
                <a:solidFill>
                  <a:schemeClr val="tx1"/>
                </a:solidFill>
              </a:rPr>
              <a:t>série</a:t>
            </a:r>
            <a:r>
              <a:rPr lang="en-CA" sz="2000" i="0" baseline="-25000" dirty="0">
                <a:solidFill>
                  <a:schemeClr val="tx1"/>
                </a:solidFill>
              </a:rPr>
              <a:t> </a:t>
            </a:r>
            <a:r>
              <a:rPr lang="en-CA" sz="2000" i="0" baseline="-25000" dirty="0" err="1">
                <a:solidFill>
                  <a:schemeClr val="tx1"/>
                </a:solidFill>
              </a:rPr>
              <a:t>temporelle</a:t>
            </a:r>
            <a:r>
              <a:rPr lang="en-CA" sz="2000" i="0" baseline="-25000" dirty="0">
                <a:solidFill>
                  <a:schemeClr val="tx1"/>
                </a:solidFill>
              </a:rPr>
              <a:t>), la taille </a:t>
            </a:r>
            <a:r>
              <a:rPr lang="en-CA" sz="2000" i="0" baseline="-25000" dirty="0" err="1">
                <a:solidFill>
                  <a:schemeClr val="tx1"/>
                </a:solidFill>
              </a:rPr>
              <a:t>fixée</a:t>
            </a:r>
            <a:r>
              <a:rPr lang="en-CA" sz="2000" i="0" baseline="-25000" dirty="0">
                <a:solidFill>
                  <a:schemeClr val="tx1"/>
                </a:solidFill>
              </a:rPr>
              <a:t> de la </a:t>
            </a:r>
            <a:r>
              <a:rPr lang="en-CA" sz="2000" i="0" baseline="-25000" dirty="0" err="1">
                <a:solidFill>
                  <a:schemeClr val="tx1"/>
                </a:solidFill>
              </a:rPr>
              <a:t>couche</a:t>
            </a:r>
            <a:r>
              <a:rPr lang="en-CA" sz="2000" i="0" baseline="-25000" dirty="0">
                <a:solidFill>
                  <a:schemeClr val="tx1"/>
                </a:solidFill>
              </a:rPr>
              <a:t> </a:t>
            </a:r>
            <a:r>
              <a:rPr lang="en-CA" sz="2000" i="0" baseline="-25000" dirty="0" err="1">
                <a:solidFill>
                  <a:schemeClr val="tx1"/>
                </a:solidFill>
              </a:rPr>
              <a:t>cachée</a:t>
            </a:r>
            <a:r>
              <a:rPr lang="en-CA" sz="2000" i="0" baseline="-25000" dirty="0">
                <a:solidFill>
                  <a:schemeClr val="tx1"/>
                </a:solidFill>
              </a:rPr>
              <a:t> </a:t>
            </a:r>
            <a:r>
              <a:rPr lang="en-CA" sz="2000" i="0" baseline="-25000" dirty="0" err="1">
                <a:solidFill>
                  <a:schemeClr val="tx1"/>
                </a:solidFill>
              </a:rPr>
              <a:t>forcerait</a:t>
            </a:r>
            <a:r>
              <a:rPr lang="en-CA" sz="2000" i="0" baseline="-25000" dirty="0">
                <a:solidFill>
                  <a:schemeClr val="tx1"/>
                </a:solidFill>
              </a:rPr>
              <a:t> le reseau à analyser les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seulement</a:t>
            </a:r>
            <a:r>
              <a:rPr lang="en-CA" sz="2000" i="0" baseline="-25000" dirty="0">
                <a:solidFill>
                  <a:schemeClr val="tx1"/>
                </a:solidFill>
              </a:rPr>
              <a:t> sur </a:t>
            </a:r>
            <a:r>
              <a:rPr lang="en-CA" sz="2000" i="0" baseline="-25000" dirty="0" err="1">
                <a:solidFill>
                  <a:schemeClr val="tx1"/>
                </a:solidFill>
              </a:rPr>
              <a:t>une</a:t>
            </a:r>
            <a:r>
              <a:rPr lang="en-CA" sz="2000" i="0" baseline="-25000" dirty="0">
                <a:solidFill>
                  <a:schemeClr val="tx1"/>
                </a:solidFill>
              </a:rPr>
              <a:t> </a:t>
            </a:r>
            <a:r>
              <a:rPr lang="en-CA" sz="2000" i="0" baseline="-25000" dirty="0" err="1">
                <a:solidFill>
                  <a:schemeClr val="tx1"/>
                </a:solidFill>
              </a:rPr>
              <a:t>fenetre</a:t>
            </a:r>
            <a:r>
              <a:rPr lang="en-CA" sz="2000" i="0" baseline="-25000" dirty="0">
                <a:solidFill>
                  <a:schemeClr val="tx1"/>
                </a:solidFill>
              </a:rPr>
              <a:t> de </a:t>
            </a:r>
            <a:r>
              <a:rPr lang="en-CA" sz="2000" i="0" baseline="-25000" dirty="0" err="1">
                <a:solidFill>
                  <a:schemeClr val="tx1"/>
                </a:solidFill>
              </a:rPr>
              <a:t>longeur</a:t>
            </a:r>
            <a:r>
              <a:rPr lang="en-CA" sz="2000" i="0" baseline="-25000" dirty="0">
                <a:solidFill>
                  <a:schemeClr val="tx1"/>
                </a:solidFill>
              </a:rPr>
              <a:t> fixe sur la sequence de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aquel</a:t>
            </a:r>
            <a:r>
              <a:rPr lang="en-CA" sz="2000" i="0" baseline="-25000" dirty="0">
                <a:solidFill>
                  <a:schemeClr val="tx1"/>
                </a:solidFill>
              </a:rPr>
              <a:t> </a:t>
            </a:r>
            <a:r>
              <a:rPr lang="en-CA" sz="2000" i="0" baseline="-25000" dirty="0" err="1">
                <a:solidFill>
                  <a:schemeClr val="tx1"/>
                </a:solidFill>
              </a:rPr>
              <a:t>cas</a:t>
            </a:r>
            <a:r>
              <a:rPr lang="en-CA" sz="2000" i="0" baseline="-25000" dirty="0">
                <a:solidFill>
                  <a:schemeClr val="tx1"/>
                </a:solidFill>
              </a:rPr>
              <a:t> le reseau </a:t>
            </a:r>
            <a:r>
              <a:rPr lang="en-CA" sz="2000" i="0" baseline="-25000" dirty="0" err="1">
                <a:solidFill>
                  <a:schemeClr val="tx1"/>
                </a:solidFill>
              </a:rPr>
              <a:t>n’arriverait</a:t>
            </a:r>
            <a:r>
              <a:rPr lang="en-CA" sz="2000" i="0" baseline="-25000" dirty="0">
                <a:solidFill>
                  <a:schemeClr val="tx1"/>
                </a:solidFill>
              </a:rPr>
              <a:t> pas à analyser des </a:t>
            </a:r>
            <a:r>
              <a:rPr lang="en-CA" sz="2000" i="0" baseline="-25000" dirty="0" err="1">
                <a:solidFill>
                  <a:schemeClr val="tx1"/>
                </a:solidFill>
              </a:rPr>
              <a:t>dépendences</a:t>
            </a:r>
            <a:r>
              <a:rPr lang="en-CA" sz="2000" i="0" baseline="-25000" dirty="0">
                <a:solidFill>
                  <a:schemeClr val="tx1"/>
                </a:solidFill>
              </a:rPr>
              <a:t> </a:t>
            </a:r>
            <a:r>
              <a:rPr lang="en-CA" sz="2000" i="0" baseline="-25000" dirty="0" err="1">
                <a:solidFill>
                  <a:schemeClr val="tx1"/>
                </a:solidFill>
              </a:rPr>
              <a:t>temporelles</a:t>
            </a:r>
            <a:r>
              <a:rPr lang="en-CA" sz="2000" i="0" baseline="-25000" dirty="0">
                <a:solidFill>
                  <a:schemeClr val="tx1"/>
                </a:solidFill>
              </a:rPr>
              <a:t> sur de </a:t>
            </a:r>
            <a:r>
              <a:rPr lang="en-CA" sz="2000" i="0" baseline="-25000" dirty="0" err="1">
                <a:solidFill>
                  <a:schemeClr val="tx1"/>
                </a:solidFill>
              </a:rPr>
              <a:t>longues</a:t>
            </a:r>
            <a:r>
              <a:rPr lang="en-CA" sz="2000" i="0" baseline="-25000" dirty="0">
                <a:solidFill>
                  <a:schemeClr val="tx1"/>
                </a:solidFill>
              </a:rPr>
              <a:t> distances au </a:t>
            </a:r>
            <a:r>
              <a:rPr lang="en-CA" sz="2000" i="0" baseline="-25000" dirty="0" err="1">
                <a:solidFill>
                  <a:schemeClr val="tx1"/>
                </a:solidFill>
              </a:rPr>
              <a:t>delà</a:t>
            </a:r>
            <a:r>
              <a:rPr lang="en-CA" sz="2000" i="0" baseline="-25000" dirty="0">
                <a:solidFill>
                  <a:schemeClr val="tx1"/>
                </a:solidFill>
              </a:rPr>
              <a:t> de la taille de la </a:t>
            </a:r>
            <a:r>
              <a:rPr lang="en-CA" sz="2000" i="0" baseline="-25000" dirty="0" err="1">
                <a:solidFill>
                  <a:schemeClr val="tx1"/>
                </a:solidFill>
              </a:rPr>
              <a:t>fenêtre</a:t>
            </a:r>
            <a:r>
              <a:rPr lang="en-CA" sz="2000" i="0" baseline="-25000" dirty="0">
                <a:solidFill>
                  <a:schemeClr val="tx1"/>
                </a:solidFill>
              </a:rPr>
              <a:t>. </a:t>
            </a:r>
            <a:endParaRPr lang="en-US" sz="2000" i="0" baseline="-25000" dirty="0">
              <a:solidFill>
                <a:schemeClr val="tx1"/>
              </a:solidFill>
            </a:endParaRPr>
          </a:p>
        </p:txBody>
      </p:sp>
    </p:spTree>
    <p:extLst>
      <p:ext uri="{BB962C8B-B14F-4D97-AF65-F5344CB8AC3E}">
        <p14:creationId xmlns:p14="http://schemas.microsoft.com/office/powerpoint/2010/main" val="365931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6</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1684303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7</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Pour la </a:t>
            </a:r>
            <a:r>
              <a:rPr lang="en-CA" sz="1200" i="0" baseline="-25000" dirty="0" err="1">
                <a:solidFill>
                  <a:schemeClr val="tx1"/>
                </a:solidFill>
              </a:rPr>
              <a:t>plupart</a:t>
            </a:r>
            <a:r>
              <a:rPr lang="en-CA" sz="1200" i="0" baseline="-25000" dirty="0">
                <a:solidFill>
                  <a:schemeClr val="tx1"/>
                </a:solidFill>
              </a:rPr>
              <a:t> des </a:t>
            </a:r>
            <a:r>
              <a:rPr lang="en-CA" sz="1200" i="0" baseline="-25000" dirty="0" err="1">
                <a:solidFill>
                  <a:schemeClr val="tx1"/>
                </a:solidFill>
              </a:rPr>
              <a:t>cas</a:t>
            </a:r>
            <a:r>
              <a:rPr lang="en-CA" sz="1200" i="0" baseline="-25000" dirty="0">
                <a:solidFill>
                  <a:schemeClr val="tx1"/>
                </a:solidFill>
              </a:rPr>
              <a:t>, le </a:t>
            </a:r>
            <a:r>
              <a:rPr lang="en-CA" sz="1200" i="0" baseline="-25000" dirty="0" err="1">
                <a:solidFill>
                  <a:schemeClr val="tx1"/>
                </a:solidFill>
              </a:rPr>
              <a:t>problème</a:t>
            </a:r>
            <a:r>
              <a:rPr lang="en-CA" sz="1200" i="0" baseline="-25000" dirty="0">
                <a:solidFill>
                  <a:schemeClr val="tx1"/>
                </a:solidFill>
              </a:rPr>
              <a:t> </a:t>
            </a:r>
            <a:r>
              <a:rPr lang="en-CA" sz="1200" i="0" baseline="-25000" dirty="0" err="1">
                <a:solidFill>
                  <a:schemeClr val="tx1"/>
                </a:solidFill>
              </a:rPr>
              <a:t>d’explosion</a:t>
            </a:r>
            <a:r>
              <a:rPr lang="en-CA" sz="1200" i="0" baseline="-25000" dirty="0">
                <a:solidFill>
                  <a:schemeClr val="tx1"/>
                </a:solidFill>
              </a:rPr>
              <a:t> de gradients </a:t>
            </a:r>
            <a:r>
              <a:rPr lang="en-CA" sz="1200" i="0" baseline="-25000" dirty="0" err="1">
                <a:solidFill>
                  <a:schemeClr val="tx1"/>
                </a:solidFill>
              </a:rPr>
              <a:t>surgit</a:t>
            </a:r>
            <a:r>
              <a:rPr lang="en-CA" sz="1200" i="0" baseline="-25000" dirty="0">
                <a:solidFill>
                  <a:schemeClr val="tx1"/>
                </a:solidFill>
              </a:rPr>
              <a:t> à la première </a:t>
            </a:r>
            <a:r>
              <a:rPr lang="en-CA" sz="1200" i="0" baseline="-25000" dirty="0" err="1">
                <a:solidFill>
                  <a:schemeClr val="tx1"/>
                </a:solidFill>
              </a:rPr>
              <a:t>valeur</a:t>
            </a:r>
            <a:r>
              <a:rPr lang="en-CA" sz="1200" i="0" baseline="-25000" dirty="0">
                <a:solidFill>
                  <a:schemeClr val="tx1"/>
                </a:solidFill>
              </a:rPr>
              <a:t> propre de la </a:t>
            </a:r>
            <a:r>
              <a:rPr lang="en-CA" sz="1200" i="0" baseline="-25000" dirty="0" err="1">
                <a:solidFill>
                  <a:schemeClr val="tx1"/>
                </a:solidFill>
              </a:rPr>
              <a:t>matrice</a:t>
            </a:r>
            <a:r>
              <a:rPr lang="en-CA" sz="1200" i="0" baseline="-25000" dirty="0">
                <a:solidFill>
                  <a:schemeClr val="tx1"/>
                </a:solidFill>
              </a:rPr>
              <a:t> de </a:t>
            </a:r>
            <a:r>
              <a:rPr lang="en-CA" sz="1200" i="0" baseline="-25000" dirty="0" err="1">
                <a:solidFill>
                  <a:schemeClr val="tx1"/>
                </a:solidFill>
              </a:rPr>
              <a:t>poids</a:t>
            </a:r>
            <a:r>
              <a:rPr lang="en-CA" sz="1200" i="0" baseline="-25000" dirty="0">
                <a:solidFill>
                  <a:schemeClr val="tx1"/>
                </a:solidFill>
              </a:rPr>
              <a:t> </a:t>
            </a:r>
            <a:r>
              <a:rPr lang="en-CA" sz="1200" i="0" baseline="-25000" dirty="0" err="1">
                <a:solidFill>
                  <a:schemeClr val="tx1"/>
                </a:solidFill>
              </a:rPr>
              <a:t>W_z,z</a:t>
            </a:r>
            <a:r>
              <a:rPr lang="en-CA" sz="1200" i="0" baseline="-2500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Il y a des architectures alternatives à </a:t>
            </a:r>
            <a:r>
              <a:rPr lang="en-CA" sz="1200" i="0" baseline="-25000" dirty="0" err="1">
                <a:solidFill>
                  <a:schemeClr val="tx1"/>
                </a:solidFill>
              </a:rPr>
              <a:t>l’architecture</a:t>
            </a:r>
            <a:r>
              <a:rPr lang="en-CA" sz="1200" i="0" baseline="-25000" dirty="0">
                <a:solidFill>
                  <a:schemeClr val="tx1"/>
                </a:solidFill>
              </a:rPr>
              <a:t> RNN qui </a:t>
            </a:r>
            <a:r>
              <a:rPr lang="en-CA" sz="1200" i="0" baseline="-25000" dirty="0" err="1">
                <a:solidFill>
                  <a:schemeClr val="tx1"/>
                </a:solidFill>
              </a:rPr>
              <a:t>évitent</a:t>
            </a:r>
            <a:r>
              <a:rPr lang="en-CA" sz="1200" i="0" baseline="-25000" dirty="0">
                <a:solidFill>
                  <a:schemeClr val="tx1"/>
                </a:solidFill>
              </a:rPr>
              <a:t> </a:t>
            </a:r>
            <a:r>
              <a:rPr lang="en-CA" sz="1200" i="0" baseline="-25000" dirty="0" err="1">
                <a:solidFill>
                  <a:schemeClr val="tx1"/>
                </a:solidFill>
              </a:rPr>
              <a:t>ces</a:t>
            </a:r>
            <a:r>
              <a:rPr lang="en-CA" sz="1200" i="0" baseline="-25000" dirty="0">
                <a:solidFill>
                  <a:schemeClr val="tx1"/>
                </a:solidFill>
              </a:rPr>
              <a:t> problems. Par </a:t>
            </a:r>
            <a:r>
              <a:rPr lang="en-CA" sz="1200" i="0" baseline="-25000" dirty="0" err="1">
                <a:solidFill>
                  <a:schemeClr val="tx1"/>
                </a:solidFill>
              </a:rPr>
              <a:t>exemple</a:t>
            </a:r>
            <a:r>
              <a:rPr lang="en-CA" sz="1200" i="0" baseline="-25000" dirty="0">
                <a:solidFill>
                  <a:schemeClr val="tx1"/>
                </a:solidFill>
              </a:rPr>
              <a:t>: Long Short-Term Memory (LSTM) et Transformer. </a:t>
            </a:r>
            <a:r>
              <a:rPr lang="en-CA" sz="1200" i="0" baseline="-25000" dirty="0" err="1">
                <a:solidFill>
                  <a:schemeClr val="tx1"/>
                </a:solidFill>
              </a:rPr>
              <a:t>Elles</a:t>
            </a:r>
            <a:r>
              <a:rPr lang="en-CA" sz="1200" i="0" baseline="-25000" dirty="0">
                <a:solidFill>
                  <a:schemeClr val="tx1"/>
                </a:solidFill>
              </a:rPr>
              <a:t> </a:t>
            </a:r>
            <a:r>
              <a:rPr lang="en-CA" sz="1200" i="0" baseline="-25000" dirty="0" err="1">
                <a:solidFill>
                  <a:schemeClr val="tx1"/>
                </a:solidFill>
              </a:rPr>
              <a:t>sont</a:t>
            </a:r>
            <a:r>
              <a:rPr lang="en-CA" sz="1200" i="0" baseline="-25000" dirty="0">
                <a:solidFill>
                  <a:schemeClr val="tx1"/>
                </a:solidFill>
              </a:rPr>
              <a:t> couvertes dans le </a:t>
            </a:r>
            <a:r>
              <a:rPr lang="en-CA" sz="1200" i="0" baseline="-25000" dirty="0" err="1">
                <a:solidFill>
                  <a:schemeClr val="tx1"/>
                </a:solidFill>
              </a:rPr>
              <a:t>cours</a:t>
            </a:r>
            <a:r>
              <a:rPr lang="en-CA" sz="1200" i="0" baseline="-25000" dirty="0">
                <a:solidFill>
                  <a:schemeClr val="tx1"/>
                </a:solidFill>
              </a:rPr>
              <a:t> IFT603.</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i="0" baseline="-25000" dirty="0">
              <a:solidFill>
                <a:schemeClr val="tx1"/>
              </a:solidFill>
            </a:endParaRPr>
          </a:p>
        </p:txBody>
      </p:sp>
    </p:spTree>
    <p:extLst>
      <p:ext uri="{BB962C8B-B14F-4D97-AF65-F5344CB8AC3E}">
        <p14:creationId xmlns:p14="http://schemas.microsoft.com/office/powerpoint/2010/main" val="65195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8</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205522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9</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904457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introduction-to-word-embedding-and-word2vec-652d0c2060fa"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naturelle : </a:t>
            </a:r>
            <a:r>
              <a:rPr lang="fr-CA" altLang="en-US" sz="2400" i="1" dirty="0">
                <a:ea typeface="ＭＳ Ｐゴシック" pitchFamily="34" charset="-128"/>
              </a:rPr>
              <a:t>world </a:t>
            </a:r>
            <a:r>
              <a:rPr lang="fr-CA" altLang="en-US" sz="2400" i="1" dirty="0" err="1">
                <a:ea typeface="ＭＳ Ｐゴシック" pitchFamily="34" charset="-128"/>
              </a:rPr>
              <a:t>embedding</a:t>
            </a:r>
            <a:r>
              <a:rPr lang="fr-CA" altLang="en-US" sz="2400" i="1" dirty="0">
                <a:ea typeface="ＭＳ Ｐゴシック" pitchFamily="34" charset="-128"/>
              </a:rPr>
              <a:t> </a:t>
            </a:r>
            <a:r>
              <a:rPr lang="fr-CA" altLang="en-US" sz="2400" dirty="0">
                <a:ea typeface="ＭＳ Ｐゴシック" pitchFamily="34" charset="-128"/>
              </a:rPr>
              <a:t>et étiquetage syntaxique</a:t>
            </a: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L’étiquetage grammatical (</a:t>
            </a:r>
            <a:r>
              <a:rPr lang="fr-FR" altLang="en-US" i="1" dirty="0"/>
              <a:t>part-of-speech</a:t>
            </a:r>
            <a:r>
              <a:rPr lang="fr-FR" altLang="en-US" dirty="0"/>
              <a:t> ou </a:t>
            </a:r>
            <a:r>
              <a:rPr lang="fr-FR" altLang="en-US" i="1" dirty="0"/>
              <a:t>POS</a:t>
            </a:r>
            <a:r>
              <a:rPr lang="fr-FR" altLang="en-US" dirty="0"/>
              <a:t> </a:t>
            </a:r>
            <a:r>
              <a:rPr lang="fr-FR" altLang="en-US" i="1" dirty="0" err="1"/>
              <a:t>tagging</a:t>
            </a:r>
            <a:r>
              <a:rPr lang="fr-FR" altLang="en-US" dirty="0"/>
              <a:t> en anglais) consiste à identifier les catégories grammaticales d’un texte: nom, verbe, adjectif, etc.</a:t>
            </a:r>
          </a:p>
          <a:p>
            <a:pPr marL="0" indent="0">
              <a:buNone/>
            </a:pPr>
            <a:endParaRPr lang="fr-FR" altLang="en-US" dirty="0"/>
          </a:p>
          <a:p>
            <a:r>
              <a:rPr lang="fr-FR" altLang="en-US" dirty="0"/>
              <a:t>C’est une étape importante dans l’analyse syntaxique</a:t>
            </a:r>
          </a:p>
          <a:p>
            <a:endParaRPr lang="fr-FR" altLang="en-US" dirty="0"/>
          </a:p>
          <a:p>
            <a:r>
              <a:rPr lang="fr-FR" altLang="en-US" dirty="0"/>
              <a:t>Ce n’est pas un problème facile parce que des mots peuvent être catégorisés différemment selon le contexte. </a:t>
            </a:r>
          </a:p>
          <a:p>
            <a:endParaRPr lang="fr-FR" altLang="en-US" dirty="0"/>
          </a:p>
          <a:p>
            <a:pPr lvl="1"/>
            <a:r>
              <a:rPr lang="fr-FR" altLang="en-US" dirty="0"/>
              <a:t>Exemple en français: courant </a:t>
            </a:r>
          </a:p>
          <a:p>
            <a:pPr marL="0" indent="0">
              <a:buNone/>
            </a:pPr>
            <a:endParaRPr lang="fr-FR" altLang="en-US" dirty="0"/>
          </a:p>
          <a:p>
            <a:r>
              <a:rPr lang="fr-FR" altLang="en-US" dirty="0"/>
              <a:t> L’identification implique une certaine prédiction du mot qui devrait le plus probablement suivre étant donné ceux observés jusqu’à date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spTree>
    <p:extLst>
      <p:ext uri="{BB962C8B-B14F-4D97-AF65-F5344CB8AC3E}">
        <p14:creationId xmlns:p14="http://schemas.microsoft.com/office/powerpoint/2010/main" val="22714042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a:t>
            </a:r>
            <a:br>
              <a:rPr lang="fr-CA" altLang="en-US" dirty="0">
                <a:latin typeface="Arial" panose="020B0604020202020204" pitchFamily="34" charset="0"/>
              </a:rPr>
            </a:br>
            <a:r>
              <a:rPr lang="fr-CA" altLang="en-US" dirty="0">
                <a:latin typeface="Arial" panose="020B0604020202020204" pitchFamily="34" charset="0"/>
              </a:rPr>
              <a:t>par un réseau </a:t>
            </a:r>
            <a:r>
              <a:rPr lang="fr-CA" altLang="en-US" i="1" dirty="0" err="1">
                <a:latin typeface="Arial" panose="020B0604020202020204" pitchFamily="34" charset="0"/>
              </a:rPr>
              <a:t>feedfoward</a:t>
            </a:r>
            <a:endParaRPr lang="fr-CA" altLang="en-US" i="1" dirty="0">
              <a:latin typeface="Arial" panose="020B0604020202020204" pitchFamily="34" charset="0"/>
            </a:endParaRP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502BD30A-0D57-4342-A0CF-5A501F40B8B6}"/>
              </a:ext>
            </a:extLst>
          </p:cNvPr>
          <p:cNvPicPr>
            <a:picLocks noChangeAspect="1"/>
          </p:cNvPicPr>
          <p:nvPr/>
        </p:nvPicPr>
        <p:blipFill>
          <a:blip r:embed="rId3"/>
          <a:stretch>
            <a:fillRect/>
          </a:stretch>
        </p:blipFill>
        <p:spPr>
          <a:xfrm>
            <a:off x="1155188" y="1476166"/>
            <a:ext cx="6660060" cy="3968493"/>
          </a:xfrm>
          <a:prstGeom prst="rect">
            <a:avLst/>
          </a:prstGeom>
        </p:spPr>
      </p:pic>
      <p:sp>
        <p:nvSpPr>
          <p:cNvPr id="5" name="TextBox 4">
            <a:extLst>
              <a:ext uri="{FF2B5EF4-FFF2-40B4-BE49-F238E27FC236}">
                <a16:creationId xmlns:a16="http://schemas.microsoft.com/office/drawing/2014/main" id="{8CF8A283-3F1C-4F0A-9BF5-F8AEBC783025}"/>
              </a:ext>
            </a:extLst>
          </p:cNvPr>
          <p:cNvSpPr txBox="1"/>
          <p:nvPr/>
        </p:nvSpPr>
        <p:spPr>
          <a:xfrm>
            <a:off x="850336" y="5618614"/>
            <a:ext cx="6801414" cy="646331"/>
          </a:xfrm>
          <a:prstGeom prst="rect">
            <a:avLst/>
          </a:prstGeom>
          <a:noFill/>
        </p:spPr>
        <p:txBody>
          <a:bodyPr wrap="none" rtlCol="0">
            <a:spAutoFit/>
          </a:bodyPr>
          <a:lstStyle/>
          <a:p>
            <a:r>
              <a:rPr lang="fr-CA"/>
              <a:t>Le modèle prend en entrée une fenêtre de 5 mots et prédit l’etiquette </a:t>
            </a:r>
          </a:p>
          <a:p>
            <a:r>
              <a:rPr lang="fr-CA"/>
              <a:t>du mot au milieu</a:t>
            </a:r>
          </a:p>
        </p:txBody>
      </p:sp>
    </p:spTree>
    <p:extLst>
      <p:ext uri="{BB962C8B-B14F-4D97-AF65-F5344CB8AC3E}">
        <p14:creationId xmlns:p14="http://schemas.microsoft.com/office/powerpoint/2010/main" val="237645673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par un RNN</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1826596" y="5572447"/>
            <a:ext cx="5343258" cy="369332"/>
          </a:xfrm>
          <a:prstGeom prst="rect">
            <a:avLst/>
          </a:prstGeom>
          <a:noFill/>
        </p:spPr>
        <p:txBody>
          <a:bodyPr wrap="none" rtlCol="0">
            <a:spAutoFit/>
          </a:bodyPr>
          <a:lstStyle/>
          <a:p>
            <a:r>
              <a:rPr lang="fr-CA" dirty="0"/>
              <a:t>Un RNN peut aussi apprendre l’étiquetage grammatical</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859970" y="1493159"/>
            <a:ext cx="7522486" cy="3951500"/>
          </a:xfrm>
          <a:prstGeom prst="rect">
            <a:avLst/>
          </a:prstGeom>
        </p:spPr>
      </p:pic>
    </p:spTree>
    <p:extLst>
      <p:ext uri="{BB962C8B-B14F-4D97-AF65-F5344CB8AC3E}">
        <p14:creationId xmlns:p14="http://schemas.microsoft.com/office/powerpoint/2010/main" val="25850277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Génération du texte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Cette leçon a introduit le concept de RNN. Ce qu’il faut retenir est que grâce à l’introduction de la récurrence, on est capable de traiter des données séquentielles, par exemple le langage naturelle. </a:t>
            </a:r>
          </a:p>
          <a:p>
            <a:pPr marL="0" indent="0">
              <a:buNone/>
            </a:pPr>
            <a:endParaRPr lang="fr-FR" altLang="en-US" dirty="0"/>
          </a:p>
          <a:p>
            <a:r>
              <a:rPr lang="fr-FR" altLang="en-US" dirty="0"/>
              <a:t>Les </a:t>
            </a:r>
            <a:r>
              <a:rPr lang="fr-FR" altLang="en-US" dirty="0" err="1"/>
              <a:t>RNNs</a:t>
            </a:r>
            <a:r>
              <a:rPr lang="fr-FR" altLang="en-US" dirty="0"/>
              <a:t> ont beaucoup d’autres applications sur les données séquentielles: traitement du langage, maintenance prédictive, analyse de séries temporelles et plus.</a:t>
            </a:r>
          </a:p>
          <a:p>
            <a:endParaRPr lang="fr-FR" altLang="en-US" dirty="0"/>
          </a:p>
          <a:p>
            <a:r>
              <a:rPr lang="fr-FR" altLang="en-US" dirty="0"/>
              <a:t>Cette leçon a illustré l’étiquetage syntaxique et la génération de texte.</a:t>
            </a:r>
          </a:p>
          <a:p>
            <a:endParaRPr lang="fr-FR" altLang="en-US" dirty="0"/>
          </a:p>
          <a:p>
            <a:r>
              <a:rPr lang="fr-FR" altLang="en-US" dirty="0"/>
              <a:t>Cours plus avancés:</a:t>
            </a:r>
          </a:p>
          <a:p>
            <a:pPr lvl="1"/>
            <a:r>
              <a:rPr lang="fr-FR" altLang="en-US" b="1" dirty="0"/>
              <a:t>IFT 607 – Traitement automatique des langues naturelles </a:t>
            </a:r>
            <a:r>
              <a:rPr lang="fr-FR" altLang="en-US" dirty="0"/>
              <a:t>(cours de maîtrise)</a:t>
            </a:r>
          </a:p>
          <a:p>
            <a:pPr lvl="1"/>
            <a:r>
              <a:rPr lang="fr-FR" altLang="en-US" b="1" dirty="0"/>
              <a:t>IFT 725 – Réseaux neuronaux </a:t>
            </a:r>
            <a:r>
              <a:rPr lang="fr-FR" altLang="en-US" dirty="0"/>
              <a:t>(cours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818965" y="6350986"/>
            <a:ext cx="2054206"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15</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973898" y="996192"/>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392613"/>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28" name="Group 27">
            <a:extLst>
              <a:ext uri="{FF2B5EF4-FFF2-40B4-BE49-F238E27FC236}">
                <a16:creationId xmlns:a16="http://schemas.microsoft.com/office/drawing/2014/main" id="{C6BE69DD-9012-4A03-AC2F-149ED3FD767C}"/>
              </a:ext>
            </a:extLst>
          </p:cNvPr>
          <p:cNvGrpSpPr/>
          <p:nvPr/>
        </p:nvGrpSpPr>
        <p:grpSpPr>
          <a:xfrm>
            <a:off x="6662556" y="1461211"/>
            <a:ext cx="2248506" cy="2208777"/>
            <a:chOff x="6497783" y="563743"/>
            <a:chExt cx="2248506" cy="2208777"/>
          </a:xfrm>
        </p:grpSpPr>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066149" y="2126189"/>
              <a:ext cx="1680140" cy="646331"/>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err="1">
                  <a:latin typeface="Calibri" charset="0"/>
                </a:rPr>
                <a:t>Traitemen</a:t>
              </a:r>
              <a:r>
                <a:rPr lang="fr-FR" altLang="ko-KR" dirty="0"/>
                <a:t>t du</a:t>
              </a:r>
            </a:p>
            <a:p>
              <a:pPr algn="ctr">
                <a:defRPr/>
              </a:pPr>
              <a:r>
                <a:rPr lang="fr-FR" altLang="ko-KR" dirty="0">
                  <a:latin typeface="Calibri" charset="0"/>
                </a:rPr>
                <a:t>Langage naturel</a:t>
              </a:r>
              <a:endParaRPr lang="fr-CA" altLang="ko-KR" dirty="0">
                <a:latin typeface="Calibri" charset="0"/>
              </a:endParaRP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5839160" y="1222366"/>
              <a:ext cx="1885612" cy="568365"/>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a:xfrm>
            <a:off x="457200" y="1600200"/>
            <a:ext cx="8261350" cy="3819293"/>
          </a:xfrm>
        </p:spPr>
        <p:txBody>
          <a:bodyPr/>
          <a:lstStyle/>
          <a:p>
            <a:r>
              <a:rPr lang="fr-FR" altLang="en-US" dirty="0"/>
              <a:t>Expliquer la différence entre un RNN et un perceptron </a:t>
            </a:r>
            <a:r>
              <a:rPr lang="fr-FR" altLang="en-US" dirty="0" err="1"/>
              <a:t>multi-couche</a:t>
            </a:r>
            <a:endParaRPr lang="fr-FR" altLang="en-US" dirty="0"/>
          </a:p>
          <a:p>
            <a:endParaRPr lang="fr-FR" altLang="en-US" dirty="0"/>
          </a:p>
          <a:p>
            <a:r>
              <a:rPr lang="fr-FR" altLang="en-US" dirty="0"/>
              <a:t>Expliquer la source des problèmes des gradients évanescents dans un RNN</a:t>
            </a:r>
          </a:p>
          <a:p>
            <a:endParaRPr lang="fr-FR" altLang="en-US" dirty="0"/>
          </a:p>
          <a:p>
            <a:r>
              <a:rPr lang="fr-FR" altLang="en-US" dirty="0"/>
              <a:t>Expliquer ce qu’un </a:t>
            </a:r>
            <a:r>
              <a:rPr lang="fr-FR" altLang="en-US" i="1" dirty="0" err="1"/>
              <a:t>word</a:t>
            </a:r>
            <a:r>
              <a:rPr lang="fr-FR" altLang="en-US" i="1" dirty="0"/>
              <a:t> </a:t>
            </a:r>
            <a:r>
              <a:rPr lang="fr-FR" altLang="en-US" i="1" dirty="0" err="1"/>
              <a:t>embedding</a:t>
            </a:r>
            <a:r>
              <a:rPr lang="fr-FR" altLang="en-US" i="1" dirty="0"/>
              <a:t> </a:t>
            </a:r>
            <a:r>
              <a:rPr lang="fr-FR" altLang="en-US" dirty="0"/>
              <a:t>et comment le créer</a:t>
            </a:r>
          </a:p>
          <a:p>
            <a:endParaRPr lang="fr-FR" altLang="en-US" dirty="0"/>
          </a:p>
          <a:p>
            <a:r>
              <a:rPr lang="fr-FR" altLang="en-US" dirty="0"/>
              <a:t>Expliquer le problème d’étiquetage grammatical.</a:t>
            </a:r>
          </a:p>
          <a:p>
            <a:endParaRPr lang="fr-FR" altLang="en-US" dirty="0"/>
          </a:p>
          <a:p>
            <a:r>
              <a:rPr lang="fr-FR" altLang="en-US" dirty="0"/>
              <a:t>Expliquer en quoi le RNN est utile à l’étiquetage grammatical</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Réseau de neurone pour </a:t>
            </a:r>
            <a:br>
              <a:rPr lang="fr-CA" altLang="en-US" dirty="0">
                <a:latin typeface="Arial" panose="020B0604020202020204" pitchFamily="34" charset="0"/>
              </a:rPr>
            </a:b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endParaRPr lang="fr-CA" altLang="en-US" i="1"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grpSp>
        <p:nvGrpSpPr>
          <p:cNvPr id="9" name="Group 8">
            <a:extLst>
              <a:ext uri="{FF2B5EF4-FFF2-40B4-BE49-F238E27FC236}">
                <a16:creationId xmlns:a16="http://schemas.microsoft.com/office/drawing/2014/main" id="{9CEB1261-F384-4131-A0C2-42391A5B7EB3}"/>
              </a:ext>
            </a:extLst>
          </p:cNvPr>
          <p:cNvGrpSpPr/>
          <p:nvPr/>
        </p:nvGrpSpPr>
        <p:grpSpPr>
          <a:xfrm>
            <a:off x="1237785" y="1750742"/>
            <a:ext cx="7527073" cy="3849871"/>
            <a:chOff x="1237785" y="1750742"/>
            <a:chExt cx="7527073" cy="3849871"/>
          </a:xfrm>
        </p:grpSpPr>
        <p:pic>
          <p:nvPicPr>
            <p:cNvPr id="7" name="Picture 6" descr="Diagram&#10;&#10;Description automatically generated">
              <a:extLst>
                <a:ext uri="{FF2B5EF4-FFF2-40B4-BE49-F238E27FC236}">
                  <a16:creationId xmlns:a16="http://schemas.microsoft.com/office/drawing/2014/main" id="{44F4C595-B098-4CBF-B4E9-6A919B5A846D}"/>
                </a:ext>
              </a:extLst>
            </p:cNvPr>
            <p:cNvPicPr>
              <a:picLocks noChangeAspect="1"/>
            </p:cNvPicPr>
            <p:nvPr/>
          </p:nvPicPr>
          <p:blipFill>
            <a:blip r:embed="rId2"/>
            <a:stretch>
              <a:fillRect/>
            </a:stretch>
          </p:blipFill>
          <p:spPr>
            <a:xfrm>
              <a:off x="1237785" y="1750742"/>
              <a:ext cx="7235360" cy="3849871"/>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1529498" y="5140712"/>
              <a:ext cx="7235360" cy="369332"/>
            </a:xfrm>
            <a:prstGeom prst="rect">
              <a:avLst/>
            </a:prstGeom>
            <a:solidFill>
              <a:schemeClr val="bg1"/>
            </a:solidFill>
          </p:spPr>
          <p:txBody>
            <a:bodyPr wrap="square" rtlCol="0">
              <a:spAutoFit/>
            </a:bodyPr>
            <a:lstStyle/>
            <a:p>
              <a:r>
                <a:rPr lang="en-CA" dirty="0"/>
                <a:t>Architecture Common Bag of Worlds (CBOW) de Word2Vec</a:t>
              </a:r>
            </a:p>
          </p:txBody>
        </p:sp>
      </p:grpSp>
      <p:sp>
        <p:nvSpPr>
          <p:cNvPr id="8" name="TextBox 7">
            <a:extLst>
              <a:ext uri="{FF2B5EF4-FFF2-40B4-BE49-F238E27FC236}">
                <a16:creationId xmlns:a16="http://schemas.microsoft.com/office/drawing/2014/main" id="{7464E238-D401-4AA8-A438-D60EC2F899C4}"/>
              </a:ext>
            </a:extLst>
          </p:cNvPr>
          <p:cNvSpPr txBox="1"/>
          <p:nvPr/>
        </p:nvSpPr>
        <p:spPr>
          <a:xfrm>
            <a:off x="2784763" y="5852983"/>
            <a:ext cx="3574474" cy="276999"/>
          </a:xfrm>
          <a:prstGeom prst="rect">
            <a:avLst/>
          </a:prstGeom>
          <a:noFill/>
        </p:spPr>
        <p:txBody>
          <a:bodyPr wrap="square" rtlCol="0">
            <a:spAutoFit/>
          </a:bodyPr>
          <a:lstStyle/>
          <a:p>
            <a:r>
              <a:rPr lang="en-US" sz="1200" dirty="0"/>
              <a:t>Source </a:t>
            </a:r>
            <a:r>
              <a:rPr lang="en-US" sz="1200" dirty="0">
                <a:sym typeface="Wingdings" panose="05000000000000000000" pitchFamily="2" charset="2"/>
              </a:rPr>
              <a:t>: </a:t>
            </a:r>
            <a:r>
              <a:rPr lang="en-US" sz="1200" dirty="0">
                <a:sym typeface="Wingdings" panose="05000000000000000000" pitchFamily="2" charset="2"/>
                <a:hlinkClick r:id="rId3"/>
              </a:rPr>
              <a:t>(</a:t>
            </a:r>
            <a:r>
              <a:rPr lang="en-US" sz="1200" dirty="0" err="1">
                <a:sym typeface="Wingdings" panose="05000000000000000000" pitchFamily="2" charset="2"/>
                <a:hlinkClick r:id="rId3"/>
              </a:rPr>
              <a:t>Karani</a:t>
            </a:r>
            <a:r>
              <a:rPr lang="en-US" sz="1200" dirty="0">
                <a:sym typeface="Wingdings" panose="05000000000000000000" pitchFamily="2" charset="2"/>
                <a:hlinkClick r:id="rId3"/>
              </a:rPr>
              <a:t>, Towards Data Science, 2018)</a:t>
            </a:r>
            <a:endParaRPr lang="en-US" sz="1200" dirty="0"/>
          </a:p>
        </p:txBody>
      </p:sp>
    </p:spTree>
    <p:extLst>
      <p:ext uri="{BB962C8B-B14F-4D97-AF65-F5344CB8AC3E}">
        <p14:creationId xmlns:p14="http://schemas.microsoft.com/office/powerpoint/2010/main" val="156129234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Vecteurs de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embeddings</a:t>
            </a:r>
            <a:r>
              <a:rPr lang="fr-CA" altLang="en-US" i="1" dirty="0">
                <a:latin typeface="Arial" panose="020B0604020202020204" pitchFamily="34" charset="0"/>
              </a:rPr>
              <a:t> </a:t>
            </a:r>
            <a:br>
              <a:rPr lang="fr-CA" altLang="en-US" i="1" dirty="0">
                <a:latin typeface="Arial" panose="020B0604020202020204" pitchFamily="34" charset="0"/>
              </a:rPr>
            </a:br>
            <a:r>
              <a:rPr lang="fr-CA" altLang="en-US" dirty="0">
                <a:latin typeface="Arial" panose="020B0604020202020204" pitchFamily="34" charset="0"/>
              </a:rPr>
              <a:t>calculés par </a:t>
            </a:r>
            <a:r>
              <a:rPr lang="fr-CA" altLang="en-US" dirty="0" err="1">
                <a:latin typeface="Arial" panose="020B0604020202020204" pitchFamily="34" charset="0"/>
              </a:rPr>
              <a:t>GloVe</a:t>
            </a:r>
            <a:endParaRPr lang="fr-CA" altLang="en-US"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4A912122-1311-4906-A9FA-C6E17D3C1904}"/>
              </a:ext>
            </a:extLst>
          </p:cNvPr>
          <p:cNvPicPr>
            <a:picLocks noChangeAspect="1"/>
          </p:cNvPicPr>
          <p:nvPr/>
        </p:nvPicPr>
        <p:blipFill>
          <a:blip r:embed="rId2"/>
          <a:stretch>
            <a:fillRect/>
          </a:stretch>
        </p:blipFill>
        <p:spPr>
          <a:xfrm>
            <a:off x="451668" y="1543602"/>
            <a:ext cx="5443489" cy="4473868"/>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5939597" y="1839067"/>
            <a:ext cx="2895600" cy="2031325"/>
          </a:xfrm>
          <a:prstGeom prst="rect">
            <a:avLst/>
          </a:prstGeom>
          <a:noFill/>
        </p:spPr>
        <p:txBody>
          <a:bodyPr wrap="square" rtlCol="0">
            <a:spAutoFit/>
          </a:bodyPr>
          <a:lstStyle/>
          <a:p>
            <a:r>
              <a:rPr lang="fr-CA"/>
              <a:t>GloVe a 6 milliards de mots</a:t>
            </a:r>
          </a:p>
          <a:p>
            <a:endParaRPr lang="fr-CA"/>
          </a:p>
          <a:p>
            <a:r>
              <a:rPr lang="fr-CA"/>
              <a:t>Vecteurs de 100 dimensions</a:t>
            </a:r>
          </a:p>
          <a:p>
            <a:endParaRPr lang="fr-CA"/>
          </a:p>
          <a:p>
            <a:r>
              <a:rPr lang="fr-CA"/>
              <a:t>On voit que les mots apparentés apparaissent les un proche des autres</a:t>
            </a:r>
          </a:p>
        </p:txBody>
      </p:sp>
    </p:spTree>
    <p:extLst>
      <p:ext uri="{BB962C8B-B14F-4D97-AF65-F5344CB8AC3E}">
        <p14:creationId xmlns:p14="http://schemas.microsoft.com/office/powerpoint/2010/main" val="129683477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Un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r>
              <a:rPr lang="fr-CA" altLang="en-US" i="1" dirty="0">
                <a:latin typeface="Arial" panose="020B0604020202020204" pitchFamily="34" charset="0"/>
              </a:rPr>
              <a:t> </a:t>
            </a:r>
            <a:r>
              <a:rPr lang="fr-CA" altLang="en-US" dirty="0">
                <a:latin typeface="Arial" panose="020B0604020202020204" pitchFamily="34" charset="0"/>
              </a:rPr>
              <a:t>peut représenter </a:t>
            </a:r>
            <a:br>
              <a:rPr lang="fr-CA" altLang="en-US" dirty="0">
                <a:latin typeface="Arial" panose="020B0604020202020204" pitchFamily="34" charset="0"/>
              </a:rPr>
            </a:br>
            <a:r>
              <a:rPr lang="fr-CA" altLang="en-US" dirty="0">
                <a:latin typeface="Arial" panose="020B0604020202020204" pitchFamily="34" charset="0"/>
              </a:rPr>
              <a:t>des relations peu triviales</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9BFB4D1-4B7E-447B-8D56-CE0BF070BBCD}"/>
              </a:ext>
            </a:extLst>
          </p:cNvPr>
          <p:cNvSpPr txBox="1"/>
          <p:nvPr/>
        </p:nvSpPr>
        <p:spPr>
          <a:xfrm>
            <a:off x="697842" y="5630056"/>
            <a:ext cx="7748315" cy="646331"/>
          </a:xfrm>
          <a:prstGeom prst="rect">
            <a:avLst/>
          </a:prstGeom>
          <a:noFill/>
        </p:spPr>
        <p:txBody>
          <a:bodyPr wrap="square" rtlCol="0">
            <a:spAutoFit/>
          </a:bodyPr>
          <a:lstStyle/>
          <a:p>
            <a:r>
              <a:rPr lang="fr-CA" altLang="en-US" dirty="0">
                <a:solidFill>
                  <a:schemeClr val="tx2">
                    <a:lumMod val="60000"/>
                    <a:lumOff val="40000"/>
                  </a:schemeClr>
                </a:solidFill>
                <a:latin typeface="Arial" panose="020B0604020202020204" pitchFamily="34" charset="0"/>
              </a:rPr>
              <a:t>Les </a:t>
            </a:r>
            <a:r>
              <a:rPr lang="fr-CA" altLang="en-US" i="1" dirty="0" err="1">
                <a:solidFill>
                  <a:schemeClr val="tx2">
                    <a:lumMod val="60000"/>
                    <a:lumOff val="40000"/>
                  </a:schemeClr>
                </a:solidFill>
                <a:latin typeface="Arial" panose="020B0604020202020204" pitchFamily="34" charset="0"/>
              </a:rPr>
              <a:t>word</a:t>
            </a:r>
            <a:r>
              <a:rPr lang="fr-CA" altLang="en-US" i="1" dirty="0">
                <a:solidFill>
                  <a:schemeClr val="tx2">
                    <a:lumMod val="60000"/>
                    <a:lumOff val="40000"/>
                  </a:schemeClr>
                </a:solidFill>
                <a:latin typeface="Arial" panose="020B0604020202020204" pitchFamily="34" charset="0"/>
              </a:rPr>
              <a:t> </a:t>
            </a:r>
            <a:r>
              <a:rPr lang="fr-CA" altLang="en-US" i="1" dirty="0" err="1">
                <a:solidFill>
                  <a:schemeClr val="tx2">
                    <a:lumMod val="60000"/>
                    <a:lumOff val="40000"/>
                  </a:schemeClr>
                </a:solidFill>
                <a:latin typeface="Arial" panose="020B0604020202020204" pitchFamily="34" charset="0"/>
              </a:rPr>
              <a:t>embeddings</a:t>
            </a:r>
            <a:r>
              <a:rPr lang="fr-CA" altLang="en-US" i="1" dirty="0">
                <a:solidFill>
                  <a:schemeClr val="tx2">
                    <a:lumMod val="60000"/>
                    <a:lumOff val="40000"/>
                  </a:schemeClr>
                </a:solidFill>
                <a:latin typeface="Arial" panose="020B0604020202020204" pitchFamily="34" charset="0"/>
              </a:rPr>
              <a:t> </a:t>
            </a:r>
            <a:r>
              <a:rPr lang="fr-CA" altLang="en-US" dirty="0">
                <a:solidFill>
                  <a:schemeClr val="tx2">
                    <a:lumMod val="60000"/>
                    <a:lumOff val="40000"/>
                  </a:schemeClr>
                </a:solidFill>
                <a:latin typeface="Arial" panose="020B0604020202020204" pitchFamily="34" charset="0"/>
              </a:rPr>
              <a:t>de chacun de ces mots permettent de répondre à la question «Quel est le mot similaire à C comme B est similaire à A ?»</a:t>
            </a:r>
            <a:endParaRPr lang="en-US" dirty="0">
              <a:solidFill>
                <a:schemeClr val="tx2">
                  <a:lumMod val="60000"/>
                  <a:lumOff val="40000"/>
                </a:schemeClr>
              </a:solidFill>
            </a:endParaRPr>
          </a:p>
        </p:txBody>
      </p:sp>
      <p:pic>
        <p:nvPicPr>
          <p:cNvPr id="3" name="Picture 2">
            <a:extLst>
              <a:ext uri="{FF2B5EF4-FFF2-40B4-BE49-F238E27FC236}">
                <a16:creationId xmlns:a16="http://schemas.microsoft.com/office/drawing/2014/main" id="{A5FD3259-9EBE-4C4F-8187-7BEF46EEFD27}"/>
              </a:ext>
            </a:extLst>
          </p:cNvPr>
          <p:cNvPicPr>
            <a:picLocks noChangeAspect="1"/>
          </p:cNvPicPr>
          <p:nvPr/>
        </p:nvPicPr>
        <p:blipFill>
          <a:blip r:embed="rId2"/>
          <a:stretch>
            <a:fillRect/>
          </a:stretch>
        </p:blipFill>
        <p:spPr>
          <a:xfrm>
            <a:off x="864642" y="1481568"/>
            <a:ext cx="7086178" cy="3985975"/>
          </a:xfrm>
          <a:prstGeom prst="rect">
            <a:avLst/>
          </a:prstGeom>
        </p:spPr>
      </p:pic>
    </p:spTree>
    <p:extLst>
      <p:ext uri="{BB962C8B-B14F-4D97-AF65-F5344CB8AC3E}">
        <p14:creationId xmlns:p14="http://schemas.microsoft.com/office/powerpoint/2010/main" val="144316896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Le langage est une des caractéristiques fondamentaux qui distingue les humains des animaux</a:t>
            </a:r>
          </a:p>
          <a:p>
            <a:r>
              <a:rPr lang="fr-CA" altLang="ko-KR" dirty="0"/>
              <a:t> Plusieurs applications</a:t>
            </a:r>
          </a:p>
          <a:p>
            <a:pPr lvl="1"/>
            <a:r>
              <a:rPr lang="fr-CA" altLang="ko-KR" dirty="0"/>
              <a:t>Traduction automatique</a:t>
            </a:r>
          </a:p>
          <a:p>
            <a:pPr lvl="1"/>
            <a:r>
              <a:rPr lang="fr-CA" altLang="ko-KR" dirty="0"/>
              <a:t>Interaction humain-machine : Siri, robots</a:t>
            </a:r>
          </a:p>
          <a:p>
            <a:pPr lvl="1"/>
            <a:r>
              <a:rPr lang="fr-CA" altLang="ko-KR" dirty="0"/>
              <a:t>Service à la clientèle</a:t>
            </a:r>
          </a:p>
          <a:p>
            <a:pPr lvl="1"/>
            <a:r>
              <a:rPr lang="fr-CA" altLang="ko-KR" dirty="0"/>
              <a:t>Automatisation des processus (</a:t>
            </a:r>
            <a:r>
              <a:rPr lang="fr-CA" altLang="ko-KR" i="1" dirty="0" err="1"/>
              <a:t>robotic</a:t>
            </a:r>
            <a:r>
              <a:rPr lang="fr-CA" altLang="ko-KR" i="1" dirty="0"/>
              <a:t> process automation</a:t>
            </a:r>
            <a:r>
              <a:rPr lang="fr-CA" altLang="ko-KR" dirty="0"/>
              <a:t>)</a:t>
            </a:r>
          </a:p>
          <a:p>
            <a:pPr lvl="1"/>
            <a:r>
              <a:rPr lang="fr-CA" altLang="ko-KR" dirty="0"/>
              <a:t>Classification de documents</a:t>
            </a:r>
          </a:p>
          <a:p>
            <a:pPr lvl="1"/>
            <a:r>
              <a:rPr lang="fr-CA" altLang="ko-KR" dirty="0"/>
              <a:t>Compréhension du texte</a:t>
            </a:r>
          </a:p>
          <a:p>
            <a:pPr lvl="1"/>
            <a:r>
              <a:rPr lang="fr-CA" altLang="ko-KR" dirty="0"/>
              <a:t>Cybersécurité – écoute électronique; détection de menaces</a:t>
            </a:r>
          </a:p>
          <a:p>
            <a:pPr lvl="1"/>
            <a:r>
              <a:rPr lang="fr-CA" altLang="ko-KR" dirty="0"/>
              <a:t>Générateur de langage (LLM, </a:t>
            </a:r>
            <a:r>
              <a:rPr lang="fr-CA" altLang="ko-KR" dirty="0" err="1"/>
              <a:t>ChatGPT</a:t>
            </a:r>
            <a:r>
              <a:rPr lang="fr-CA" altLang="ko-KR"/>
              <a:t>)</a:t>
            </a:r>
          </a:p>
          <a:p>
            <a:pPr lvl="1"/>
            <a:r>
              <a:rPr lang="fr-CA" altLang="ko-KR" dirty="0"/>
              <a:t>Pus encore</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2</a:t>
            </a:fld>
            <a:endParaRPr lang="en-US" altLang="ko-KR" sz="1400">
              <a:latin typeface="Calibri" panose="020F0502020204030204" pitchFamily="34" charset="0"/>
            </a:endParaRPr>
          </a:p>
        </p:txBody>
      </p:sp>
    </p:spTree>
    <p:extLst>
      <p:ext uri="{BB962C8B-B14F-4D97-AF65-F5344CB8AC3E}">
        <p14:creationId xmlns:p14="http://schemas.microsoft.com/office/powerpoint/2010/main" val="8448836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pPr eaLnBrk="1" hangingPunct="1"/>
            <a:r>
              <a:rPr lang="fr-CA" altLang="ko-KR" dirty="0"/>
              <a:t>Réseau de neurones récurrent (RNN)</a:t>
            </a:r>
          </a:p>
          <a:p>
            <a:r>
              <a:rPr lang="fr-CA" altLang="ko-KR" dirty="0"/>
              <a:t>Représentation des mots par des </a:t>
            </a:r>
            <a:r>
              <a:rPr lang="fr-CA" altLang="ko-KR" i="1" dirty="0"/>
              <a:t>Word </a:t>
            </a:r>
            <a:r>
              <a:rPr lang="fr-CA" altLang="ko-KR" i="1" dirty="0" err="1"/>
              <a:t>embeddings</a:t>
            </a:r>
            <a:endParaRPr lang="fr-CA" altLang="ko-KR" i="1" dirty="0"/>
          </a:p>
          <a:p>
            <a:r>
              <a:rPr lang="fr-CA" altLang="ko-KR" dirty="0"/>
              <a:t>Application à l’étiquetage grammaticale</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récurrent</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a:xfrm>
            <a:off x="457200" y="1290415"/>
            <a:ext cx="7857067" cy="365125"/>
          </a:xfrm>
        </p:spPr>
        <p:txBody>
          <a:bodyPr/>
          <a:lstStyle/>
          <a:p>
            <a:pPr eaLnBrk="1" hangingPunct="1"/>
            <a:r>
              <a:rPr lang="fr-CA" altLang="ko-KR" dirty="0"/>
              <a:t>En anglais: </a:t>
            </a:r>
            <a:r>
              <a:rPr lang="fr-CA" altLang="ko-KR" i="1" dirty="0" err="1"/>
              <a:t>Recursive</a:t>
            </a:r>
            <a:r>
              <a:rPr lang="fr-CA" altLang="ko-KR" i="1" dirty="0"/>
              <a:t> Neural Network </a:t>
            </a:r>
            <a:r>
              <a:rPr lang="fr-CA" altLang="ko-KR" dirty="0"/>
              <a:t>(RNN)</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457200" y="4350487"/>
            <a:ext cx="8195734" cy="19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b="1" dirty="0" err="1"/>
              <a:t>Hypothèse</a:t>
            </a:r>
            <a:r>
              <a:rPr lang="en-CA" altLang="ko-KR" b="1" dirty="0"/>
              <a:t> </a:t>
            </a:r>
            <a:r>
              <a:rPr lang="en-CA" altLang="ko-KR" b="1" dirty="0" err="1"/>
              <a:t>Markovienne</a:t>
            </a:r>
            <a:r>
              <a:rPr lang="en-CA" altLang="ko-KR" dirty="0"/>
              <a:t>: </a:t>
            </a:r>
            <a:r>
              <a:rPr lang="en-CA" altLang="ko-KR" dirty="0" err="1"/>
              <a:t>l’état</a:t>
            </a:r>
            <a:r>
              <a:rPr lang="en-CA" altLang="ko-KR" dirty="0"/>
              <a:t> cache </a:t>
            </a:r>
            <a:r>
              <a:rPr lang="en-CA" altLang="ko-KR" dirty="0" err="1"/>
              <a:t>z</a:t>
            </a:r>
            <a:r>
              <a:rPr lang="en-CA" altLang="ko-KR" baseline="-25000" dirty="0" err="1"/>
              <a:t>t</a:t>
            </a:r>
            <a:r>
              <a:rPr lang="en-CA" altLang="ko-KR" dirty="0"/>
              <a:t> </a:t>
            </a:r>
            <a:r>
              <a:rPr lang="en-CA" altLang="ko-KR" dirty="0" err="1"/>
              <a:t>suffit</a:t>
            </a:r>
            <a:r>
              <a:rPr lang="en-CA" altLang="ko-KR" dirty="0"/>
              <a:t> pour representer </a:t>
            </a:r>
            <a:r>
              <a:rPr lang="en-CA" altLang="ko-KR" dirty="0" err="1"/>
              <a:t>l’information</a:t>
            </a:r>
            <a:r>
              <a:rPr lang="en-CA" altLang="ko-KR" dirty="0"/>
              <a:t> de </a:t>
            </a:r>
            <a:r>
              <a:rPr lang="en-CA" altLang="ko-KR" dirty="0" err="1"/>
              <a:t>toutes</a:t>
            </a:r>
            <a:r>
              <a:rPr lang="en-CA" altLang="ko-KR" dirty="0"/>
              <a:t> les entrées </a:t>
            </a:r>
            <a:r>
              <a:rPr lang="en-CA" altLang="ko-KR" dirty="0" err="1"/>
              <a:t>précédentes</a:t>
            </a:r>
            <a:endParaRPr lang="en-CA" altLang="ko-KR" dirty="0"/>
          </a:p>
          <a:p>
            <a:r>
              <a:rPr lang="en-CA" altLang="ko-KR" dirty="0" err="1"/>
              <a:t>Notons</a:t>
            </a:r>
            <a:r>
              <a:rPr lang="en-CA" altLang="ko-KR" dirty="0"/>
              <a:t> </a:t>
            </a:r>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a:t>
            </a:r>
            <a:r>
              <a:rPr lang="en-CA" altLang="ko-KR" i="1" dirty="0" err="1"/>
              <a:t>f</a:t>
            </a:r>
            <a:r>
              <a:rPr lang="en-CA" altLang="ko-KR" i="1" baseline="-25000" dirty="0" err="1"/>
              <a:t>w</a:t>
            </a:r>
            <a:r>
              <a:rPr lang="en-CA" altLang="ko-KR" i="1" baseline="-25000" dirty="0"/>
              <a:t> </a:t>
            </a:r>
            <a:r>
              <a:rPr lang="en-CA" altLang="ko-KR" i="1" dirty="0"/>
              <a:t> </a:t>
            </a:r>
            <a:r>
              <a:rPr lang="en-CA" altLang="ko-KR" dirty="0" err="1"/>
              <a:t>étant</a:t>
            </a:r>
            <a:r>
              <a:rPr lang="en-CA" altLang="ko-KR" dirty="0"/>
              <a:t> la function </a:t>
            </a:r>
            <a:r>
              <a:rPr lang="en-CA" altLang="ko-KR" dirty="0" err="1"/>
              <a:t>paramétrique</a:t>
            </a:r>
            <a:r>
              <a:rPr lang="en-CA" altLang="ko-KR" dirty="0"/>
              <a:t> apprise par le reseau</a:t>
            </a:r>
          </a:p>
          <a:p>
            <a:pPr lvl="1"/>
            <a:r>
              <a:rPr lang="en-CA" altLang="ko-KR" dirty="0"/>
              <a:t>On </a:t>
            </a:r>
            <a:r>
              <a:rPr lang="en-CA" altLang="ko-KR" dirty="0" err="1"/>
              <a:t>peut</a:t>
            </a:r>
            <a:r>
              <a:rPr lang="en-CA" altLang="ko-KR" dirty="0"/>
              <a:t> </a:t>
            </a:r>
            <a:r>
              <a:rPr lang="en-CA" altLang="ko-KR" dirty="0" err="1"/>
              <a:t>montrer</a:t>
            </a:r>
            <a:r>
              <a:rPr lang="en-CA" altLang="ko-KR" dirty="0"/>
              <a:t> que </a:t>
            </a:r>
            <a:r>
              <a:rPr lang="en-CA" altLang="ko-KR" i="1" dirty="0" err="1"/>
              <a:t>f</a:t>
            </a:r>
            <a:r>
              <a:rPr lang="en-CA" altLang="ko-KR" i="1" baseline="-25000" dirty="0" err="1"/>
              <a:t>w</a:t>
            </a:r>
            <a:r>
              <a:rPr lang="en-CA" altLang="ko-KR" dirty="0"/>
              <a:t> </a:t>
            </a:r>
            <a:r>
              <a:rPr lang="en-CA" altLang="ko-KR" dirty="0" err="1"/>
              <a:t>est</a:t>
            </a:r>
            <a:r>
              <a:rPr lang="en-CA" altLang="ko-KR" dirty="0"/>
              <a:t> un </a:t>
            </a:r>
            <a:r>
              <a:rPr lang="en-CA" altLang="ko-KR" b="1" dirty="0" err="1"/>
              <a:t>processus</a:t>
            </a:r>
            <a:r>
              <a:rPr lang="en-CA" altLang="ko-KR" b="1" dirty="0"/>
              <a:t> </a:t>
            </a:r>
            <a:r>
              <a:rPr lang="en-CA" altLang="ko-KR" b="1" dirty="0" err="1"/>
              <a:t>homogène</a:t>
            </a:r>
            <a:r>
              <a:rPr lang="en-CA" altLang="ko-KR" b="1" dirty="0"/>
              <a:t> </a:t>
            </a:r>
            <a:r>
              <a:rPr lang="en-CA" altLang="ko-KR" b="1" dirty="0" err="1"/>
              <a:t>en</a:t>
            </a:r>
            <a:r>
              <a:rPr lang="en-CA" altLang="ko-KR" b="1" dirty="0"/>
              <a:t> temps</a:t>
            </a:r>
            <a:r>
              <a:rPr lang="en-CA" altLang="ko-KR" dirty="0"/>
              <a:t>. C.-à-d., les </a:t>
            </a:r>
            <a:r>
              <a:rPr lang="en-CA" altLang="ko-KR" dirty="0" err="1"/>
              <a:t>lois</a:t>
            </a:r>
            <a:r>
              <a:rPr lang="en-CA" altLang="ko-KR" dirty="0"/>
              <a:t> de </a:t>
            </a:r>
            <a:r>
              <a:rPr lang="en-CA" altLang="ko-KR" dirty="0" err="1"/>
              <a:t>changement</a:t>
            </a:r>
            <a:r>
              <a:rPr lang="en-CA" altLang="ko-KR" dirty="0"/>
              <a:t> sous-</a:t>
            </a:r>
            <a:r>
              <a:rPr lang="en-CA" altLang="ko-KR" dirty="0" err="1"/>
              <a:t>jacents</a:t>
            </a:r>
            <a:r>
              <a:rPr lang="en-CA" altLang="ko-KR" dirty="0"/>
              <a:t> à </a:t>
            </a:r>
            <a:r>
              <a:rPr lang="en-CA" altLang="ko-KR" dirty="0" err="1"/>
              <a:t>f</a:t>
            </a:r>
            <a:r>
              <a:rPr lang="en-CA" altLang="ko-KR" baseline="-25000" dirty="0" err="1"/>
              <a:t>w</a:t>
            </a:r>
            <a:r>
              <a:rPr lang="en-CA" altLang="ko-KR" dirty="0"/>
              <a:t> </a:t>
            </a:r>
            <a:r>
              <a:rPr lang="en-CA" altLang="ko-KR" dirty="0" err="1"/>
              <a:t>sont</a:t>
            </a:r>
            <a:r>
              <a:rPr lang="en-CA" altLang="ko-KR" dirty="0"/>
              <a:t> </a:t>
            </a:r>
            <a:r>
              <a:rPr lang="en-CA" altLang="ko-KR" dirty="0" err="1"/>
              <a:t>invariables</a:t>
            </a:r>
            <a:r>
              <a:rPr lang="en-CA" altLang="ko-KR" dirty="0"/>
              <a:t>.</a:t>
            </a:r>
            <a:endParaRPr lang="fr-CA" altLang="ko-KR" dirty="0"/>
          </a:p>
        </p:txBody>
      </p:sp>
      <p:sp>
        <p:nvSpPr>
          <p:cNvPr id="16" name="Rectangle 3">
            <a:extLst>
              <a:ext uri="{FF2B5EF4-FFF2-40B4-BE49-F238E27FC236}">
                <a16:creationId xmlns:a16="http://schemas.microsoft.com/office/drawing/2014/main" id="{EF9D0A05-185A-48DA-B720-624862CB423B}"/>
              </a:ext>
            </a:extLst>
          </p:cNvPr>
          <p:cNvSpPr txBox="1">
            <a:spLocks noChangeArrowheads="1"/>
          </p:cNvSpPr>
          <p:nvPr/>
        </p:nvSpPr>
        <p:spPr bwMode="auto">
          <a:xfrm>
            <a:off x="457200" y="3669138"/>
            <a:ext cx="5890684" cy="50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z : </a:t>
            </a:r>
            <a:r>
              <a:rPr lang="en-CA" altLang="ko-KR" dirty="0" err="1"/>
              <a:t>couche</a:t>
            </a:r>
            <a:r>
              <a:rPr lang="en-CA" altLang="ko-KR" dirty="0"/>
              <a:t> (</a:t>
            </a:r>
            <a:r>
              <a:rPr lang="en-CA" altLang="ko-KR" dirty="0" err="1"/>
              <a:t>état</a:t>
            </a:r>
            <a:r>
              <a:rPr lang="en-CA" altLang="ko-KR" dirty="0"/>
              <a:t>) cache</a:t>
            </a:r>
          </a:p>
          <a:p>
            <a:r>
              <a:rPr lang="el-GR" altLang="ko-KR" dirty="0"/>
              <a:t>Δ</a:t>
            </a:r>
            <a:r>
              <a:rPr lang="en-CA" altLang="ko-KR" dirty="0"/>
              <a:t> </a:t>
            </a:r>
            <a:r>
              <a:rPr lang="en-CA" altLang="ko-KR" dirty="0" err="1"/>
              <a:t>est</a:t>
            </a:r>
            <a:r>
              <a:rPr lang="en-CA" altLang="ko-KR" dirty="0"/>
              <a:t> un </a:t>
            </a:r>
            <a:r>
              <a:rPr lang="en-CA" altLang="ko-KR" dirty="0" err="1"/>
              <a:t>délai</a:t>
            </a:r>
            <a:endParaRPr lang="en-CA" altLang="ko-KR" dirty="0"/>
          </a:p>
        </p:txBody>
      </p:sp>
    </p:spTree>
    <p:extLst>
      <p:ext uri="{BB962C8B-B14F-4D97-AF65-F5344CB8AC3E}">
        <p14:creationId xmlns:p14="http://schemas.microsoft.com/office/powerpoint/2010/main" val="33631060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RNN plus expressif que </a:t>
            </a:r>
            <a:r>
              <a:rPr lang="fr-CA" altLang="ko-KR" i="1" dirty="0" err="1">
                <a:latin typeface="Arial" panose="020B0604020202020204" pitchFamily="34" charset="0"/>
              </a:rPr>
              <a:t>Feedfoward</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457200" y="4350487"/>
            <a:ext cx="8261350" cy="16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a:t>
            </a:r>
            <a:r>
              <a:rPr lang="en-CA" altLang="ko-KR" i="1" dirty="0" err="1"/>
              <a:t>f</a:t>
            </a:r>
            <a:r>
              <a:rPr lang="en-CA" altLang="ko-KR" i="1" baseline="-25000" dirty="0" err="1"/>
              <a:t>w</a:t>
            </a:r>
            <a:r>
              <a:rPr lang="en-CA" altLang="ko-KR" i="1" baseline="-25000" dirty="0"/>
              <a:t> </a:t>
            </a:r>
            <a:r>
              <a:rPr lang="en-CA" altLang="ko-KR" i="1" dirty="0"/>
              <a:t> </a:t>
            </a:r>
            <a:r>
              <a:rPr lang="en-CA" altLang="ko-KR" dirty="0" err="1"/>
              <a:t>étant</a:t>
            </a:r>
            <a:r>
              <a:rPr lang="en-CA" altLang="ko-KR" dirty="0"/>
              <a:t> la function </a:t>
            </a:r>
            <a:r>
              <a:rPr lang="en-CA" altLang="ko-KR" dirty="0" err="1"/>
              <a:t>paramétrique</a:t>
            </a:r>
            <a:r>
              <a:rPr lang="en-CA" altLang="ko-KR" dirty="0"/>
              <a:t> apprise par le reseau</a:t>
            </a:r>
          </a:p>
          <a:p>
            <a:r>
              <a:rPr lang="en-CA" altLang="ko-KR" dirty="0"/>
              <a:t>On </a:t>
            </a:r>
            <a:r>
              <a:rPr lang="en-CA" altLang="ko-KR" dirty="0" err="1"/>
              <a:t>peut</a:t>
            </a:r>
            <a:r>
              <a:rPr lang="en-CA" altLang="ko-KR" dirty="0"/>
              <a:t> </a:t>
            </a:r>
            <a:r>
              <a:rPr lang="en-CA" altLang="ko-KR" dirty="0" err="1"/>
              <a:t>montrer</a:t>
            </a:r>
            <a:r>
              <a:rPr lang="en-CA" altLang="ko-KR" dirty="0"/>
              <a:t> que </a:t>
            </a:r>
            <a:r>
              <a:rPr lang="en-CA" altLang="ko-KR" i="1" dirty="0" err="1"/>
              <a:t>f</a:t>
            </a:r>
            <a:r>
              <a:rPr lang="en-CA" altLang="ko-KR" i="1" baseline="-25000" dirty="0" err="1"/>
              <a:t>w</a:t>
            </a:r>
            <a:r>
              <a:rPr lang="en-CA" altLang="ko-KR" dirty="0"/>
              <a:t> </a:t>
            </a:r>
            <a:r>
              <a:rPr lang="en-CA" altLang="ko-KR" dirty="0" err="1"/>
              <a:t>est</a:t>
            </a:r>
            <a:r>
              <a:rPr lang="en-CA" altLang="ko-KR" dirty="0"/>
              <a:t> un </a:t>
            </a:r>
            <a:r>
              <a:rPr lang="en-CA" altLang="ko-KR" b="1" dirty="0" err="1"/>
              <a:t>processus</a:t>
            </a:r>
            <a:r>
              <a:rPr lang="en-CA" altLang="ko-KR" b="1" dirty="0"/>
              <a:t> </a:t>
            </a:r>
            <a:r>
              <a:rPr lang="en-CA" altLang="ko-KR" b="1" dirty="0" err="1"/>
              <a:t>homogène</a:t>
            </a:r>
            <a:r>
              <a:rPr lang="en-CA" altLang="ko-KR" b="1" dirty="0"/>
              <a:t> </a:t>
            </a:r>
            <a:r>
              <a:rPr lang="en-CA" altLang="ko-KR" b="1" dirty="0" err="1"/>
              <a:t>en</a:t>
            </a:r>
            <a:r>
              <a:rPr lang="en-CA" altLang="ko-KR" b="1" dirty="0"/>
              <a:t> temps</a:t>
            </a:r>
            <a:r>
              <a:rPr lang="en-CA" altLang="ko-KR" dirty="0"/>
              <a:t>. </a:t>
            </a:r>
          </a:p>
          <a:p>
            <a:r>
              <a:rPr lang="en-CA" altLang="ko-KR" dirty="0" err="1"/>
              <a:t>Ainsi</a:t>
            </a:r>
            <a:r>
              <a:rPr lang="en-CA" altLang="ko-KR" dirty="0"/>
              <a:t> un RNN </a:t>
            </a:r>
            <a:r>
              <a:rPr lang="en-CA" altLang="ko-KR" dirty="0" err="1"/>
              <a:t>ajoute</a:t>
            </a:r>
            <a:r>
              <a:rPr lang="en-CA" altLang="ko-KR" dirty="0"/>
              <a:t> un </a:t>
            </a:r>
            <a:r>
              <a:rPr lang="en-CA" altLang="ko-KR" dirty="0" err="1"/>
              <a:t>pouvoir</a:t>
            </a:r>
            <a:r>
              <a:rPr lang="en-CA" altLang="ko-KR" dirty="0"/>
              <a:t> </a:t>
            </a:r>
            <a:r>
              <a:rPr lang="en-CA" altLang="ko-KR" dirty="0" err="1"/>
              <a:t>d’expressivité</a:t>
            </a:r>
            <a:r>
              <a:rPr lang="en-CA" altLang="ko-KR" dirty="0"/>
              <a:t> au reseau </a:t>
            </a:r>
            <a:r>
              <a:rPr lang="en-CA" altLang="ko-KR" i="1" dirty="0" err="1"/>
              <a:t>Feedfoward</a:t>
            </a:r>
            <a:endParaRPr lang="fr-CA" altLang="ko-KR" i="1" dirty="0"/>
          </a:p>
        </p:txBody>
      </p:sp>
    </p:spTree>
    <p:extLst>
      <p:ext uri="{BB962C8B-B14F-4D97-AF65-F5344CB8AC3E}">
        <p14:creationId xmlns:p14="http://schemas.microsoft.com/office/powerpoint/2010/main" val="224096464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Entrainement d’un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382751" y="1417639"/>
            <a:ext cx="1401378" cy="1807265"/>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4315865" y="1417639"/>
            <a:ext cx="4401989" cy="1807268"/>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576496" y="3361051"/>
            <a:ext cx="8151542" cy="80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z,z</a:t>
            </a:r>
            <a:r>
              <a:rPr lang="en-CA" altLang="ko-KR" i="1" baseline="-25000" dirty="0"/>
              <a:t> </a:t>
            </a:r>
            <a:r>
              <a:rPr lang="en-CA" altLang="ko-KR" i="1" dirty="0"/>
              <a:t>Z</a:t>
            </a:r>
            <a:r>
              <a:rPr lang="en-CA" altLang="ko-KR" i="1" baseline="-25000" dirty="0"/>
              <a:t>t-1</a:t>
            </a:r>
            <a:r>
              <a:rPr lang="en-CA" altLang="ko-KR" i="1" dirty="0"/>
              <a:t> + </a:t>
            </a:r>
            <a:r>
              <a:rPr lang="en-CA" altLang="ko-KR" i="1" dirty="0" err="1"/>
              <a:t>W</a:t>
            </a:r>
            <a:r>
              <a:rPr lang="en-CA" altLang="ko-KR" i="1" baseline="-25000" dirty="0" err="1"/>
              <a:t>x,z</a:t>
            </a:r>
            <a:r>
              <a:rPr lang="en-CA" altLang="ko-KR" i="1" baseline="-25000" dirty="0"/>
              <a:t> </a:t>
            </a:r>
            <a:r>
              <a:rPr lang="en-CA" altLang="ko-KR" i="1" dirty="0" err="1"/>
              <a:t>x</a:t>
            </a:r>
            <a:r>
              <a:rPr lang="en-CA" altLang="ko-KR" i="1" baseline="-25000" dirty="0" err="1"/>
              <a:t>t</a:t>
            </a:r>
            <a:r>
              <a:rPr lang="en-CA" altLang="ko-KR" i="1" dirty="0"/>
              <a:t>) ≡ </a:t>
            </a:r>
            <a:r>
              <a:rPr lang="en-CA" altLang="ko-KR" i="1" dirty="0" err="1"/>
              <a:t>g</a:t>
            </a:r>
            <a:r>
              <a:rPr lang="en-CA" altLang="ko-KR" i="1" baseline="-25000" dirty="0" err="1"/>
              <a:t>z</a:t>
            </a:r>
            <a:r>
              <a:rPr lang="en-CA" altLang="ko-KR" i="1" dirty="0"/>
              <a:t>(</a:t>
            </a:r>
            <a:r>
              <a:rPr lang="en-CA" altLang="ko-KR" i="1" dirty="0" err="1"/>
              <a:t>in</a:t>
            </a:r>
            <a:r>
              <a:rPr lang="en-CA" altLang="ko-KR" i="1" baseline="-25000" dirty="0" err="1"/>
              <a:t>z,t</a:t>
            </a:r>
            <a:r>
              <a:rPr lang="en-CA" altLang="ko-KR" i="1" dirty="0"/>
              <a:t>)</a:t>
            </a:r>
          </a:p>
          <a:p>
            <a:r>
              <a:rPr lang="en-CA" altLang="ko-KR" i="1" dirty="0" err="1"/>
              <a:t>Y</a:t>
            </a:r>
            <a:r>
              <a:rPr lang="en-CA" altLang="ko-KR" i="1" baseline="-25000" dirty="0" err="1"/>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z,y</a:t>
            </a:r>
            <a:r>
              <a:rPr lang="en-CA" altLang="ko-KR" i="1" baseline="-25000" dirty="0"/>
              <a:t> </a:t>
            </a:r>
            <a:r>
              <a:rPr lang="en-CA" altLang="ko-KR" i="1" dirty="0" err="1"/>
              <a:t>z</a:t>
            </a:r>
            <a:r>
              <a:rPr lang="en-CA" altLang="ko-KR" i="1" baseline="-25000" dirty="0" err="1"/>
              <a:t>t</a:t>
            </a:r>
            <a:r>
              <a:rPr lang="en-CA" altLang="ko-KR" i="1" dirty="0"/>
              <a:t>) ≡ </a:t>
            </a:r>
            <a:r>
              <a:rPr lang="en-CA" altLang="ko-KR" i="1" dirty="0" err="1"/>
              <a:t>g</a:t>
            </a:r>
            <a:r>
              <a:rPr lang="en-CA" altLang="ko-KR" i="1" baseline="-25000" dirty="0" err="1"/>
              <a:t>y</a:t>
            </a:r>
            <a:r>
              <a:rPr lang="en-CA" altLang="ko-KR" i="1" dirty="0"/>
              <a:t>(</a:t>
            </a:r>
            <a:r>
              <a:rPr lang="en-CA" altLang="ko-KR" i="1" dirty="0" err="1"/>
              <a:t>in</a:t>
            </a:r>
            <a:r>
              <a:rPr lang="en-CA" altLang="ko-KR" i="1" baseline="-25000" dirty="0" err="1"/>
              <a:t>y,t</a:t>
            </a:r>
            <a:r>
              <a:rPr lang="en-CA" altLang="ko-KR" i="1" dirty="0"/>
              <a:t>)</a:t>
            </a:r>
          </a:p>
        </p:txBody>
      </p:sp>
      <p:sp>
        <p:nvSpPr>
          <p:cNvPr id="9" name="Rectangle 3">
            <a:extLst>
              <a:ext uri="{FF2B5EF4-FFF2-40B4-BE49-F238E27FC236}">
                <a16:creationId xmlns:a16="http://schemas.microsoft.com/office/drawing/2014/main" id="{94BA3705-16CE-466A-BC8A-2A2662FCBCD7}"/>
              </a:ext>
            </a:extLst>
          </p:cNvPr>
          <p:cNvSpPr txBox="1">
            <a:spLocks noChangeArrowheads="1"/>
          </p:cNvSpPr>
          <p:nvPr/>
        </p:nvSpPr>
        <p:spPr bwMode="auto">
          <a:xfrm>
            <a:off x="566312" y="4243356"/>
            <a:ext cx="8151542" cy="12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Étant</a:t>
            </a:r>
            <a:r>
              <a:rPr lang="en-CA" altLang="ko-KR" dirty="0"/>
              <a:t> </a:t>
            </a:r>
            <a:r>
              <a:rPr lang="en-CA" altLang="ko-KR" dirty="0" err="1"/>
              <a:t>donné</a:t>
            </a:r>
            <a:r>
              <a:rPr lang="en-CA" altLang="ko-KR" dirty="0"/>
              <a:t> </a:t>
            </a:r>
            <a:r>
              <a:rPr lang="en-CA" altLang="ko-KR" dirty="0" err="1"/>
              <a:t>une</a:t>
            </a:r>
            <a:r>
              <a:rPr lang="en-CA" altLang="ko-KR" dirty="0"/>
              <a:t> sequence de </a:t>
            </a:r>
            <a:r>
              <a:rPr lang="en-CA" altLang="ko-KR" dirty="0" err="1"/>
              <a:t>vecteurs</a:t>
            </a:r>
            <a:r>
              <a:rPr lang="en-CA" altLang="ko-KR" dirty="0"/>
              <a:t> </a:t>
            </a:r>
            <a:r>
              <a:rPr lang="en-CA" altLang="ko-KR" dirty="0" err="1"/>
              <a:t>d’entrée</a:t>
            </a:r>
            <a:r>
              <a:rPr lang="en-CA" altLang="ko-KR" dirty="0"/>
              <a:t> </a:t>
            </a:r>
            <a:r>
              <a:rPr lang="en-CA" altLang="ko-KR" i="1" dirty="0"/>
              <a:t>x</a:t>
            </a:r>
            <a:r>
              <a:rPr lang="en-CA" altLang="ko-KR" i="1" baseline="-25000" dirty="0"/>
              <a:t>1</a:t>
            </a:r>
            <a:r>
              <a:rPr lang="en-CA" altLang="ko-KR" i="1" dirty="0"/>
              <a:t>, …, </a:t>
            </a:r>
            <a:r>
              <a:rPr lang="en-CA" altLang="ko-KR" i="1" dirty="0" err="1"/>
              <a:t>x</a:t>
            </a:r>
            <a:r>
              <a:rPr lang="en-CA" altLang="ko-KR" i="1" baseline="-25000" dirty="0" err="1"/>
              <a:t>T</a:t>
            </a:r>
            <a:r>
              <a:rPr lang="en-CA" altLang="ko-KR" i="1" dirty="0"/>
              <a:t> </a:t>
            </a:r>
            <a:r>
              <a:rPr lang="en-CA" altLang="ko-KR" dirty="0"/>
              <a:t>et </a:t>
            </a:r>
            <a:r>
              <a:rPr lang="en-CA" altLang="ko-KR" dirty="0" err="1"/>
              <a:t>une</a:t>
            </a:r>
            <a:r>
              <a:rPr lang="en-CA" altLang="ko-KR" dirty="0"/>
              <a:t> sequence de sortie </a:t>
            </a:r>
            <a:r>
              <a:rPr lang="en-CA" altLang="ko-KR" i="1" dirty="0"/>
              <a:t>y</a:t>
            </a:r>
            <a:r>
              <a:rPr lang="en-CA" altLang="ko-KR" i="1" baseline="-25000" dirty="0"/>
              <a:t>1</a:t>
            </a:r>
            <a:r>
              <a:rPr lang="en-CA" altLang="ko-KR" i="1" dirty="0"/>
              <a:t>, …, </a:t>
            </a:r>
            <a:r>
              <a:rPr lang="en-CA" altLang="ko-KR" i="1" dirty="0" err="1"/>
              <a:t>y</a:t>
            </a:r>
            <a:r>
              <a:rPr lang="en-CA" altLang="ko-KR" i="1" baseline="-25000" dirty="0" err="1"/>
              <a:t>T</a:t>
            </a:r>
            <a:r>
              <a:rPr lang="en-CA" altLang="ko-KR" dirty="0"/>
              <a:t>, on </a:t>
            </a:r>
            <a:r>
              <a:rPr lang="en-CA" altLang="ko-KR" dirty="0" err="1"/>
              <a:t>peut</a:t>
            </a:r>
            <a:r>
              <a:rPr lang="en-CA" altLang="ko-KR" dirty="0"/>
              <a:t> </a:t>
            </a:r>
            <a:r>
              <a:rPr lang="en-CA" altLang="ko-KR" dirty="0" err="1"/>
              <a:t>dérouler</a:t>
            </a:r>
            <a:r>
              <a:rPr lang="en-CA" altLang="ko-KR" dirty="0"/>
              <a:t> le RNN </a:t>
            </a:r>
            <a:r>
              <a:rPr lang="en-CA" altLang="ko-KR" dirty="0" err="1"/>
              <a:t>en</a:t>
            </a:r>
            <a:r>
              <a:rPr lang="en-CA" altLang="ko-KR" dirty="0"/>
              <a:t> un </a:t>
            </a:r>
            <a:r>
              <a:rPr lang="en-CA" altLang="ko-KR" dirty="0" err="1"/>
              <a:t>un</a:t>
            </a:r>
            <a:r>
              <a:rPr lang="en-CA" altLang="ko-KR" dirty="0"/>
              <a:t> reseau feedforward</a:t>
            </a:r>
          </a:p>
          <a:p>
            <a:r>
              <a:rPr lang="en-CA" altLang="ko-KR" dirty="0"/>
              <a:t>On </a:t>
            </a:r>
            <a:r>
              <a:rPr lang="en-CA" altLang="ko-KR" dirty="0" err="1"/>
              <a:t>peut</a:t>
            </a:r>
            <a:r>
              <a:rPr lang="en-CA" altLang="ko-KR" dirty="0"/>
              <a:t> </a:t>
            </a:r>
            <a:r>
              <a:rPr lang="en-CA" altLang="ko-KR" dirty="0" err="1"/>
              <a:t>alors</a:t>
            </a:r>
            <a:r>
              <a:rPr lang="en-CA" altLang="ko-KR" dirty="0"/>
              <a:t> </a:t>
            </a:r>
            <a:r>
              <a:rPr lang="en-CA" altLang="ko-KR" dirty="0" err="1"/>
              <a:t>calculer</a:t>
            </a:r>
            <a:r>
              <a:rPr lang="en-CA" altLang="ko-KR" dirty="0"/>
              <a:t> les gradients pour entrainer les </a:t>
            </a:r>
            <a:r>
              <a:rPr lang="en-CA" altLang="ko-KR" dirty="0" err="1"/>
              <a:t>poids</a:t>
            </a:r>
            <a:r>
              <a:rPr lang="en-CA" altLang="ko-KR" dirty="0"/>
              <a:t>.</a:t>
            </a:r>
          </a:p>
        </p:txBody>
      </p:sp>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566312" y="5348198"/>
            <a:ext cx="82055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a14="http://schemas.microsoft.com/office/drawing/2010/main"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Cela</a:t>
            </a:r>
            <a:r>
              <a:rPr lang="en-CA" altLang="ko-KR" dirty="0"/>
              <a:t> conduit à </a:t>
            </a:r>
            <a:r>
              <a:rPr lang="en-CA" altLang="ko-KR" dirty="0" err="1"/>
              <a:t>l’algorithme</a:t>
            </a:r>
            <a:r>
              <a:rPr lang="en-CA" altLang="ko-KR" dirty="0"/>
              <a:t> de </a:t>
            </a:r>
            <a:r>
              <a:rPr lang="en-CA" altLang="ko-KR" b="1" dirty="0"/>
              <a:t>propagation des gradients à travers le temps</a:t>
            </a:r>
            <a:r>
              <a:rPr lang="en-CA" altLang="ko-KR" dirty="0"/>
              <a:t> (</a:t>
            </a:r>
            <a:r>
              <a:rPr lang="en-CA" altLang="ko-KR" dirty="0" err="1"/>
              <a:t>couvert</a:t>
            </a:r>
            <a:r>
              <a:rPr lang="en-CA" altLang="ko-KR" dirty="0"/>
              <a:t> par la Section 21.6.1 du livre; non </a:t>
            </a:r>
            <a:r>
              <a:rPr lang="en-CA" altLang="ko-KR" dirty="0" err="1"/>
              <a:t>couvert</a:t>
            </a:r>
            <a:r>
              <a:rPr lang="en-CA" altLang="ko-KR" dirty="0"/>
              <a:t> à </a:t>
            </a:r>
            <a:r>
              <a:rPr lang="en-CA" altLang="ko-KR" dirty="0" err="1"/>
              <a:t>l’examen</a:t>
            </a:r>
            <a:r>
              <a:rPr lang="en-CA" altLang="ko-KR" dirty="0"/>
              <a:t>):</a:t>
            </a:r>
          </a:p>
          <a:p>
            <a:pPr marL="0" indent="0">
              <a:buNone/>
            </a:pPr>
            <a:r>
              <a:rPr lang="en-CA" altLang="ko-KR" dirty="0"/>
              <a:t>                                                 </a:t>
            </a:r>
          </a:p>
        </p:txBody>
      </p:sp>
    </p:spTree>
    <p:extLst>
      <p:ext uri="{BB962C8B-B14F-4D97-AF65-F5344CB8AC3E}">
        <p14:creationId xmlns:p14="http://schemas.microsoft.com/office/powerpoint/2010/main" val="725492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a:xfrm>
            <a:off x="457200" y="274638"/>
            <a:ext cx="8229600" cy="873938"/>
          </a:xfrm>
        </p:spPr>
        <p:txBody>
          <a:bodyPr/>
          <a:lstStyle/>
          <a:p>
            <a:pPr eaLnBrk="1" hangingPunct="1"/>
            <a:r>
              <a:rPr lang="fr-CA" altLang="ko-KR" dirty="0">
                <a:latin typeface="Arial" panose="020B0604020202020204" pitchFamily="34" charset="0"/>
              </a:rPr>
              <a:t>Limites du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616927" y="1417640"/>
            <a:ext cx="1167202" cy="150526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5051455" y="1417639"/>
            <a:ext cx="3666399" cy="1505266"/>
          </a:xfrm>
          <a:prstGeom prst="rect">
            <a:avLst/>
          </a:prstGeom>
        </p:spPr>
      </p:pic>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957806" y="3255810"/>
                <a:ext cx="8071702" cy="934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a:t>
                </a:r>
                <a:r>
                  <a:rPr lang="en-CA" altLang="ko-KR" dirty="0" err="1"/>
                  <a:t>cet</a:t>
                </a:r>
                <a:r>
                  <a:rPr lang="en-CA" altLang="ko-KR" dirty="0"/>
                  <a:t> </a:t>
                </a:r>
                <a:r>
                  <a:rPr lang="en-CA" altLang="ko-KR" dirty="0" err="1"/>
                  <a:t>exemple</a:t>
                </a:r>
                <a:r>
                  <a:rPr lang="en-CA" altLang="ko-KR" dirty="0"/>
                  <a:t>, le gradient pour la </a:t>
                </a:r>
                <a:r>
                  <a:rPr lang="en-CA" altLang="ko-KR" dirty="0" err="1"/>
                  <a:t>couche</a:t>
                </a:r>
                <a:r>
                  <a:rPr lang="en-CA" altLang="ko-KR" dirty="0"/>
                  <a:t> interne  (</a:t>
                </a:r>
                <a:r>
                  <a:rPr lang="en-CA" altLang="ko-KR" dirty="0" err="1"/>
                  <a:t>voir</a:t>
                </a:r>
                <a:r>
                  <a:rPr lang="en-CA" altLang="ko-KR" dirty="0"/>
                  <a:t> Sec. 21.6.1):                          </a:t>
                </a:r>
                <a14:m>
                  <m:oMath xmlns:m="http://schemas.openxmlformats.org/officeDocument/2006/math">
                    <m:f>
                      <m:fPr>
                        <m:ctrlPr>
                          <a:rPr lang="en-CA" altLang="ko-KR" i="1" dirty="0" smtClean="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sub>
                        </m:sSub>
                      </m:num>
                      <m:den>
                        <m:r>
                          <a:rPr lang="en-CA" altLang="ko-KR" i="0" dirty="0">
                            <a:latin typeface="Cambria Math" panose="02040503050406030204" pitchFamily="18" charset="0"/>
                          </a:rPr>
                          <m:t>𝜕</m:t>
                        </m:r>
                        <m:r>
                          <a:rPr lang="en-CA" altLang="ko-KR" b="0" i="1" dirty="0" smtClean="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b="0" i="1" dirty="0" smtClean="0">
                                <a:latin typeface="Cambria Math" panose="02040503050406030204" pitchFamily="18" charset="0"/>
                              </a:rPr>
                              <m:t>,</m:t>
                            </m:r>
                          </m:sub>
                        </m:sSub>
                        <m:r>
                          <a:rPr lang="en-CA" altLang="ko-KR" i="1" dirty="0">
                            <a:latin typeface="Cambria Math" panose="02040503050406030204" pitchFamily="18" charset="0"/>
                          </a:rPr>
                          <m:t>𝑧</m:t>
                        </m:r>
                      </m:den>
                    </m:f>
                    <m:r>
                      <a:rPr lang="en-CA" altLang="ko-KR" i="0" dirty="0">
                        <a:latin typeface="Cambria Math" panose="02040503050406030204" pitchFamily="18" charset="0"/>
                      </a:rPr>
                      <m:t>=</m:t>
                    </m:r>
                  </m:oMath>
                </a14:m>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14:m>
                  <m:oMath xmlns:m="http://schemas.openxmlformats.org/officeDocument/2006/math">
                    <m:f>
                      <m:fPr>
                        <m:ctrlPr>
                          <a:rPr lang="en-CA" altLang="ko-KR" i="1" dirty="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r>
                              <a:rPr lang="en-CA" altLang="ko-KR" b="0" i="1" dirty="0" smtClean="0">
                                <a:latin typeface="Cambria Math" panose="02040503050406030204" pitchFamily="18" charset="0"/>
                              </a:rPr>
                              <m:t>−1</m:t>
                            </m:r>
                          </m:sub>
                        </m:sSub>
                      </m:num>
                      <m:den>
                        <m:r>
                          <a:rPr lang="en-CA" altLang="ko-KR" dirty="0">
                            <a:latin typeface="Cambria Math" panose="02040503050406030204" pitchFamily="18" charset="0"/>
                          </a:rPr>
                          <m:t>𝜕</m:t>
                        </m:r>
                        <m:r>
                          <a:rPr lang="en-CA" altLang="ko-KR" i="1" dirty="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m:t>
                            </m:r>
                          </m:sub>
                        </m:sSub>
                        <m:r>
                          <a:rPr lang="en-CA" altLang="ko-KR" i="1" dirty="0">
                            <a:latin typeface="Cambria Math" panose="02040503050406030204" pitchFamily="18" charset="0"/>
                          </a:rPr>
                          <m:t>𝑧</m:t>
                        </m:r>
                      </m:den>
                    </m:f>
                    <m:r>
                      <a:rPr lang="en-CA" altLang="ko-KR" b="0" i="0" dirty="0" smtClean="0">
                        <a:latin typeface="Cambria Math" panose="02040503050406030204" pitchFamily="18" charset="0"/>
                      </a:rPr>
                      <m:t> )</m:t>
                    </m:r>
                  </m:oMath>
                </a14:m>
                <a:endParaRPr lang="en-CA" altLang="ko-KR" dirty="0"/>
              </a:p>
            </p:txBody>
          </p:sp>
        </mc:Choice>
        <mc:Fallback xmlns="">
          <p:sp>
            <p:nvSpPr>
              <p:cNvPr id="10" name="Rectangle 3">
                <a:extLst>
                  <a:ext uri="{FF2B5EF4-FFF2-40B4-BE49-F238E27FC236}">
                    <a16:creationId xmlns:a16="http://schemas.microsoft.com/office/drawing/2014/main" id="{09A7C6B8-9F1A-4DA4-90D4-F83151C8DE31}"/>
                  </a:ext>
                </a:extLst>
              </p:cNvPr>
              <p:cNvSpPr txBox="1">
                <a:spLocks noRot="1" noChangeAspect="1" noMove="1" noResize="1" noEditPoints="1" noAdjustHandles="1" noChangeArrowheads="1" noChangeShapeType="1" noTextEdit="1"/>
              </p:cNvSpPr>
              <p:nvPr/>
            </p:nvSpPr>
            <p:spPr bwMode="auto">
              <a:xfrm>
                <a:off x="957806" y="3255810"/>
                <a:ext cx="8071702" cy="934101"/>
              </a:xfrm>
              <a:prstGeom prst="rect">
                <a:avLst/>
              </a:prstGeom>
              <a:blipFill>
                <a:blip r:embed="rId5"/>
                <a:stretch>
                  <a:fillRect l="-1511" t="-17647" r="-16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957806" y="4153214"/>
                <a:ext cx="8071702" cy="934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Ainsi</a:t>
                </a:r>
                <a:r>
                  <a:rPr lang="en-CA" altLang="ko-KR" dirty="0"/>
                  <a:t>, au temps T les gradients </a:t>
                </a:r>
                <a:r>
                  <a:rPr lang="en-CA" altLang="ko-KR" dirty="0" err="1"/>
                  <a:t>contiendront</a:t>
                </a:r>
                <a:r>
                  <a:rPr lang="en-CA" altLang="ko-KR" dirty="0"/>
                  <a:t> des </a:t>
                </a:r>
                <a:r>
                  <a:rPr lang="en-CA" altLang="ko-KR" dirty="0" err="1"/>
                  <a:t>termes</a:t>
                </a:r>
                <a:r>
                  <a:rPr lang="en-CA" altLang="ko-KR" dirty="0"/>
                  <a:t> </a:t>
                </a:r>
                <a:r>
                  <a:rPr lang="en-CA" altLang="ko-KR" dirty="0" err="1"/>
                  <a:t>proportionnels</a:t>
                </a:r>
                <a:r>
                  <a:rPr lang="en-CA" altLang="ko-KR" dirty="0"/>
                  <a:t> à  </a:t>
                </a:r>
                <a:r>
                  <a:rPr lang="en-CA" altLang="ko-KR" i="1" dirty="0" err="1"/>
                  <a:t>w</a:t>
                </a:r>
                <a:r>
                  <a:rPr lang="en-CA" altLang="ko-KR" i="1" baseline="-25000" dirty="0" err="1"/>
                  <a:t>z,z</a:t>
                </a:r>
                <a:r>
                  <a:rPr lang="en-CA" altLang="ko-KR" i="1" baseline="-25000" dirty="0"/>
                  <a:t> </a:t>
                </a:r>
                <a14:m>
                  <m:oMath xmlns:m="http://schemas.openxmlformats.org/officeDocument/2006/math">
                    <m:sSubSup>
                      <m:sSubSupPr>
                        <m:ctrlPr>
                          <a:rPr lang="en-CA" altLang="ko-KR" b="1" i="1" dirty="0" smtClean="0">
                            <a:solidFill>
                              <a:srgbClr val="836967"/>
                            </a:solidFill>
                            <a:latin typeface="Cambria Math" panose="02040503050406030204" pitchFamily="18" charset="0"/>
                          </a:rPr>
                        </m:ctrlPr>
                      </m:sSubSupPr>
                      <m:e>
                        <m:r>
                          <a:rPr lang="en-CA" altLang="ko-KR" b="1" i="1" dirty="0">
                            <a:latin typeface="Cambria Math" panose="02040503050406030204" pitchFamily="18" charset="0"/>
                          </a:rPr>
                          <m:t>𝜫</m:t>
                        </m:r>
                      </m:e>
                      <m:sub>
                        <m:r>
                          <a:rPr lang="en-CA" altLang="ko-KR" b="1" i="1" dirty="0">
                            <a:latin typeface="Cambria Math" panose="02040503050406030204" pitchFamily="18" charset="0"/>
                          </a:rPr>
                          <m:t>𝒕</m:t>
                        </m:r>
                        <m:r>
                          <a:rPr lang="en-CA" altLang="ko-KR" b="1" i="1" dirty="0">
                            <a:latin typeface="Cambria Math" panose="02040503050406030204" pitchFamily="18" charset="0"/>
                          </a:rPr>
                          <m:t>=</m:t>
                        </m:r>
                        <m:r>
                          <a:rPr lang="en-CA" altLang="ko-KR" b="1" i="1" dirty="0">
                            <a:latin typeface="Cambria Math" panose="02040503050406030204" pitchFamily="18" charset="0"/>
                          </a:rPr>
                          <m:t>𝟏</m:t>
                        </m:r>
                      </m:sub>
                      <m:sup>
                        <m:r>
                          <a:rPr lang="en-CA" altLang="ko-KR" b="1" i="1" dirty="0">
                            <a:latin typeface="Cambria Math" panose="02040503050406030204" pitchFamily="18" charset="0"/>
                          </a:rPr>
                          <m:t>𝑻</m:t>
                        </m:r>
                      </m:sup>
                    </m:sSubSup>
                    <m:sSup>
                      <m:sSupPr>
                        <m:ctrlPr>
                          <a:rPr lang="en-CA" altLang="ko-KR" i="1" dirty="0" smtClean="0">
                            <a:latin typeface="Cambria Math" panose="02040503050406030204" pitchFamily="18" charset="0"/>
                          </a:rPr>
                        </m:ctrlPr>
                      </m:sSupPr>
                      <m:e>
                        <m:r>
                          <a:rPr lang="en-CA" altLang="ko-KR" b="0" i="1" dirty="0" smtClean="0">
                            <a:latin typeface="Cambria Math" panose="02040503050406030204" pitchFamily="18" charset="0"/>
                          </a:rPr>
                          <m:t>𝑔</m:t>
                        </m:r>
                      </m:e>
                      <m:sup>
                        <m:r>
                          <a:rPr lang="en-CA" altLang="ko-KR" b="0" i="1" dirty="0" smtClean="0">
                            <a:latin typeface="Cambria Math" panose="02040503050406030204" pitchFamily="18" charset="0"/>
                          </a:rPr>
                          <m:t>′</m:t>
                        </m:r>
                      </m:sup>
                    </m:sSup>
                    <m:r>
                      <a:rPr lang="en-CA" altLang="ko-KR" b="0" i="1" baseline="-25000" dirty="0" smtClean="0">
                        <a:latin typeface="Cambria Math" panose="02040503050406030204" pitchFamily="18" charset="0"/>
                      </a:rPr>
                      <m:t>𝑧</m:t>
                    </m:r>
                    <m:r>
                      <a:rPr lang="en-CA" altLang="ko-KR" b="0" i="1" dirty="0" smtClean="0">
                        <a:latin typeface="Cambria Math" panose="02040503050406030204" pitchFamily="18" charset="0"/>
                      </a:rPr>
                      <m:t>(</m:t>
                    </m:r>
                    <m:r>
                      <a:rPr lang="en-CA" altLang="ko-KR" b="0" i="1" dirty="0" smtClean="0">
                        <a:latin typeface="Cambria Math" panose="02040503050406030204" pitchFamily="18" charset="0"/>
                      </a:rPr>
                      <m:t>𝑖𝑛</m:t>
                    </m:r>
                    <m:r>
                      <a:rPr lang="en-CA" altLang="ko-KR" b="0" i="1" dirty="0" smtClean="0">
                        <a:latin typeface="Cambria Math" panose="02040503050406030204" pitchFamily="18" charset="0"/>
                      </a:rPr>
                      <m:t> </m:t>
                    </m:r>
                    <m:r>
                      <a:rPr lang="en-CA" altLang="ko-KR" b="0" i="1" baseline="-25000" dirty="0" smtClean="0">
                        <a:latin typeface="Cambria Math" panose="02040503050406030204" pitchFamily="18" charset="0"/>
                      </a:rPr>
                      <m:t>𝑧</m:t>
                    </m:r>
                    <m:r>
                      <a:rPr lang="en-CA" altLang="ko-KR" b="0" i="1" baseline="-25000" dirty="0" smtClean="0">
                        <a:latin typeface="Cambria Math" panose="02040503050406030204" pitchFamily="18" charset="0"/>
                      </a:rPr>
                      <m:t>,</m:t>
                    </m:r>
                    <m:r>
                      <a:rPr lang="en-CA" altLang="ko-KR" b="0" i="1" baseline="-25000" dirty="0" smtClean="0">
                        <a:latin typeface="Cambria Math" panose="02040503050406030204" pitchFamily="18" charset="0"/>
                      </a:rPr>
                      <m:t>𝑡</m:t>
                    </m:r>
                    <m:r>
                      <a:rPr lang="en-CA" altLang="ko-KR" b="0" i="1" dirty="0" smtClean="0">
                        <a:latin typeface="Cambria Math" panose="02040503050406030204" pitchFamily="18" charset="0"/>
                      </a:rPr>
                      <m:t>)</m:t>
                    </m:r>
                  </m:oMath>
                </a14:m>
                <a:endParaRPr lang="en-CA" altLang="ko-KR" i="1" dirty="0"/>
              </a:p>
            </p:txBody>
          </p:sp>
        </mc:Choice>
        <mc:Fallback xmlns="">
          <p:sp>
            <p:nvSpPr>
              <p:cNvPr id="12" name="Rectangle 3">
                <a:extLst>
                  <a:ext uri="{FF2B5EF4-FFF2-40B4-BE49-F238E27FC236}">
                    <a16:creationId xmlns:a16="http://schemas.microsoft.com/office/drawing/2014/main" id="{906A3A18-CEB0-46A0-AEAC-EB1D3498C3F9}"/>
                  </a:ext>
                </a:extLst>
              </p:cNvPr>
              <p:cNvSpPr txBox="1">
                <a:spLocks noRot="1" noChangeAspect="1" noMove="1" noResize="1" noEditPoints="1" noAdjustHandles="1" noChangeArrowheads="1" noChangeShapeType="1" noTextEdit="1"/>
              </p:cNvSpPr>
              <p:nvPr/>
            </p:nvSpPr>
            <p:spPr bwMode="auto">
              <a:xfrm>
                <a:off x="957806" y="4153214"/>
                <a:ext cx="8071702" cy="934101"/>
              </a:xfrm>
              <a:prstGeom prst="rect">
                <a:avLst/>
              </a:prstGeom>
              <a:blipFill>
                <a:blip r:embed="rId6"/>
                <a:stretch>
                  <a:fillRect l="-1511" t="-17532" r="-16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3" name="Rectangle 3">
            <a:extLst>
              <a:ext uri="{FF2B5EF4-FFF2-40B4-BE49-F238E27FC236}">
                <a16:creationId xmlns:a16="http://schemas.microsoft.com/office/drawing/2014/main" id="{6D0DB6BE-3805-4336-A3A3-8388893B8928}"/>
              </a:ext>
            </a:extLst>
          </p:cNvPr>
          <p:cNvSpPr txBox="1">
            <a:spLocks noChangeArrowheads="1"/>
          </p:cNvSpPr>
          <p:nvPr/>
        </p:nvSpPr>
        <p:spPr bwMode="auto">
          <a:xfrm>
            <a:off x="957806" y="4918931"/>
            <a:ext cx="7988970" cy="15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la </a:t>
            </a:r>
            <a:r>
              <a:rPr lang="en-CA" altLang="ko-KR" i="1" dirty="0" err="1"/>
              <a:t>sigmoïde</a:t>
            </a:r>
            <a:r>
              <a:rPr lang="en-CA" altLang="ko-KR" dirty="0"/>
              <a:t>, </a:t>
            </a:r>
            <a:r>
              <a:rPr lang="en-CA" altLang="ko-KR" i="1" dirty="0" err="1"/>
              <a:t>tahn</a:t>
            </a:r>
            <a:r>
              <a:rPr lang="en-CA" altLang="ko-KR" dirty="0"/>
              <a:t> et </a:t>
            </a:r>
            <a:r>
              <a:rPr lang="en-CA" altLang="ko-KR" i="1" dirty="0" err="1"/>
              <a:t>ReLu</a:t>
            </a:r>
            <a:r>
              <a:rPr lang="en-CA" altLang="ko-KR" dirty="0"/>
              <a:t>, on a </a:t>
            </a:r>
            <a:r>
              <a:rPr lang="en-CA" altLang="ko-KR" i="1" dirty="0"/>
              <a:t>g’ ≤ 1</a:t>
            </a:r>
            <a:r>
              <a:rPr lang="en-CA" altLang="ko-KR" dirty="0"/>
              <a:t>. Le RNN </a:t>
            </a:r>
            <a:r>
              <a:rPr lang="en-CA" altLang="ko-KR" dirty="0" err="1"/>
              <a:t>va</a:t>
            </a:r>
            <a:r>
              <a:rPr lang="en-CA" altLang="ko-KR" dirty="0"/>
              <a:t> </a:t>
            </a:r>
            <a:r>
              <a:rPr lang="en-CA" altLang="ko-KR" dirty="0" err="1"/>
              <a:t>subir</a:t>
            </a:r>
            <a:r>
              <a:rPr lang="en-CA" altLang="ko-KR" dirty="0"/>
              <a:t> le </a:t>
            </a:r>
            <a:r>
              <a:rPr lang="en-CA" altLang="ko-KR" dirty="0" err="1"/>
              <a:t>problème</a:t>
            </a:r>
            <a:r>
              <a:rPr lang="en-CA" altLang="ko-KR" dirty="0"/>
              <a:t> de </a:t>
            </a:r>
            <a:r>
              <a:rPr lang="en-CA" altLang="ko-KR" dirty="0" err="1"/>
              <a:t>l’</a:t>
            </a:r>
            <a:r>
              <a:rPr lang="en-CA" altLang="ko-KR" b="1" dirty="0" err="1"/>
              <a:t>evanescence</a:t>
            </a:r>
            <a:r>
              <a:rPr lang="en-CA" altLang="ko-KR" b="1" dirty="0"/>
              <a:t> du gradient </a:t>
            </a:r>
            <a:r>
              <a:rPr lang="en-CA" altLang="ko-KR" dirty="0"/>
              <a:t>(</a:t>
            </a:r>
            <a:r>
              <a:rPr lang="en-CA" altLang="ko-KR" i="1" dirty="0"/>
              <a:t>vanishing gradient</a:t>
            </a:r>
            <a:r>
              <a:rPr lang="en-CA" altLang="ko-KR" dirty="0"/>
              <a:t>)</a:t>
            </a:r>
            <a:endParaRPr lang="en-CA" altLang="ko-KR" i="1" dirty="0"/>
          </a:p>
        </p:txBody>
      </p:sp>
      <p:sp>
        <p:nvSpPr>
          <p:cNvPr id="11" name="Rectangle 3">
            <a:extLst>
              <a:ext uri="{FF2B5EF4-FFF2-40B4-BE49-F238E27FC236}">
                <a16:creationId xmlns:a16="http://schemas.microsoft.com/office/drawing/2014/main" id="{07CBB403-9EC6-44CE-8315-860958C2BE4F}"/>
              </a:ext>
            </a:extLst>
          </p:cNvPr>
          <p:cNvSpPr txBox="1">
            <a:spLocks noChangeArrowheads="1"/>
          </p:cNvSpPr>
          <p:nvPr/>
        </p:nvSpPr>
        <p:spPr bwMode="auto">
          <a:xfrm>
            <a:off x="957806" y="5589472"/>
            <a:ext cx="8071702" cy="7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D’autre</a:t>
            </a:r>
            <a:r>
              <a:rPr lang="en-CA" altLang="ko-KR" dirty="0"/>
              <a:t> part, </a:t>
            </a:r>
            <a:r>
              <a:rPr lang="en-CA" altLang="ko-KR" dirty="0" err="1"/>
              <a:t>si</a:t>
            </a:r>
            <a:r>
              <a:rPr lang="en-CA" altLang="ko-KR" dirty="0"/>
              <a:t> </a:t>
            </a:r>
            <a:r>
              <a:rPr lang="en-CA" altLang="ko-KR" dirty="0" err="1"/>
              <a:t>w</a:t>
            </a:r>
            <a:r>
              <a:rPr lang="en-CA" altLang="ko-KR" baseline="-25000" dirty="0" err="1"/>
              <a:t>z,z</a:t>
            </a:r>
            <a:r>
              <a:rPr lang="en-CA" altLang="ko-KR" dirty="0"/>
              <a:t> &gt; 1, on </a:t>
            </a:r>
            <a:r>
              <a:rPr lang="en-CA" altLang="ko-KR" dirty="0" err="1"/>
              <a:t>pourrait</a:t>
            </a:r>
            <a:r>
              <a:rPr lang="en-CA" altLang="ko-KR" dirty="0"/>
              <a:t> </a:t>
            </a:r>
            <a:r>
              <a:rPr lang="en-CA" altLang="ko-KR" dirty="0" err="1"/>
              <a:t>avoir</a:t>
            </a:r>
            <a:r>
              <a:rPr lang="en-CA" altLang="ko-KR" dirty="0"/>
              <a:t> un </a:t>
            </a:r>
            <a:r>
              <a:rPr lang="en-CA" altLang="ko-KR" b="1" dirty="0" err="1"/>
              <a:t>problème</a:t>
            </a:r>
            <a:r>
              <a:rPr lang="en-CA" altLang="ko-KR" b="1" dirty="0"/>
              <a:t> </a:t>
            </a:r>
            <a:r>
              <a:rPr lang="en-CA" altLang="ko-KR" b="1" dirty="0" err="1"/>
              <a:t>d’explosion</a:t>
            </a:r>
            <a:r>
              <a:rPr lang="en-CA" altLang="ko-KR" b="1" dirty="0"/>
              <a:t> de gradients</a:t>
            </a:r>
            <a:r>
              <a:rPr lang="en-CA" altLang="ko-KR" dirty="0"/>
              <a:t> qui deviant trop grand. </a:t>
            </a:r>
            <a:endParaRPr lang="en-CA" altLang="ko-KR" i="1" dirty="0"/>
          </a:p>
        </p:txBody>
      </p:sp>
    </p:spTree>
    <p:extLst>
      <p:ext uri="{BB962C8B-B14F-4D97-AF65-F5344CB8AC3E}">
        <p14:creationId xmlns:p14="http://schemas.microsoft.com/office/powerpoint/2010/main" val="19030652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4" y="1228067"/>
            <a:ext cx="8105155" cy="52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Les réseaux de neurones prennent des vecteurs comme entrées</a:t>
            </a:r>
          </a:p>
          <a:p>
            <a:pPr>
              <a:spcBef>
                <a:spcPts val="1000"/>
              </a:spcBef>
              <a:spcAft>
                <a:spcPts val="1000"/>
              </a:spcAft>
            </a:pPr>
            <a:r>
              <a:rPr lang="fr-CA" altLang="ko-KR" dirty="0"/>
              <a:t>Pour le traitement du langage naturelle, on voudrait une représentation des mots tells que les mots apparentés ont une représentation proche l’une de l’autre</a:t>
            </a:r>
          </a:p>
          <a:p>
            <a:pPr lvl="1">
              <a:spcBef>
                <a:spcPts val="300"/>
              </a:spcBef>
              <a:spcAft>
                <a:spcPts val="300"/>
              </a:spcAft>
            </a:pPr>
            <a:r>
              <a:rPr lang="fr-CA" altLang="ko-KR" dirty="0"/>
              <a:t>Apparentés syntaxiquement (ex. « idéal » et « pertinent » sont des adjectifs)</a:t>
            </a:r>
          </a:p>
          <a:p>
            <a:pPr lvl="1">
              <a:spcBef>
                <a:spcPts val="300"/>
              </a:spcBef>
              <a:spcAft>
                <a:spcPts val="300"/>
              </a:spcAft>
            </a:pPr>
            <a:r>
              <a:rPr lang="fr-CA" altLang="ko-KR" dirty="0"/>
              <a:t>Apparentés sémantiquement (ex. « chat » et « lion » sont des félins)</a:t>
            </a:r>
          </a:p>
          <a:p>
            <a:pPr lvl="1">
              <a:spcBef>
                <a:spcPts val="300"/>
              </a:spcBef>
              <a:spcAft>
                <a:spcPts val="300"/>
              </a:spcAft>
            </a:pPr>
            <a:r>
              <a:rPr lang="fr-CA" altLang="ko-KR" dirty="0"/>
              <a:t>Réfèrent au même sujet (ex. « soleil » et « pluie » réfèrent au climat)</a:t>
            </a:r>
          </a:p>
          <a:p>
            <a:pPr lvl="1">
              <a:spcBef>
                <a:spcPts val="300"/>
              </a:spcBef>
              <a:spcAft>
                <a:spcPts val="300"/>
              </a:spcAft>
            </a:pPr>
            <a:r>
              <a:rPr lang="fr-CA" altLang="ko-KR" dirty="0"/>
              <a:t>Reliés sentimentalement (ex. « sublime » et « mauvais » indiquent des sentiments opposés)</a:t>
            </a:r>
          </a:p>
          <a:p>
            <a:pPr marL="457200" lvl="1" indent="0">
              <a:spcBef>
                <a:spcPts val="300"/>
              </a:spcBef>
              <a:spcAft>
                <a:spcPts val="300"/>
              </a:spcAft>
              <a:buNone/>
            </a:pPr>
            <a:endParaRPr lang="fr-CA" altLang="ko-KR" dirty="0"/>
          </a:p>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La représentation est telle que les mots apparentés ont des vecteurs proches.</a:t>
            </a:r>
          </a:p>
        </p:txBody>
      </p:sp>
    </p:spTree>
    <p:extLst>
      <p:ext uri="{BB962C8B-B14F-4D97-AF65-F5344CB8AC3E}">
        <p14:creationId xmlns:p14="http://schemas.microsoft.com/office/powerpoint/2010/main" val="33829950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5" y="1228067"/>
            <a:ext cx="7950742" cy="510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La représentation est telle que les mots apparentés ont des vecteurs proches.</a:t>
            </a:r>
          </a:p>
          <a:p>
            <a:pPr>
              <a:spcBef>
                <a:spcPts val="1000"/>
              </a:spcBef>
              <a:spcAft>
                <a:spcPts val="1000"/>
              </a:spcAft>
            </a:pPr>
            <a:r>
              <a:rPr lang="fr-CA" altLang="ko-KR" dirty="0"/>
              <a:t>Un </a:t>
            </a:r>
            <a:r>
              <a:rPr lang="fr-CA" altLang="ko-KR" i="1" dirty="0" err="1"/>
              <a:t>word</a:t>
            </a:r>
            <a:r>
              <a:rPr lang="fr-CA" altLang="ko-KR" i="1" dirty="0"/>
              <a:t> </a:t>
            </a:r>
            <a:r>
              <a:rPr lang="fr-CA" altLang="ko-KR" i="1" dirty="0" err="1"/>
              <a:t>embedding</a:t>
            </a:r>
            <a:r>
              <a:rPr lang="fr-CA" altLang="ko-KR" i="1" dirty="0"/>
              <a:t> </a:t>
            </a:r>
            <a:r>
              <a:rPr lang="fr-CA" altLang="ko-KR" dirty="0"/>
              <a:t>est appris par un réseau de neurones sur un corpus.</a:t>
            </a:r>
          </a:p>
          <a:p>
            <a:pPr>
              <a:spcBef>
                <a:spcPts val="1000"/>
              </a:spcBef>
              <a:spcAft>
                <a:spcPts val="1000"/>
              </a:spcAft>
            </a:pPr>
            <a:r>
              <a:rPr lang="fr-CA" altLang="ko-KR" dirty="0"/>
              <a:t>Il existe des </a:t>
            </a:r>
            <a:r>
              <a:rPr lang="fr-CA" altLang="ko-KR" i="1" dirty="0" err="1"/>
              <a:t>word</a:t>
            </a:r>
            <a:r>
              <a:rPr lang="fr-CA" altLang="ko-KR" i="1" dirty="0"/>
              <a:t> </a:t>
            </a:r>
            <a:r>
              <a:rPr lang="fr-CA" altLang="ko-KR" i="1" dirty="0" err="1"/>
              <a:t>embeddings</a:t>
            </a:r>
            <a:r>
              <a:rPr lang="fr-CA" altLang="ko-KR" i="1" dirty="0"/>
              <a:t> </a:t>
            </a:r>
            <a:r>
              <a:rPr lang="fr-CA" altLang="ko-KR" dirty="0"/>
              <a:t>pré-entrainés: Word2Vec, </a:t>
            </a:r>
            <a:r>
              <a:rPr lang="fr-CA" altLang="ko-KR" dirty="0" err="1"/>
              <a:t>GloVe</a:t>
            </a:r>
            <a:r>
              <a:rPr lang="fr-CA" altLang="ko-KR" dirty="0"/>
              <a:t>, </a:t>
            </a:r>
            <a:r>
              <a:rPr lang="fr-CA" altLang="ko-KR" cap="small" dirty="0" err="1"/>
              <a:t>FastText</a:t>
            </a:r>
            <a:endParaRPr lang="fr-CA" altLang="ko-KR" dirty="0"/>
          </a:p>
          <a:p>
            <a:pPr>
              <a:spcBef>
                <a:spcPts val="1000"/>
              </a:spcBef>
              <a:spcAft>
                <a:spcPts val="1000"/>
              </a:spcAft>
            </a:pPr>
            <a:r>
              <a:rPr lang="fr-CA" altLang="ko-KR" dirty="0"/>
              <a:t>Chaque </a:t>
            </a:r>
            <a:r>
              <a:rPr lang="fr-CA" altLang="ko-KR" dirty="0" err="1"/>
              <a:t>word</a:t>
            </a:r>
            <a:r>
              <a:rPr lang="fr-CA" altLang="ko-KR" dirty="0"/>
              <a:t> </a:t>
            </a:r>
            <a:r>
              <a:rPr lang="fr-CA" altLang="ko-KR" dirty="0" err="1"/>
              <a:t>embedding</a:t>
            </a:r>
            <a:r>
              <a:rPr lang="fr-CA" altLang="ko-KR" dirty="0"/>
              <a:t> est juste un vecteur de valeurs numériques sans apparente signification</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aadrdvark</a:t>
            </a:r>
            <a:r>
              <a:rPr lang="fr-CA" altLang="ko-KR" dirty="0">
                <a:solidFill>
                  <a:schemeClr val="tx2">
                    <a:lumMod val="60000"/>
                    <a:lumOff val="40000"/>
                  </a:schemeClr>
                </a:solidFill>
              </a:rPr>
              <a:t> » = [-0.7, +0.2, -3.2, …]</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abbacus</a:t>
            </a:r>
            <a:r>
              <a:rPr lang="fr-CA" altLang="ko-KR" dirty="0">
                <a:solidFill>
                  <a:schemeClr val="tx2">
                    <a:lumMod val="60000"/>
                    <a:lumOff val="40000"/>
                  </a:schemeClr>
                </a:solidFill>
              </a:rPr>
              <a:t> »   = [+0.5, +0.9, -1.3, …]</a:t>
            </a:r>
          </a:p>
          <a:p>
            <a:pPr marL="0" indent="0">
              <a:spcBef>
                <a:spcPts val="0"/>
              </a:spcBef>
              <a:spcAft>
                <a:spcPts val="0"/>
              </a:spcAft>
              <a:buNone/>
            </a:pPr>
            <a:r>
              <a:rPr lang="fr-CA" altLang="ko-KR" dirty="0">
                <a:solidFill>
                  <a:schemeClr val="tx2">
                    <a:lumMod val="60000"/>
                    <a:lumOff val="40000"/>
                  </a:schemeClr>
                </a:solidFill>
              </a:rPr>
              <a:t>             …</a:t>
            </a:r>
          </a:p>
          <a:p>
            <a:pPr marL="0" indent="0">
              <a:spcBef>
                <a:spcPts val="0"/>
              </a:spcBef>
              <a:spcAft>
                <a:spcPts val="0"/>
              </a:spcAft>
              <a:buNone/>
            </a:pPr>
            <a:r>
              <a:rPr lang="fr-CA" altLang="ko-KR" dirty="0">
                <a:solidFill>
                  <a:schemeClr val="tx2">
                    <a:lumMod val="60000"/>
                    <a:lumOff val="40000"/>
                  </a:schemeClr>
                </a:solidFill>
              </a:rPr>
              <a:t>             « zyzzyva » = [-0.1, +0.8, -0.4, …]</a:t>
            </a:r>
          </a:p>
          <a:p>
            <a:pPr>
              <a:spcBef>
                <a:spcPts val="1000"/>
              </a:spcBef>
              <a:spcAft>
                <a:spcPts val="1000"/>
              </a:spcAft>
            </a:pPr>
            <a:r>
              <a:rPr lang="fr-CA" altLang="ko-KR" dirty="0"/>
              <a:t>Mais les mots </a:t>
            </a:r>
            <a:r>
              <a:rPr lang="fr-CA" altLang="ko-KR" dirty="0" err="1"/>
              <a:t>apperentés</a:t>
            </a:r>
            <a:r>
              <a:rPr lang="fr-CA" altLang="ko-KR" dirty="0"/>
              <a:t> ont des représentations proches</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30F718D9-33E3-4FAC-8D23-D498B668B6CD}"/>
                  </a:ext>
                </a:extLst>
              </p:cNvPr>
              <p:cNvGraphicFramePr>
                <a:graphicFrameLocks noChangeAspect="1"/>
              </p:cNvGraphicFramePr>
              <p:nvPr>
                <p:extLst>
                  <p:ext uri="{D42A27DB-BD31-4B8C-83A1-F6EECF244321}">
                    <p14:modId xmlns:p14="http://schemas.microsoft.com/office/powerpoint/2010/main" val="2911163249"/>
                  </p:ext>
                </p:extLst>
              </p:nvPr>
            </p:nvGraphicFramePr>
            <p:xfrm>
              <a:off x="7195478" y="4636428"/>
              <a:ext cx="912543" cy="684407"/>
            </p:xfrm>
            <a:graphic>
              <a:graphicData uri="http://schemas.microsoft.com/office/powerpoint/2016/slidezoom">
                <pslz:sldZm>
                  <pslz:sldZmObj sldId="727" cId="1561292342">
                    <pslz:zmPr id="{A8D27B2C-5483-4E9D-8D26-55B46F8C66D3}" returnToParent="0" transitionDur="1000">
                      <p166:blipFill xmlns:p166="http://schemas.microsoft.com/office/powerpoint/2016/6/main">
                        <a:blip r:embed="rId3"/>
                        <a:stretch>
                          <a:fillRect/>
                        </a:stretch>
                      </p166:blipFill>
                      <p166:spPr xmlns:p166="http://schemas.microsoft.com/office/powerpoint/2016/6/main">
                        <a:xfrm>
                          <a:off x="0" y="0"/>
                          <a:ext cx="912543" cy="684407"/>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30F718D9-33E3-4FAC-8D23-D498B668B6CD}"/>
                  </a:ext>
                </a:extLst>
              </p:cNvPr>
              <p:cNvPicPr>
                <a:picLocks noGrp="1" noRot="1" noChangeAspect="1" noMove="1" noResize="1" noEditPoints="1" noAdjustHandles="1" noChangeArrowheads="1" noChangeShapeType="1"/>
              </p:cNvPicPr>
              <p:nvPr/>
            </p:nvPicPr>
            <p:blipFill>
              <a:blip r:embed="rId4"/>
              <a:stretch>
                <a:fillRect/>
              </a:stretch>
            </p:blipFill>
            <p:spPr>
              <a:xfrm>
                <a:off x="7195478" y="4636428"/>
                <a:ext cx="912543" cy="68440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C345B3B-3731-4C7C-BFD8-0B07F9FAA621}"/>
                  </a:ext>
                </a:extLst>
              </p:cNvPr>
              <p:cNvGraphicFramePr>
                <a:graphicFrameLocks noChangeAspect="1"/>
              </p:cNvGraphicFramePr>
              <p:nvPr>
                <p:extLst>
                  <p:ext uri="{D42A27DB-BD31-4B8C-83A1-F6EECF244321}">
                    <p14:modId xmlns:p14="http://schemas.microsoft.com/office/powerpoint/2010/main" val="1732043344"/>
                  </p:ext>
                </p:extLst>
              </p:nvPr>
            </p:nvGraphicFramePr>
            <p:xfrm>
              <a:off x="7361276" y="5894813"/>
              <a:ext cx="585439" cy="439079"/>
            </p:xfrm>
            <a:graphic>
              <a:graphicData uri="http://schemas.microsoft.com/office/powerpoint/2016/slidezoom">
                <pslz:sldZm>
                  <pslz:sldZmObj sldId="730" cId="1296834776">
                    <pslz:zmPr id="{19436EDC-0CD1-4778-83AB-77CC7715BBA1}" returnToParent="0" transitionDur="1000">
                      <p166:blipFill xmlns:p166="http://schemas.microsoft.com/office/powerpoint/2016/6/main">
                        <a:blip r:embed="rId5"/>
                        <a:stretch>
                          <a:fillRect/>
                        </a:stretch>
                      </p166:blipFill>
                      <p166:spPr xmlns:p166="http://schemas.microsoft.com/office/powerpoint/2016/6/main">
                        <a:xfrm>
                          <a:off x="0" y="0"/>
                          <a:ext cx="585439" cy="439079"/>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C345B3B-3731-4C7C-BFD8-0B07F9FAA621}"/>
                  </a:ext>
                </a:extLst>
              </p:cNvPr>
              <p:cNvPicPr>
                <a:picLocks noGrp="1" noRot="1" noChangeAspect="1" noMove="1" noResize="1" noEditPoints="1" noAdjustHandles="1" noChangeArrowheads="1" noChangeShapeType="1"/>
              </p:cNvPicPr>
              <p:nvPr/>
            </p:nvPicPr>
            <p:blipFill>
              <a:blip r:embed="rId6"/>
              <a:stretch>
                <a:fillRect/>
              </a:stretch>
            </p:blipFill>
            <p:spPr>
              <a:xfrm>
                <a:off x="7361276" y="5894813"/>
                <a:ext cx="585439" cy="43907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B31E582-2271-43E9-BA21-46671981DA6D}"/>
                  </a:ext>
                </a:extLst>
              </p:cNvPr>
              <p:cNvGraphicFramePr>
                <a:graphicFrameLocks noChangeAspect="1"/>
              </p:cNvGraphicFramePr>
              <p:nvPr>
                <p:extLst>
                  <p:ext uri="{D42A27DB-BD31-4B8C-83A1-F6EECF244321}">
                    <p14:modId xmlns:p14="http://schemas.microsoft.com/office/powerpoint/2010/main" val="553273641"/>
                  </p:ext>
                </p:extLst>
              </p:nvPr>
            </p:nvGraphicFramePr>
            <p:xfrm>
              <a:off x="8233705" y="5905964"/>
              <a:ext cx="485078" cy="363808"/>
            </p:xfrm>
            <a:graphic>
              <a:graphicData uri="http://schemas.microsoft.com/office/powerpoint/2016/slidezoom">
                <pslz:sldZm>
                  <pslz:sldZmObj sldId="729" cId="1443168960">
                    <pslz:zmPr id="{AF63D93F-CC32-44A4-8A9A-2AF5901CE921}" returnToParent="0" transitionDur="1000">
                      <p166:blipFill xmlns:p166="http://schemas.microsoft.com/office/powerpoint/2016/6/main">
                        <a:blip r:embed="rId7"/>
                        <a:stretch>
                          <a:fillRect/>
                        </a:stretch>
                      </p166:blipFill>
                      <p166:spPr xmlns:p166="http://schemas.microsoft.com/office/powerpoint/2016/6/main">
                        <a:xfrm>
                          <a:off x="0" y="0"/>
                          <a:ext cx="485078" cy="363808"/>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7B31E582-2271-43E9-BA21-46671981DA6D}"/>
                  </a:ext>
                </a:extLst>
              </p:cNvPr>
              <p:cNvPicPr>
                <a:picLocks noGrp="1" noRot="1" noChangeAspect="1" noMove="1" noResize="1" noEditPoints="1" noAdjustHandles="1" noChangeArrowheads="1" noChangeShapeType="1"/>
              </p:cNvPicPr>
              <p:nvPr/>
            </p:nvPicPr>
            <p:blipFill>
              <a:blip r:embed="rId8"/>
              <a:stretch>
                <a:fillRect/>
              </a:stretch>
            </p:blipFill>
            <p:spPr>
              <a:xfrm>
                <a:off x="8233705" y="5905964"/>
                <a:ext cx="485078" cy="363808"/>
              </a:xfrm>
              <a:prstGeom prst="rect">
                <a:avLst/>
              </a:prstGeom>
              <a:ln w="3175">
                <a:solidFill>
                  <a:prstClr val="ltGray"/>
                </a:solidFill>
              </a:ln>
            </p:spPr>
          </p:pic>
        </mc:Fallback>
      </mc:AlternateContent>
    </p:spTree>
    <p:extLst>
      <p:ext uri="{BB962C8B-B14F-4D97-AF65-F5344CB8AC3E}">
        <p14:creationId xmlns:p14="http://schemas.microsoft.com/office/powerpoint/2010/main" val="1589095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68C32805-8779-4637-9152-3F26C48D2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6591</TotalTime>
  <Words>1791</Words>
  <Application>Microsoft Office PowerPoint</Application>
  <PresentationFormat>On-screen Show (4:3)</PresentationFormat>
  <Paragraphs>227</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Calibri</vt:lpstr>
      <vt:lpstr>Cambria Math</vt:lpstr>
      <vt:lpstr>Lucida Grande</vt:lpstr>
      <vt:lpstr>Times New Roman</vt:lpstr>
      <vt:lpstr>Wingdings</vt:lpstr>
      <vt:lpstr>ift615</vt:lpstr>
      <vt:lpstr>IFT 615 – Intelligence Artificielle    Application – Traitement du langage naturelle : world embedding et étiquetage syntaxique</vt:lpstr>
      <vt:lpstr>Motivation</vt:lpstr>
      <vt:lpstr>Sujets couverts</vt:lpstr>
      <vt:lpstr>Réseau de neurone récurrent</vt:lpstr>
      <vt:lpstr>RNN plus expressif que Feedfoward</vt:lpstr>
      <vt:lpstr>Entrainement d’un RNN</vt:lpstr>
      <vt:lpstr>Limites du RNN</vt:lpstr>
      <vt:lpstr>Word Embedding</vt:lpstr>
      <vt:lpstr>Word Embedding</vt:lpstr>
      <vt:lpstr>Étiquetage grammatical</vt:lpstr>
      <vt:lpstr>Étiquetage grammatical  par un réseau feedfoward</vt:lpstr>
      <vt:lpstr>Étiquetage grammatical par un RNN</vt:lpstr>
      <vt:lpstr>Génération du texte</vt:lpstr>
      <vt:lpstr>Conclusion</vt:lpstr>
      <vt:lpstr>Sujets couverts</vt:lpstr>
      <vt:lpstr>Vous devriez être capable de...</vt:lpstr>
      <vt:lpstr>Réseau de neurone pour  word embedding</vt:lpstr>
      <vt:lpstr>Vecteurs de word embeddings  calculés par GloVe</vt:lpstr>
      <vt:lpstr>Un word embedding peut représenter  des relations peu triviales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2023-05-15T12:11:11Z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