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4"/>
  </p:sldMasterIdLst>
  <p:notesMasterIdLst>
    <p:notesMasterId r:id="rId35"/>
  </p:notesMasterIdLst>
  <p:handoutMasterIdLst>
    <p:handoutMasterId r:id="rId36"/>
  </p:handoutMasterIdLst>
  <p:sldIdLst>
    <p:sldId id="298" r:id="rId5"/>
    <p:sldId id="545" r:id="rId6"/>
    <p:sldId id="548" r:id="rId7"/>
    <p:sldId id="563" r:id="rId8"/>
    <p:sldId id="562" r:id="rId9"/>
    <p:sldId id="537" r:id="rId10"/>
    <p:sldId id="560" r:id="rId11"/>
    <p:sldId id="546" r:id="rId12"/>
    <p:sldId id="364" r:id="rId13"/>
    <p:sldId id="556" r:id="rId14"/>
    <p:sldId id="355" r:id="rId15"/>
    <p:sldId id="368" r:id="rId16"/>
    <p:sldId id="529" r:id="rId17"/>
    <p:sldId id="551" r:id="rId18"/>
    <p:sldId id="564" r:id="rId19"/>
    <p:sldId id="565" r:id="rId20"/>
    <p:sldId id="365" r:id="rId21"/>
    <p:sldId id="553" r:id="rId22"/>
    <p:sldId id="541" r:id="rId23"/>
    <p:sldId id="557" r:id="rId24"/>
    <p:sldId id="542" r:id="rId25"/>
    <p:sldId id="552" r:id="rId26"/>
    <p:sldId id="550" r:id="rId27"/>
    <p:sldId id="543" r:id="rId28"/>
    <p:sldId id="539" r:id="rId29"/>
    <p:sldId id="351" r:id="rId30"/>
    <p:sldId id="363" r:id="rId31"/>
    <p:sldId id="538" r:id="rId32"/>
    <p:sldId id="566" r:id="rId33"/>
    <p:sldId id="561" r:id="rId34"/>
  </p:sldIdLst>
  <p:sldSz cx="9144000" cy="6858000" type="letter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00CC"/>
    <a:srgbClr val="9900FF"/>
    <a:srgbClr val="C0C0C0"/>
    <a:srgbClr val="CCFFFF"/>
    <a:srgbClr val="CCECFF"/>
    <a:srgbClr val="FF0000"/>
    <a:srgbClr val="0000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E9B274-725A-453B-B665-C6AAEEC029B9}" v="2" dt="2023-03-23T14:17:50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71188" autoAdjust="0"/>
  </p:normalViewPr>
  <p:slideViewPr>
    <p:cSldViewPr snapToGrid="0">
      <p:cViewPr varScale="1">
        <p:scale>
          <a:sx n="46" d="100"/>
          <a:sy n="46" d="100"/>
        </p:scale>
        <p:origin x="1864" y="28"/>
      </p:cViewPr>
      <p:guideLst>
        <p:guide orient="horz" pos="16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1704" y="-9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oduald Kabanza" userId="edf393d0-642b-4b9e-8c75-f62133241689" providerId="ADAL" clId="{80E9B274-725A-453B-B665-C6AAEEC029B9}"/>
    <pc:docChg chg="undo custSel addSld delSld modSld">
      <pc:chgData name="Froduald Kabanza" userId="edf393d0-642b-4b9e-8c75-f62133241689" providerId="ADAL" clId="{80E9B274-725A-453B-B665-C6AAEEC029B9}" dt="2023-03-23T14:20:31.875" v="208" actId="20577"/>
      <pc:docMkLst>
        <pc:docMk/>
      </pc:docMkLst>
      <pc:sldChg chg="modSp mod">
        <pc:chgData name="Froduald Kabanza" userId="edf393d0-642b-4b9e-8c75-f62133241689" providerId="ADAL" clId="{80E9B274-725A-453B-B665-C6AAEEC029B9}" dt="2023-03-23T14:14:26.351" v="11" actId="20577"/>
        <pc:sldMkLst>
          <pc:docMk/>
          <pc:sldMk cId="0" sldId="298"/>
        </pc:sldMkLst>
        <pc:spChg chg="mod">
          <ac:chgData name="Froduald Kabanza" userId="edf393d0-642b-4b9e-8c75-f62133241689" providerId="ADAL" clId="{80E9B274-725A-453B-B665-C6AAEEC029B9}" dt="2023-03-23T14:14:26.351" v="11" actId="20577"/>
          <ac:spMkLst>
            <pc:docMk/>
            <pc:sldMk cId="0" sldId="298"/>
            <ac:spMk id="2050" creationId="{00000000-0000-0000-0000-000000000000}"/>
          </ac:spMkLst>
        </pc:spChg>
        <pc:spChg chg="mod">
          <ac:chgData name="Froduald Kabanza" userId="edf393d0-642b-4b9e-8c75-f62133241689" providerId="ADAL" clId="{80E9B274-725A-453B-B665-C6AAEEC029B9}" dt="2023-03-08T22:44:03.510" v="10" actId="20577"/>
          <ac:spMkLst>
            <pc:docMk/>
            <pc:sldMk cId="0" sldId="298"/>
            <ac:spMk id="2051" creationId="{00000000-0000-0000-0000-000000000000}"/>
          </ac:spMkLst>
        </pc:spChg>
      </pc:sldChg>
      <pc:sldChg chg="del">
        <pc:chgData name="Froduald Kabanza" userId="edf393d0-642b-4b9e-8c75-f62133241689" providerId="ADAL" clId="{80E9B274-725A-453B-B665-C6AAEEC029B9}" dt="2023-03-23T14:15:10.004" v="12" actId="2696"/>
        <pc:sldMkLst>
          <pc:docMk/>
          <pc:sldMk cId="0" sldId="558"/>
        </pc:sldMkLst>
      </pc:sldChg>
      <pc:sldChg chg="del">
        <pc:chgData name="Froduald Kabanza" userId="edf393d0-642b-4b9e-8c75-f62133241689" providerId="ADAL" clId="{80E9B274-725A-453B-B665-C6AAEEC029B9}" dt="2023-03-23T14:15:10.004" v="12" actId="2696"/>
        <pc:sldMkLst>
          <pc:docMk/>
          <pc:sldMk cId="0" sldId="559"/>
        </pc:sldMkLst>
      </pc:sldChg>
      <pc:sldChg chg="modSp add mod">
        <pc:chgData name="Froduald Kabanza" userId="edf393d0-642b-4b9e-8c75-f62133241689" providerId="ADAL" clId="{80E9B274-725A-453B-B665-C6AAEEC029B9}" dt="2023-03-23T14:20:31.875" v="208" actId="20577"/>
        <pc:sldMkLst>
          <pc:docMk/>
          <pc:sldMk cId="598538306" sldId="566"/>
        </pc:sldMkLst>
        <pc:spChg chg="mod">
          <ac:chgData name="Froduald Kabanza" userId="edf393d0-642b-4b9e-8c75-f62133241689" providerId="ADAL" clId="{80E9B274-725A-453B-B665-C6AAEEC029B9}" dt="2023-03-23T14:20:29.120" v="207" actId="5793"/>
          <ac:spMkLst>
            <pc:docMk/>
            <pc:sldMk cId="598538306" sldId="566"/>
            <ac:spMk id="29699" creationId="{00000000-0000-0000-0000-000000000000}"/>
          </ac:spMkLst>
        </pc:spChg>
        <pc:spChg chg="mod">
          <ac:chgData name="Froduald Kabanza" userId="edf393d0-642b-4b9e-8c75-f62133241689" providerId="ADAL" clId="{80E9B274-725A-453B-B665-C6AAEEC029B9}" dt="2023-03-23T14:20:31.875" v="208" actId="20577"/>
          <ac:spMkLst>
            <pc:docMk/>
            <pc:sldMk cId="598538306" sldId="566"/>
            <ac:spMk id="2970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0918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654" tIns="46988" rIns="95654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7546968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err="1"/>
              <a:t>Algorithme</a:t>
            </a:r>
            <a:r>
              <a:rPr lang="en-US" altLang="en-US" dirty="0"/>
              <a:t> de SHOP2, </a:t>
            </a:r>
            <a:r>
              <a:rPr lang="en-US" altLang="en-US" dirty="0" err="1"/>
              <a:t>accepte</a:t>
            </a:r>
            <a:r>
              <a:rPr lang="en-US" altLang="en-US" dirty="0"/>
              <a:t> des </a:t>
            </a:r>
            <a:r>
              <a:rPr lang="en-US" altLang="en-US" dirty="0" err="1"/>
              <a:t>tâches</a:t>
            </a:r>
            <a:r>
              <a:rPr lang="en-US" altLang="en-US" dirty="0"/>
              <a:t> </a:t>
            </a:r>
            <a:r>
              <a:rPr lang="en-US" altLang="en-US" dirty="0" err="1"/>
              <a:t>partiellement</a:t>
            </a:r>
            <a:r>
              <a:rPr lang="en-US" altLang="en-US" dirty="0"/>
              <a:t> </a:t>
            </a:r>
            <a:r>
              <a:rPr lang="en-US" altLang="en-US" dirty="0" err="1"/>
              <a:t>ordonnées</a:t>
            </a:r>
            <a:r>
              <a:rPr lang="en-US" altLang="en-US" dirty="0"/>
              <a:t> (</a:t>
            </a:r>
            <a:r>
              <a:rPr lang="en-US" altLang="en-US" dirty="0" err="1"/>
              <a:t>c’est</a:t>
            </a:r>
            <a:r>
              <a:rPr lang="en-US" altLang="en-US" dirty="0"/>
              <a:t> à </a:t>
            </a:r>
            <a:r>
              <a:rPr lang="en-US" altLang="en-US" dirty="0" err="1"/>
              <a:t>l’algorithme</a:t>
            </a:r>
            <a:r>
              <a:rPr lang="en-US" altLang="en-US" dirty="0"/>
              <a:t> de les </a:t>
            </a:r>
            <a:r>
              <a:rPr lang="en-US" altLang="en-US" dirty="0" err="1"/>
              <a:t>ordonnancer</a:t>
            </a:r>
            <a:r>
              <a:rPr lang="en-US" altLang="en-US" dirty="0"/>
              <a:t> </a:t>
            </a:r>
            <a:r>
              <a:rPr lang="en-US" altLang="en-US" dirty="0" err="1"/>
              <a:t>plutôt</a:t>
            </a:r>
            <a:r>
              <a:rPr lang="en-US" altLang="en-US" dirty="0"/>
              <a:t> </a:t>
            </a:r>
            <a:r>
              <a:rPr lang="en-US" altLang="en-US" dirty="0" err="1"/>
              <a:t>qu’au</a:t>
            </a:r>
            <a:r>
              <a:rPr lang="en-US" altLang="en-US" dirty="0"/>
              <a:t> </a:t>
            </a:r>
            <a:r>
              <a:rPr lang="en-US" altLang="en-US" dirty="0" err="1"/>
              <a:t>programmeur</a:t>
            </a:r>
            <a:r>
              <a:rPr lang="en-US" altLang="en-US" dirty="0"/>
              <a:t>), </a:t>
            </a:r>
            <a:r>
              <a:rPr lang="en-US" altLang="en-US" dirty="0" err="1"/>
              <a:t>mais</a:t>
            </a:r>
            <a:r>
              <a:rPr lang="en-US" altLang="en-US" dirty="0"/>
              <a:t> </a:t>
            </a:r>
            <a:r>
              <a:rPr lang="en-US" altLang="en-US" dirty="0" err="1"/>
              <a:t>il</a:t>
            </a:r>
            <a:r>
              <a:rPr lang="en-US" altLang="en-US" dirty="0"/>
              <a:t> </a:t>
            </a:r>
            <a:r>
              <a:rPr lang="en-US" altLang="en-US" i="1" dirty="0" err="1"/>
              <a:t>retourne</a:t>
            </a:r>
            <a:r>
              <a:rPr lang="en-US" altLang="en-US" i="1" dirty="0"/>
              <a:t> </a:t>
            </a:r>
            <a:r>
              <a:rPr lang="en-US" altLang="en-US" i="1" dirty="0" err="1"/>
              <a:t>quand</a:t>
            </a:r>
            <a:r>
              <a:rPr lang="en-US" altLang="en-US" i="1" dirty="0"/>
              <a:t> </a:t>
            </a:r>
            <a:r>
              <a:rPr lang="en-US" altLang="en-US" i="1" dirty="0" err="1"/>
              <a:t>même</a:t>
            </a:r>
            <a:r>
              <a:rPr lang="en-US" altLang="en-US" i="1" dirty="0"/>
              <a:t> un plan </a:t>
            </a:r>
            <a:r>
              <a:rPr lang="en-US" altLang="en-US" i="1" dirty="0" err="1"/>
              <a:t>totalement</a:t>
            </a:r>
            <a:r>
              <a:rPr lang="en-US" altLang="en-US" i="1" dirty="0"/>
              <a:t> </a:t>
            </a:r>
            <a:r>
              <a:rPr lang="en-US" altLang="en-US" i="1" dirty="0" err="1"/>
              <a:t>ordonné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r>
              <a:rPr lang="en-US" altLang="en-US" dirty="0" err="1"/>
              <a:t>Dans</a:t>
            </a:r>
            <a:r>
              <a:rPr lang="en-US" altLang="en-US" dirty="0"/>
              <a:t> </a:t>
            </a:r>
            <a:r>
              <a:rPr lang="en-US" altLang="en-US" dirty="0" err="1"/>
              <a:t>l’algorithme</a:t>
            </a:r>
            <a:r>
              <a:rPr lang="en-US" altLang="en-US" dirty="0"/>
              <a:t>, les </a:t>
            </a:r>
            <a:r>
              <a:rPr lang="en-US" altLang="en-US" i="1" dirty="0"/>
              <a:t>u</a:t>
            </a:r>
            <a:r>
              <a:rPr lang="en-US" altLang="en-US" dirty="0"/>
              <a:t> </a:t>
            </a:r>
            <a:r>
              <a:rPr lang="en-US" altLang="en-US" dirty="0" err="1"/>
              <a:t>représentent</a:t>
            </a:r>
            <a:r>
              <a:rPr lang="en-US" altLang="en-US" dirty="0"/>
              <a:t> les </a:t>
            </a:r>
            <a:r>
              <a:rPr lang="en-US" altLang="en-US" dirty="0" err="1"/>
              <a:t>tâches</a:t>
            </a:r>
            <a:r>
              <a:rPr lang="en-US" altLang="en-US" dirty="0"/>
              <a:t> </a:t>
            </a:r>
            <a:r>
              <a:rPr lang="en-US" altLang="en-US" i="1" dirty="0"/>
              <a:t>t</a:t>
            </a:r>
            <a:r>
              <a:rPr lang="en-US" altLang="en-US" dirty="0"/>
              <a:t> (</a:t>
            </a:r>
            <a:r>
              <a:rPr lang="en-US" altLang="en-US" dirty="0" err="1"/>
              <a:t>techniquement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dirty="0"/>
              <a:t> </a:t>
            </a:r>
            <a:r>
              <a:rPr lang="en-US" altLang="en-US" dirty="0" err="1"/>
              <a:t>n’est</a:t>
            </a:r>
            <a:r>
              <a:rPr lang="en-US" altLang="en-US" dirty="0"/>
              <a:t> pas </a:t>
            </a:r>
            <a:r>
              <a:rPr lang="en-US" altLang="en-US" dirty="0" err="1"/>
              <a:t>utilisé</a:t>
            </a:r>
            <a:r>
              <a:rPr lang="en-US" altLang="en-US" dirty="0"/>
              <a:t> </a:t>
            </a:r>
            <a:r>
              <a:rPr lang="en-US" altLang="en-US" dirty="0" err="1"/>
              <a:t>directement</a:t>
            </a:r>
            <a:r>
              <a:rPr lang="en-US" altLang="en-US" dirty="0"/>
              <a:t> car la </a:t>
            </a:r>
            <a:r>
              <a:rPr lang="en-US" altLang="en-US" dirty="0" err="1"/>
              <a:t>même</a:t>
            </a:r>
            <a:r>
              <a:rPr lang="en-US" altLang="en-US" dirty="0"/>
              <a:t> </a:t>
            </a:r>
            <a:r>
              <a:rPr lang="en-US" altLang="en-US" dirty="0" err="1"/>
              <a:t>tâche</a:t>
            </a:r>
            <a:r>
              <a:rPr lang="en-US" altLang="en-US" dirty="0"/>
              <a:t> </a:t>
            </a:r>
            <a:r>
              <a:rPr lang="en-US" altLang="en-US" dirty="0" err="1"/>
              <a:t>peut</a:t>
            </a:r>
            <a:r>
              <a:rPr lang="en-US" altLang="en-US" dirty="0"/>
              <a:t> se </a:t>
            </a:r>
            <a:r>
              <a:rPr lang="en-US" altLang="en-US" dirty="0" err="1"/>
              <a:t>retrouver</a:t>
            </a:r>
            <a:r>
              <a:rPr lang="en-US" altLang="en-US" dirty="0"/>
              <a:t> </a:t>
            </a:r>
            <a:r>
              <a:rPr lang="en-US" altLang="en-US" dirty="0" err="1"/>
              <a:t>deux</a:t>
            </a:r>
            <a:r>
              <a:rPr lang="en-US" altLang="en-US" dirty="0"/>
              <a:t> </a:t>
            </a:r>
            <a:r>
              <a:rPr lang="en-US" altLang="en-US" dirty="0" err="1"/>
              <a:t>fois</a:t>
            </a:r>
            <a:r>
              <a:rPr lang="en-US" altLang="en-US" dirty="0"/>
              <a:t> </a:t>
            </a:r>
            <a:r>
              <a:rPr lang="en-US" altLang="en-US" dirty="0" err="1"/>
              <a:t>dans</a:t>
            </a:r>
            <a:r>
              <a:rPr lang="en-US" altLang="en-US" dirty="0"/>
              <a:t> le </a:t>
            </a:r>
            <a:r>
              <a:rPr lang="en-US" altLang="en-US" dirty="0" err="1"/>
              <a:t>même</a:t>
            </a:r>
            <a:r>
              <a:rPr lang="en-US" altLang="en-US" dirty="0"/>
              <a:t> ensemble, </a:t>
            </a:r>
            <a:r>
              <a:rPr lang="en-US" altLang="en-US" dirty="0" err="1"/>
              <a:t>ce</a:t>
            </a:r>
            <a:r>
              <a:rPr lang="en-US" altLang="en-US" dirty="0"/>
              <a:t> qui </a:t>
            </a:r>
            <a:r>
              <a:rPr lang="en-US" altLang="en-US" dirty="0" err="1"/>
              <a:t>n’est</a:t>
            </a:r>
            <a:r>
              <a:rPr lang="en-US" altLang="en-US" dirty="0"/>
              <a:t> pas </a:t>
            </a:r>
            <a:r>
              <a:rPr lang="en-US" altLang="en-US" dirty="0" err="1"/>
              <a:t>permis</a:t>
            </a:r>
            <a:r>
              <a:rPr lang="en-US" altLang="en-US" dirty="0"/>
              <a:t> par la </a:t>
            </a:r>
            <a:r>
              <a:rPr lang="en-US" altLang="en-US" dirty="0" err="1"/>
              <a:t>définition</a:t>
            </a:r>
            <a:r>
              <a:rPr lang="en-US" altLang="en-US" dirty="0"/>
              <a:t> </a:t>
            </a:r>
            <a:r>
              <a:rPr lang="en-US" altLang="en-US" dirty="0" err="1"/>
              <a:t>mathématique</a:t>
            </a:r>
            <a:r>
              <a:rPr lang="en-US" altLang="en-US" dirty="0"/>
              <a:t> d’un ensemble).</a:t>
            </a:r>
            <a:endParaRPr lang="en-US" altLang="en-US" i="1" dirty="0"/>
          </a:p>
          <a:p>
            <a:endParaRPr lang="en-US" altLang="en-US" dirty="0"/>
          </a:p>
          <a:p>
            <a:r>
              <a:rPr lang="en-US" altLang="en-US" dirty="0" err="1"/>
              <a:t>En</a:t>
            </a:r>
            <a:r>
              <a:rPr lang="en-US" altLang="en-US" dirty="0"/>
              <a:t> </a:t>
            </a:r>
            <a:r>
              <a:rPr lang="en-US" altLang="en-US" dirty="0" err="1"/>
              <a:t>décomposant</a:t>
            </a:r>
            <a:r>
              <a:rPr lang="en-US" altLang="en-US" dirty="0"/>
              <a:t> la </a:t>
            </a:r>
            <a:r>
              <a:rPr lang="en-US" altLang="en-US" dirty="0" err="1"/>
              <a:t>tâche</a:t>
            </a:r>
            <a:r>
              <a:rPr lang="en-US" altLang="en-US" dirty="0"/>
              <a:t> </a:t>
            </a:r>
            <a:r>
              <a:rPr lang="en-US" altLang="en-US" i="1" dirty="0"/>
              <a:t>u</a:t>
            </a:r>
            <a:r>
              <a:rPr lang="en-US" altLang="en-US" dirty="0"/>
              <a:t> avec </a:t>
            </a:r>
            <a:r>
              <a:rPr lang="en-US" altLang="en-US" i="1" dirty="0"/>
              <a:t>δ(</a:t>
            </a:r>
            <a:r>
              <a:rPr lang="en-US" altLang="en-US" i="1" dirty="0" err="1"/>
              <a:t>w,u,m,σ</a:t>
            </a:r>
            <a:r>
              <a:rPr lang="en-US" altLang="en-US" i="1" dirty="0"/>
              <a:t>)</a:t>
            </a:r>
            <a:r>
              <a:rPr lang="en-US" altLang="en-US" dirty="0"/>
              <a:t>, on </a:t>
            </a:r>
            <a:r>
              <a:rPr lang="en-US" altLang="en-US" dirty="0" err="1"/>
              <a:t>obtient</a:t>
            </a:r>
            <a:r>
              <a:rPr lang="en-US" altLang="en-US" dirty="0"/>
              <a:t> un </a:t>
            </a:r>
            <a:r>
              <a:rPr lang="en-US" altLang="en-US" dirty="0" err="1"/>
              <a:t>réseau</a:t>
            </a:r>
            <a:r>
              <a:rPr lang="en-US" altLang="en-US" dirty="0"/>
              <a:t> de sous-</a:t>
            </a:r>
            <a:r>
              <a:rPr lang="en-US" altLang="en-US" dirty="0" err="1"/>
              <a:t>tâches</a:t>
            </a:r>
            <a:r>
              <a:rPr lang="en-US" altLang="en-US" dirty="0"/>
              <a:t> </a:t>
            </a:r>
            <a:r>
              <a:rPr lang="en-US" altLang="en-US" dirty="0" err="1"/>
              <a:t>partiellement</a:t>
            </a:r>
            <a:r>
              <a:rPr lang="en-US" altLang="en-US" dirty="0"/>
              <a:t> </a:t>
            </a:r>
            <a:r>
              <a:rPr lang="en-US" altLang="en-US" dirty="0" err="1"/>
              <a:t>ordonné</a:t>
            </a:r>
            <a:r>
              <a:rPr lang="en-US" altLang="en-US" dirty="0"/>
              <a:t>. </a:t>
            </a:r>
            <a:r>
              <a:rPr lang="en-US" altLang="en-US" dirty="0" err="1"/>
              <a:t>Cependant</a:t>
            </a:r>
            <a:r>
              <a:rPr lang="en-US" altLang="en-US" dirty="0"/>
              <a:t>, </a:t>
            </a:r>
            <a:r>
              <a:rPr lang="en-US" altLang="en-US" dirty="0" err="1"/>
              <a:t>il</a:t>
            </a:r>
            <a:r>
              <a:rPr lang="en-US" altLang="en-US" dirty="0"/>
              <a:t> </a:t>
            </a:r>
            <a:r>
              <a:rPr lang="en-US" altLang="en-US" dirty="0" err="1"/>
              <a:t>faut</a:t>
            </a:r>
            <a:r>
              <a:rPr lang="en-US" altLang="en-US" dirty="0"/>
              <a:t> </a:t>
            </a:r>
            <a:r>
              <a:rPr lang="en-US" altLang="en-US" dirty="0" err="1"/>
              <a:t>s’assurer</a:t>
            </a:r>
            <a:r>
              <a:rPr lang="en-US" altLang="en-US" dirty="0"/>
              <a:t> </a:t>
            </a:r>
            <a:r>
              <a:rPr lang="en-US" altLang="en-US" dirty="0" err="1"/>
              <a:t>que</a:t>
            </a:r>
            <a:r>
              <a:rPr lang="en-US" altLang="en-US" dirty="0"/>
              <a:t> la </a:t>
            </a:r>
            <a:r>
              <a:rPr lang="en-US" altLang="en-US" dirty="0" err="1"/>
              <a:t>précondition</a:t>
            </a:r>
            <a:r>
              <a:rPr lang="en-US" altLang="en-US" dirty="0"/>
              <a:t> de </a:t>
            </a:r>
            <a:r>
              <a:rPr lang="en-US" altLang="en-US" i="1" dirty="0"/>
              <a:t>u</a:t>
            </a:r>
            <a:r>
              <a:rPr lang="en-US" altLang="en-US" dirty="0"/>
              <a:t> </a:t>
            </a:r>
            <a:r>
              <a:rPr lang="en-US" altLang="en-US" dirty="0" err="1"/>
              <a:t>soit</a:t>
            </a:r>
            <a:r>
              <a:rPr lang="en-US" altLang="en-US" dirty="0"/>
              <a:t> </a:t>
            </a:r>
            <a:r>
              <a:rPr lang="en-US" altLang="en-US" dirty="0" err="1"/>
              <a:t>vraie</a:t>
            </a:r>
            <a:r>
              <a:rPr lang="en-US" altLang="en-US" dirty="0"/>
              <a:t> </a:t>
            </a:r>
            <a:r>
              <a:rPr lang="en-US" altLang="en-US" dirty="0" err="1"/>
              <a:t>dans</a:t>
            </a:r>
            <a:r>
              <a:rPr lang="en-US" altLang="en-US" dirty="0"/>
              <a:t> la première de </a:t>
            </a:r>
            <a:r>
              <a:rPr lang="en-US" altLang="en-US" dirty="0" err="1"/>
              <a:t>ces</a:t>
            </a:r>
            <a:r>
              <a:rPr lang="en-US" altLang="en-US" dirty="0"/>
              <a:t> sous-</a:t>
            </a:r>
            <a:r>
              <a:rPr lang="en-US" altLang="en-US" dirty="0" err="1"/>
              <a:t>tâches</a:t>
            </a:r>
            <a:r>
              <a:rPr lang="en-US" altLang="en-US" dirty="0"/>
              <a:t> (</a:t>
            </a:r>
            <a:r>
              <a:rPr lang="en-US" altLang="en-US" dirty="0" err="1"/>
              <a:t>en</a:t>
            </a:r>
            <a:r>
              <a:rPr lang="en-US" altLang="en-US" dirty="0"/>
              <a:t> </a:t>
            </a:r>
            <a:r>
              <a:rPr lang="en-US" altLang="en-US" dirty="0" err="1"/>
              <a:t>ajoutant</a:t>
            </a:r>
            <a:r>
              <a:rPr lang="en-US" altLang="en-US" dirty="0"/>
              <a:t> des </a:t>
            </a:r>
            <a:r>
              <a:rPr lang="en-US" altLang="en-US" dirty="0" err="1"/>
              <a:t>contraintes</a:t>
            </a:r>
            <a:r>
              <a:rPr lang="en-US" altLang="en-US" dirty="0"/>
              <a:t> </a:t>
            </a:r>
            <a:r>
              <a:rPr lang="en-US" altLang="en-US" dirty="0" err="1"/>
              <a:t>additionnelles</a:t>
            </a:r>
            <a:r>
              <a:rPr lang="en-US" altLang="en-US" dirty="0"/>
              <a:t>); </a:t>
            </a:r>
            <a:r>
              <a:rPr lang="en-US" altLang="en-US" dirty="0" err="1"/>
              <a:t>donc</a:t>
            </a:r>
            <a:r>
              <a:rPr lang="en-US" altLang="en-US" dirty="0"/>
              <a:t> </a:t>
            </a:r>
            <a:r>
              <a:rPr lang="en-US" altLang="en-US" i="1" dirty="0"/>
              <a:t>δ(</a:t>
            </a:r>
            <a:r>
              <a:rPr lang="en-US" altLang="en-US" i="1" dirty="0" err="1"/>
              <a:t>w,u,m,σ</a:t>
            </a:r>
            <a:r>
              <a:rPr lang="en-US" altLang="en-US" i="1" dirty="0"/>
              <a:t>)</a:t>
            </a:r>
            <a:r>
              <a:rPr lang="en-US" altLang="en-US" dirty="0"/>
              <a:t> </a:t>
            </a:r>
            <a:r>
              <a:rPr lang="en-US" altLang="en-US" dirty="0" err="1"/>
              <a:t>retourne</a:t>
            </a:r>
            <a:r>
              <a:rPr lang="en-US" altLang="en-US" dirty="0"/>
              <a:t> un ensemble de </a:t>
            </a:r>
            <a:r>
              <a:rPr lang="en-US" altLang="en-US" dirty="0" err="1"/>
              <a:t>réseaux</a:t>
            </a:r>
            <a:r>
              <a:rPr lang="en-US" altLang="en-US" dirty="0"/>
              <a:t> </a:t>
            </a:r>
            <a:r>
              <a:rPr lang="en-US" altLang="en-US" dirty="0" err="1"/>
              <a:t>possibles</a:t>
            </a:r>
            <a:r>
              <a:rPr lang="en-US" altLang="en-US" dirty="0"/>
              <a:t>, un pour </a:t>
            </a:r>
            <a:r>
              <a:rPr lang="en-US" altLang="en-US" dirty="0" err="1"/>
              <a:t>chaque</a:t>
            </a:r>
            <a:r>
              <a:rPr lang="en-US" altLang="en-US" dirty="0"/>
              <a:t> sous-</a:t>
            </a:r>
            <a:r>
              <a:rPr lang="en-US" altLang="en-US" dirty="0" err="1"/>
              <a:t>tâche</a:t>
            </a:r>
            <a:r>
              <a:rPr lang="en-US" altLang="en-US" dirty="0"/>
              <a:t> </a:t>
            </a:r>
            <a:r>
              <a:rPr lang="en-US" altLang="en-US" dirty="0" err="1"/>
              <a:t>qu’on</a:t>
            </a:r>
            <a:r>
              <a:rPr lang="en-US" altLang="en-US" dirty="0"/>
              <a:t> </a:t>
            </a:r>
            <a:r>
              <a:rPr lang="en-US" altLang="en-US" dirty="0" err="1"/>
              <a:t>sélectionne</a:t>
            </a:r>
            <a:r>
              <a:rPr lang="en-US" altLang="en-US" dirty="0"/>
              <a:t> </a:t>
            </a:r>
            <a:r>
              <a:rPr lang="en-US" altLang="en-US" dirty="0" err="1"/>
              <a:t>comme</a:t>
            </a:r>
            <a:r>
              <a:rPr lang="en-US" altLang="en-US" dirty="0"/>
              <a:t> la </a:t>
            </a:r>
            <a:r>
              <a:rPr lang="en-US" altLang="en-US" dirty="0" err="1"/>
              <a:t>tâche</a:t>
            </a:r>
            <a:r>
              <a:rPr lang="en-US" altLang="en-US" dirty="0"/>
              <a:t> </a:t>
            </a:r>
            <a:r>
              <a:rPr lang="en-US" altLang="en-US" dirty="0" err="1"/>
              <a:t>initiale</a:t>
            </a:r>
            <a:r>
              <a:rPr lang="en-US" altLang="en-US" dirty="0"/>
              <a:t>. La </a:t>
            </a:r>
            <a:r>
              <a:rPr lang="en-US" altLang="en-US" dirty="0" err="1"/>
              <a:t>décision</a:t>
            </a:r>
            <a:r>
              <a:rPr lang="en-US" altLang="en-US" dirty="0"/>
              <a:t> non-</a:t>
            </a:r>
            <a:r>
              <a:rPr lang="en-US" altLang="en-US" dirty="0" err="1"/>
              <a:t>déterministe</a:t>
            </a:r>
            <a:r>
              <a:rPr lang="en-US" altLang="en-US" dirty="0"/>
              <a:t> </a:t>
            </a:r>
            <a:r>
              <a:rPr lang="en-US" altLang="en-US" dirty="0" err="1"/>
              <a:t>revient</a:t>
            </a:r>
            <a:r>
              <a:rPr lang="en-US" altLang="en-US" dirty="0"/>
              <a:t> </a:t>
            </a:r>
            <a:r>
              <a:rPr lang="en-US" altLang="en-US" dirty="0" err="1"/>
              <a:t>donc</a:t>
            </a:r>
            <a:r>
              <a:rPr lang="en-US" altLang="en-US" dirty="0"/>
              <a:t> à </a:t>
            </a:r>
            <a:r>
              <a:rPr lang="en-US" altLang="en-US" dirty="0" err="1"/>
              <a:t>décider</a:t>
            </a:r>
            <a:r>
              <a:rPr lang="en-US" altLang="en-US" dirty="0"/>
              <a:t> </a:t>
            </a:r>
            <a:r>
              <a:rPr lang="en-US" altLang="en-US" dirty="0" err="1"/>
              <a:t>quelle</a:t>
            </a:r>
            <a:r>
              <a:rPr lang="en-US" altLang="en-US" dirty="0"/>
              <a:t> sous-</a:t>
            </a:r>
            <a:r>
              <a:rPr lang="en-US" altLang="en-US" dirty="0" err="1"/>
              <a:t>tâche</a:t>
            </a:r>
            <a:r>
              <a:rPr lang="en-US" altLang="en-US" dirty="0"/>
              <a:t> on fait </a:t>
            </a:r>
            <a:r>
              <a:rPr lang="en-US" altLang="en-US" dirty="0" err="1"/>
              <a:t>en</a:t>
            </a:r>
            <a:r>
              <a:rPr lang="en-US" altLang="en-US" dirty="0"/>
              <a:t> premier (</a:t>
            </a:r>
            <a:r>
              <a:rPr lang="en-US" altLang="en-US" dirty="0" err="1"/>
              <a:t>parmi</a:t>
            </a:r>
            <a:r>
              <a:rPr lang="en-US" altLang="en-US" dirty="0"/>
              <a:t> </a:t>
            </a:r>
            <a:r>
              <a:rPr lang="en-US" altLang="en-US" dirty="0" err="1"/>
              <a:t>celles</a:t>
            </a:r>
            <a:r>
              <a:rPr lang="en-US" altLang="en-US" dirty="0"/>
              <a:t> qui </a:t>
            </a:r>
            <a:r>
              <a:rPr lang="en-US" altLang="en-US" dirty="0" err="1"/>
              <a:t>n’ont</a:t>
            </a:r>
            <a:r>
              <a:rPr lang="en-US" altLang="en-US" dirty="0"/>
              <a:t> pas de </a:t>
            </a:r>
            <a:r>
              <a:rPr lang="en-US" altLang="en-US" dirty="0" err="1"/>
              <a:t>prédécesseur</a:t>
            </a:r>
            <a:r>
              <a:rPr lang="en-US" altLang="en-US" dirty="0"/>
              <a:t>).</a:t>
            </a:r>
          </a:p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i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Les </a:t>
            </a:r>
            <a:r>
              <a:rPr lang="en-US" altLang="en-US" dirty="0" err="1"/>
              <a:t>tâches</a:t>
            </a:r>
            <a:r>
              <a:rPr lang="en-US" altLang="en-US" dirty="0"/>
              <a:t> non</a:t>
            </a:r>
            <a:r>
              <a:rPr lang="en-US" altLang="en-US" baseline="0" dirty="0"/>
              <a:t> primitives </a:t>
            </a:r>
            <a:r>
              <a:rPr lang="en-US" altLang="en-US" baseline="0" dirty="0" err="1"/>
              <a:t>sont</a:t>
            </a:r>
            <a:r>
              <a:rPr lang="en-US" altLang="en-US" baseline="0" dirty="0"/>
              <a:t> en </a:t>
            </a:r>
            <a:r>
              <a:rPr lang="en-US" altLang="en-US" baseline="0" dirty="0" err="1"/>
              <a:t>gras</a:t>
            </a:r>
            <a:r>
              <a:rPr lang="en-US" altLang="en-US" baseline="0" dirty="0"/>
              <a:t>.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Actions (</a:t>
            </a:r>
            <a:r>
              <a:rPr lang="en-US" altLang="en-US" dirty="0" err="1"/>
              <a:t>tâches</a:t>
            </a:r>
            <a:r>
              <a:rPr lang="en-US" altLang="en-US" dirty="0"/>
              <a:t> primitives): fly(?</a:t>
            </a:r>
            <a:r>
              <a:rPr lang="en-US" altLang="en-US" dirty="0" err="1"/>
              <a:t>x,?y</a:t>
            </a:r>
            <a:r>
              <a:rPr lang="en-US" altLang="en-US" dirty="0"/>
              <a:t>) </a:t>
            </a:r>
            <a:r>
              <a:rPr lang="en-US" altLang="en-US" dirty="0" err="1"/>
              <a:t>ou</a:t>
            </a:r>
            <a:r>
              <a:rPr lang="en-US" altLang="en-US" dirty="0"/>
              <a:t> fly(?</a:t>
            </a:r>
            <a:r>
              <a:rPr lang="en-US" altLang="en-US" dirty="0" err="1"/>
              <a:t>x,b</a:t>
            </a:r>
            <a:r>
              <a:rPr lang="en-US" altLang="en-US" dirty="0"/>
              <a:t>) </a:t>
            </a:r>
            <a:r>
              <a:rPr lang="en-US" altLang="en-US" dirty="0" err="1"/>
              <a:t>ou</a:t>
            </a:r>
            <a:r>
              <a:rPr lang="en-US" altLang="en-US" dirty="0"/>
              <a:t> fly(</a:t>
            </a:r>
            <a:r>
              <a:rPr lang="en-US" altLang="en-US" dirty="0" err="1"/>
              <a:t>a,b</a:t>
            </a:r>
            <a:r>
              <a:rPr lang="en-US" altLang="en-US" dirty="0"/>
              <a:t>)</a:t>
            </a:r>
          </a:p>
          <a:p>
            <a:endParaRPr lang="en-US" altLang="en-US" dirty="0"/>
          </a:p>
          <a:p>
            <a:r>
              <a:rPr lang="en-US" altLang="en-US" dirty="0" err="1"/>
              <a:t>Tâches</a:t>
            </a:r>
            <a:r>
              <a:rPr lang="en-US" altLang="en-US" dirty="0"/>
              <a:t> non primitives: travel(</a:t>
            </a:r>
            <a:r>
              <a:rPr lang="en-US" altLang="en-US" dirty="0" err="1"/>
              <a:t>x,y</a:t>
            </a:r>
            <a:r>
              <a:rPr lang="en-US" altLang="en-US" dirty="0"/>
              <a:t>), air-travel(</a:t>
            </a:r>
            <a:r>
              <a:rPr lang="en-US" altLang="en-US" dirty="0" err="1"/>
              <a:t>x,y</a:t>
            </a:r>
            <a:r>
              <a:rPr lang="en-US" altLang="en-US" dirty="0"/>
              <a:t>)</a:t>
            </a:r>
          </a:p>
          <a:p>
            <a:endParaRPr lang="en-US" altLang="en-US" dirty="0"/>
          </a:p>
          <a:p>
            <a:r>
              <a:rPr lang="en-US" altLang="en-US" dirty="0"/>
              <a:t>a(x) </a:t>
            </a:r>
            <a:r>
              <a:rPr lang="en-US" altLang="en-US" dirty="0" err="1"/>
              <a:t>signifie</a:t>
            </a:r>
            <a:r>
              <a:rPr lang="en-US" altLang="en-US" dirty="0"/>
              <a:t> “airport</a:t>
            </a:r>
            <a:r>
              <a:rPr lang="en-US" altLang="en-US" baseline="0" dirty="0"/>
              <a:t> at location x”</a:t>
            </a:r>
          </a:p>
          <a:p>
            <a:endParaRPr lang="en-US" altLang="en-US" baseline="0" dirty="0"/>
          </a:p>
          <a:p>
            <a:r>
              <a:rPr lang="en-US" altLang="en-US" baseline="0" dirty="0"/>
              <a:t>Remarque </a:t>
            </a:r>
            <a:r>
              <a:rPr lang="en-US" altLang="en-US" baseline="0" dirty="0" err="1"/>
              <a:t>que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ce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réseaux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est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récursif</a:t>
            </a:r>
            <a:r>
              <a:rPr lang="en-US" altLang="en-US" baseline="0" dirty="0"/>
              <a:t>. La </a:t>
            </a:r>
            <a:r>
              <a:rPr lang="en-US" altLang="en-US" baseline="0" dirty="0" err="1"/>
              <a:t>racine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est</a:t>
            </a:r>
            <a:r>
              <a:rPr lang="en-US" altLang="en-US" baseline="0" dirty="0"/>
              <a:t> travel(</a:t>
            </a:r>
            <a:r>
              <a:rPr lang="en-US" altLang="en-US" baseline="0" dirty="0" err="1"/>
              <a:t>x,y</a:t>
            </a:r>
            <a:r>
              <a:rPr lang="en-US" altLang="en-US" baseline="0" dirty="0"/>
              <a:t>), </a:t>
            </a:r>
            <a:r>
              <a:rPr lang="en-US" altLang="en-US" baseline="0" dirty="0" err="1"/>
              <a:t>mais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sa</a:t>
            </a:r>
            <a:r>
              <a:rPr lang="en-US" altLang="en-US" baseline="0" dirty="0"/>
              <a:t> sous </a:t>
            </a:r>
            <a:r>
              <a:rPr lang="en-US" altLang="en-US" baseline="0" dirty="0" err="1"/>
              <a:t>tâche</a:t>
            </a:r>
            <a:r>
              <a:rPr lang="en-US" altLang="en-US" baseline="0" dirty="0"/>
              <a:t> air-travel(</a:t>
            </a:r>
            <a:r>
              <a:rPr lang="en-US" altLang="en-US" baseline="0" dirty="0" err="1"/>
              <a:t>x,y</a:t>
            </a:r>
            <a:r>
              <a:rPr lang="en-US" altLang="en-US" baseline="0" dirty="0"/>
              <a:t>) a </a:t>
            </a:r>
            <a:r>
              <a:rPr lang="en-US" altLang="en-US" baseline="0" dirty="0" err="1"/>
              <a:t>aussi</a:t>
            </a:r>
            <a:r>
              <a:rPr lang="en-US" altLang="en-US" baseline="0" dirty="0"/>
              <a:t> travel(…) </a:t>
            </a:r>
            <a:r>
              <a:rPr lang="en-US" altLang="en-US" baseline="0" dirty="0" err="1"/>
              <a:t>comme</a:t>
            </a:r>
            <a:r>
              <a:rPr lang="en-US" altLang="en-US" baseline="0" dirty="0"/>
              <a:t> sous </a:t>
            </a:r>
            <a:r>
              <a:rPr lang="en-US" altLang="en-US" baseline="0" dirty="0" err="1"/>
              <a:t>tâche</a:t>
            </a:r>
            <a:r>
              <a:rPr lang="en-US" altLang="en-US" baseline="0" dirty="0"/>
              <a:t>.</a:t>
            </a:r>
          </a:p>
          <a:p>
            <a:endParaRPr lang="en-US" altLang="en-US" baseline="0" dirty="0"/>
          </a:p>
          <a:p>
            <a:r>
              <a:rPr lang="en-US" altLang="en-US" baseline="0" dirty="0" err="1"/>
              <a:t>Deux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méthodes</a:t>
            </a:r>
            <a:r>
              <a:rPr lang="en-US" altLang="en-US" baseline="0" dirty="0"/>
              <a:t> de </a:t>
            </a:r>
            <a:r>
              <a:rPr lang="en-US" altLang="en-US" baseline="0" dirty="0" err="1"/>
              <a:t>décompositions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sont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montrées</a:t>
            </a:r>
            <a:r>
              <a:rPr lang="en-US" altLang="en-US" baseline="0" dirty="0"/>
              <a:t>: air-travel et taxi-travel. Les </a:t>
            </a:r>
            <a:r>
              <a:rPr lang="en-US" altLang="en-US" baseline="0" dirty="0" err="1"/>
              <a:t>deux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sont</a:t>
            </a:r>
            <a:r>
              <a:rPr lang="en-US" altLang="en-US" baseline="0" dirty="0"/>
              <a:t> pour </a:t>
            </a:r>
            <a:r>
              <a:rPr lang="en-US" altLang="en-US" baseline="0" dirty="0" err="1"/>
              <a:t>décomposer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une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tâche</a:t>
            </a:r>
            <a:r>
              <a:rPr lang="en-US" altLang="en-US" baseline="0" dirty="0"/>
              <a:t> de type travel(</a:t>
            </a:r>
            <a:r>
              <a:rPr lang="en-US" altLang="en-US" baseline="0" dirty="0" err="1"/>
              <a:t>x,y</a:t>
            </a:r>
            <a:r>
              <a:rPr lang="en-US" altLang="en-US" baseline="0" dirty="0"/>
              <a:t>). La première </a:t>
            </a:r>
            <a:r>
              <a:rPr lang="en-US" altLang="en-US" baseline="0" dirty="0" err="1"/>
              <a:t>méthode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s’applique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dans</a:t>
            </a:r>
            <a:r>
              <a:rPr lang="en-US" altLang="en-US" baseline="0" dirty="0"/>
              <a:t> un </a:t>
            </a:r>
            <a:r>
              <a:rPr lang="en-US" altLang="en-US" baseline="0" dirty="0" err="1"/>
              <a:t>contexte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où</a:t>
            </a:r>
            <a:r>
              <a:rPr lang="en-US" altLang="en-US" baseline="0" dirty="0"/>
              <a:t> long-distance(</a:t>
            </a:r>
            <a:r>
              <a:rPr lang="en-US" altLang="en-US" baseline="0" dirty="0" err="1"/>
              <a:t>x,y</a:t>
            </a:r>
            <a:r>
              <a:rPr lang="en-US" altLang="en-US" baseline="0" dirty="0"/>
              <a:t>) </a:t>
            </a:r>
            <a:r>
              <a:rPr lang="en-US" altLang="en-US" baseline="0" dirty="0" err="1"/>
              <a:t>est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vrai</a:t>
            </a:r>
            <a:r>
              <a:rPr lang="en-US" altLang="en-US" baseline="0" dirty="0"/>
              <a:t>. </a:t>
            </a:r>
            <a:r>
              <a:rPr lang="en-US" altLang="en-US" baseline="0" dirty="0" err="1"/>
              <a:t>L’autre</a:t>
            </a:r>
            <a:r>
              <a:rPr lang="en-US" altLang="en-US" baseline="0" dirty="0"/>
              <a:t> pour short-distance. Long-distance et short-distance </a:t>
            </a:r>
            <a:r>
              <a:rPr lang="en-US" altLang="en-US" baseline="0" dirty="0" err="1"/>
              <a:t>sont</a:t>
            </a:r>
            <a:r>
              <a:rPr lang="en-US" altLang="en-US" baseline="0" dirty="0"/>
              <a:t> des </a:t>
            </a:r>
            <a:r>
              <a:rPr lang="en-US" altLang="en-US" baseline="0" dirty="0" err="1"/>
              <a:t>prédicats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évalués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dans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l’état</a:t>
            </a:r>
            <a:r>
              <a:rPr lang="en-US" altLang="en-US" baseline="0" dirty="0"/>
              <a:t> courant.</a:t>
            </a:r>
          </a:p>
          <a:p>
            <a:endParaRPr lang="en-US" altLang="en-US" baseline="0" dirty="0"/>
          </a:p>
          <a:p>
            <a:r>
              <a:rPr lang="en-US" altLang="en-US" baseline="0" dirty="0" err="1"/>
              <a:t>Une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méthode</a:t>
            </a:r>
            <a:r>
              <a:rPr lang="en-US" altLang="en-US" baseline="0" dirty="0"/>
              <a:t> a </a:t>
            </a:r>
            <a:r>
              <a:rPr lang="en-US" altLang="en-US" baseline="0" dirty="0" err="1"/>
              <a:t>comme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résultats</a:t>
            </a:r>
            <a:r>
              <a:rPr lang="en-US" altLang="en-US" baseline="0" dirty="0"/>
              <a:t> des sous-</a:t>
            </a:r>
            <a:r>
              <a:rPr lang="en-US" altLang="en-US" baseline="0" dirty="0" err="1"/>
              <a:t>tâches</a:t>
            </a:r>
            <a:r>
              <a:rPr lang="en-US" altLang="en-US" baseline="0" dirty="0"/>
              <a:t>.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Consider a StarCraft duel between a player using the </a:t>
            </a:r>
            <a:r>
              <a:rPr lang="en-CA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Terran</a:t>
            </a:r>
            <a:endParaRPr lang="en-CA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faction and one using the </a:t>
            </a:r>
            <a:r>
              <a:rPr lang="en-CA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Zerg</a:t>
            </a:r>
            <a:r>
              <a:rPr lang="en-CA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faction, seen from the</a:t>
            </a:r>
          </a:p>
          <a:p>
            <a:r>
              <a:rPr lang="en-CA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Terran</a:t>
            </a:r>
            <a:r>
              <a:rPr lang="en-CA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player’s point of view. Let us assume both players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know their opponent’s chosen faction, as would be typically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case in StarCraft. The </a:t>
            </a:r>
            <a:r>
              <a:rPr lang="en-CA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Zerg</a:t>
            </a:r>
            <a:r>
              <a:rPr lang="en-CA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player’s strategy might be to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attack very early, in which case the </a:t>
            </a:r>
            <a:r>
              <a:rPr lang="en-CA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Terran</a:t>
            </a:r>
            <a:r>
              <a:rPr lang="en-CA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player would have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 sacrifice his early resource gathering to build a defence.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 alternative strategy may be to gather more resources in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early game to mount a stronger attack later on.</a:t>
            </a:r>
          </a:p>
          <a:p>
            <a:endParaRPr lang="en-CA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 correctly assess the </a:t>
            </a:r>
            <a:r>
              <a:rPr lang="en-CA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Zerg’s</a:t>
            </a:r>
            <a:r>
              <a:rPr lang="en-CA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strategy, the </a:t>
            </a:r>
            <a:r>
              <a:rPr lang="en-CA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Terran</a:t>
            </a:r>
            <a:r>
              <a:rPr lang="en-CA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player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needs knowledge about the typical strategies a </a:t>
            </a:r>
            <a:r>
              <a:rPr lang="en-CA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Zerg</a:t>
            </a:r>
            <a:r>
              <a:rPr lang="en-CA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player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might use when facing a </a:t>
            </a:r>
            <a:r>
              <a:rPr lang="en-CA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Terran</a:t>
            </a:r>
            <a:r>
              <a:rPr lang="en-CA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player – that is, a strategic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plan library. Figure 2 illustrates the 12 Hatch strategy using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 Hierarchical Task Network (HTN). Note that in StarCraft,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early strategies are often named after the first structure(s)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built preceded by the number of workers required before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that structure is built. For instance, 5 Pool means that the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player builds a Spawning Pool after he recruited his fifth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worker unit. High level goals (understood as tasks in an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HTN representation) are represented with ovals while actions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(understood as primitive tasks) are represented with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boxes. The actions use the following convention: the first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letter is the action taken by the opponent (B for “Build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Structure”, R for “Recruit Unit” and U for “Research Upgrade”)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 between parentheses is the object that is being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built/recruited/researched (for structures: H stands for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“Hatchery”, SP for “Spawning Pool”, L for “Lair” and E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for “Extractor”; for units: W stands for “Worker”, O for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“Overlord” and Z for “</a:t>
            </a:r>
            <a:r>
              <a:rPr lang="en-CA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Zergling</a:t>
            </a:r>
            <a:r>
              <a:rPr lang="en-CA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”; and for upgrades MB is for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“Metabolic Boost”, an upgrade that augments the speed of</a:t>
            </a:r>
          </a:p>
          <a:p>
            <a:r>
              <a:rPr lang="en-CA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Zerglings</a:t>
            </a:r>
            <a:r>
              <a:rPr lang="en-CA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). If there is a number in the parentheses, it refers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 the number of units that should be recruited. The arrows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between tasks show precedence relations. The dotted arrows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mean that the task needs to be started for the next one to start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while the full arrows mean that the task needs to be successful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for the next one to start.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9794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 example set of plans: In this figure, AND-nodes are represented by an undirected arc across the lines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connecting the parent node to its children. OR-nodes do not have this arc. Ordering constraints in the plans are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represented by directed arcs between the ordered actions. For example action scan must be executed before </a:t>
            </a:r>
            <a:r>
              <a:rPr lang="en-CA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getctrl</a:t>
            </a:r>
            <a:endParaRPr lang="en-CA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which must be executed before get-data to perform Theft.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9794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Algorithme de SHOP, retourne un plan totalement ordonné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La prevue</a:t>
            </a:r>
            <a:r>
              <a:rPr lang="en-US" altLang="en-US" baseline="0" dirty="0"/>
              <a:t> que </a:t>
            </a:r>
            <a:r>
              <a:rPr lang="en-US" altLang="en-US" sz="1200" dirty="0"/>
              <a:t>Total-Order-Forward  </a:t>
            </a:r>
            <a:r>
              <a:rPr lang="en-US" altLang="en-US" sz="1200" dirty="0" err="1"/>
              <a:t>est</a:t>
            </a:r>
            <a:r>
              <a:rPr lang="en-US" altLang="en-US" sz="1200" dirty="0"/>
              <a:t> </a:t>
            </a:r>
            <a:r>
              <a:rPr lang="en-US" altLang="en-US" sz="1200" dirty="0" err="1"/>
              <a:t>turing</a:t>
            </a:r>
            <a:r>
              <a:rPr lang="en-US" altLang="en-US" sz="1200" dirty="0"/>
              <a:t>-complete </a:t>
            </a:r>
            <a:r>
              <a:rPr lang="en-US" altLang="en-US" sz="1200" dirty="0" err="1"/>
              <a:t>découle</a:t>
            </a:r>
            <a:r>
              <a:rPr lang="en-US" altLang="en-US" sz="1200" dirty="0"/>
              <a:t> </a:t>
            </a:r>
            <a:r>
              <a:rPr lang="en-US" altLang="en-US" sz="1200" dirty="0" err="1"/>
              <a:t>d’une</a:t>
            </a:r>
            <a:r>
              <a:rPr lang="en-US" altLang="en-US" sz="1200" dirty="0"/>
              <a:t> prevue</a:t>
            </a:r>
            <a:r>
              <a:rPr lang="en-US" altLang="en-US" sz="1200" baseline="0" dirty="0"/>
              <a:t> </a:t>
            </a:r>
            <a:r>
              <a:rPr lang="en-US" altLang="en-US" sz="1200" baseline="0" dirty="0" err="1"/>
              <a:t>faite</a:t>
            </a:r>
            <a:r>
              <a:rPr lang="en-US" altLang="en-US" sz="1200" baseline="0" dirty="0"/>
              <a:t> pour </a:t>
            </a:r>
            <a:r>
              <a:rPr lang="en-US" altLang="en-US" sz="1200" baseline="0" dirty="0" err="1"/>
              <a:t>l’algorithme</a:t>
            </a:r>
            <a:r>
              <a:rPr lang="en-US" altLang="en-US" sz="1200" baseline="0" dirty="0"/>
              <a:t> SHOP qui </a:t>
            </a:r>
            <a:r>
              <a:rPr lang="en-US" altLang="en-US" sz="1200" baseline="0" dirty="0" err="1"/>
              <a:t>est</a:t>
            </a:r>
            <a:r>
              <a:rPr lang="en-US" altLang="en-US" sz="1200" baseline="0" dirty="0"/>
              <a:t> </a:t>
            </a:r>
            <a:r>
              <a:rPr lang="en-US" altLang="en-US" sz="1200" baseline="0" dirty="0" err="1"/>
              <a:t>une</a:t>
            </a:r>
            <a:r>
              <a:rPr lang="en-US" altLang="en-US" sz="1200" baseline="0" dirty="0"/>
              <a:t> </a:t>
            </a:r>
            <a:r>
              <a:rPr lang="en-US" altLang="en-US" sz="1200" baseline="0" dirty="0" err="1"/>
              <a:t>variante</a:t>
            </a:r>
            <a:r>
              <a:rPr lang="en-US" altLang="en-US" sz="1200" baseline="0" dirty="0"/>
              <a:t> de </a:t>
            </a:r>
            <a:r>
              <a:rPr lang="en-US" altLang="en-US" sz="1200" dirty="0"/>
              <a:t>Total-Order-Forward </a:t>
            </a:r>
            <a:r>
              <a:rPr lang="en-US" altLang="en-US" sz="1200" baseline="0" dirty="0"/>
              <a:t> (</a:t>
            </a:r>
            <a:r>
              <a:rPr lang="en-US" altLang="en-US" sz="1200" baseline="0" dirty="0" err="1"/>
              <a:t>voir</a:t>
            </a:r>
            <a:r>
              <a:rPr lang="en-US" altLang="en-US" sz="1200" baseline="0" dirty="0"/>
              <a:t> </a:t>
            </a:r>
            <a:r>
              <a:rPr lang="en-US" altLang="en-US" sz="1200" baseline="0" dirty="0" err="1"/>
              <a:t>références</a:t>
            </a:r>
            <a:r>
              <a:rPr lang="en-US" altLang="en-US" sz="1200" baseline="0"/>
              <a:t>).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Les </a:t>
            </a:r>
            <a:r>
              <a:rPr lang="en-US" altLang="en-US" dirty="0" err="1"/>
              <a:t>paires</a:t>
            </a:r>
            <a:r>
              <a:rPr lang="en-US" altLang="en-US" dirty="0"/>
              <a:t> </a:t>
            </a:r>
            <a:r>
              <a:rPr lang="en-US" altLang="en-US" dirty="0" err="1"/>
              <a:t>indiquent</a:t>
            </a:r>
            <a:r>
              <a:rPr lang="en-US" altLang="en-US" dirty="0"/>
              <a:t> des</a:t>
            </a:r>
            <a:r>
              <a:rPr lang="en-US" altLang="en-US" baseline="0" dirty="0"/>
              <a:t> relations de </a:t>
            </a:r>
            <a:r>
              <a:rPr lang="en-US" altLang="en-US" baseline="0" dirty="0" err="1"/>
              <a:t>précédence</a:t>
            </a:r>
            <a:r>
              <a:rPr lang="en-US" altLang="en-US" baseline="0" dirty="0"/>
              <a:t> entre sous </a:t>
            </a:r>
            <a:r>
              <a:rPr lang="en-US" altLang="en-US" baseline="0" dirty="0" err="1"/>
              <a:t>tâches</a:t>
            </a:r>
            <a:r>
              <a:rPr lang="en-US" altLang="en-US" baseline="0" dirty="0"/>
              <a:t>.</a:t>
            </a:r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Froduald Kabanza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IFT702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5A73F-17B1-4CEA-9049-66A90A026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5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Froduald Kabanza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IFT702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66114-EB5B-4392-9EE5-C4DA47F99B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01600"/>
            <a:ext cx="22098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01600"/>
            <a:ext cx="64770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Froduald Kabanza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IFT702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5C2C5-2C25-4D24-85AE-9987199BD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8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Froduald Kabanza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IFT702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F9280-F2C6-4053-B473-1C0FCD589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2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Froduald Kabanza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IFT702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763F2-BAFD-47A5-87D9-1F2893EF77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8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8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Froduald Kabanza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IFT702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602D7-3E5E-44FF-A18A-8E26B04585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3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Froduald Kabanza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IFT702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C0F90-36B3-4048-8155-78B8A0CC4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9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Froduald Kabanza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IFT702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3E6BB-9FA2-4ADE-A6FA-3C7471B85E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1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Froduald Kabanza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IFT702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A0CB5-EB99-40EE-989B-11E0A9CCCD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9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Froduald Kabanza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IFT702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95696-F308-441F-951B-456FC85942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Froduald Kabanza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IFT702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D2AA8-1C7B-4433-B573-039849C119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4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1600"/>
            <a:ext cx="88392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3216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© Froduald Kabanza</a:t>
            </a:r>
          </a:p>
        </p:txBody>
      </p:sp>
      <p:sp>
        <p:nvSpPr>
          <p:cNvPr id="73216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IFT702</a:t>
            </a:r>
          </a:p>
        </p:txBody>
      </p:sp>
      <p:sp>
        <p:nvSpPr>
          <p:cNvPr id="73216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C019C3DA-0D1D-4254-A0BA-FF8163B108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Font typeface="Webdings" pitchFamily="18" charset="2"/>
        <a:buChar char="=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Char char="»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Font typeface="Times" charset="0"/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Font typeface="Times" charset="0"/>
        <a:buChar char="›"/>
        <a:defRPr sz="24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Font typeface="Times" charset="0"/>
        <a:buChar char="-"/>
        <a:defRPr sz="24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Font typeface="Times" charset="0"/>
        <a:buChar char="-"/>
        <a:defRPr sz="24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Font typeface="Times" charset="0"/>
        <a:buChar char="-"/>
        <a:defRPr sz="24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Font typeface="Times" charset="0"/>
        <a:buChar char="-"/>
        <a:defRPr sz="24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Font typeface="Times" charset="0"/>
        <a:buChar char="-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laniart.usherbrooke.ca/kabanza/publications/10/pair10-opponent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direct.com/science/article/pii/S000437020900045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rojects.laas.fr/planning/book.pdf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md.edu/projects/shop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202.0090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as.fr/plannin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cs.umd.edu/projects/shop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800100"/>
            <a:ext cx="9144000" cy="2628900"/>
          </a:xfrm>
        </p:spPr>
        <p:txBody>
          <a:bodyPr/>
          <a:lstStyle/>
          <a:p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 IFT608 / IFT 702</a:t>
            </a:r>
            <a:br>
              <a:rPr lang="en-US" altLang="en-US" dirty="0"/>
            </a:br>
            <a:r>
              <a:rPr lang="en-US" altLang="en-US" dirty="0"/>
              <a:t>Planification en intelligence </a:t>
            </a:r>
            <a:r>
              <a:rPr lang="en-US" altLang="en-US" dirty="0" err="1"/>
              <a:t>artificielle</a:t>
            </a:r>
            <a:r>
              <a:rPr lang="en-US" altLang="en-US" dirty="0"/>
              <a:t> 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sz="2400" dirty="0" err="1"/>
              <a:t>Contrôle</a:t>
            </a:r>
            <a:r>
              <a:rPr lang="en-US" altLang="en-US" sz="2400" dirty="0"/>
              <a:t> de la recherche </a:t>
            </a:r>
            <a:br>
              <a:rPr lang="en-US" altLang="en-US" sz="2400" dirty="0"/>
            </a:br>
            <a:r>
              <a:rPr lang="en-US" altLang="en-US" sz="2400" dirty="0"/>
              <a:t>avec des </a:t>
            </a:r>
            <a:r>
              <a:rPr lang="en-US" altLang="en-US" sz="2400" dirty="0" err="1"/>
              <a:t>réseaux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tâches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hiérarchiques</a:t>
            </a:r>
            <a:endParaRPr lang="en-US" altLang="en-US" sz="2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Froduald Kabanza</a:t>
            </a:r>
          </a:p>
          <a:p>
            <a:pPr>
              <a:lnSpc>
                <a:spcPct val="90000"/>
              </a:lnSpc>
            </a:pPr>
            <a:r>
              <a:rPr lang="fr-CA" altLang="en-US" dirty="0">
                <a:solidFill>
                  <a:srgbClr val="000000"/>
                </a:solidFill>
              </a:rPr>
              <a:t>Département d’informatique</a:t>
            </a:r>
            <a:endParaRPr lang="en-US" alt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Université de Sherbrooke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105275" y="6197600"/>
            <a:ext cx="1704975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400" dirty="0">
                <a:latin typeface="+mn-lt"/>
              </a:rPr>
              <a:t>© Froduald Kabanza</a:t>
            </a:r>
          </a:p>
        </p:txBody>
      </p:sp>
      <p:sp>
        <p:nvSpPr>
          <p:cNvPr id="5" name="Footer Placeholder 4"/>
          <p:cNvSpPr txBox="1">
            <a:spLocks noGrp="1"/>
          </p:cNvSpPr>
          <p:nvPr/>
        </p:nvSpPr>
        <p:spPr bwMode="auto">
          <a:xfrm>
            <a:off x="552450" y="6178550"/>
            <a:ext cx="904875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400">
                <a:latin typeface="+mn-lt"/>
              </a:rPr>
              <a:t>IFT702</a:t>
            </a: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5D11E20A-B964-47DE-9D0D-693387B429F5}" type="slidenum">
              <a:rPr lang="en-US" sz="1400">
                <a:latin typeface="+mn-lt"/>
              </a:rPr>
              <a:pPr algn="r">
                <a:defRPr/>
              </a:pPr>
              <a:t>10</a:t>
            </a:fld>
            <a:endParaRPr lang="en-US" sz="1400">
              <a:latin typeface="+mn-lt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92100"/>
            <a:ext cx="9144000" cy="723900"/>
          </a:xfrm>
        </p:spPr>
        <p:txBody>
          <a:bodyPr/>
          <a:lstStyle/>
          <a:p>
            <a:r>
              <a:rPr lang="en-US" altLang="en-US" sz="2800"/>
              <a:t>Plan</a:t>
            </a:r>
            <a:endParaRPr lang="en-US" altLang="en-US" sz="2800" i="1"/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625" y="1311275"/>
            <a:ext cx="8229600" cy="4699000"/>
          </a:xfrm>
        </p:spPr>
        <p:txBody>
          <a:bodyPr/>
          <a:lstStyle/>
          <a:p>
            <a:r>
              <a:rPr lang="en-US" altLang="en-US">
                <a:solidFill>
                  <a:srgbClr val="C0C0C0"/>
                </a:solidFill>
              </a:rPr>
              <a:t>Introduction</a:t>
            </a:r>
          </a:p>
          <a:p>
            <a:r>
              <a:rPr lang="en-US" altLang="en-US" i="1"/>
              <a:t>Total-Order STN Planning</a:t>
            </a:r>
          </a:p>
          <a:p>
            <a:r>
              <a:rPr lang="en-US" altLang="en-US" i="1">
                <a:solidFill>
                  <a:srgbClr val="C0C0C0"/>
                </a:solidFill>
              </a:rPr>
              <a:t>Partial-Order STN Planning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BDA60A-E14F-48B7-953E-3E2FF25B1513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4339" name="Rectangle 34"/>
          <p:cNvSpPr>
            <a:spLocks noGrp="1" noChangeArrowheads="1"/>
          </p:cNvSpPr>
          <p:nvPr>
            <p:ph type="title"/>
          </p:nvPr>
        </p:nvSpPr>
        <p:spPr>
          <a:xfrm>
            <a:off x="152400" y="190500"/>
            <a:ext cx="8839200" cy="635000"/>
          </a:xfrm>
        </p:spPr>
        <p:txBody>
          <a:bodyPr/>
          <a:lstStyle/>
          <a:p>
            <a:r>
              <a:rPr lang="fr-CA" altLang="en-US" sz="2800" i="1"/>
              <a:t>Total-Order STN Planning</a:t>
            </a:r>
          </a:p>
        </p:txBody>
      </p:sp>
      <p:sp>
        <p:nvSpPr>
          <p:cNvPr id="14340" name="Rectangle 35"/>
          <p:cNvSpPr>
            <a:spLocks noGrp="1" noChangeArrowheads="1"/>
          </p:cNvSpPr>
          <p:nvPr>
            <p:ph type="body" idx="1"/>
          </p:nvPr>
        </p:nvSpPr>
        <p:spPr>
          <a:xfrm>
            <a:off x="457200" y="876300"/>
            <a:ext cx="82296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CA" altLang="en-US" sz="1800" dirty="0"/>
              <a:t>Une méthode pour décomposer une tâche non primitive est décrite par</a:t>
            </a:r>
          </a:p>
          <a:p>
            <a:pPr lvl="1">
              <a:lnSpc>
                <a:spcPct val="90000"/>
              </a:lnSpc>
            </a:pPr>
            <a:r>
              <a:rPr lang="fr-CA" altLang="en-US" sz="1800" dirty="0"/>
              <a:t>La tâche à décomposer</a:t>
            </a:r>
          </a:p>
          <a:p>
            <a:pPr lvl="1">
              <a:lnSpc>
                <a:spcPct val="90000"/>
              </a:lnSpc>
            </a:pPr>
            <a:r>
              <a:rPr lang="fr-CA" altLang="en-US" sz="1800" dirty="0"/>
              <a:t>Une </a:t>
            </a:r>
            <a:r>
              <a:rPr lang="fr-CA" altLang="en-US" sz="1800" i="1" dirty="0"/>
              <a:t>précondition </a:t>
            </a:r>
            <a:r>
              <a:rPr lang="fr-CA" altLang="en-US" sz="1800" dirty="0"/>
              <a:t>(ensemble de littéraux: condition pour que la décomposition soit applicable)</a:t>
            </a:r>
          </a:p>
          <a:p>
            <a:pPr lvl="1">
              <a:lnSpc>
                <a:spcPct val="90000"/>
              </a:lnSpc>
            </a:pPr>
            <a:r>
              <a:rPr lang="fr-CA" altLang="en-US" sz="1800" dirty="0"/>
              <a:t>Un </a:t>
            </a:r>
            <a:r>
              <a:rPr lang="fr-CA" altLang="en-US" sz="1800" i="1" dirty="0"/>
              <a:t>ensemble totalement ordonné </a:t>
            </a:r>
            <a:r>
              <a:rPr lang="fr-CA" altLang="en-US" sz="1800" dirty="0"/>
              <a:t>de sous-tâches</a:t>
            </a:r>
            <a:br>
              <a:rPr lang="fr-CA" altLang="en-US" sz="1800" i="1" dirty="0"/>
            </a:br>
            <a:r>
              <a:rPr lang="fr-CA" altLang="en-US" sz="1800" dirty="0"/>
              <a:t>(tâches résultants de la décomposition)</a:t>
            </a:r>
          </a:p>
          <a:p>
            <a:pPr>
              <a:lnSpc>
                <a:spcPct val="90000"/>
              </a:lnSpc>
            </a:pPr>
            <a:endParaRPr lang="fr-CA" altLang="en-US" dirty="0"/>
          </a:p>
        </p:txBody>
      </p:sp>
      <p:sp>
        <p:nvSpPr>
          <p:cNvPr id="2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105275" y="6197600"/>
            <a:ext cx="1704975" cy="476250"/>
          </a:xfrm>
        </p:spPr>
        <p:txBody>
          <a:bodyPr/>
          <a:lstStyle/>
          <a:p>
            <a:pPr>
              <a:defRPr/>
            </a:pPr>
            <a:r>
              <a:rPr lang="en-US" dirty="0"/>
              <a:t>© Froduald Kabanza</a:t>
            </a:r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2450" y="6178550"/>
            <a:ext cx="904875" cy="476250"/>
          </a:xfrm>
        </p:spPr>
        <p:txBody>
          <a:bodyPr/>
          <a:lstStyle/>
          <a:p>
            <a:pPr>
              <a:defRPr/>
            </a:pPr>
            <a:r>
              <a:rPr lang="en-US"/>
              <a:t>IFT702</a:t>
            </a:r>
          </a:p>
        </p:txBody>
      </p:sp>
      <p:grpSp>
        <p:nvGrpSpPr>
          <p:cNvPr id="14343" name="Group 25"/>
          <p:cNvGrpSpPr>
            <a:grpSpLocks/>
          </p:cNvGrpSpPr>
          <p:nvPr/>
        </p:nvGrpSpPr>
        <p:grpSpPr bwMode="auto">
          <a:xfrm>
            <a:off x="2609850" y="2149475"/>
            <a:ext cx="6267450" cy="1809750"/>
            <a:chOff x="642" y="762"/>
            <a:chExt cx="3948" cy="1140"/>
          </a:xfrm>
        </p:grpSpPr>
        <p:sp>
          <p:nvSpPr>
            <p:cNvPr id="14345" name="Arc 125"/>
            <p:cNvSpPr>
              <a:spLocks/>
            </p:cNvSpPr>
            <p:nvPr/>
          </p:nvSpPr>
          <p:spPr bwMode="auto">
            <a:xfrm flipH="1">
              <a:off x="2766" y="953"/>
              <a:ext cx="336" cy="239"/>
            </a:xfrm>
            <a:custGeom>
              <a:avLst/>
              <a:gdLst>
                <a:gd name="T0" fmla="*/ 0 w 21600"/>
                <a:gd name="T1" fmla="*/ 0 h 26853"/>
                <a:gd name="T2" fmla="*/ 0 w 21600"/>
                <a:gd name="T3" fmla="*/ 0 h 26853"/>
                <a:gd name="T4" fmla="*/ 0 w 21600"/>
                <a:gd name="T5" fmla="*/ 0 h 2685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6853"/>
                <a:gd name="T11" fmla="*/ 21600 w 21600"/>
                <a:gd name="T12" fmla="*/ 26853 h 268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685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371"/>
                    <a:pt x="21382" y="25135"/>
                    <a:pt x="20951" y="26853"/>
                  </a:cubicBezTo>
                </a:path>
                <a:path w="21600" h="2685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371"/>
                    <a:pt x="21382" y="25135"/>
                    <a:pt x="20951" y="2685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46" name="Rectangle 126"/>
            <p:cNvSpPr>
              <a:spLocks noChangeArrowheads="1"/>
            </p:cNvSpPr>
            <p:nvPr/>
          </p:nvSpPr>
          <p:spPr bwMode="auto">
            <a:xfrm>
              <a:off x="3102" y="762"/>
              <a:ext cx="808" cy="232"/>
            </a:xfrm>
            <a:prstGeom prst="rect">
              <a:avLst/>
            </a:prstGeom>
            <a:solidFill>
              <a:srgbClr val="FDE3B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1">
                  <a:latin typeface="Times New Roman" pitchFamily="18" charset="0"/>
                </a:rPr>
                <a:t>travel(</a:t>
              </a:r>
              <a:r>
                <a:rPr lang="en-US" altLang="en-US" b="1" i="1">
                  <a:latin typeface="Times New Roman" pitchFamily="18" charset="0"/>
                </a:rPr>
                <a:t>x</a:t>
              </a:r>
              <a:r>
                <a:rPr lang="en-US" altLang="en-US" b="1">
                  <a:latin typeface="Times New Roman" pitchFamily="18" charset="0"/>
                </a:rPr>
                <a:t>,</a:t>
              </a:r>
              <a:r>
                <a:rPr lang="en-US" altLang="en-US" b="1" i="1">
                  <a:latin typeface="Times New Roman" pitchFamily="18" charset="0"/>
                </a:rPr>
                <a:t>y</a:t>
              </a:r>
              <a:r>
                <a:rPr lang="en-US" altLang="en-US" b="1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14347" name="Line 130"/>
            <p:cNvSpPr>
              <a:spLocks noChangeShapeType="1"/>
            </p:cNvSpPr>
            <p:nvPr/>
          </p:nvSpPr>
          <p:spPr bwMode="auto">
            <a:xfrm flipH="1">
              <a:off x="1478" y="1430"/>
              <a:ext cx="1232" cy="2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48" name="Line 131"/>
            <p:cNvSpPr>
              <a:spLocks noChangeShapeType="1"/>
            </p:cNvSpPr>
            <p:nvPr/>
          </p:nvSpPr>
          <p:spPr bwMode="auto">
            <a:xfrm flipH="1">
              <a:off x="2382" y="1430"/>
              <a:ext cx="424" cy="2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49" name="Line 132"/>
            <p:cNvSpPr>
              <a:spLocks noChangeShapeType="1"/>
            </p:cNvSpPr>
            <p:nvPr/>
          </p:nvSpPr>
          <p:spPr bwMode="auto">
            <a:xfrm>
              <a:off x="2902" y="1430"/>
              <a:ext cx="1008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50" name="Oval 133"/>
            <p:cNvSpPr>
              <a:spLocks noChangeArrowheads="1"/>
            </p:cNvSpPr>
            <p:nvPr/>
          </p:nvSpPr>
          <p:spPr bwMode="auto">
            <a:xfrm>
              <a:off x="2198" y="1194"/>
              <a:ext cx="1144" cy="284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chemeClr val="accent1"/>
                  </a:solidFill>
                  <a:latin typeface="Times New Roman" pitchFamily="18" charset="0"/>
                </a:rPr>
                <a:t>air-travel(</a:t>
              </a:r>
              <a:r>
                <a:rPr lang="en-US" altLang="en-US" b="1" i="1">
                  <a:solidFill>
                    <a:schemeClr val="accent1"/>
                  </a:solidFill>
                  <a:latin typeface="Times New Roman" pitchFamily="18" charset="0"/>
                </a:rPr>
                <a:t>x</a:t>
              </a:r>
              <a:r>
                <a:rPr lang="en-US" altLang="en-US" b="1">
                  <a:solidFill>
                    <a:schemeClr val="accent1"/>
                  </a:solidFill>
                  <a:latin typeface="Times New Roman" pitchFamily="18" charset="0"/>
                </a:rPr>
                <a:t>,</a:t>
              </a:r>
              <a:r>
                <a:rPr lang="en-US" altLang="en-US" b="1" i="1">
                  <a:solidFill>
                    <a:schemeClr val="accent1"/>
                  </a:solidFill>
                  <a:latin typeface="Times New Roman" pitchFamily="18" charset="0"/>
                </a:rPr>
                <a:t>y</a:t>
              </a:r>
              <a:r>
                <a:rPr lang="en-US" altLang="en-US" b="1">
                  <a:solidFill>
                    <a:schemeClr val="accent1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14351" name="Line 134"/>
            <p:cNvSpPr>
              <a:spLocks noChangeShapeType="1"/>
            </p:cNvSpPr>
            <p:nvPr/>
          </p:nvSpPr>
          <p:spPr bwMode="auto">
            <a:xfrm>
              <a:off x="1958" y="1538"/>
              <a:ext cx="17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52" name="Line 135"/>
            <p:cNvSpPr>
              <a:spLocks noChangeShapeType="1"/>
            </p:cNvSpPr>
            <p:nvPr/>
          </p:nvSpPr>
          <p:spPr bwMode="auto">
            <a:xfrm>
              <a:off x="2958" y="1470"/>
              <a:ext cx="328" cy="2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53" name="Rectangle 136"/>
            <p:cNvSpPr>
              <a:spLocks noChangeArrowheads="1"/>
            </p:cNvSpPr>
            <p:nvPr/>
          </p:nvSpPr>
          <p:spPr bwMode="auto">
            <a:xfrm>
              <a:off x="642" y="1670"/>
              <a:ext cx="1228" cy="232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latin typeface="Times New Roman" pitchFamily="18" charset="0"/>
                </a:rPr>
                <a:t>buy-ticket(a(</a:t>
              </a:r>
              <a:r>
                <a:rPr lang="en-US" altLang="en-US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en-US">
                  <a:solidFill>
                    <a:srgbClr val="000000"/>
                  </a:solidFill>
                  <a:latin typeface="Times New Roman" pitchFamily="18" charset="0"/>
                </a:rPr>
                <a:t>),a(</a:t>
              </a:r>
              <a:r>
                <a:rPr lang="en-US" altLang="en-US" i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r>
                <a:rPr lang="en-US" altLang="en-US">
                  <a:solidFill>
                    <a:srgbClr val="000000"/>
                  </a:solidFill>
                  <a:latin typeface="Times New Roman" pitchFamily="18" charset="0"/>
                </a:rPr>
                <a:t>))</a:t>
              </a:r>
            </a:p>
          </p:txBody>
        </p:sp>
        <p:sp>
          <p:nvSpPr>
            <p:cNvPr id="14354" name="Rectangle 137"/>
            <p:cNvSpPr>
              <a:spLocks noChangeArrowheads="1"/>
            </p:cNvSpPr>
            <p:nvPr/>
          </p:nvSpPr>
          <p:spPr bwMode="auto">
            <a:xfrm>
              <a:off x="1941" y="1670"/>
              <a:ext cx="852" cy="232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rgbClr val="000000"/>
                  </a:solidFill>
                  <a:latin typeface="Times New Roman" pitchFamily="18" charset="0"/>
                </a:rPr>
                <a:t>travel(</a:t>
              </a:r>
              <a:r>
                <a:rPr lang="en-US" altLang="en-US" b="1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en-US" b="1">
                  <a:solidFill>
                    <a:srgbClr val="000000"/>
                  </a:solidFill>
                  <a:latin typeface="Times New Roman" pitchFamily="18" charset="0"/>
                </a:rPr>
                <a:t>,a(</a:t>
              </a:r>
              <a:r>
                <a:rPr lang="en-US" altLang="en-US" b="1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en-US" b="1">
                  <a:solidFill>
                    <a:srgbClr val="000000"/>
                  </a:solidFill>
                  <a:latin typeface="Times New Roman" pitchFamily="18" charset="0"/>
                </a:rPr>
                <a:t>))</a:t>
              </a:r>
            </a:p>
          </p:txBody>
        </p:sp>
        <p:sp>
          <p:nvSpPr>
            <p:cNvPr id="14355" name="Rectangle 138"/>
            <p:cNvSpPr>
              <a:spLocks noChangeArrowheads="1"/>
            </p:cNvSpPr>
            <p:nvPr/>
          </p:nvSpPr>
          <p:spPr bwMode="auto">
            <a:xfrm>
              <a:off x="2855" y="1670"/>
              <a:ext cx="808" cy="232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latin typeface="Times New Roman" pitchFamily="18" charset="0"/>
                </a:rPr>
                <a:t>fly(a(</a:t>
              </a:r>
              <a:r>
                <a:rPr lang="en-US" altLang="en-US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en-US">
                  <a:solidFill>
                    <a:srgbClr val="000000"/>
                  </a:solidFill>
                  <a:latin typeface="Times New Roman" pitchFamily="18" charset="0"/>
                </a:rPr>
                <a:t>),a(</a:t>
              </a:r>
              <a:r>
                <a:rPr lang="en-US" altLang="en-US" i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r>
                <a:rPr lang="en-US" altLang="en-US">
                  <a:solidFill>
                    <a:srgbClr val="000000"/>
                  </a:solidFill>
                  <a:latin typeface="Times New Roman" pitchFamily="18" charset="0"/>
                </a:rPr>
                <a:t>))</a:t>
              </a:r>
            </a:p>
          </p:txBody>
        </p:sp>
        <p:sp>
          <p:nvSpPr>
            <p:cNvPr id="14356" name="Rectangle 139"/>
            <p:cNvSpPr>
              <a:spLocks noChangeArrowheads="1"/>
            </p:cNvSpPr>
            <p:nvPr/>
          </p:nvSpPr>
          <p:spPr bwMode="auto">
            <a:xfrm>
              <a:off x="3742" y="1670"/>
              <a:ext cx="848" cy="232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rgbClr val="000000"/>
                  </a:solidFill>
                  <a:latin typeface="Times New Roman" pitchFamily="18" charset="0"/>
                </a:rPr>
                <a:t>travel(a(</a:t>
              </a:r>
              <a:r>
                <a:rPr lang="en-US" altLang="en-US" b="1" i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r>
                <a:rPr lang="en-US" altLang="en-US" b="1">
                  <a:solidFill>
                    <a:srgbClr val="000000"/>
                  </a:solidFill>
                  <a:latin typeface="Times New Roman" pitchFamily="18" charset="0"/>
                </a:rPr>
                <a:t>),y)</a:t>
              </a:r>
            </a:p>
          </p:txBody>
        </p:sp>
      </p:grpSp>
      <p:sp>
        <p:nvSpPr>
          <p:cNvPr id="14344" name="Rectangle 35"/>
          <p:cNvSpPr>
            <a:spLocks noChangeArrowheads="1"/>
          </p:cNvSpPr>
          <p:nvPr/>
        </p:nvSpPr>
        <p:spPr bwMode="auto">
          <a:xfrm>
            <a:off x="152400" y="4013200"/>
            <a:ext cx="83312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33CC"/>
              </a:buClr>
              <a:buFont typeface="Webdings" pitchFamily="18" charset="2"/>
              <a:buNone/>
            </a:pPr>
            <a:r>
              <a:rPr lang="fr-CA" altLang="en-US" sz="2000">
                <a:solidFill>
                  <a:schemeClr val="accent1"/>
                </a:solidFill>
                <a:latin typeface="Times New Roman" pitchFamily="18" charset="0"/>
              </a:rPr>
              <a:t>1)</a:t>
            </a:r>
            <a:r>
              <a:rPr lang="fr-CA" altLang="en-US" sz="2000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lang="fr-CA" altLang="en-US" sz="2000" b="1">
                <a:solidFill>
                  <a:schemeClr val="accent1"/>
                </a:solidFill>
                <a:latin typeface="Times New Roman" pitchFamily="18" charset="0"/>
              </a:rPr>
              <a:t>air-travel(</a:t>
            </a:r>
            <a:r>
              <a:rPr lang="fr-CA" altLang="en-US" sz="2000" b="1" i="1">
                <a:solidFill>
                  <a:schemeClr val="accent1"/>
                </a:solidFill>
                <a:latin typeface="Times New Roman" pitchFamily="18" charset="0"/>
              </a:rPr>
              <a:t>x</a:t>
            </a:r>
            <a:r>
              <a:rPr lang="fr-CA" altLang="en-US" sz="2000" b="1">
                <a:solidFill>
                  <a:schemeClr val="accent1"/>
                </a:solidFill>
                <a:latin typeface="Times New Roman" pitchFamily="18" charset="0"/>
              </a:rPr>
              <a:t>,</a:t>
            </a:r>
            <a:r>
              <a:rPr lang="fr-CA" altLang="en-US" sz="2000" b="1" i="1">
                <a:solidFill>
                  <a:schemeClr val="accent1"/>
                </a:solidFill>
                <a:latin typeface="Times New Roman" pitchFamily="18" charset="0"/>
              </a:rPr>
              <a:t>y</a:t>
            </a:r>
            <a:r>
              <a:rPr lang="fr-CA" altLang="en-US" sz="2000" b="1">
                <a:solidFill>
                  <a:schemeClr val="accent1"/>
                </a:solidFill>
                <a:latin typeface="Times New Roman" pitchFamily="18" charset="0"/>
              </a:rPr>
              <a:t>)</a:t>
            </a:r>
          </a:p>
          <a:p>
            <a:pPr lvl="1">
              <a:spcBef>
                <a:spcPct val="20000"/>
              </a:spcBef>
              <a:buClr>
                <a:srgbClr val="0033CC"/>
              </a:buClr>
            </a:pPr>
            <a:r>
              <a:rPr lang="fr-CA" altLang="en-US" sz="2000" i="1">
                <a:latin typeface="Times New Roman" pitchFamily="18" charset="0"/>
              </a:rPr>
              <a:t>Task: </a:t>
            </a:r>
            <a:r>
              <a:rPr lang="fr-CA" altLang="en-US" sz="2000" b="1">
                <a:latin typeface="Times New Roman" pitchFamily="18" charset="0"/>
              </a:rPr>
              <a:t>travel(</a:t>
            </a:r>
            <a:r>
              <a:rPr lang="fr-CA" altLang="en-US" sz="2000" b="1" i="1">
                <a:latin typeface="Times New Roman" pitchFamily="18" charset="0"/>
              </a:rPr>
              <a:t>x</a:t>
            </a:r>
            <a:r>
              <a:rPr lang="fr-CA" altLang="en-US" sz="2000" b="1">
                <a:latin typeface="Times New Roman" pitchFamily="18" charset="0"/>
              </a:rPr>
              <a:t>,</a:t>
            </a:r>
            <a:r>
              <a:rPr lang="fr-CA" altLang="en-US" sz="2000" b="1" i="1">
                <a:latin typeface="Times New Roman" pitchFamily="18" charset="0"/>
              </a:rPr>
              <a:t>y</a:t>
            </a:r>
            <a:r>
              <a:rPr lang="fr-CA" altLang="en-US" sz="2000" b="1">
                <a:latin typeface="Times New Roman" pitchFamily="18" charset="0"/>
              </a:rPr>
              <a:t>)</a:t>
            </a:r>
          </a:p>
          <a:p>
            <a:pPr lvl="1">
              <a:spcBef>
                <a:spcPct val="20000"/>
              </a:spcBef>
              <a:buClr>
                <a:srgbClr val="0033CC"/>
              </a:buClr>
            </a:pPr>
            <a:r>
              <a:rPr lang="fr-CA" altLang="en-US" sz="2000" i="1">
                <a:latin typeface="Times New Roman" pitchFamily="18" charset="0"/>
              </a:rPr>
              <a:t>Pre</a:t>
            </a:r>
            <a:r>
              <a:rPr lang="fr-CA" altLang="en-US" sz="2000">
                <a:latin typeface="Times New Roman" pitchFamily="18" charset="0"/>
              </a:rPr>
              <a:t>: long-distance(</a:t>
            </a:r>
            <a:r>
              <a:rPr lang="fr-CA" altLang="en-US" sz="2000" i="1">
                <a:latin typeface="Times New Roman" pitchFamily="18" charset="0"/>
              </a:rPr>
              <a:t>x,y</a:t>
            </a:r>
            <a:r>
              <a:rPr lang="fr-CA" altLang="en-US" sz="2000">
                <a:latin typeface="Times New Roman" pitchFamily="18" charset="0"/>
              </a:rPr>
              <a:t>)</a:t>
            </a:r>
          </a:p>
          <a:p>
            <a:pPr lvl="1">
              <a:spcBef>
                <a:spcPct val="20000"/>
              </a:spcBef>
              <a:buClr>
                <a:srgbClr val="0033CC"/>
              </a:buClr>
            </a:pPr>
            <a:r>
              <a:rPr lang="fr-CA" altLang="en-US" sz="2000" i="1">
                <a:latin typeface="Times New Roman" pitchFamily="18" charset="0"/>
              </a:rPr>
              <a:t>Subtasks</a:t>
            </a:r>
            <a:r>
              <a:rPr lang="fr-CA" altLang="en-US" sz="2000">
                <a:latin typeface="Times New Roman" pitchFamily="18" charset="0"/>
              </a:rPr>
              <a:t>: buy-ticket(a(</a:t>
            </a:r>
            <a:r>
              <a:rPr lang="fr-CA" altLang="en-US" sz="2000" i="1">
                <a:latin typeface="Times New Roman" pitchFamily="18" charset="0"/>
              </a:rPr>
              <a:t>x</a:t>
            </a:r>
            <a:r>
              <a:rPr lang="fr-CA" altLang="en-US" sz="2000">
                <a:latin typeface="Times New Roman" pitchFamily="18" charset="0"/>
              </a:rPr>
              <a:t>)</a:t>
            </a:r>
            <a:r>
              <a:rPr lang="fr-CA" altLang="en-US" sz="2000" i="1">
                <a:latin typeface="Times New Roman" pitchFamily="18" charset="0"/>
              </a:rPr>
              <a:t>,</a:t>
            </a:r>
            <a:r>
              <a:rPr lang="fr-CA" altLang="en-US" sz="2000">
                <a:latin typeface="Times New Roman" pitchFamily="18" charset="0"/>
              </a:rPr>
              <a:t>a(</a:t>
            </a:r>
            <a:r>
              <a:rPr lang="fr-CA" altLang="en-US" sz="2000" i="1">
                <a:latin typeface="Times New Roman" pitchFamily="18" charset="0"/>
              </a:rPr>
              <a:t>y</a:t>
            </a:r>
            <a:r>
              <a:rPr lang="fr-CA" altLang="en-US" sz="2000">
                <a:latin typeface="Times New Roman" pitchFamily="18" charset="0"/>
              </a:rPr>
              <a:t>)), </a:t>
            </a:r>
            <a:r>
              <a:rPr lang="fr-CA" altLang="en-US" sz="2000" b="1">
                <a:latin typeface="Times New Roman" pitchFamily="18" charset="0"/>
              </a:rPr>
              <a:t>travel(</a:t>
            </a:r>
            <a:r>
              <a:rPr lang="fr-CA" altLang="en-US" sz="2000" b="1" i="1">
                <a:latin typeface="Times New Roman" pitchFamily="18" charset="0"/>
              </a:rPr>
              <a:t>x,</a:t>
            </a:r>
            <a:r>
              <a:rPr lang="fr-CA" altLang="en-US" sz="2000" b="1">
                <a:latin typeface="Times New Roman" pitchFamily="18" charset="0"/>
              </a:rPr>
              <a:t>a(</a:t>
            </a:r>
            <a:r>
              <a:rPr lang="fr-CA" altLang="en-US" sz="2000" b="1" i="1">
                <a:latin typeface="Times New Roman" pitchFamily="18" charset="0"/>
              </a:rPr>
              <a:t>x</a:t>
            </a:r>
            <a:r>
              <a:rPr lang="fr-CA" altLang="en-US" sz="2000" b="1">
                <a:latin typeface="Times New Roman" pitchFamily="18" charset="0"/>
              </a:rPr>
              <a:t>))</a:t>
            </a:r>
            <a:r>
              <a:rPr lang="fr-CA" altLang="en-US" sz="2000">
                <a:latin typeface="Times New Roman" pitchFamily="18" charset="0"/>
              </a:rPr>
              <a:t>, </a:t>
            </a:r>
            <a:br>
              <a:rPr lang="fr-CA" altLang="en-US" sz="2000">
                <a:latin typeface="Times New Roman" pitchFamily="18" charset="0"/>
              </a:rPr>
            </a:br>
            <a:r>
              <a:rPr lang="fr-CA" altLang="en-US" sz="2000">
                <a:latin typeface="Times New Roman" pitchFamily="18" charset="0"/>
              </a:rPr>
              <a:t>            fly(a(</a:t>
            </a:r>
            <a:r>
              <a:rPr lang="fr-CA" altLang="en-US" sz="2000" i="1">
                <a:latin typeface="Times New Roman" pitchFamily="18" charset="0"/>
              </a:rPr>
              <a:t>x</a:t>
            </a:r>
            <a:r>
              <a:rPr lang="fr-CA" altLang="en-US" sz="2000">
                <a:latin typeface="Times New Roman" pitchFamily="18" charset="0"/>
              </a:rPr>
              <a:t>)</a:t>
            </a:r>
            <a:r>
              <a:rPr lang="fr-CA" altLang="en-US" sz="2000" i="1">
                <a:latin typeface="Times New Roman" pitchFamily="18" charset="0"/>
              </a:rPr>
              <a:t>,</a:t>
            </a:r>
            <a:r>
              <a:rPr lang="fr-CA" altLang="en-US" sz="2000">
                <a:latin typeface="Times New Roman" pitchFamily="18" charset="0"/>
              </a:rPr>
              <a:t>a(</a:t>
            </a:r>
            <a:r>
              <a:rPr lang="fr-CA" altLang="en-US" sz="2000" i="1">
                <a:latin typeface="Times New Roman" pitchFamily="18" charset="0"/>
              </a:rPr>
              <a:t>x</a:t>
            </a:r>
            <a:r>
              <a:rPr lang="fr-CA" altLang="en-US" sz="2000">
                <a:latin typeface="Times New Roman" pitchFamily="18" charset="0"/>
              </a:rPr>
              <a:t>)), </a:t>
            </a:r>
            <a:r>
              <a:rPr lang="fr-CA" altLang="en-US" sz="2000" b="1">
                <a:latin typeface="Times New Roman" pitchFamily="18" charset="0"/>
              </a:rPr>
              <a:t>travel(a(</a:t>
            </a:r>
            <a:r>
              <a:rPr lang="fr-CA" altLang="en-US" sz="2000" b="1" i="1">
                <a:latin typeface="Times New Roman" pitchFamily="18" charset="0"/>
              </a:rPr>
              <a:t>x</a:t>
            </a:r>
            <a:r>
              <a:rPr lang="fr-CA" altLang="en-US" sz="2000" b="1">
                <a:latin typeface="Times New Roman" pitchFamily="18" charset="0"/>
              </a:rPr>
              <a:t>)</a:t>
            </a:r>
            <a:r>
              <a:rPr lang="fr-CA" altLang="en-US" sz="2000" b="1" i="1">
                <a:latin typeface="Times New Roman" pitchFamily="18" charset="0"/>
              </a:rPr>
              <a:t>,y</a:t>
            </a:r>
            <a:r>
              <a:rPr lang="fr-CA" altLang="en-US" sz="2000" b="1">
                <a:latin typeface="Times New Roman" pitchFamily="18" charset="0"/>
              </a:rPr>
              <a:t>)</a:t>
            </a:r>
          </a:p>
          <a:p>
            <a:pPr>
              <a:spcBef>
                <a:spcPct val="20000"/>
              </a:spcBef>
              <a:buClr>
                <a:srgbClr val="0033CC"/>
              </a:buClr>
              <a:buFont typeface="Webdings" pitchFamily="18" charset="2"/>
              <a:buChar char="="/>
            </a:pPr>
            <a:endParaRPr lang="fr-CA" altLang="en-US" sz="200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D7B23F-2299-4B70-AAFF-E90FCFD29032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Exemple</a:t>
            </a:r>
            <a:r>
              <a:rPr lang="en-US" altLang="en-US" dirty="0"/>
              <a:t> (Ghallab et al., 2004)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altLang="en-US" sz="1800"/>
              <a:t>Supposons qu’on veut déplacer trois piles de conteneurs</a:t>
            </a:r>
            <a:r>
              <a:rPr lang="en-US" altLang="en-US" sz="1800"/>
              <a:t> en respectant l’ordre d’empilement  pour chaque pile</a:t>
            </a:r>
          </a:p>
        </p:txBody>
      </p:sp>
      <p:pic>
        <p:nvPicPr>
          <p:cNvPr id="1536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1828800"/>
            <a:ext cx="628967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105275" y="6197600"/>
            <a:ext cx="1704975" cy="476250"/>
          </a:xfrm>
        </p:spPr>
        <p:txBody>
          <a:bodyPr/>
          <a:lstStyle/>
          <a:p>
            <a:pPr>
              <a:defRPr/>
            </a:pPr>
            <a:r>
              <a:rPr lang="en-US" dirty="0"/>
              <a:t>© Froduald Kabanza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2450" y="6178550"/>
            <a:ext cx="904875" cy="476250"/>
          </a:xfrm>
        </p:spPr>
        <p:txBody>
          <a:bodyPr/>
          <a:lstStyle/>
          <a:p>
            <a:pPr>
              <a:defRPr/>
            </a:pPr>
            <a:r>
              <a:rPr lang="en-US"/>
              <a:t>IFT702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9552E8-D5EE-4A5D-8EB7-9C503AFBFB14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60400"/>
            <a:ext cx="8229600" cy="5029200"/>
          </a:xfrm>
        </p:spPr>
        <p:txBody>
          <a:bodyPr/>
          <a:lstStyle/>
          <a:p>
            <a:r>
              <a:rPr lang="en-US" altLang="en-US" sz="1800"/>
              <a:t>Une stratégie pour déplacer les containeurs d’une pile </a:t>
            </a:r>
            <a:r>
              <a:rPr lang="en-US" altLang="en-US" sz="1800" i="1"/>
              <a:t>p </a:t>
            </a:r>
            <a:r>
              <a:rPr lang="en-US" altLang="en-US" sz="1800"/>
              <a:t>à une pile </a:t>
            </a:r>
            <a:r>
              <a:rPr lang="en-US" altLang="en-US" sz="1800" i="1"/>
              <a:t>r</a:t>
            </a:r>
            <a:r>
              <a:rPr lang="en-US" altLang="en-US" sz="1800"/>
              <a:t> :</a:t>
            </a:r>
          </a:p>
          <a:p>
            <a:pPr lvl="1"/>
            <a:r>
              <a:rPr lang="en-US" altLang="en-US" sz="1800"/>
              <a:t>déplacer les containeurs de la pile </a:t>
            </a:r>
            <a:r>
              <a:rPr lang="en-US" altLang="en-US" sz="1800" i="1"/>
              <a:t>p </a:t>
            </a:r>
            <a:r>
              <a:rPr lang="en-US" altLang="en-US" sz="1800"/>
              <a:t>vers une pile intermédiaire </a:t>
            </a:r>
            <a:r>
              <a:rPr lang="en-US" altLang="en-US" sz="1800" i="1"/>
              <a:t>r </a:t>
            </a:r>
            <a:r>
              <a:rPr lang="en-US" altLang="en-US" sz="1800"/>
              <a:t>(inversée)</a:t>
            </a:r>
          </a:p>
          <a:p>
            <a:pPr lvl="1"/>
            <a:r>
              <a:rPr lang="en-US" altLang="en-US" sz="1800"/>
              <a:t>ensuite les déplacer de la pile </a:t>
            </a:r>
            <a:r>
              <a:rPr lang="en-US" altLang="en-US" sz="1800" i="1"/>
              <a:t>r </a:t>
            </a:r>
            <a:r>
              <a:rPr lang="en-US" altLang="en-US" sz="1800"/>
              <a:t>à la pile </a:t>
            </a:r>
            <a:r>
              <a:rPr lang="en-US" altLang="en-US" sz="1800" i="1"/>
              <a:t>q</a:t>
            </a:r>
            <a:endParaRPr lang="en-US" altLang="en-US" sz="1800"/>
          </a:p>
        </p:txBody>
      </p:sp>
      <p:pic>
        <p:nvPicPr>
          <p:cNvPr id="1638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325" y="1752600"/>
            <a:ext cx="628967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105275" y="6197600"/>
            <a:ext cx="1704975" cy="476250"/>
          </a:xfrm>
        </p:spPr>
        <p:txBody>
          <a:bodyPr/>
          <a:lstStyle/>
          <a:p>
            <a:pPr>
              <a:defRPr/>
            </a:pPr>
            <a:r>
              <a:rPr lang="en-US" dirty="0"/>
              <a:t>© Froduald Kabanza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2450" y="6178550"/>
            <a:ext cx="904875" cy="476250"/>
          </a:xfrm>
        </p:spPr>
        <p:txBody>
          <a:bodyPr/>
          <a:lstStyle/>
          <a:p>
            <a:pPr>
              <a:defRPr/>
            </a:pPr>
            <a:r>
              <a:rPr lang="en-US"/>
              <a:t>IFT702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1A789EEB-24DF-4B18-A768-3DCB4558A1EA}" type="slidenum">
              <a:rPr lang="en-US" sz="1400">
                <a:latin typeface="+mn-lt"/>
              </a:rPr>
              <a:pPr algn="r">
                <a:defRPr/>
              </a:pPr>
              <a:t>14</a:t>
            </a:fld>
            <a:endParaRPr lang="en-US" sz="1400">
              <a:latin typeface="+mn-lt"/>
            </a:endParaRPr>
          </a:p>
        </p:txBody>
      </p:sp>
      <p:sp>
        <p:nvSpPr>
          <p:cNvPr id="17411" name="Rectangle 10"/>
          <p:cNvSpPr>
            <a:spLocks noChangeArrowheads="1"/>
          </p:cNvSpPr>
          <p:nvPr/>
        </p:nvSpPr>
        <p:spPr bwMode="auto">
          <a:xfrm>
            <a:off x="2511425" y="746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741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24"/>
          <a:stretch>
            <a:fillRect/>
          </a:stretch>
        </p:blipFill>
        <p:spPr bwMode="auto">
          <a:xfrm>
            <a:off x="6238875" y="1250950"/>
            <a:ext cx="214312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ate Placeholder 3"/>
          <p:cNvSpPr txBox="1">
            <a:spLocks/>
          </p:cNvSpPr>
          <p:nvPr/>
        </p:nvSpPr>
        <p:spPr bwMode="auto">
          <a:xfrm>
            <a:off x="4105275" y="6197600"/>
            <a:ext cx="17049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400">
                <a:latin typeface="+mn-lt"/>
              </a:rPr>
              <a:t>© Froduald Kabanza</a:t>
            </a:r>
            <a:endParaRPr lang="en-US" sz="1400" dirty="0">
              <a:latin typeface="+mn-lt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 bwMode="auto">
          <a:xfrm>
            <a:off x="552450" y="6178550"/>
            <a:ext cx="9048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>
                <a:latin typeface="+mn-lt"/>
              </a:rPr>
              <a:t>IFT702</a:t>
            </a:r>
          </a:p>
        </p:txBody>
      </p:sp>
      <p:pic>
        <p:nvPicPr>
          <p:cNvPr id="1741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77800"/>
            <a:ext cx="6070600" cy="583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34025" y="412750"/>
            <a:ext cx="3219450" cy="476250"/>
          </a:xfrm>
        </p:spPr>
        <p:txBody>
          <a:bodyPr/>
          <a:lstStyle/>
          <a:p>
            <a:r>
              <a:rPr lang="en-US" altLang="en-US" sz="1800">
                <a:solidFill>
                  <a:schemeClr val="tx1"/>
                </a:solidFill>
              </a:rPr>
              <a:t>Spécification avec </a:t>
            </a:r>
            <a:br>
              <a:rPr lang="en-US" altLang="en-US" sz="1800">
                <a:solidFill>
                  <a:schemeClr val="tx1"/>
                </a:solidFill>
              </a:rPr>
            </a:br>
            <a:r>
              <a:rPr lang="en-US" altLang="en-US" sz="1800">
                <a:solidFill>
                  <a:schemeClr val="tx1"/>
                </a:solidFill>
              </a:rPr>
              <a:t>ordre total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D7B23F-2299-4B70-AAFF-E90FCFD29032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Exemple</a:t>
            </a:r>
            <a:r>
              <a:rPr lang="en-US" altLang="en-US" dirty="0"/>
              <a:t> – </a:t>
            </a:r>
            <a:r>
              <a:rPr lang="en-US" altLang="en-US" dirty="0" err="1"/>
              <a:t>StrarCraft</a:t>
            </a:r>
            <a:r>
              <a:rPr lang="en-US" altLang="en-US" dirty="0"/>
              <a:t> </a:t>
            </a:r>
            <a:r>
              <a:rPr lang="en-US" altLang="en-US" dirty="0" err="1"/>
              <a:t>Macromanagement</a:t>
            </a:r>
            <a:endParaRPr lang="en-US" altLang="en-US" dirty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07400" cy="1219200"/>
          </a:xfrm>
        </p:spPr>
        <p:txBody>
          <a:bodyPr/>
          <a:lstStyle/>
          <a:p>
            <a:r>
              <a:rPr lang="fr-CA" altLang="en-US" sz="1800" dirty="0">
                <a:hlinkClick r:id="rId3"/>
              </a:rPr>
              <a:t>http://planiart.usherbrooke.ca/kabanza/publications/10/pair10-opponent.pdf</a:t>
            </a:r>
            <a:r>
              <a:rPr lang="fr-CA" altLang="en-US" sz="1800" dirty="0"/>
              <a:t> </a:t>
            </a:r>
          </a:p>
          <a:p>
            <a:pPr marL="0" indent="0">
              <a:buNone/>
            </a:pPr>
            <a:r>
              <a:rPr lang="fr-CA" altLang="en-US" sz="1800" dirty="0"/>
              <a:t>      </a:t>
            </a:r>
            <a:r>
              <a:rPr lang="en-CA" sz="1800" dirty="0"/>
              <a:t>Opponent Behaviour Recognition for Real-Time Strategy Games</a:t>
            </a:r>
          </a:p>
          <a:p>
            <a:pPr marL="0" indent="0">
              <a:buNone/>
            </a:pPr>
            <a:r>
              <a:rPr lang="fr-CA" altLang="en-US" sz="1800" dirty="0"/>
              <a:t>       Kabanza et al., PAIR-2010</a:t>
            </a:r>
            <a:endParaRPr lang="en-US" altLang="en-US" sz="180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105275" y="6197600"/>
            <a:ext cx="1704975" cy="476250"/>
          </a:xfrm>
        </p:spPr>
        <p:txBody>
          <a:bodyPr/>
          <a:lstStyle/>
          <a:p>
            <a:pPr>
              <a:defRPr/>
            </a:pPr>
            <a:r>
              <a:rPr lang="en-US" dirty="0"/>
              <a:t>© Froduald Kabanza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2450" y="6178550"/>
            <a:ext cx="904875" cy="476250"/>
          </a:xfrm>
        </p:spPr>
        <p:txBody>
          <a:bodyPr/>
          <a:lstStyle/>
          <a:p>
            <a:pPr>
              <a:defRPr/>
            </a:pPr>
            <a:r>
              <a:rPr lang="en-US"/>
              <a:t>IFT702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758950"/>
            <a:ext cx="7136342" cy="3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wiki.teamliquid.net/starcraft/images2/thumb/d/d3/Hatchery.png/294px-Hatcher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3921125"/>
            <a:ext cx="28003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04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D7B23F-2299-4B70-AAFF-E90FCFD29032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Exemple</a:t>
            </a:r>
            <a:r>
              <a:rPr lang="en-US" altLang="en-US" dirty="0"/>
              <a:t> – Network Hackers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07400" cy="1219200"/>
          </a:xfrm>
        </p:spPr>
        <p:txBody>
          <a:bodyPr/>
          <a:lstStyle/>
          <a:p>
            <a:r>
              <a:rPr lang="fr-CA" altLang="en-US" sz="1800" dirty="0">
                <a:hlinkClick r:id="rId3"/>
              </a:rPr>
              <a:t>http://www.sciencedirect.com/science/article/pii/S0004370209000459</a:t>
            </a:r>
            <a:r>
              <a:rPr lang="fr-CA" altLang="en-US" sz="1800" dirty="0"/>
              <a:t> </a:t>
            </a:r>
          </a:p>
          <a:p>
            <a:pPr marL="0" indent="0">
              <a:buNone/>
            </a:pPr>
            <a:r>
              <a:rPr lang="fr-CA" altLang="en-US" sz="1800" dirty="0"/>
              <a:t>    </a:t>
            </a:r>
            <a:r>
              <a:rPr lang="en-CA" sz="1800" dirty="0"/>
              <a:t>A probabilistic plan recognition algorithm based on plan tree grammars</a:t>
            </a:r>
          </a:p>
          <a:p>
            <a:pPr marL="0" indent="0">
              <a:buNone/>
            </a:pPr>
            <a:r>
              <a:rPr lang="fr-CA" altLang="en-US" sz="1800" dirty="0"/>
              <a:t>    Geib &amp; Goldman, Artificial Intelligence, 2009.</a:t>
            </a:r>
            <a:endParaRPr lang="en-US" altLang="en-US" sz="180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105275" y="6197600"/>
            <a:ext cx="1704975" cy="476250"/>
          </a:xfrm>
        </p:spPr>
        <p:txBody>
          <a:bodyPr/>
          <a:lstStyle/>
          <a:p>
            <a:pPr>
              <a:defRPr/>
            </a:pPr>
            <a:r>
              <a:rPr lang="en-US" dirty="0"/>
              <a:t>© Froduald Kabanza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2450" y="6178550"/>
            <a:ext cx="904875" cy="476250"/>
          </a:xfrm>
        </p:spPr>
        <p:txBody>
          <a:bodyPr/>
          <a:lstStyle/>
          <a:p>
            <a:pPr>
              <a:defRPr/>
            </a:pPr>
            <a:r>
              <a:rPr lang="en-US"/>
              <a:t>IFT702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3" y="2641600"/>
            <a:ext cx="77628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806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C6F6B8-6FD8-4F0C-8BC6-68145A14355A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18435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54050"/>
            <a:ext cx="6826250" cy="522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1600"/>
            <a:ext cx="8839200" cy="541338"/>
          </a:xfrm>
        </p:spPr>
        <p:txBody>
          <a:bodyPr/>
          <a:lstStyle/>
          <a:p>
            <a:r>
              <a:rPr lang="en-US" altLang="en-US" sz="2400" dirty="0" err="1"/>
              <a:t>Algorithme</a:t>
            </a:r>
            <a:r>
              <a:rPr lang="en-US" altLang="en-US" sz="2400" dirty="0"/>
              <a:t> : Total-Order Forward decomposition (p. 239)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494338" y="2428875"/>
            <a:ext cx="2860675" cy="6858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/>
          <a:lstStyle>
            <a:lvl1pPr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state </a:t>
            </a:r>
            <a:r>
              <a:rPr lang="en-US" altLang="en-US" i="1">
                <a:latin typeface="Times New Roman" pitchFamily="18" charset="0"/>
              </a:rPr>
              <a:t>s</a:t>
            </a:r>
            <a:r>
              <a:rPr lang="en-US" altLang="en-US">
                <a:latin typeface="Times New Roman" pitchFamily="18" charset="0"/>
              </a:rPr>
              <a:t>; task list T=( </a:t>
            </a:r>
            <a:r>
              <a:rPr lang="en-US" altLang="en-US" b="1">
                <a:latin typeface="Times New Roman" pitchFamily="18" charset="0"/>
              </a:rPr>
              <a:t>t</a:t>
            </a:r>
            <a:r>
              <a:rPr lang="en-US" altLang="en-US" b="1" baseline="-25000">
                <a:latin typeface="Times New Roman" pitchFamily="18" charset="0"/>
              </a:rPr>
              <a:t>1</a:t>
            </a:r>
            <a:r>
              <a:rPr lang="en-US" altLang="en-US">
                <a:latin typeface="Times New Roman" pitchFamily="18" charset="0"/>
              </a:rPr>
              <a:t> ,t</a:t>
            </a:r>
            <a:r>
              <a:rPr lang="en-US" altLang="en-US" baseline="-25000">
                <a:latin typeface="Times New Roman" pitchFamily="18" charset="0"/>
              </a:rPr>
              <a:t>2</a:t>
            </a:r>
            <a:r>
              <a:rPr lang="en-US" altLang="en-US">
                <a:latin typeface="Times New Roman" pitchFamily="18" charset="0"/>
              </a:rPr>
              <a:t>,…)</a:t>
            </a:r>
          </a:p>
          <a:p>
            <a:endParaRPr lang="en-US" altLang="en-US" sz="800">
              <a:latin typeface="Times New Roman" pitchFamily="18" charset="0"/>
            </a:endParaRPr>
          </a:p>
          <a:p>
            <a:r>
              <a:rPr lang="en-US" altLang="en-US">
                <a:latin typeface="Times New Roman" pitchFamily="18" charset="0"/>
              </a:rPr>
              <a:t>                      action </a:t>
            </a:r>
            <a:r>
              <a:rPr lang="en-US" altLang="en-US" i="1">
                <a:latin typeface="Times New Roman" pitchFamily="18" charset="0"/>
              </a:rPr>
              <a:t>a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5494338" y="3343275"/>
            <a:ext cx="2862262" cy="3810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/>
          <a:lstStyle>
            <a:lvl1pPr>
              <a:tabLst>
                <a:tab pos="1092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092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092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092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092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92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92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92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92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state </a:t>
            </a:r>
            <a:r>
              <a:rPr lang="en-US" altLang="en-US">
                <a:latin typeface="Times New Roman" pitchFamily="18" charset="0"/>
                <a:sym typeface="Symbol" pitchFamily="18" charset="2"/>
              </a:rPr>
              <a:t></a:t>
            </a:r>
            <a:r>
              <a:rPr lang="en-US" altLang="en-US">
                <a:latin typeface="Times New Roman" pitchFamily="18" charset="0"/>
              </a:rPr>
              <a:t>(</a:t>
            </a:r>
            <a:r>
              <a:rPr lang="en-US" altLang="en-US" i="1">
                <a:latin typeface="Times New Roman" pitchFamily="18" charset="0"/>
              </a:rPr>
              <a:t>s,a</a:t>
            </a:r>
            <a:r>
              <a:rPr lang="en-US" altLang="en-US">
                <a:latin typeface="Times New Roman" pitchFamily="18" charset="0"/>
              </a:rPr>
              <a:t>) ; task list T=(t</a:t>
            </a:r>
            <a:r>
              <a:rPr lang="en-US" altLang="en-US" baseline="-25000">
                <a:latin typeface="Times New Roman" pitchFamily="18" charset="0"/>
              </a:rPr>
              <a:t>2</a:t>
            </a:r>
            <a:r>
              <a:rPr lang="en-US" altLang="en-US">
                <a:latin typeface="Times New Roman" pitchFamily="18" charset="0"/>
              </a:rPr>
              <a:t>, …)</a:t>
            </a:r>
          </a:p>
        </p:txBody>
      </p:sp>
      <p:sp>
        <p:nvSpPr>
          <p:cNvPr id="18439" name="Rectangle 10"/>
          <p:cNvSpPr>
            <a:spLocks noChangeArrowheads="1"/>
          </p:cNvSpPr>
          <p:nvPr/>
        </p:nvSpPr>
        <p:spPr bwMode="auto">
          <a:xfrm>
            <a:off x="5732463" y="5861050"/>
            <a:ext cx="2652712" cy="3810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/>
          <a:lstStyle>
            <a:lvl1pPr>
              <a:tabLst>
                <a:tab pos="1092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092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092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092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092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92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92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92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92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task list T=( </a:t>
            </a:r>
            <a:r>
              <a:rPr lang="en-US" altLang="en-US" b="1">
                <a:latin typeface="Times New Roman" pitchFamily="18" charset="0"/>
              </a:rPr>
              <a:t>u</a:t>
            </a:r>
            <a:r>
              <a:rPr lang="en-US" altLang="en-US" b="1" baseline="-25000">
                <a:latin typeface="Times New Roman" pitchFamily="18" charset="0"/>
              </a:rPr>
              <a:t>1</a:t>
            </a:r>
            <a:r>
              <a:rPr lang="en-US" altLang="en-US" b="1">
                <a:latin typeface="Times New Roman" pitchFamily="18" charset="0"/>
              </a:rPr>
              <a:t>,…,u</a:t>
            </a:r>
            <a:r>
              <a:rPr lang="en-US" altLang="en-US" b="1" baseline="-25000">
                <a:latin typeface="Times New Roman" pitchFamily="18" charset="0"/>
              </a:rPr>
              <a:t>k</a:t>
            </a:r>
            <a:r>
              <a:rPr lang="en-US" altLang="en-US">
                <a:latin typeface="Times New Roman" pitchFamily="18" charset="0"/>
              </a:rPr>
              <a:t> ,t</a:t>
            </a:r>
            <a:r>
              <a:rPr lang="en-US" altLang="en-US" baseline="-25000">
                <a:latin typeface="Times New Roman" pitchFamily="18" charset="0"/>
              </a:rPr>
              <a:t>2</a:t>
            </a:r>
            <a:r>
              <a:rPr lang="en-US" altLang="en-US">
                <a:latin typeface="Times New Roman" pitchFamily="18" charset="0"/>
              </a:rPr>
              <a:t>,…)</a:t>
            </a:r>
          </a:p>
        </p:txBody>
      </p:sp>
      <p:sp>
        <p:nvSpPr>
          <p:cNvPr id="18440" name="Line 13"/>
          <p:cNvSpPr>
            <a:spLocks noChangeShapeType="1"/>
          </p:cNvSpPr>
          <p:nvPr/>
        </p:nvSpPr>
        <p:spPr bwMode="auto">
          <a:xfrm flipH="1">
            <a:off x="6599238" y="3114675"/>
            <a:ext cx="808037" cy="22860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8441" name="Line 14"/>
          <p:cNvSpPr>
            <a:spLocks noChangeShapeType="1"/>
          </p:cNvSpPr>
          <p:nvPr/>
        </p:nvSpPr>
        <p:spPr bwMode="auto">
          <a:xfrm flipH="1">
            <a:off x="7142163" y="5556250"/>
            <a:ext cx="304800" cy="30480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8442" name="Rectangle 7"/>
          <p:cNvSpPr>
            <a:spLocks noChangeArrowheads="1"/>
          </p:cNvSpPr>
          <p:nvPr/>
        </p:nvSpPr>
        <p:spPr bwMode="auto">
          <a:xfrm>
            <a:off x="5707063" y="4908550"/>
            <a:ext cx="2678112" cy="6858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/>
          <a:lstStyle>
            <a:lvl1pPr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        task list T=( </a:t>
            </a:r>
            <a:r>
              <a:rPr lang="en-US" altLang="en-US" b="1">
                <a:latin typeface="Times New Roman" pitchFamily="18" charset="0"/>
              </a:rPr>
              <a:t>t</a:t>
            </a:r>
            <a:r>
              <a:rPr lang="en-US" altLang="en-US" b="1" baseline="-25000">
                <a:latin typeface="Times New Roman" pitchFamily="18" charset="0"/>
              </a:rPr>
              <a:t>1</a:t>
            </a:r>
            <a:r>
              <a:rPr lang="en-US" altLang="en-US">
                <a:latin typeface="Times New Roman" pitchFamily="18" charset="0"/>
              </a:rPr>
              <a:t> ,t</a:t>
            </a:r>
            <a:r>
              <a:rPr lang="en-US" altLang="en-US" baseline="-25000">
                <a:latin typeface="Times New Roman" pitchFamily="18" charset="0"/>
              </a:rPr>
              <a:t>2</a:t>
            </a:r>
            <a:r>
              <a:rPr lang="en-US" altLang="en-US">
                <a:latin typeface="Times New Roman" pitchFamily="18" charset="0"/>
              </a:rPr>
              <a:t>,…)</a:t>
            </a:r>
          </a:p>
          <a:p>
            <a:endParaRPr lang="en-US" altLang="en-US" sz="800">
              <a:latin typeface="Times New Roman" pitchFamily="18" charset="0"/>
            </a:endParaRPr>
          </a:p>
          <a:p>
            <a:r>
              <a:rPr lang="en-US" altLang="en-US">
                <a:latin typeface="Times New Roman" pitchFamily="18" charset="0"/>
              </a:rPr>
              <a:t> method instance </a:t>
            </a:r>
            <a:r>
              <a:rPr lang="en-US" altLang="en-US" i="1">
                <a:latin typeface="Times New Roman" pitchFamily="18" charset="0"/>
              </a:rPr>
              <a:t>m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1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105275" y="6197600"/>
            <a:ext cx="1704975" cy="476250"/>
          </a:xfrm>
        </p:spPr>
        <p:txBody>
          <a:bodyPr/>
          <a:lstStyle/>
          <a:p>
            <a:pPr>
              <a:defRPr/>
            </a:pPr>
            <a:r>
              <a:rPr lang="en-US" dirty="0"/>
              <a:t>© Froduald Kabanza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2450" y="6178550"/>
            <a:ext cx="904875" cy="476250"/>
          </a:xfrm>
        </p:spPr>
        <p:txBody>
          <a:bodyPr/>
          <a:lstStyle/>
          <a:p>
            <a:pPr>
              <a:defRPr/>
            </a:pPr>
            <a:r>
              <a:rPr lang="en-US"/>
              <a:t>IFT702</a:t>
            </a:r>
          </a:p>
        </p:txBody>
      </p:sp>
      <p:sp>
        <p:nvSpPr>
          <p:cNvPr id="18445" name="Line 14"/>
          <p:cNvSpPr>
            <a:spLocks noChangeShapeType="1"/>
          </p:cNvSpPr>
          <p:nvPr/>
        </p:nvSpPr>
        <p:spPr bwMode="auto">
          <a:xfrm>
            <a:off x="825500" y="2844800"/>
            <a:ext cx="4305300" cy="127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8446" name="Line 15"/>
          <p:cNvSpPr>
            <a:spLocks noChangeShapeType="1"/>
          </p:cNvSpPr>
          <p:nvPr/>
        </p:nvSpPr>
        <p:spPr bwMode="auto">
          <a:xfrm>
            <a:off x="825500" y="5334000"/>
            <a:ext cx="4419600" cy="127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C7B2EB5F-E1BE-4062-B35E-243FFD0DD75B}" type="slidenum">
              <a:rPr lang="en-US" sz="1400">
                <a:latin typeface="+mn-lt"/>
              </a:rPr>
              <a:pPr algn="r">
                <a:defRPr/>
              </a:pPr>
              <a:t>18</a:t>
            </a:fld>
            <a:endParaRPr lang="en-US" sz="1400">
              <a:latin typeface="+mn-lt"/>
            </a:endParaRPr>
          </a:p>
        </p:txBody>
      </p:sp>
      <p:sp>
        <p:nvSpPr>
          <p:cNvPr id="19459" name="Rectangle 10"/>
          <p:cNvSpPr>
            <a:spLocks noChangeArrowheads="1"/>
          </p:cNvSpPr>
          <p:nvPr/>
        </p:nvSpPr>
        <p:spPr bwMode="auto">
          <a:xfrm>
            <a:off x="2511425" y="746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946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24"/>
          <a:stretch>
            <a:fillRect/>
          </a:stretch>
        </p:blipFill>
        <p:spPr bwMode="auto">
          <a:xfrm>
            <a:off x="6238875" y="1250950"/>
            <a:ext cx="214312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ate Placeholder 3"/>
          <p:cNvSpPr txBox="1">
            <a:spLocks/>
          </p:cNvSpPr>
          <p:nvPr/>
        </p:nvSpPr>
        <p:spPr bwMode="auto">
          <a:xfrm>
            <a:off x="4105275" y="6197600"/>
            <a:ext cx="17049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400">
                <a:latin typeface="+mn-lt"/>
              </a:rPr>
              <a:t>© Froduald Kabanza</a:t>
            </a:r>
            <a:endParaRPr lang="en-US" sz="1400" dirty="0">
              <a:latin typeface="+mn-lt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 bwMode="auto">
          <a:xfrm>
            <a:off x="552450" y="6178550"/>
            <a:ext cx="9048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>
                <a:latin typeface="+mn-lt"/>
              </a:rPr>
              <a:t>IFT702</a:t>
            </a:r>
          </a:p>
        </p:txBody>
      </p:sp>
      <p:pic>
        <p:nvPicPr>
          <p:cNvPr id="1946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876300"/>
            <a:ext cx="6075363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Rectangle 2"/>
          <p:cNvSpPr>
            <a:spLocks noChangeArrowheads="1"/>
          </p:cNvSpPr>
          <p:nvPr/>
        </p:nvSpPr>
        <p:spPr bwMode="auto">
          <a:xfrm>
            <a:off x="152400" y="101600"/>
            <a:ext cx="883920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800" b="1">
                <a:solidFill>
                  <a:srgbClr val="000066"/>
                </a:solidFill>
              </a:rPr>
              <a:t>Plan obtenu par TFD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08501-50F4-44A0-91FA-D74165093F52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2925" y="990600"/>
            <a:ext cx="4089400" cy="5162550"/>
          </a:xfrm>
        </p:spPr>
        <p:txBody>
          <a:bodyPr/>
          <a:lstStyle/>
          <a:p>
            <a:r>
              <a:rPr lang="en-US" altLang="en-US" sz="1800" dirty="0"/>
              <a:t>On ne </a:t>
            </a:r>
            <a:r>
              <a:rPr lang="en-US" altLang="en-US" sz="1800" dirty="0" err="1"/>
              <a:t>peut</a:t>
            </a:r>
            <a:r>
              <a:rPr lang="en-US" altLang="en-US" sz="1800" dirty="0"/>
              <a:t> pas </a:t>
            </a:r>
            <a:r>
              <a:rPr lang="en-US" altLang="en-US" sz="1800" dirty="0" err="1"/>
              <a:t>entrelacer</a:t>
            </a:r>
            <a:r>
              <a:rPr lang="en-US" altLang="en-US" sz="1800" dirty="0"/>
              <a:t> des sous-</a:t>
            </a:r>
            <a:r>
              <a:rPr lang="en-US" altLang="en-US" sz="1800" dirty="0" err="1"/>
              <a:t>tâches</a:t>
            </a:r>
            <a:r>
              <a:rPr lang="en-US" altLang="en-US" sz="1800" dirty="0"/>
              <a:t> de </a:t>
            </a:r>
            <a:r>
              <a:rPr lang="en-US" altLang="en-US" sz="1800" dirty="0" err="1"/>
              <a:t>tâches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différentes</a:t>
            </a:r>
            <a:endParaRPr lang="en-US" altLang="en-US" sz="1800" dirty="0"/>
          </a:p>
          <a:p>
            <a:pPr lvl="1"/>
            <a:r>
              <a:rPr lang="fr-CA" altLang="en-US" sz="1800" dirty="0"/>
              <a:t>Inefficacité du planificateur</a:t>
            </a:r>
          </a:p>
          <a:p>
            <a:pPr lvl="1"/>
            <a:r>
              <a:rPr lang="fr-CA" altLang="en-US" sz="1800" dirty="0"/>
              <a:t>Complexité de la spécification des domaines</a:t>
            </a:r>
          </a:p>
          <a:p>
            <a:pPr lvl="1">
              <a:buFontTx/>
              <a:buNone/>
            </a:pPr>
            <a:endParaRPr lang="en-US" altLang="en-US" sz="1800" dirty="0"/>
          </a:p>
          <a:p>
            <a:r>
              <a:rPr lang="en-US" altLang="en-US" sz="1800" dirty="0" err="1"/>
              <a:t>Théoriquement</a:t>
            </a:r>
            <a:r>
              <a:rPr lang="en-US" altLang="en-US" sz="1800" dirty="0"/>
              <a:t> on </a:t>
            </a:r>
            <a:r>
              <a:rPr lang="en-US" altLang="en-US" sz="1800" dirty="0" err="1"/>
              <a:t>peut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toujours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s’en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sortir</a:t>
            </a:r>
            <a:r>
              <a:rPr lang="en-US" altLang="en-US" sz="1800" dirty="0"/>
              <a:t> (</a:t>
            </a:r>
            <a:r>
              <a:rPr lang="en-US" altLang="en-US" sz="1800" dirty="0" err="1"/>
              <a:t>puisque</a:t>
            </a:r>
            <a:r>
              <a:rPr lang="en-US" altLang="en-US" sz="1800" dirty="0"/>
              <a:t> Total-Order-Forward </a:t>
            </a:r>
            <a:r>
              <a:rPr lang="en-US" altLang="en-US" sz="1800" dirty="0" err="1"/>
              <a:t>est</a:t>
            </a:r>
            <a:r>
              <a:rPr lang="en-US" altLang="en-US" sz="1800" dirty="0"/>
              <a:t> </a:t>
            </a:r>
            <a:r>
              <a:rPr lang="en-US" altLang="en-US" sz="1800" i="1" dirty="0"/>
              <a:t>Turing-complete</a:t>
            </a:r>
            <a:r>
              <a:rPr lang="en-US" altLang="en-US" sz="1800" dirty="0"/>
              <a:t>), </a:t>
            </a:r>
            <a:r>
              <a:rPr lang="en-US" altLang="en-US" sz="1800" dirty="0" err="1"/>
              <a:t>mais</a:t>
            </a:r>
            <a:r>
              <a:rPr lang="en-US" altLang="en-US" sz="1800" dirty="0"/>
              <a:t> au prix </a:t>
            </a:r>
            <a:r>
              <a:rPr lang="en-US" altLang="en-US" sz="1800" dirty="0" err="1"/>
              <a:t>d’une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spécification</a:t>
            </a:r>
            <a:endParaRPr lang="en-US" altLang="en-US" sz="1800" dirty="0"/>
          </a:p>
          <a:p>
            <a:pPr lvl="1"/>
            <a:r>
              <a:rPr lang="en-US" altLang="en-US" sz="1800" dirty="0" err="1"/>
              <a:t>Peu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naturelle</a:t>
            </a:r>
            <a:endParaRPr lang="en-US" altLang="en-US" sz="1800" dirty="0"/>
          </a:p>
          <a:p>
            <a:pPr lvl="2"/>
            <a:r>
              <a:rPr lang="en-US" altLang="en-US" sz="1800" dirty="0"/>
              <a:t>On </a:t>
            </a:r>
            <a:r>
              <a:rPr lang="en-US" altLang="en-US" sz="1800" dirty="0" err="1"/>
              <a:t>veut</a:t>
            </a:r>
            <a:r>
              <a:rPr lang="en-US" altLang="en-US" sz="1800" dirty="0"/>
              <a:t> des </a:t>
            </a:r>
            <a:r>
              <a:rPr lang="en-US" altLang="en-US" sz="1800" dirty="0" err="1"/>
              <a:t>méthodes</a:t>
            </a:r>
            <a:r>
              <a:rPr lang="en-US" altLang="en-US" sz="1800" dirty="0"/>
              <a:t> qui </a:t>
            </a:r>
            <a:r>
              <a:rPr lang="en-US" altLang="en-US" sz="1800" dirty="0" err="1"/>
              <a:t>procèdent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globalement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plutôt</a:t>
            </a:r>
            <a:r>
              <a:rPr lang="en-US" altLang="en-US" sz="1800" dirty="0"/>
              <a:t> que </a:t>
            </a:r>
            <a:r>
              <a:rPr lang="en-US" altLang="en-US" sz="1800" dirty="0" err="1"/>
              <a:t>localement</a:t>
            </a:r>
            <a:endParaRPr lang="en-US" altLang="en-US" sz="1800" dirty="0"/>
          </a:p>
          <a:p>
            <a:pPr lvl="1"/>
            <a:r>
              <a:rPr lang="en-US" altLang="en-US" sz="1800" dirty="0" err="1"/>
              <a:t>Peu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efficace</a:t>
            </a:r>
            <a:r>
              <a:rPr lang="en-US" altLang="en-US" dirty="0"/>
              <a:t> </a:t>
            </a:r>
          </a:p>
          <a:p>
            <a:pPr lvl="1">
              <a:buFontTx/>
              <a:buNone/>
            </a:pPr>
            <a:endParaRPr lang="en-US" altLang="en-US" dirty="0"/>
          </a:p>
        </p:txBody>
      </p:sp>
      <p:sp>
        <p:nvSpPr>
          <p:cNvPr id="20484" name="Rectangle 19"/>
          <p:cNvSpPr>
            <a:spLocks noGrp="1" noChangeArrowheads="1"/>
          </p:cNvSpPr>
          <p:nvPr>
            <p:ph type="title"/>
          </p:nvPr>
        </p:nvSpPr>
        <p:spPr>
          <a:xfrm>
            <a:off x="152400" y="206375"/>
            <a:ext cx="8839200" cy="614363"/>
          </a:xfrm>
        </p:spPr>
        <p:txBody>
          <a:bodyPr/>
          <a:lstStyle/>
          <a:p>
            <a:r>
              <a:rPr lang="en-US" altLang="en-US" sz="2800"/>
              <a:t>Limites des tâches complètement ordonnées</a:t>
            </a:r>
          </a:p>
        </p:txBody>
      </p:sp>
      <p:grpSp>
        <p:nvGrpSpPr>
          <p:cNvPr id="20485" name="Group 36"/>
          <p:cNvGrpSpPr>
            <a:grpSpLocks/>
          </p:cNvGrpSpPr>
          <p:nvPr/>
        </p:nvGrpSpPr>
        <p:grpSpPr bwMode="auto">
          <a:xfrm>
            <a:off x="5638800" y="846138"/>
            <a:ext cx="3062288" cy="2065337"/>
            <a:chOff x="5343525" y="1350963"/>
            <a:chExt cx="3062288" cy="2065337"/>
          </a:xfrm>
        </p:grpSpPr>
        <p:sp>
          <p:nvSpPr>
            <p:cNvPr id="20504" name="Text Box 3"/>
            <p:cNvSpPr txBox="1">
              <a:spLocks noChangeArrowheads="1"/>
            </p:cNvSpPr>
            <p:nvPr/>
          </p:nvSpPr>
          <p:spPr bwMode="auto">
            <a:xfrm>
              <a:off x="5343525" y="2579688"/>
              <a:ext cx="1136650" cy="83661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>
              <a:lvl1pPr>
                <a:tabLst>
                  <a:tab pos="228600" algn="l"/>
                  <a:tab pos="457200" algn="l"/>
                  <a:tab pos="685800" algn="l"/>
                  <a:tab pos="914400" algn="l"/>
                  <a:tab pos="1143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tabLst>
                  <a:tab pos="228600" algn="l"/>
                  <a:tab pos="457200" algn="l"/>
                  <a:tab pos="685800" algn="l"/>
                  <a:tab pos="914400" algn="l"/>
                  <a:tab pos="1143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tabLst>
                  <a:tab pos="228600" algn="l"/>
                  <a:tab pos="457200" algn="l"/>
                  <a:tab pos="685800" algn="l"/>
                  <a:tab pos="914400" algn="l"/>
                  <a:tab pos="1143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tabLst>
                  <a:tab pos="228600" algn="l"/>
                  <a:tab pos="457200" algn="l"/>
                  <a:tab pos="685800" algn="l"/>
                  <a:tab pos="914400" algn="l"/>
                  <a:tab pos="1143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tabLst>
                  <a:tab pos="228600" algn="l"/>
                  <a:tab pos="457200" algn="l"/>
                  <a:tab pos="685800" algn="l"/>
                  <a:tab pos="914400" algn="l"/>
                  <a:tab pos="1143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457200" algn="l"/>
                  <a:tab pos="685800" algn="l"/>
                  <a:tab pos="914400" algn="l"/>
                  <a:tab pos="1143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457200" algn="l"/>
                  <a:tab pos="685800" algn="l"/>
                  <a:tab pos="914400" algn="l"/>
                  <a:tab pos="1143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457200" algn="l"/>
                  <a:tab pos="685800" algn="l"/>
                  <a:tab pos="914400" algn="l"/>
                  <a:tab pos="1143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457200" algn="l"/>
                  <a:tab pos="685800" algn="l"/>
                  <a:tab pos="914400" algn="l"/>
                  <a:tab pos="1143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solidFill>
                    <a:srgbClr val="081D58"/>
                  </a:solidFill>
                </a:rPr>
                <a:t>walk(a,b)</a:t>
              </a:r>
            </a:p>
            <a:p>
              <a:r>
                <a:rPr lang="en-US" altLang="en-US">
                  <a:solidFill>
                    <a:srgbClr val="081D58"/>
                  </a:solidFill>
                </a:rPr>
                <a:t>pickup(p)</a:t>
              </a:r>
            </a:p>
            <a:p>
              <a:r>
                <a:rPr lang="en-US" altLang="en-US">
                  <a:solidFill>
                    <a:srgbClr val="081D58"/>
                  </a:solidFill>
                </a:rPr>
                <a:t>walk(b,a)</a:t>
              </a:r>
            </a:p>
          </p:txBody>
        </p:sp>
        <p:sp>
          <p:nvSpPr>
            <p:cNvPr id="20505" name="Rectangle 4"/>
            <p:cNvSpPr>
              <a:spLocks noChangeArrowheads="1"/>
            </p:cNvSpPr>
            <p:nvPr/>
          </p:nvSpPr>
          <p:spPr bwMode="auto">
            <a:xfrm>
              <a:off x="5384800" y="2000250"/>
              <a:ext cx="793750" cy="28733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solidFill>
                    <a:srgbClr val="081D58"/>
                  </a:solidFill>
                </a:rPr>
                <a:t>get(p)</a:t>
              </a:r>
            </a:p>
          </p:txBody>
        </p:sp>
        <p:sp>
          <p:nvSpPr>
            <p:cNvPr id="20506" name="Rectangle 5"/>
            <p:cNvSpPr>
              <a:spLocks noChangeArrowheads="1"/>
            </p:cNvSpPr>
            <p:nvPr/>
          </p:nvSpPr>
          <p:spPr bwMode="auto">
            <a:xfrm>
              <a:off x="7289800" y="2000250"/>
              <a:ext cx="793750" cy="287338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solidFill>
                    <a:srgbClr val="081D58"/>
                  </a:solidFill>
                </a:rPr>
                <a:t>get(q)</a:t>
              </a:r>
            </a:p>
          </p:txBody>
        </p:sp>
        <p:sp>
          <p:nvSpPr>
            <p:cNvPr id="20507" name="Text Box 6"/>
            <p:cNvSpPr txBox="1">
              <a:spLocks noChangeArrowheads="1"/>
            </p:cNvSpPr>
            <p:nvPr/>
          </p:nvSpPr>
          <p:spPr bwMode="auto">
            <a:xfrm>
              <a:off x="5892800" y="1350963"/>
              <a:ext cx="1504950" cy="287337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solidFill>
                    <a:srgbClr val="081D58"/>
                  </a:solidFill>
                </a:rPr>
                <a:t>get-both(p,q)</a:t>
              </a:r>
            </a:p>
          </p:txBody>
        </p:sp>
        <p:cxnSp>
          <p:nvCxnSpPr>
            <p:cNvPr id="20508" name="AutoShape 7"/>
            <p:cNvCxnSpPr>
              <a:cxnSpLocks noChangeShapeType="1"/>
              <a:stCxn id="20507" idx="2"/>
              <a:endCxn id="20505" idx="0"/>
            </p:cNvCxnSpPr>
            <p:nvPr/>
          </p:nvCxnSpPr>
          <p:spPr bwMode="auto">
            <a:xfrm flipH="1">
              <a:off x="5781675" y="1638300"/>
              <a:ext cx="863600" cy="3619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9" name="AutoShape 8"/>
            <p:cNvCxnSpPr>
              <a:cxnSpLocks noChangeShapeType="1"/>
              <a:stCxn id="20507" idx="2"/>
              <a:endCxn id="20506" idx="0"/>
            </p:cNvCxnSpPr>
            <p:nvPr/>
          </p:nvCxnSpPr>
          <p:spPr bwMode="auto">
            <a:xfrm>
              <a:off x="6645275" y="1638300"/>
              <a:ext cx="1041400" cy="3619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0" name="AutoShape 9"/>
            <p:cNvCxnSpPr>
              <a:cxnSpLocks noChangeShapeType="1"/>
              <a:stCxn id="20505" idx="2"/>
              <a:endCxn id="20504" idx="0"/>
            </p:cNvCxnSpPr>
            <p:nvPr/>
          </p:nvCxnSpPr>
          <p:spPr bwMode="auto">
            <a:xfrm rot="16200000" flipH="1">
              <a:off x="5700712" y="2368550"/>
              <a:ext cx="292100" cy="1301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1" name="AutoShape 10"/>
            <p:cNvCxnSpPr>
              <a:cxnSpLocks noChangeShapeType="1"/>
              <a:stCxn id="20506" idx="2"/>
              <a:endCxn id="20512" idx="0"/>
            </p:cNvCxnSpPr>
            <p:nvPr/>
          </p:nvCxnSpPr>
          <p:spPr bwMode="auto">
            <a:xfrm>
              <a:off x="7686675" y="2287588"/>
              <a:ext cx="150813" cy="2444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12" name="Text Box 21"/>
            <p:cNvSpPr txBox="1">
              <a:spLocks noChangeArrowheads="1"/>
            </p:cNvSpPr>
            <p:nvPr/>
          </p:nvSpPr>
          <p:spPr bwMode="auto">
            <a:xfrm>
              <a:off x="7269163" y="2532063"/>
              <a:ext cx="1136650" cy="83661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>
              <a:lvl1pPr>
                <a:tabLst>
                  <a:tab pos="228600" algn="l"/>
                  <a:tab pos="457200" algn="l"/>
                  <a:tab pos="685800" algn="l"/>
                  <a:tab pos="914400" algn="l"/>
                  <a:tab pos="1143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tabLst>
                  <a:tab pos="228600" algn="l"/>
                  <a:tab pos="457200" algn="l"/>
                  <a:tab pos="685800" algn="l"/>
                  <a:tab pos="914400" algn="l"/>
                  <a:tab pos="1143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tabLst>
                  <a:tab pos="228600" algn="l"/>
                  <a:tab pos="457200" algn="l"/>
                  <a:tab pos="685800" algn="l"/>
                  <a:tab pos="914400" algn="l"/>
                  <a:tab pos="1143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tabLst>
                  <a:tab pos="228600" algn="l"/>
                  <a:tab pos="457200" algn="l"/>
                  <a:tab pos="685800" algn="l"/>
                  <a:tab pos="914400" algn="l"/>
                  <a:tab pos="1143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tabLst>
                  <a:tab pos="228600" algn="l"/>
                  <a:tab pos="457200" algn="l"/>
                  <a:tab pos="685800" algn="l"/>
                  <a:tab pos="914400" algn="l"/>
                  <a:tab pos="1143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457200" algn="l"/>
                  <a:tab pos="685800" algn="l"/>
                  <a:tab pos="914400" algn="l"/>
                  <a:tab pos="1143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457200" algn="l"/>
                  <a:tab pos="685800" algn="l"/>
                  <a:tab pos="914400" algn="l"/>
                  <a:tab pos="1143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457200" algn="l"/>
                  <a:tab pos="685800" algn="l"/>
                  <a:tab pos="914400" algn="l"/>
                  <a:tab pos="1143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457200" algn="l"/>
                  <a:tab pos="685800" algn="l"/>
                  <a:tab pos="914400" algn="l"/>
                  <a:tab pos="1143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solidFill>
                    <a:srgbClr val="081D58"/>
                  </a:solidFill>
                </a:rPr>
                <a:t>walk(a,b)</a:t>
              </a:r>
            </a:p>
            <a:p>
              <a:r>
                <a:rPr lang="en-US" altLang="en-US">
                  <a:solidFill>
                    <a:srgbClr val="081D58"/>
                  </a:solidFill>
                </a:rPr>
                <a:t>pickup(q)</a:t>
              </a:r>
            </a:p>
            <a:p>
              <a:r>
                <a:rPr lang="en-US" altLang="en-US">
                  <a:solidFill>
                    <a:srgbClr val="081D58"/>
                  </a:solidFill>
                </a:rPr>
                <a:t>walk(b,a)</a:t>
              </a:r>
            </a:p>
          </p:txBody>
        </p:sp>
      </p:grpSp>
      <p:grpSp>
        <p:nvGrpSpPr>
          <p:cNvPr id="20486" name="Group 38"/>
          <p:cNvGrpSpPr>
            <a:grpSpLocks/>
          </p:cNvGrpSpPr>
          <p:nvPr/>
        </p:nvGrpSpPr>
        <p:grpSpPr bwMode="auto">
          <a:xfrm>
            <a:off x="4216400" y="3221038"/>
            <a:ext cx="4927600" cy="1379537"/>
            <a:chOff x="4017963" y="4640263"/>
            <a:chExt cx="4927600" cy="1379537"/>
          </a:xfrm>
        </p:grpSpPr>
        <p:sp>
          <p:nvSpPr>
            <p:cNvPr id="20489" name="Text Box 11"/>
            <p:cNvSpPr txBox="1">
              <a:spLocks noChangeArrowheads="1"/>
            </p:cNvSpPr>
            <p:nvPr/>
          </p:nvSpPr>
          <p:spPr bwMode="auto">
            <a:xfrm>
              <a:off x="4435475" y="5257800"/>
              <a:ext cx="920750" cy="287338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solidFill>
                    <a:srgbClr val="081D58"/>
                  </a:solidFill>
                </a:rPr>
                <a:t>goto(b)</a:t>
              </a:r>
            </a:p>
          </p:txBody>
        </p:sp>
        <p:sp>
          <p:nvSpPr>
            <p:cNvPr id="20490" name="Text Box 12"/>
            <p:cNvSpPr txBox="1">
              <a:spLocks noChangeArrowheads="1"/>
            </p:cNvSpPr>
            <p:nvPr/>
          </p:nvSpPr>
          <p:spPr bwMode="auto">
            <a:xfrm>
              <a:off x="5324475" y="5732463"/>
              <a:ext cx="1136650" cy="287337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solidFill>
                    <a:srgbClr val="081D58"/>
                  </a:solidFill>
                </a:rPr>
                <a:t>pickup(p)</a:t>
              </a:r>
            </a:p>
          </p:txBody>
        </p:sp>
        <p:sp>
          <p:nvSpPr>
            <p:cNvPr id="20491" name="Text Box 13"/>
            <p:cNvSpPr txBox="1">
              <a:spLocks noChangeArrowheads="1"/>
            </p:cNvSpPr>
            <p:nvPr/>
          </p:nvSpPr>
          <p:spPr bwMode="auto">
            <a:xfrm>
              <a:off x="6589713" y="5732463"/>
              <a:ext cx="1136650" cy="287337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solidFill>
                    <a:srgbClr val="081D58"/>
                  </a:solidFill>
                </a:rPr>
                <a:t>pickup(q)</a:t>
              </a:r>
            </a:p>
          </p:txBody>
        </p:sp>
        <p:sp>
          <p:nvSpPr>
            <p:cNvPr id="20492" name="Text Box 14"/>
            <p:cNvSpPr txBox="1">
              <a:spLocks noChangeArrowheads="1"/>
            </p:cNvSpPr>
            <p:nvPr/>
          </p:nvSpPr>
          <p:spPr bwMode="auto">
            <a:xfrm>
              <a:off x="5478463" y="4640263"/>
              <a:ext cx="1504950" cy="287337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solidFill>
                    <a:srgbClr val="081D58"/>
                  </a:solidFill>
                </a:rPr>
                <a:t>get-both(p,q)</a:t>
              </a:r>
            </a:p>
          </p:txBody>
        </p:sp>
        <p:cxnSp>
          <p:nvCxnSpPr>
            <p:cNvPr id="20493" name="AutoShape 15"/>
            <p:cNvCxnSpPr>
              <a:cxnSpLocks noChangeShapeType="1"/>
              <a:stCxn id="20492" idx="2"/>
              <a:endCxn id="20489" idx="0"/>
            </p:cNvCxnSpPr>
            <p:nvPr/>
          </p:nvCxnSpPr>
          <p:spPr bwMode="auto">
            <a:xfrm flipH="1">
              <a:off x="4895850" y="4927600"/>
              <a:ext cx="1335088" cy="3302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4" name="AutoShape 16"/>
            <p:cNvCxnSpPr>
              <a:cxnSpLocks noChangeShapeType="1"/>
              <a:stCxn id="20492" idx="2"/>
              <a:endCxn id="20497" idx="0"/>
            </p:cNvCxnSpPr>
            <p:nvPr/>
          </p:nvCxnSpPr>
          <p:spPr bwMode="auto">
            <a:xfrm>
              <a:off x="6230938" y="4927600"/>
              <a:ext cx="336550" cy="3302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5" name="AutoShape 17"/>
            <p:cNvCxnSpPr>
              <a:cxnSpLocks noChangeShapeType="1"/>
              <a:stCxn id="20497" idx="2"/>
              <a:endCxn id="20490" idx="0"/>
            </p:cNvCxnSpPr>
            <p:nvPr/>
          </p:nvCxnSpPr>
          <p:spPr bwMode="auto">
            <a:xfrm flipH="1">
              <a:off x="5892800" y="5545138"/>
              <a:ext cx="674688" cy="187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6" name="AutoShape 18"/>
            <p:cNvCxnSpPr>
              <a:cxnSpLocks noChangeShapeType="1"/>
              <a:stCxn id="20497" idx="2"/>
              <a:endCxn id="20491" idx="0"/>
            </p:cNvCxnSpPr>
            <p:nvPr/>
          </p:nvCxnSpPr>
          <p:spPr bwMode="auto">
            <a:xfrm>
              <a:off x="6567488" y="5545138"/>
              <a:ext cx="590550" cy="187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97" name="Rectangle 20"/>
            <p:cNvSpPr>
              <a:spLocks noChangeArrowheads="1"/>
            </p:cNvSpPr>
            <p:nvPr/>
          </p:nvSpPr>
          <p:spPr bwMode="auto">
            <a:xfrm>
              <a:off x="5643563" y="5257800"/>
              <a:ext cx="1847850" cy="28733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solidFill>
                    <a:srgbClr val="081D58"/>
                  </a:solidFill>
                </a:rPr>
                <a:t>pickup-both(p,q)</a:t>
              </a:r>
            </a:p>
          </p:txBody>
        </p:sp>
        <p:sp>
          <p:nvSpPr>
            <p:cNvPr id="20498" name="Text Box 22"/>
            <p:cNvSpPr txBox="1">
              <a:spLocks noChangeArrowheads="1"/>
            </p:cNvSpPr>
            <p:nvPr/>
          </p:nvSpPr>
          <p:spPr bwMode="auto">
            <a:xfrm>
              <a:off x="4017963" y="5721350"/>
              <a:ext cx="1123950" cy="287338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>
              <a:lvl1pPr>
                <a:tabLst>
                  <a:tab pos="228600" algn="l"/>
                  <a:tab pos="457200" algn="l"/>
                  <a:tab pos="685800" algn="l"/>
                  <a:tab pos="914400" algn="l"/>
                  <a:tab pos="1143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tabLst>
                  <a:tab pos="228600" algn="l"/>
                  <a:tab pos="457200" algn="l"/>
                  <a:tab pos="685800" algn="l"/>
                  <a:tab pos="914400" algn="l"/>
                  <a:tab pos="1143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tabLst>
                  <a:tab pos="228600" algn="l"/>
                  <a:tab pos="457200" algn="l"/>
                  <a:tab pos="685800" algn="l"/>
                  <a:tab pos="914400" algn="l"/>
                  <a:tab pos="1143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tabLst>
                  <a:tab pos="228600" algn="l"/>
                  <a:tab pos="457200" algn="l"/>
                  <a:tab pos="685800" algn="l"/>
                  <a:tab pos="914400" algn="l"/>
                  <a:tab pos="1143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tabLst>
                  <a:tab pos="228600" algn="l"/>
                  <a:tab pos="457200" algn="l"/>
                  <a:tab pos="685800" algn="l"/>
                  <a:tab pos="914400" algn="l"/>
                  <a:tab pos="1143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457200" algn="l"/>
                  <a:tab pos="685800" algn="l"/>
                  <a:tab pos="914400" algn="l"/>
                  <a:tab pos="1143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457200" algn="l"/>
                  <a:tab pos="685800" algn="l"/>
                  <a:tab pos="914400" algn="l"/>
                  <a:tab pos="1143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457200" algn="l"/>
                  <a:tab pos="685800" algn="l"/>
                  <a:tab pos="914400" algn="l"/>
                  <a:tab pos="1143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457200" algn="l"/>
                  <a:tab pos="685800" algn="l"/>
                  <a:tab pos="914400" algn="l"/>
                  <a:tab pos="1143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solidFill>
                    <a:srgbClr val="081D58"/>
                  </a:solidFill>
                </a:rPr>
                <a:t>walk(a,b)</a:t>
              </a:r>
            </a:p>
          </p:txBody>
        </p:sp>
        <p:cxnSp>
          <p:nvCxnSpPr>
            <p:cNvPr id="20499" name="AutoShape 23"/>
            <p:cNvCxnSpPr>
              <a:cxnSpLocks noChangeShapeType="1"/>
              <a:stCxn id="20489" idx="2"/>
              <a:endCxn id="20498" idx="0"/>
            </p:cNvCxnSpPr>
            <p:nvPr/>
          </p:nvCxnSpPr>
          <p:spPr bwMode="auto">
            <a:xfrm flipH="1">
              <a:off x="4579938" y="5545138"/>
              <a:ext cx="315912" cy="17621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00" name="Text Box 24"/>
            <p:cNvSpPr txBox="1">
              <a:spLocks noChangeArrowheads="1"/>
            </p:cNvSpPr>
            <p:nvPr/>
          </p:nvSpPr>
          <p:spPr bwMode="auto">
            <a:xfrm>
              <a:off x="7624763" y="5257800"/>
              <a:ext cx="920750" cy="287338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solidFill>
                    <a:srgbClr val="081D58"/>
                  </a:solidFill>
                </a:rPr>
                <a:t>goto(a)</a:t>
              </a:r>
            </a:p>
          </p:txBody>
        </p:sp>
        <p:cxnSp>
          <p:nvCxnSpPr>
            <p:cNvPr id="20501" name="AutoShape 25"/>
            <p:cNvCxnSpPr>
              <a:cxnSpLocks noChangeShapeType="1"/>
              <a:stCxn id="20492" idx="2"/>
              <a:endCxn id="20500" idx="0"/>
            </p:cNvCxnSpPr>
            <p:nvPr/>
          </p:nvCxnSpPr>
          <p:spPr bwMode="auto">
            <a:xfrm>
              <a:off x="6230938" y="4927600"/>
              <a:ext cx="1854200" cy="3302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02" name="Text Box 26"/>
            <p:cNvSpPr txBox="1">
              <a:spLocks noChangeArrowheads="1"/>
            </p:cNvSpPr>
            <p:nvPr/>
          </p:nvSpPr>
          <p:spPr bwMode="auto">
            <a:xfrm>
              <a:off x="7821613" y="5721350"/>
              <a:ext cx="1123950" cy="287338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>
              <a:lvl1pPr>
                <a:tabLst>
                  <a:tab pos="228600" algn="l"/>
                  <a:tab pos="457200" algn="l"/>
                  <a:tab pos="685800" algn="l"/>
                  <a:tab pos="914400" algn="l"/>
                  <a:tab pos="1143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tabLst>
                  <a:tab pos="228600" algn="l"/>
                  <a:tab pos="457200" algn="l"/>
                  <a:tab pos="685800" algn="l"/>
                  <a:tab pos="914400" algn="l"/>
                  <a:tab pos="1143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tabLst>
                  <a:tab pos="228600" algn="l"/>
                  <a:tab pos="457200" algn="l"/>
                  <a:tab pos="685800" algn="l"/>
                  <a:tab pos="914400" algn="l"/>
                  <a:tab pos="1143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tabLst>
                  <a:tab pos="228600" algn="l"/>
                  <a:tab pos="457200" algn="l"/>
                  <a:tab pos="685800" algn="l"/>
                  <a:tab pos="914400" algn="l"/>
                  <a:tab pos="1143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tabLst>
                  <a:tab pos="228600" algn="l"/>
                  <a:tab pos="457200" algn="l"/>
                  <a:tab pos="685800" algn="l"/>
                  <a:tab pos="914400" algn="l"/>
                  <a:tab pos="1143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457200" algn="l"/>
                  <a:tab pos="685800" algn="l"/>
                  <a:tab pos="914400" algn="l"/>
                  <a:tab pos="1143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457200" algn="l"/>
                  <a:tab pos="685800" algn="l"/>
                  <a:tab pos="914400" algn="l"/>
                  <a:tab pos="1143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457200" algn="l"/>
                  <a:tab pos="685800" algn="l"/>
                  <a:tab pos="914400" algn="l"/>
                  <a:tab pos="1143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457200" algn="l"/>
                  <a:tab pos="685800" algn="l"/>
                  <a:tab pos="914400" algn="l"/>
                  <a:tab pos="1143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solidFill>
                    <a:srgbClr val="081D58"/>
                  </a:solidFill>
                </a:rPr>
                <a:t>walk(b,a)</a:t>
              </a:r>
            </a:p>
          </p:txBody>
        </p:sp>
        <p:cxnSp>
          <p:nvCxnSpPr>
            <p:cNvPr id="20503" name="AutoShape 27"/>
            <p:cNvCxnSpPr>
              <a:cxnSpLocks noChangeShapeType="1"/>
              <a:stCxn id="20500" idx="2"/>
              <a:endCxn id="20502" idx="0"/>
            </p:cNvCxnSpPr>
            <p:nvPr/>
          </p:nvCxnSpPr>
          <p:spPr bwMode="auto">
            <a:xfrm>
              <a:off x="8085138" y="5545138"/>
              <a:ext cx="298450" cy="17621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105275" y="6197600"/>
            <a:ext cx="1704975" cy="476250"/>
          </a:xfrm>
        </p:spPr>
        <p:txBody>
          <a:bodyPr/>
          <a:lstStyle/>
          <a:p>
            <a:pPr>
              <a:defRPr/>
            </a:pPr>
            <a:r>
              <a:rPr lang="en-US" dirty="0"/>
              <a:t>© Froduald Kabanza</a:t>
            </a:r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2450" y="6178550"/>
            <a:ext cx="904875" cy="476250"/>
          </a:xfrm>
        </p:spPr>
        <p:txBody>
          <a:bodyPr/>
          <a:lstStyle/>
          <a:p>
            <a:pPr>
              <a:defRPr/>
            </a:pPr>
            <a:r>
              <a:rPr lang="en-US"/>
              <a:t>IFT702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105275" y="6197600"/>
            <a:ext cx="1704975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400" dirty="0">
                <a:latin typeface="+mn-lt"/>
              </a:rPr>
              <a:t>© Froduald Kabanza</a:t>
            </a:r>
          </a:p>
        </p:txBody>
      </p:sp>
      <p:sp>
        <p:nvSpPr>
          <p:cNvPr id="5" name="Footer Placeholder 4"/>
          <p:cNvSpPr txBox="1">
            <a:spLocks noGrp="1"/>
          </p:cNvSpPr>
          <p:nvPr/>
        </p:nvSpPr>
        <p:spPr bwMode="auto">
          <a:xfrm>
            <a:off x="552450" y="6178550"/>
            <a:ext cx="904875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400">
                <a:latin typeface="+mn-lt"/>
              </a:rPr>
              <a:t>IFT702</a:t>
            </a: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81E600C4-CFDD-4C10-8DF6-30D77C8D9854}" type="slidenum">
              <a:rPr lang="en-US" sz="1400">
                <a:latin typeface="+mn-lt"/>
              </a:rPr>
              <a:pPr algn="r">
                <a:defRPr/>
              </a:pPr>
              <a:t>2</a:t>
            </a:fld>
            <a:endParaRPr lang="en-US" sz="1400">
              <a:latin typeface="+mn-lt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92100"/>
            <a:ext cx="9144000" cy="723900"/>
          </a:xfrm>
        </p:spPr>
        <p:txBody>
          <a:bodyPr/>
          <a:lstStyle/>
          <a:p>
            <a:r>
              <a:rPr lang="en-US" altLang="en-US" sz="2800"/>
              <a:t>Sujets</a:t>
            </a:r>
            <a:endParaRPr lang="en-US" altLang="en-US" sz="2800" i="1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625" y="1311275"/>
            <a:ext cx="8229600" cy="4699000"/>
          </a:xfrm>
        </p:spPr>
        <p:txBody>
          <a:bodyPr/>
          <a:lstStyle/>
          <a:p>
            <a:r>
              <a:rPr lang="en-US" altLang="en-US" dirty="0"/>
              <a:t>Introduction</a:t>
            </a:r>
          </a:p>
          <a:p>
            <a:r>
              <a:rPr lang="en-US" altLang="en-US" i="1" dirty="0"/>
              <a:t>Total-Order STN Planning (</a:t>
            </a:r>
            <a:r>
              <a:rPr lang="en-US" altLang="en-US" dirty="0"/>
              <a:t>Total-Order Forward decomposition  - TFD)</a:t>
            </a:r>
            <a:endParaRPr lang="en-US" altLang="en-US" i="1" dirty="0"/>
          </a:p>
          <a:p>
            <a:r>
              <a:rPr lang="en-US" altLang="en-US" i="1" dirty="0"/>
              <a:t>Partial-Order STN Planning  (</a:t>
            </a:r>
            <a:r>
              <a:rPr lang="en-US" altLang="en-US" dirty="0"/>
              <a:t>Partial-Order Forward decomposition  - PFD)</a:t>
            </a:r>
            <a:endParaRPr lang="en-US" altLang="en-US" i="1" dirty="0"/>
          </a:p>
          <a:p>
            <a:endParaRPr lang="en-US" altLang="en-US" i="1" dirty="0"/>
          </a:p>
          <a:p>
            <a:pPr marL="0" indent="0">
              <a:buNone/>
            </a:pPr>
            <a:r>
              <a:rPr lang="en-US" u="sng" dirty="0"/>
              <a:t>Malik </a:t>
            </a:r>
            <a:r>
              <a:rPr lang="en-US" u="sng" dirty="0" err="1"/>
              <a:t>Ghallab</a:t>
            </a:r>
            <a:r>
              <a:rPr lang="en-US" u="sng" dirty="0"/>
              <a:t>, Dana </a:t>
            </a:r>
            <a:r>
              <a:rPr lang="en-US" u="sng" dirty="0" err="1"/>
              <a:t>Nau</a:t>
            </a:r>
            <a:r>
              <a:rPr lang="en-US" u="sng" dirty="0"/>
              <a:t> &amp; Paolo </a:t>
            </a:r>
            <a:r>
              <a:rPr lang="en-US" u="sng" dirty="0" err="1"/>
              <a:t>Traverso</a:t>
            </a:r>
            <a:r>
              <a:rPr lang="en-US" i="1" u="sng" dirty="0"/>
              <a:t>. Automated Planning and Acting. </a:t>
            </a:r>
            <a:r>
              <a:rPr lang="fr-CA" u="sng" dirty="0">
                <a:hlinkClick r:id="rId2"/>
              </a:rPr>
              <a:t>http://projects.laas.fr/planning/book.pdf</a:t>
            </a:r>
            <a:r>
              <a:rPr lang="fr-CA" dirty="0"/>
              <a:t> </a:t>
            </a:r>
            <a:endParaRPr lang="fr-CA" b="1" dirty="0"/>
          </a:p>
          <a:p>
            <a:pPr marL="0" indent="0">
              <a:buNone/>
            </a:pPr>
            <a:endParaRPr lang="en-US" altLang="en-US" i="1" dirty="0"/>
          </a:p>
          <a:p>
            <a:pPr marL="0" indent="0">
              <a:buNone/>
            </a:pPr>
            <a:r>
              <a:rPr lang="en-US" u="sng" dirty="0"/>
              <a:t>Malik </a:t>
            </a:r>
            <a:r>
              <a:rPr lang="en-US" u="sng" dirty="0" err="1"/>
              <a:t>Ghallab</a:t>
            </a:r>
            <a:r>
              <a:rPr lang="en-US" u="sng" dirty="0"/>
              <a:t>, Dana </a:t>
            </a:r>
            <a:r>
              <a:rPr lang="en-US" u="sng" dirty="0" err="1"/>
              <a:t>Nau</a:t>
            </a:r>
            <a:r>
              <a:rPr lang="en-US" u="sng" dirty="0"/>
              <a:t> &amp; Paolo </a:t>
            </a:r>
            <a:r>
              <a:rPr lang="en-US" u="sng" dirty="0" err="1"/>
              <a:t>Traverso</a:t>
            </a:r>
            <a:r>
              <a:rPr lang="en-US" i="1" u="sng" dirty="0"/>
              <a:t>. Automated Planning: Theory and Practice. </a:t>
            </a:r>
            <a:endParaRPr lang="en-US" altLang="en-US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105275" y="6197600"/>
            <a:ext cx="1704975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400" dirty="0">
                <a:latin typeface="+mn-lt"/>
              </a:rPr>
              <a:t>© Froduald Kabanza</a:t>
            </a:r>
          </a:p>
        </p:txBody>
      </p:sp>
      <p:sp>
        <p:nvSpPr>
          <p:cNvPr id="5" name="Footer Placeholder 4"/>
          <p:cNvSpPr txBox="1">
            <a:spLocks noGrp="1"/>
          </p:cNvSpPr>
          <p:nvPr/>
        </p:nvSpPr>
        <p:spPr bwMode="auto">
          <a:xfrm>
            <a:off x="552450" y="6178550"/>
            <a:ext cx="904875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400">
                <a:latin typeface="+mn-lt"/>
              </a:rPr>
              <a:t>IFT702</a:t>
            </a: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4707A24F-30ED-46B0-AADB-B1479FE06F88}" type="slidenum">
              <a:rPr lang="en-US" sz="1400">
                <a:latin typeface="+mn-lt"/>
              </a:rPr>
              <a:pPr algn="r">
                <a:defRPr/>
              </a:pPr>
              <a:t>20</a:t>
            </a:fld>
            <a:endParaRPr lang="en-US" sz="1400">
              <a:latin typeface="+mn-lt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92100"/>
            <a:ext cx="9144000" cy="723900"/>
          </a:xfrm>
        </p:spPr>
        <p:txBody>
          <a:bodyPr/>
          <a:lstStyle/>
          <a:p>
            <a:r>
              <a:rPr lang="en-US" altLang="en-US" sz="2800"/>
              <a:t>Plan</a:t>
            </a:r>
            <a:endParaRPr lang="en-US" altLang="en-US" sz="2800" i="1"/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625" y="1311275"/>
            <a:ext cx="8229600" cy="4699000"/>
          </a:xfrm>
        </p:spPr>
        <p:txBody>
          <a:bodyPr/>
          <a:lstStyle/>
          <a:p>
            <a:r>
              <a:rPr lang="en-US" altLang="en-US">
                <a:solidFill>
                  <a:srgbClr val="C0C0C0"/>
                </a:solidFill>
              </a:rPr>
              <a:t>Introduction</a:t>
            </a:r>
          </a:p>
          <a:p>
            <a:r>
              <a:rPr lang="en-US" altLang="en-US" i="1">
                <a:solidFill>
                  <a:srgbClr val="C0C0C0"/>
                </a:solidFill>
              </a:rPr>
              <a:t>Simple Task Network (STN) Planning</a:t>
            </a:r>
          </a:p>
          <a:p>
            <a:r>
              <a:rPr lang="en-US" altLang="en-US" i="1">
                <a:solidFill>
                  <a:srgbClr val="C0C0C0"/>
                </a:solidFill>
              </a:rPr>
              <a:t>Total-Order STN Planning</a:t>
            </a:r>
          </a:p>
          <a:p>
            <a:r>
              <a:rPr lang="en-US" altLang="en-US" i="1"/>
              <a:t>Partial-Order STN Planning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7B1CA8-D5B1-4800-BDD2-AB4F5F581C6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1600"/>
            <a:ext cx="8839200" cy="647700"/>
          </a:xfrm>
        </p:spPr>
        <p:txBody>
          <a:bodyPr/>
          <a:lstStyle/>
          <a:p>
            <a:r>
              <a:rPr lang="en-US" altLang="en-US" sz="2800" i="1"/>
              <a:t>Partial-Order STN Planning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800100"/>
            <a:ext cx="7848600" cy="5153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CA" altLang="en-US" sz="1800" dirty="0"/>
              <a:t>“Partial-</a:t>
            </a:r>
            <a:r>
              <a:rPr lang="fr-CA" altLang="en-US" sz="1800" dirty="0" err="1"/>
              <a:t>Order</a:t>
            </a:r>
            <a:r>
              <a:rPr lang="fr-CA" altLang="en-US" sz="1800" dirty="0"/>
              <a:t> STN Planning” généralise “Total-</a:t>
            </a:r>
            <a:r>
              <a:rPr lang="fr-CA" altLang="en-US" sz="1800" dirty="0" err="1"/>
              <a:t>Order</a:t>
            </a:r>
            <a:r>
              <a:rPr lang="fr-CA" altLang="en-US" sz="1800" dirty="0"/>
              <a:t> STN Planning” </a:t>
            </a:r>
          </a:p>
          <a:p>
            <a:pPr lvl="1">
              <a:lnSpc>
                <a:spcPct val="90000"/>
              </a:lnSpc>
            </a:pPr>
            <a:r>
              <a:rPr lang="fr-CA" altLang="en-US" sz="1800" dirty="0"/>
              <a:t>Les sous-tâches ne sont pas totalement ordonnées</a:t>
            </a:r>
          </a:p>
          <a:p>
            <a:pPr lvl="1">
              <a:lnSpc>
                <a:spcPct val="90000"/>
              </a:lnSpc>
            </a:pPr>
            <a:r>
              <a:rPr lang="fr-CA" altLang="en-US" sz="1800" dirty="0"/>
              <a:t>Au contraire, elles sont partiellement ordonnées</a:t>
            </a:r>
          </a:p>
          <a:p>
            <a:pPr lvl="1">
              <a:lnSpc>
                <a:spcPct val="90000"/>
              </a:lnSpc>
            </a:pPr>
            <a:r>
              <a:rPr lang="fr-CA" altLang="en-US" sz="1800" dirty="0"/>
              <a:t>Par conséquent, on peut  entrelacer des sous-tâches de tâches différentes</a:t>
            </a:r>
          </a:p>
          <a:p>
            <a:pPr lvl="1">
              <a:lnSpc>
                <a:spcPct val="90000"/>
              </a:lnSpc>
            </a:pPr>
            <a:endParaRPr lang="fr-CA" altLang="en-US" sz="1800" dirty="0"/>
          </a:p>
          <a:p>
            <a:pPr lvl="1">
              <a:lnSpc>
                <a:spcPct val="90000"/>
              </a:lnSpc>
            </a:pPr>
            <a:endParaRPr lang="fr-CA" altLang="en-US" sz="1800" dirty="0"/>
          </a:p>
          <a:p>
            <a:pPr lvl="1">
              <a:lnSpc>
                <a:spcPct val="90000"/>
              </a:lnSpc>
            </a:pPr>
            <a:endParaRPr lang="fr-CA" altLang="en-US" sz="1800" dirty="0"/>
          </a:p>
          <a:p>
            <a:pPr lvl="1">
              <a:lnSpc>
                <a:spcPct val="90000"/>
              </a:lnSpc>
            </a:pPr>
            <a:endParaRPr lang="fr-CA" altLang="en-US" sz="1800" dirty="0"/>
          </a:p>
          <a:p>
            <a:pPr lvl="1">
              <a:lnSpc>
                <a:spcPct val="90000"/>
              </a:lnSpc>
            </a:pPr>
            <a:endParaRPr lang="fr-CA" altLang="en-US" sz="1800" dirty="0"/>
          </a:p>
          <a:p>
            <a:pPr lvl="1">
              <a:lnSpc>
                <a:spcPct val="90000"/>
              </a:lnSpc>
            </a:pPr>
            <a:endParaRPr lang="fr-CA" altLang="en-US" sz="1800" dirty="0"/>
          </a:p>
          <a:p>
            <a:pPr lvl="1">
              <a:lnSpc>
                <a:spcPct val="90000"/>
              </a:lnSpc>
            </a:pPr>
            <a:endParaRPr lang="fr-CA" altLang="en-US" sz="1800" dirty="0"/>
          </a:p>
          <a:p>
            <a:pPr>
              <a:lnSpc>
                <a:spcPct val="90000"/>
              </a:lnSpc>
            </a:pPr>
            <a:endParaRPr lang="fr-CA" altLang="en-US" sz="1800" dirty="0"/>
          </a:p>
          <a:p>
            <a:pPr>
              <a:lnSpc>
                <a:spcPct val="90000"/>
              </a:lnSpc>
            </a:pPr>
            <a:r>
              <a:rPr lang="fr-CA" altLang="en-US" sz="1800" dirty="0"/>
              <a:t>L’algorithme de planification devient plus complexe</a:t>
            </a:r>
          </a:p>
          <a:p>
            <a:pPr lvl="1">
              <a:lnSpc>
                <a:spcPct val="90000"/>
              </a:lnSpc>
            </a:pPr>
            <a:r>
              <a:rPr lang="fr-CA" altLang="en-US" sz="1800" dirty="0"/>
              <a:t>Exemple: réparer les interactions (</a:t>
            </a:r>
            <a:r>
              <a:rPr lang="fr-CA" altLang="en-US" sz="1800" i="1" dirty="0" err="1"/>
              <a:t>add</a:t>
            </a:r>
            <a:r>
              <a:rPr lang="fr-CA" altLang="en-US" sz="1800" i="1" dirty="0"/>
              <a:t>/</a:t>
            </a:r>
            <a:r>
              <a:rPr lang="fr-CA" altLang="en-US" sz="1800" i="1" dirty="0" err="1"/>
              <a:t>delete</a:t>
            </a:r>
            <a:r>
              <a:rPr lang="fr-CA" altLang="en-US" sz="1800" i="1" dirty="0"/>
              <a:t> </a:t>
            </a:r>
            <a:r>
              <a:rPr lang="fr-CA" altLang="en-US" sz="1800" dirty="0"/>
              <a:t>des effets) entre actions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fr-CA" altLang="en-US" sz="1800" dirty="0"/>
          </a:p>
          <a:p>
            <a:pPr>
              <a:lnSpc>
                <a:spcPct val="90000"/>
              </a:lnSpc>
            </a:pPr>
            <a:r>
              <a:rPr lang="fr-CA" altLang="en-US" sz="1800" dirty="0">
                <a:solidFill>
                  <a:srgbClr val="C0C0C0"/>
                </a:solidFill>
              </a:rPr>
              <a:t>Certaines approches utilisent les lien causaux vue dans l’approche PSP (Planification par recherche dans l’espace de plans)</a:t>
            </a:r>
          </a:p>
        </p:txBody>
      </p:sp>
      <p:grpSp>
        <p:nvGrpSpPr>
          <p:cNvPr id="22533" name="Group 23"/>
          <p:cNvGrpSpPr>
            <a:grpSpLocks/>
          </p:cNvGrpSpPr>
          <p:nvPr/>
        </p:nvGrpSpPr>
        <p:grpSpPr bwMode="auto">
          <a:xfrm>
            <a:off x="889000" y="2316163"/>
            <a:ext cx="7394575" cy="1592262"/>
            <a:chOff x="860425" y="2878138"/>
            <a:chExt cx="7394575" cy="1592262"/>
          </a:xfrm>
        </p:grpSpPr>
        <p:sp>
          <p:nvSpPr>
            <p:cNvPr id="22536" name="Text Box 4"/>
            <p:cNvSpPr txBox="1">
              <a:spLocks noChangeArrowheads="1"/>
            </p:cNvSpPr>
            <p:nvPr/>
          </p:nvSpPr>
          <p:spPr bwMode="auto">
            <a:xfrm>
              <a:off x="860425" y="4183063"/>
              <a:ext cx="1123950" cy="287337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solidFill>
                    <a:srgbClr val="081D58"/>
                  </a:solidFill>
                </a:rPr>
                <a:t>walk(a,b)</a:t>
              </a:r>
            </a:p>
          </p:txBody>
        </p:sp>
        <p:sp>
          <p:nvSpPr>
            <p:cNvPr id="22537" name="Text Box 5"/>
            <p:cNvSpPr txBox="1">
              <a:spLocks noChangeArrowheads="1"/>
            </p:cNvSpPr>
            <p:nvPr/>
          </p:nvSpPr>
          <p:spPr bwMode="auto">
            <a:xfrm>
              <a:off x="3394075" y="4183063"/>
              <a:ext cx="1136650" cy="287337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solidFill>
                    <a:srgbClr val="081D58"/>
                  </a:solidFill>
                </a:rPr>
                <a:t>pickup(p)</a:t>
              </a:r>
            </a:p>
          </p:txBody>
        </p:sp>
        <p:sp>
          <p:nvSpPr>
            <p:cNvPr id="22538" name="Rectangle 6"/>
            <p:cNvSpPr>
              <a:spLocks noChangeArrowheads="1"/>
            </p:cNvSpPr>
            <p:nvPr/>
          </p:nvSpPr>
          <p:spPr bwMode="auto">
            <a:xfrm>
              <a:off x="3235325" y="3408363"/>
              <a:ext cx="793750" cy="287337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solidFill>
                    <a:srgbClr val="081D58"/>
                  </a:solidFill>
                </a:rPr>
                <a:t>get(p)</a:t>
              </a:r>
            </a:p>
          </p:txBody>
        </p:sp>
        <p:sp>
          <p:nvSpPr>
            <p:cNvPr id="22539" name="Text Box 7"/>
            <p:cNvSpPr txBox="1">
              <a:spLocks noChangeArrowheads="1"/>
            </p:cNvSpPr>
            <p:nvPr/>
          </p:nvSpPr>
          <p:spPr bwMode="auto">
            <a:xfrm>
              <a:off x="2111375" y="4183063"/>
              <a:ext cx="1162050" cy="287337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81D58"/>
                  </a:solidFill>
                </a:rPr>
                <a:t>stay-at(b)</a:t>
              </a:r>
            </a:p>
          </p:txBody>
        </p:sp>
        <p:sp>
          <p:nvSpPr>
            <p:cNvPr id="22540" name="Text Box 8"/>
            <p:cNvSpPr txBox="1">
              <a:spLocks noChangeArrowheads="1"/>
            </p:cNvSpPr>
            <p:nvPr/>
          </p:nvSpPr>
          <p:spPr bwMode="auto">
            <a:xfrm>
              <a:off x="4667250" y="4183063"/>
              <a:ext cx="1136650" cy="287337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solidFill>
                    <a:srgbClr val="081D58"/>
                  </a:solidFill>
                </a:rPr>
                <a:t>pickup(q)</a:t>
              </a:r>
            </a:p>
          </p:txBody>
        </p:sp>
        <p:sp>
          <p:nvSpPr>
            <p:cNvPr id="22541" name="Rectangle 9"/>
            <p:cNvSpPr>
              <a:spLocks noChangeArrowheads="1"/>
            </p:cNvSpPr>
            <p:nvPr/>
          </p:nvSpPr>
          <p:spPr bwMode="auto">
            <a:xfrm>
              <a:off x="5140325" y="3408363"/>
              <a:ext cx="793750" cy="287337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solidFill>
                    <a:srgbClr val="081D58"/>
                  </a:solidFill>
                </a:rPr>
                <a:t>get(q)</a:t>
              </a:r>
            </a:p>
          </p:txBody>
        </p:sp>
        <p:sp>
          <p:nvSpPr>
            <p:cNvPr id="22542" name="Text Box 10"/>
            <p:cNvSpPr txBox="1">
              <a:spLocks noChangeArrowheads="1"/>
            </p:cNvSpPr>
            <p:nvPr/>
          </p:nvSpPr>
          <p:spPr bwMode="auto">
            <a:xfrm>
              <a:off x="3762375" y="2878138"/>
              <a:ext cx="1504950" cy="287337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solidFill>
                    <a:srgbClr val="081D58"/>
                  </a:solidFill>
                </a:rPr>
                <a:t>get-both(p,q)</a:t>
              </a:r>
            </a:p>
          </p:txBody>
        </p:sp>
        <p:cxnSp>
          <p:nvCxnSpPr>
            <p:cNvPr id="22543" name="AutoShape 11"/>
            <p:cNvCxnSpPr>
              <a:cxnSpLocks noChangeShapeType="1"/>
              <a:stCxn id="22542" idx="2"/>
              <a:endCxn id="22538" idx="0"/>
            </p:cNvCxnSpPr>
            <p:nvPr/>
          </p:nvCxnSpPr>
          <p:spPr bwMode="auto">
            <a:xfrm flipH="1">
              <a:off x="3632200" y="3165475"/>
              <a:ext cx="882650" cy="2428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4" name="AutoShape 12"/>
            <p:cNvCxnSpPr>
              <a:cxnSpLocks noChangeShapeType="1"/>
              <a:stCxn id="22542" idx="2"/>
              <a:endCxn id="22541" idx="0"/>
            </p:cNvCxnSpPr>
            <p:nvPr/>
          </p:nvCxnSpPr>
          <p:spPr bwMode="auto">
            <a:xfrm>
              <a:off x="4514850" y="3165475"/>
              <a:ext cx="1022350" cy="2428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5" name="AutoShape 13"/>
            <p:cNvCxnSpPr>
              <a:cxnSpLocks noChangeShapeType="1"/>
              <a:stCxn id="22538" idx="2"/>
              <a:endCxn id="22536" idx="0"/>
            </p:cNvCxnSpPr>
            <p:nvPr/>
          </p:nvCxnSpPr>
          <p:spPr bwMode="auto">
            <a:xfrm flipH="1">
              <a:off x="1422400" y="3695700"/>
              <a:ext cx="2209800" cy="48736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6" name="AutoShape 14"/>
            <p:cNvCxnSpPr>
              <a:cxnSpLocks noChangeShapeType="1"/>
              <a:stCxn id="22538" idx="2"/>
              <a:endCxn id="22537" idx="0"/>
            </p:cNvCxnSpPr>
            <p:nvPr/>
          </p:nvCxnSpPr>
          <p:spPr bwMode="auto">
            <a:xfrm>
              <a:off x="3632200" y="3695700"/>
              <a:ext cx="330200" cy="48736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7" name="AutoShape 15"/>
            <p:cNvCxnSpPr>
              <a:cxnSpLocks noChangeShapeType="1"/>
              <a:stCxn id="22541" idx="2"/>
              <a:endCxn id="22539" idx="0"/>
            </p:cNvCxnSpPr>
            <p:nvPr/>
          </p:nvCxnSpPr>
          <p:spPr bwMode="auto">
            <a:xfrm flipH="1">
              <a:off x="2692400" y="3695700"/>
              <a:ext cx="2844800" cy="48736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8" name="AutoShape 16"/>
            <p:cNvCxnSpPr>
              <a:cxnSpLocks noChangeShapeType="1"/>
              <a:stCxn id="22541" idx="2"/>
              <a:endCxn id="22540" idx="0"/>
            </p:cNvCxnSpPr>
            <p:nvPr/>
          </p:nvCxnSpPr>
          <p:spPr bwMode="auto">
            <a:xfrm flipH="1">
              <a:off x="5235575" y="3695700"/>
              <a:ext cx="301625" cy="48736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9" name="Text Box 17"/>
            <p:cNvSpPr txBox="1">
              <a:spLocks noChangeArrowheads="1"/>
            </p:cNvSpPr>
            <p:nvPr/>
          </p:nvSpPr>
          <p:spPr bwMode="auto">
            <a:xfrm>
              <a:off x="5876925" y="4183063"/>
              <a:ext cx="1123950" cy="287337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solidFill>
                    <a:srgbClr val="081D58"/>
                  </a:solidFill>
                </a:rPr>
                <a:t>walk(b,a)</a:t>
              </a:r>
            </a:p>
          </p:txBody>
        </p:sp>
        <p:sp>
          <p:nvSpPr>
            <p:cNvPr id="22550" name="Text Box 18"/>
            <p:cNvSpPr txBox="1">
              <a:spLocks noChangeArrowheads="1"/>
            </p:cNvSpPr>
            <p:nvPr/>
          </p:nvSpPr>
          <p:spPr bwMode="auto">
            <a:xfrm>
              <a:off x="7092950" y="4183063"/>
              <a:ext cx="1162050" cy="287337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81D58"/>
                  </a:solidFill>
                </a:rPr>
                <a:t>stay-at(a)</a:t>
              </a:r>
            </a:p>
          </p:txBody>
        </p:sp>
        <p:cxnSp>
          <p:nvCxnSpPr>
            <p:cNvPr id="22551" name="AutoShape 19"/>
            <p:cNvCxnSpPr>
              <a:cxnSpLocks noChangeShapeType="1"/>
              <a:stCxn id="22538" idx="2"/>
              <a:endCxn id="22549" idx="0"/>
            </p:cNvCxnSpPr>
            <p:nvPr/>
          </p:nvCxnSpPr>
          <p:spPr bwMode="auto">
            <a:xfrm>
              <a:off x="3632200" y="3695700"/>
              <a:ext cx="2806700" cy="48736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2" name="AutoShape 20"/>
            <p:cNvCxnSpPr>
              <a:cxnSpLocks noChangeShapeType="1"/>
              <a:stCxn id="22541" idx="2"/>
              <a:endCxn id="22550" idx="0"/>
            </p:cNvCxnSpPr>
            <p:nvPr/>
          </p:nvCxnSpPr>
          <p:spPr bwMode="auto">
            <a:xfrm>
              <a:off x="5537200" y="3695700"/>
              <a:ext cx="2136775" cy="48736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105275" y="6197600"/>
            <a:ext cx="1704975" cy="476250"/>
          </a:xfrm>
        </p:spPr>
        <p:txBody>
          <a:bodyPr/>
          <a:lstStyle/>
          <a:p>
            <a:pPr>
              <a:defRPr/>
            </a:pPr>
            <a:r>
              <a:rPr lang="en-US" dirty="0"/>
              <a:t>© Froduald Kabanza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2450" y="6178550"/>
            <a:ext cx="904875" cy="476250"/>
          </a:xfrm>
        </p:spPr>
        <p:txBody>
          <a:bodyPr/>
          <a:lstStyle/>
          <a:p>
            <a:pPr>
              <a:defRPr/>
            </a:pPr>
            <a:r>
              <a:rPr lang="en-US"/>
              <a:t>IFT702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BA527687-EF74-4245-AD55-2A49F3087790}" type="slidenum">
              <a:rPr lang="en-US" sz="1400">
                <a:latin typeface="+mn-lt"/>
              </a:rPr>
              <a:pPr algn="r">
                <a:defRPr/>
              </a:pPr>
              <a:t>22</a:t>
            </a:fld>
            <a:endParaRPr lang="en-US" sz="1400">
              <a:latin typeface="+mn-lt"/>
            </a:endParaRPr>
          </a:p>
        </p:txBody>
      </p:sp>
      <p:sp>
        <p:nvSpPr>
          <p:cNvPr id="23555" name="Rectangle 34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90500"/>
            <a:ext cx="8839200" cy="635000"/>
          </a:xfrm>
        </p:spPr>
        <p:txBody>
          <a:bodyPr/>
          <a:lstStyle/>
          <a:p>
            <a:r>
              <a:rPr lang="fr-CA" altLang="en-US" sz="2800" i="1"/>
              <a:t>Partial-Order STN Planning</a:t>
            </a:r>
          </a:p>
        </p:txBody>
      </p:sp>
      <p:sp>
        <p:nvSpPr>
          <p:cNvPr id="23556" name="Rectangle 35"/>
          <p:cNvSpPr>
            <a:spLocks noGrp="1" noChangeArrowheads="1"/>
          </p:cNvSpPr>
          <p:nvPr>
            <p:ph type="body" idx="4294967295"/>
          </p:nvPr>
        </p:nvSpPr>
        <p:spPr>
          <a:xfrm>
            <a:off x="558800" y="876300"/>
            <a:ext cx="8229600" cy="2057400"/>
          </a:xfrm>
        </p:spPr>
        <p:txBody>
          <a:bodyPr/>
          <a:lstStyle/>
          <a:p>
            <a:r>
              <a:rPr lang="fr-CA" altLang="en-US" sz="1800"/>
              <a:t>Une méthode est décrite par</a:t>
            </a:r>
          </a:p>
          <a:p>
            <a:pPr lvl="1"/>
            <a:r>
              <a:rPr lang="fr-CA" altLang="en-US" sz="1800"/>
              <a:t>Une tâche non primitive (la tâche à décomposer par la méthode)</a:t>
            </a:r>
          </a:p>
          <a:p>
            <a:pPr lvl="1"/>
            <a:r>
              <a:rPr lang="fr-CA" altLang="en-US" sz="1800"/>
              <a:t>Une </a:t>
            </a:r>
            <a:r>
              <a:rPr lang="fr-CA" altLang="en-US" sz="1800" i="1"/>
              <a:t>précondition </a:t>
            </a:r>
            <a:r>
              <a:rPr lang="fr-CA" altLang="en-US" sz="1800"/>
              <a:t>(ensemble de littéraux: condition pour que la décomposition soit applicable)</a:t>
            </a:r>
          </a:p>
          <a:p>
            <a:pPr lvl="1"/>
            <a:r>
              <a:rPr lang="fr-CA" altLang="en-US" sz="1800"/>
              <a:t>Un </a:t>
            </a:r>
            <a:r>
              <a:rPr lang="fr-CA" altLang="en-US" sz="1800" i="1"/>
              <a:t>ensemble partiellement ordonné </a:t>
            </a:r>
            <a:r>
              <a:rPr lang="fr-CA" altLang="en-US" sz="1800"/>
              <a:t>de sous-tâches</a:t>
            </a:r>
            <a:br>
              <a:rPr lang="fr-CA" altLang="en-US" sz="1800" i="1"/>
            </a:br>
            <a:r>
              <a:rPr lang="fr-CA" altLang="en-US" sz="1800"/>
              <a:t>(tâches résultants de la décomposition)</a:t>
            </a:r>
          </a:p>
          <a:p>
            <a:endParaRPr lang="fr-CA" altLang="en-US" sz="1800"/>
          </a:p>
        </p:txBody>
      </p:sp>
      <p:sp>
        <p:nvSpPr>
          <p:cNvPr id="24" name="Date Placeholder 3"/>
          <p:cNvSpPr txBox="1">
            <a:spLocks noGrp="1"/>
          </p:cNvSpPr>
          <p:nvPr/>
        </p:nvSpPr>
        <p:spPr bwMode="auto">
          <a:xfrm>
            <a:off x="4105275" y="6197600"/>
            <a:ext cx="1704975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400" dirty="0">
                <a:latin typeface="+mn-lt"/>
              </a:rPr>
              <a:t>© Froduald Kabanza</a:t>
            </a:r>
          </a:p>
        </p:txBody>
      </p:sp>
      <p:sp>
        <p:nvSpPr>
          <p:cNvPr id="25" name="Footer Placeholder 4"/>
          <p:cNvSpPr txBox="1">
            <a:spLocks noGrp="1"/>
          </p:cNvSpPr>
          <p:nvPr/>
        </p:nvSpPr>
        <p:spPr bwMode="auto">
          <a:xfrm>
            <a:off x="552450" y="6178550"/>
            <a:ext cx="904875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400">
                <a:latin typeface="+mn-lt"/>
              </a:rPr>
              <a:t>IFT702</a:t>
            </a:r>
          </a:p>
        </p:txBody>
      </p:sp>
      <p:grpSp>
        <p:nvGrpSpPr>
          <p:cNvPr id="23559" name="Group 26"/>
          <p:cNvGrpSpPr>
            <a:grpSpLocks/>
          </p:cNvGrpSpPr>
          <p:nvPr/>
        </p:nvGrpSpPr>
        <p:grpSpPr bwMode="auto">
          <a:xfrm>
            <a:off x="2568575" y="2251075"/>
            <a:ext cx="6267450" cy="2476500"/>
            <a:chOff x="690" y="1874"/>
            <a:chExt cx="3948" cy="1560"/>
          </a:xfrm>
        </p:grpSpPr>
        <p:sp>
          <p:nvSpPr>
            <p:cNvPr id="23561" name="Arc 125"/>
            <p:cNvSpPr>
              <a:spLocks/>
            </p:cNvSpPr>
            <p:nvPr/>
          </p:nvSpPr>
          <p:spPr bwMode="auto">
            <a:xfrm flipH="1">
              <a:off x="2814" y="2065"/>
              <a:ext cx="336" cy="239"/>
            </a:xfrm>
            <a:custGeom>
              <a:avLst/>
              <a:gdLst>
                <a:gd name="T0" fmla="*/ 0 w 21600"/>
                <a:gd name="T1" fmla="*/ 0 h 26853"/>
                <a:gd name="T2" fmla="*/ 0 w 21600"/>
                <a:gd name="T3" fmla="*/ 0 h 26853"/>
                <a:gd name="T4" fmla="*/ 0 w 21600"/>
                <a:gd name="T5" fmla="*/ 0 h 2685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6853"/>
                <a:gd name="T11" fmla="*/ 21600 w 21600"/>
                <a:gd name="T12" fmla="*/ 26853 h 268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685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371"/>
                    <a:pt x="21382" y="25135"/>
                    <a:pt x="20951" y="26853"/>
                  </a:cubicBezTo>
                </a:path>
                <a:path w="21600" h="2685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371"/>
                    <a:pt x="21382" y="25135"/>
                    <a:pt x="20951" y="2685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3562" name="Rectangle 126"/>
            <p:cNvSpPr>
              <a:spLocks noChangeArrowheads="1"/>
            </p:cNvSpPr>
            <p:nvPr/>
          </p:nvSpPr>
          <p:spPr bwMode="auto">
            <a:xfrm>
              <a:off x="3150" y="1874"/>
              <a:ext cx="808" cy="232"/>
            </a:xfrm>
            <a:prstGeom prst="rect">
              <a:avLst/>
            </a:prstGeom>
            <a:solidFill>
              <a:srgbClr val="FDE3B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1">
                  <a:latin typeface="Times New Roman" pitchFamily="18" charset="0"/>
                </a:rPr>
                <a:t>travel(</a:t>
              </a:r>
              <a:r>
                <a:rPr lang="en-US" altLang="en-US" b="1" i="1">
                  <a:latin typeface="Times New Roman" pitchFamily="18" charset="0"/>
                </a:rPr>
                <a:t>x</a:t>
              </a:r>
              <a:r>
                <a:rPr lang="en-US" altLang="en-US" b="1">
                  <a:latin typeface="Times New Roman" pitchFamily="18" charset="0"/>
                </a:rPr>
                <a:t>,</a:t>
              </a:r>
              <a:r>
                <a:rPr lang="en-US" altLang="en-US" b="1" i="1">
                  <a:latin typeface="Times New Roman" pitchFamily="18" charset="0"/>
                </a:rPr>
                <a:t>y</a:t>
              </a:r>
              <a:r>
                <a:rPr lang="en-US" altLang="en-US" b="1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23563" name="Line 130"/>
            <p:cNvSpPr>
              <a:spLocks noChangeShapeType="1"/>
            </p:cNvSpPr>
            <p:nvPr/>
          </p:nvSpPr>
          <p:spPr bwMode="auto">
            <a:xfrm flipH="1">
              <a:off x="1526" y="2542"/>
              <a:ext cx="1232" cy="2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3564" name="Line 131"/>
            <p:cNvSpPr>
              <a:spLocks noChangeShapeType="1"/>
            </p:cNvSpPr>
            <p:nvPr/>
          </p:nvSpPr>
          <p:spPr bwMode="auto">
            <a:xfrm flipH="1">
              <a:off x="2430" y="2542"/>
              <a:ext cx="424" cy="2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3565" name="Line 132"/>
            <p:cNvSpPr>
              <a:spLocks noChangeShapeType="1"/>
            </p:cNvSpPr>
            <p:nvPr/>
          </p:nvSpPr>
          <p:spPr bwMode="auto">
            <a:xfrm>
              <a:off x="2950" y="2542"/>
              <a:ext cx="1008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3566" name="Oval 133"/>
            <p:cNvSpPr>
              <a:spLocks noChangeArrowheads="1"/>
            </p:cNvSpPr>
            <p:nvPr/>
          </p:nvSpPr>
          <p:spPr bwMode="auto">
            <a:xfrm>
              <a:off x="2246" y="2306"/>
              <a:ext cx="1144" cy="284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chemeClr val="accent1"/>
                  </a:solidFill>
                  <a:latin typeface="Times New Roman" pitchFamily="18" charset="0"/>
                </a:rPr>
                <a:t>air-travel(</a:t>
              </a:r>
              <a:r>
                <a:rPr lang="en-US" altLang="en-US" b="1" i="1">
                  <a:solidFill>
                    <a:schemeClr val="accent1"/>
                  </a:solidFill>
                  <a:latin typeface="Times New Roman" pitchFamily="18" charset="0"/>
                </a:rPr>
                <a:t>x</a:t>
              </a:r>
              <a:r>
                <a:rPr lang="en-US" altLang="en-US" b="1">
                  <a:solidFill>
                    <a:schemeClr val="accent1"/>
                  </a:solidFill>
                  <a:latin typeface="Times New Roman" pitchFamily="18" charset="0"/>
                </a:rPr>
                <a:t>,</a:t>
              </a:r>
              <a:r>
                <a:rPr lang="en-US" altLang="en-US" b="1" i="1">
                  <a:solidFill>
                    <a:schemeClr val="accent1"/>
                  </a:solidFill>
                  <a:latin typeface="Times New Roman" pitchFamily="18" charset="0"/>
                </a:rPr>
                <a:t>y</a:t>
              </a:r>
              <a:r>
                <a:rPr lang="en-US" altLang="en-US" b="1">
                  <a:solidFill>
                    <a:schemeClr val="accent1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23567" name="Line 135"/>
            <p:cNvSpPr>
              <a:spLocks noChangeShapeType="1"/>
            </p:cNvSpPr>
            <p:nvPr/>
          </p:nvSpPr>
          <p:spPr bwMode="auto">
            <a:xfrm>
              <a:off x="3006" y="2582"/>
              <a:ext cx="328" cy="2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3568" name="Rectangle 136"/>
            <p:cNvSpPr>
              <a:spLocks noChangeArrowheads="1"/>
            </p:cNvSpPr>
            <p:nvPr/>
          </p:nvSpPr>
          <p:spPr bwMode="auto">
            <a:xfrm>
              <a:off x="690" y="2782"/>
              <a:ext cx="1228" cy="232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latin typeface="Times New Roman" pitchFamily="18" charset="0"/>
                </a:rPr>
                <a:t>buy-ticket(a(</a:t>
              </a:r>
              <a:r>
                <a:rPr lang="en-US" altLang="en-US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en-US">
                  <a:solidFill>
                    <a:srgbClr val="000000"/>
                  </a:solidFill>
                  <a:latin typeface="Times New Roman" pitchFamily="18" charset="0"/>
                </a:rPr>
                <a:t>),a(</a:t>
              </a:r>
              <a:r>
                <a:rPr lang="en-US" altLang="en-US" i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r>
                <a:rPr lang="en-US" altLang="en-US">
                  <a:solidFill>
                    <a:srgbClr val="000000"/>
                  </a:solidFill>
                  <a:latin typeface="Times New Roman" pitchFamily="18" charset="0"/>
                </a:rPr>
                <a:t>))</a:t>
              </a:r>
            </a:p>
          </p:txBody>
        </p:sp>
        <p:sp>
          <p:nvSpPr>
            <p:cNvPr id="23569" name="Rectangle 137"/>
            <p:cNvSpPr>
              <a:spLocks noChangeArrowheads="1"/>
            </p:cNvSpPr>
            <p:nvPr/>
          </p:nvSpPr>
          <p:spPr bwMode="auto">
            <a:xfrm>
              <a:off x="1989" y="2782"/>
              <a:ext cx="852" cy="232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rgbClr val="000000"/>
                  </a:solidFill>
                  <a:latin typeface="Times New Roman" pitchFamily="18" charset="0"/>
                </a:rPr>
                <a:t>travel(</a:t>
              </a:r>
              <a:r>
                <a:rPr lang="en-US" altLang="en-US" b="1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en-US" b="1">
                  <a:solidFill>
                    <a:srgbClr val="000000"/>
                  </a:solidFill>
                  <a:latin typeface="Times New Roman" pitchFamily="18" charset="0"/>
                </a:rPr>
                <a:t>,a(</a:t>
              </a:r>
              <a:r>
                <a:rPr lang="en-US" altLang="en-US" b="1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en-US" b="1">
                  <a:solidFill>
                    <a:srgbClr val="000000"/>
                  </a:solidFill>
                  <a:latin typeface="Times New Roman" pitchFamily="18" charset="0"/>
                </a:rPr>
                <a:t>))</a:t>
              </a:r>
            </a:p>
          </p:txBody>
        </p:sp>
        <p:sp>
          <p:nvSpPr>
            <p:cNvPr id="23570" name="Rectangle 138"/>
            <p:cNvSpPr>
              <a:spLocks noChangeArrowheads="1"/>
            </p:cNvSpPr>
            <p:nvPr/>
          </p:nvSpPr>
          <p:spPr bwMode="auto">
            <a:xfrm>
              <a:off x="2903" y="2782"/>
              <a:ext cx="808" cy="232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latin typeface="Times New Roman" pitchFamily="18" charset="0"/>
                </a:rPr>
                <a:t>fly(a(</a:t>
              </a:r>
              <a:r>
                <a:rPr lang="en-US" altLang="en-US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en-US">
                  <a:solidFill>
                    <a:srgbClr val="000000"/>
                  </a:solidFill>
                  <a:latin typeface="Times New Roman" pitchFamily="18" charset="0"/>
                </a:rPr>
                <a:t>),a(</a:t>
              </a:r>
              <a:r>
                <a:rPr lang="en-US" altLang="en-US" i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r>
                <a:rPr lang="en-US" altLang="en-US">
                  <a:solidFill>
                    <a:srgbClr val="000000"/>
                  </a:solidFill>
                  <a:latin typeface="Times New Roman" pitchFamily="18" charset="0"/>
                </a:rPr>
                <a:t>))</a:t>
              </a:r>
            </a:p>
          </p:txBody>
        </p:sp>
        <p:sp>
          <p:nvSpPr>
            <p:cNvPr id="23571" name="Rectangle 139"/>
            <p:cNvSpPr>
              <a:spLocks noChangeArrowheads="1"/>
            </p:cNvSpPr>
            <p:nvPr/>
          </p:nvSpPr>
          <p:spPr bwMode="auto">
            <a:xfrm>
              <a:off x="3790" y="2782"/>
              <a:ext cx="848" cy="232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rgbClr val="000000"/>
                  </a:solidFill>
                  <a:latin typeface="Times New Roman" pitchFamily="18" charset="0"/>
                </a:rPr>
                <a:t>travel(a(</a:t>
              </a:r>
              <a:r>
                <a:rPr lang="en-US" altLang="en-US" b="1" i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r>
                <a:rPr lang="en-US" altLang="en-US" b="1">
                  <a:solidFill>
                    <a:srgbClr val="000000"/>
                  </a:solidFill>
                  <a:latin typeface="Times New Roman" pitchFamily="18" charset="0"/>
                </a:rPr>
                <a:t>),y)</a:t>
              </a:r>
            </a:p>
          </p:txBody>
        </p:sp>
        <p:sp>
          <p:nvSpPr>
            <p:cNvPr id="23572" name="Arc 125"/>
            <p:cNvSpPr>
              <a:spLocks/>
            </p:cNvSpPr>
            <p:nvPr/>
          </p:nvSpPr>
          <p:spPr bwMode="auto">
            <a:xfrm rot="12413768" flipH="1">
              <a:off x="2516" y="2883"/>
              <a:ext cx="545" cy="279"/>
            </a:xfrm>
            <a:custGeom>
              <a:avLst/>
              <a:gdLst>
                <a:gd name="T0" fmla="*/ 0 w 21600"/>
                <a:gd name="T1" fmla="*/ 0 h 26853"/>
                <a:gd name="T2" fmla="*/ 0 w 21600"/>
                <a:gd name="T3" fmla="*/ 0 h 26853"/>
                <a:gd name="T4" fmla="*/ 0 w 21600"/>
                <a:gd name="T5" fmla="*/ 0 h 2685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6853"/>
                <a:gd name="T11" fmla="*/ 21600 w 21600"/>
                <a:gd name="T12" fmla="*/ 26853 h 268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685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371"/>
                    <a:pt x="21382" y="25135"/>
                    <a:pt x="20951" y="26853"/>
                  </a:cubicBezTo>
                </a:path>
                <a:path w="21600" h="2685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371"/>
                    <a:pt x="21382" y="25135"/>
                    <a:pt x="20951" y="2685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en-CA"/>
            </a:p>
          </p:txBody>
        </p:sp>
        <p:sp>
          <p:nvSpPr>
            <p:cNvPr id="23573" name="Arc 125"/>
            <p:cNvSpPr>
              <a:spLocks/>
            </p:cNvSpPr>
            <p:nvPr/>
          </p:nvSpPr>
          <p:spPr bwMode="auto">
            <a:xfrm rot="12413768" flipH="1">
              <a:off x="1536" y="2602"/>
              <a:ext cx="1621" cy="832"/>
            </a:xfrm>
            <a:custGeom>
              <a:avLst/>
              <a:gdLst>
                <a:gd name="T0" fmla="*/ 0 w 21600"/>
                <a:gd name="T1" fmla="*/ 0 h 26853"/>
                <a:gd name="T2" fmla="*/ 0 w 21600"/>
                <a:gd name="T3" fmla="*/ 0 h 26853"/>
                <a:gd name="T4" fmla="*/ 0 w 21600"/>
                <a:gd name="T5" fmla="*/ 0 h 2685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6853"/>
                <a:gd name="T11" fmla="*/ 21600 w 21600"/>
                <a:gd name="T12" fmla="*/ 26853 h 268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685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371"/>
                    <a:pt x="21382" y="25135"/>
                    <a:pt x="20951" y="26853"/>
                  </a:cubicBezTo>
                </a:path>
                <a:path w="21600" h="2685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371"/>
                    <a:pt x="21382" y="25135"/>
                    <a:pt x="20951" y="2685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en-CA"/>
            </a:p>
          </p:txBody>
        </p:sp>
        <p:sp>
          <p:nvSpPr>
            <p:cNvPr id="23574" name="Arc 125"/>
            <p:cNvSpPr>
              <a:spLocks/>
            </p:cNvSpPr>
            <p:nvPr/>
          </p:nvSpPr>
          <p:spPr bwMode="auto">
            <a:xfrm rot="12413768" flipH="1">
              <a:off x="3415" y="2867"/>
              <a:ext cx="634" cy="316"/>
            </a:xfrm>
            <a:custGeom>
              <a:avLst/>
              <a:gdLst>
                <a:gd name="T0" fmla="*/ 0 w 21600"/>
                <a:gd name="T1" fmla="*/ 0 h 26853"/>
                <a:gd name="T2" fmla="*/ 0 w 21600"/>
                <a:gd name="T3" fmla="*/ 0 h 26853"/>
                <a:gd name="T4" fmla="*/ 0 w 21600"/>
                <a:gd name="T5" fmla="*/ 0 h 2685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6853"/>
                <a:gd name="T11" fmla="*/ 21600 w 21600"/>
                <a:gd name="T12" fmla="*/ 26853 h 268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685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371"/>
                    <a:pt x="21382" y="25135"/>
                    <a:pt x="20951" y="26853"/>
                  </a:cubicBezTo>
                </a:path>
                <a:path w="21600" h="2685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371"/>
                    <a:pt x="21382" y="25135"/>
                    <a:pt x="20951" y="2685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en-CA"/>
            </a:p>
          </p:txBody>
        </p:sp>
      </p:grpSp>
      <p:sp>
        <p:nvSpPr>
          <p:cNvPr id="23560" name="Rectangle 35"/>
          <p:cNvSpPr>
            <a:spLocks noChangeArrowheads="1"/>
          </p:cNvSpPr>
          <p:nvPr/>
        </p:nvSpPr>
        <p:spPr bwMode="auto">
          <a:xfrm>
            <a:off x="152399" y="4013200"/>
            <a:ext cx="8683625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33CC"/>
              </a:buClr>
              <a:buFont typeface="Webdings" pitchFamily="18" charset="2"/>
              <a:buNone/>
            </a:pPr>
            <a:r>
              <a:rPr lang="fr-CA" altLang="en-US" sz="2000" dirty="0">
                <a:solidFill>
                  <a:schemeClr val="accent1"/>
                </a:solidFill>
                <a:latin typeface="Times New Roman" pitchFamily="18" charset="0"/>
              </a:rPr>
              <a:t>1)</a:t>
            </a:r>
            <a:r>
              <a:rPr lang="fr-CA" altLang="en-US" sz="2000" dirty="0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lang="fr-CA" altLang="en-US" sz="2000" b="1" dirty="0">
                <a:solidFill>
                  <a:schemeClr val="accent1"/>
                </a:solidFill>
                <a:latin typeface="Times New Roman" pitchFamily="18" charset="0"/>
              </a:rPr>
              <a:t>air-</a:t>
            </a:r>
            <a:r>
              <a:rPr lang="fr-CA" altLang="en-US" sz="2000" b="1" dirty="0" err="1">
                <a:solidFill>
                  <a:schemeClr val="accent1"/>
                </a:solidFill>
                <a:latin typeface="Times New Roman" pitchFamily="18" charset="0"/>
              </a:rPr>
              <a:t>travel</a:t>
            </a:r>
            <a:r>
              <a:rPr lang="fr-CA" altLang="en-US" sz="2000" b="1" dirty="0">
                <a:solidFill>
                  <a:schemeClr val="accent1"/>
                </a:solidFill>
                <a:latin typeface="Times New Roman" pitchFamily="18" charset="0"/>
              </a:rPr>
              <a:t>(</a:t>
            </a:r>
            <a:r>
              <a:rPr lang="fr-CA" altLang="en-US" sz="2000" b="1" i="1" dirty="0" err="1">
                <a:solidFill>
                  <a:schemeClr val="accent1"/>
                </a:solidFill>
                <a:latin typeface="Times New Roman" pitchFamily="18" charset="0"/>
              </a:rPr>
              <a:t>x</a:t>
            </a:r>
            <a:r>
              <a:rPr lang="fr-CA" altLang="en-US" sz="2000" b="1" dirty="0" err="1">
                <a:solidFill>
                  <a:schemeClr val="accent1"/>
                </a:solidFill>
                <a:latin typeface="Times New Roman" pitchFamily="18" charset="0"/>
              </a:rPr>
              <a:t>,</a:t>
            </a:r>
            <a:r>
              <a:rPr lang="fr-CA" altLang="en-US" sz="2000" b="1" i="1" dirty="0" err="1">
                <a:solidFill>
                  <a:schemeClr val="accent1"/>
                </a:solidFill>
                <a:latin typeface="Times New Roman" pitchFamily="18" charset="0"/>
              </a:rPr>
              <a:t>y</a:t>
            </a:r>
            <a:r>
              <a:rPr lang="fr-CA" altLang="en-US" sz="2000" b="1" dirty="0">
                <a:solidFill>
                  <a:schemeClr val="accent1"/>
                </a:solidFill>
                <a:latin typeface="Times New Roman" pitchFamily="18" charset="0"/>
              </a:rPr>
              <a:t>)</a:t>
            </a:r>
          </a:p>
          <a:p>
            <a:pPr lvl="1">
              <a:spcBef>
                <a:spcPct val="20000"/>
              </a:spcBef>
              <a:buClr>
                <a:srgbClr val="0033CC"/>
              </a:buClr>
            </a:pPr>
            <a:r>
              <a:rPr lang="fr-CA" altLang="en-US" sz="2000" i="1" dirty="0" err="1">
                <a:latin typeface="Times New Roman" pitchFamily="18" charset="0"/>
              </a:rPr>
              <a:t>Task</a:t>
            </a:r>
            <a:r>
              <a:rPr lang="fr-CA" altLang="en-US" sz="2000" i="1" dirty="0">
                <a:latin typeface="Times New Roman" pitchFamily="18" charset="0"/>
              </a:rPr>
              <a:t>: </a:t>
            </a:r>
            <a:r>
              <a:rPr lang="fr-CA" altLang="en-US" sz="2000" b="1" dirty="0" err="1">
                <a:latin typeface="Times New Roman" pitchFamily="18" charset="0"/>
              </a:rPr>
              <a:t>travel</a:t>
            </a:r>
            <a:r>
              <a:rPr lang="fr-CA" altLang="en-US" sz="2000" b="1" dirty="0">
                <a:latin typeface="Times New Roman" pitchFamily="18" charset="0"/>
              </a:rPr>
              <a:t>(</a:t>
            </a:r>
            <a:r>
              <a:rPr lang="fr-CA" altLang="en-US" sz="2000" b="1" i="1" dirty="0" err="1">
                <a:latin typeface="Times New Roman" pitchFamily="18" charset="0"/>
              </a:rPr>
              <a:t>x</a:t>
            </a:r>
            <a:r>
              <a:rPr lang="fr-CA" altLang="en-US" sz="2000" b="1" dirty="0" err="1">
                <a:latin typeface="Times New Roman" pitchFamily="18" charset="0"/>
              </a:rPr>
              <a:t>,</a:t>
            </a:r>
            <a:r>
              <a:rPr lang="fr-CA" altLang="en-US" sz="2000" b="1" i="1" dirty="0" err="1">
                <a:latin typeface="Times New Roman" pitchFamily="18" charset="0"/>
              </a:rPr>
              <a:t>y</a:t>
            </a:r>
            <a:r>
              <a:rPr lang="fr-CA" altLang="en-US" sz="2000" b="1" dirty="0">
                <a:latin typeface="Times New Roman" pitchFamily="18" charset="0"/>
              </a:rPr>
              <a:t>)</a:t>
            </a:r>
          </a:p>
          <a:p>
            <a:pPr lvl="1">
              <a:spcBef>
                <a:spcPct val="20000"/>
              </a:spcBef>
              <a:buClr>
                <a:srgbClr val="0033CC"/>
              </a:buClr>
            </a:pPr>
            <a:r>
              <a:rPr lang="fr-CA" altLang="en-US" sz="2000" i="1" dirty="0" err="1">
                <a:latin typeface="Times New Roman" pitchFamily="18" charset="0"/>
              </a:rPr>
              <a:t>Pre</a:t>
            </a:r>
            <a:r>
              <a:rPr lang="fr-CA" altLang="en-US" sz="2000" dirty="0">
                <a:latin typeface="Times New Roman" pitchFamily="18" charset="0"/>
              </a:rPr>
              <a:t>: long-distance(</a:t>
            </a:r>
            <a:r>
              <a:rPr lang="fr-CA" altLang="en-US" sz="2000" i="1" dirty="0" err="1">
                <a:latin typeface="Times New Roman" pitchFamily="18" charset="0"/>
              </a:rPr>
              <a:t>x,y</a:t>
            </a:r>
            <a:r>
              <a:rPr lang="fr-CA" altLang="en-US" sz="2000" dirty="0">
                <a:latin typeface="Times New Roman" pitchFamily="18" charset="0"/>
              </a:rPr>
              <a:t>)</a:t>
            </a:r>
          </a:p>
          <a:p>
            <a:pPr lvl="1">
              <a:spcBef>
                <a:spcPct val="20000"/>
              </a:spcBef>
              <a:buClr>
                <a:srgbClr val="0033CC"/>
              </a:buClr>
            </a:pPr>
            <a:r>
              <a:rPr lang="fr-CA" altLang="en-US" sz="2000" i="1" dirty="0" err="1">
                <a:latin typeface="Times New Roman" pitchFamily="18" charset="0"/>
              </a:rPr>
              <a:t>Subtasks</a:t>
            </a:r>
            <a:r>
              <a:rPr lang="fr-CA" altLang="en-US" sz="2000" dirty="0">
                <a:latin typeface="Times New Roman" pitchFamily="18" charset="0"/>
              </a:rPr>
              <a:t>: </a:t>
            </a:r>
            <a:r>
              <a:rPr lang="fr-CA" altLang="en-US" sz="2000" i="1" dirty="0">
                <a:latin typeface="Times New Roman" pitchFamily="18" charset="0"/>
              </a:rPr>
              <a:t>u</a:t>
            </a:r>
            <a:r>
              <a:rPr lang="fr-CA" altLang="en-US" sz="2000" i="1" baseline="-25000" dirty="0">
                <a:latin typeface="Times New Roman" pitchFamily="18" charset="0"/>
              </a:rPr>
              <a:t>1</a:t>
            </a:r>
            <a:r>
              <a:rPr lang="fr-CA" altLang="en-US" sz="2000" dirty="0">
                <a:latin typeface="Times New Roman" pitchFamily="18" charset="0"/>
              </a:rPr>
              <a:t>=</a:t>
            </a:r>
            <a:r>
              <a:rPr lang="fr-CA" altLang="en-US" sz="2000" dirty="0" err="1">
                <a:latin typeface="Times New Roman" pitchFamily="18" charset="0"/>
              </a:rPr>
              <a:t>buy</a:t>
            </a:r>
            <a:r>
              <a:rPr lang="fr-CA" altLang="en-US" sz="2000" dirty="0">
                <a:latin typeface="Times New Roman" pitchFamily="18" charset="0"/>
              </a:rPr>
              <a:t>-ticket(a(</a:t>
            </a:r>
            <a:r>
              <a:rPr lang="fr-CA" altLang="en-US" sz="2000" i="1" dirty="0">
                <a:latin typeface="Times New Roman" pitchFamily="18" charset="0"/>
              </a:rPr>
              <a:t>x</a:t>
            </a:r>
            <a:r>
              <a:rPr lang="fr-CA" altLang="en-US" sz="2000" dirty="0">
                <a:latin typeface="Times New Roman" pitchFamily="18" charset="0"/>
              </a:rPr>
              <a:t>)</a:t>
            </a:r>
            <a:r>
              <a:rPr lang="fr-CA" altLang="en-US" sz="2000" i="1" dirty="0">
                <a:latin typeface="Times New Roman" pitchFamily="18" charset="0"/>
              </a:rPr>
              <a:t>,</a:t>
            </a:r>
            <a:r>
              <a:rPr lang="fr-CA" altLang="en-US" sz="2000" dirty="0">
                <a:latin typeface="Times New Roman" pitchFamily="18" charset="0"/>
              </a:rPr>
              <a:t>a(</a:t>
            </a:r>
            <a:r>
              <a:rPr lang="fr-CA" altLang="en-US" sz="2000" i="1" dirty="0">
                <a:latin typeface="Times New Roman" pitchFamily="18" charset="0"/>
              </a:rPr>
              <a:t>y</a:t>
            </a:r>
            <a:r>
              <a:rPr lang="fr-CA" altLang="en-US" sz="2000" dirty="0">
                <a:latin typeface="Times New Roman" pitchFamily="18" charset="0"/>
              </a:rPr>
              <a:t>)), </a:t>
            </a:r>
            <a:r>
              <a:rPr lang="fr-CA" altLang="en-US" sz="2000" i="1" dirty="0">
                <a:latin typeface="Times New Roman" pitchFamily="18" charset="0"/>
              </a:rPr>
              <a:t>u</a:t>
            </a:r>
            <a:r>
              <a:rPr lang="fr-CA" altLang="en-US" sz="2000" i="1" baseline="-25000" dirty="0">
                <a:latin typeface="Times New Roman" pitchFamily="18" charset="0"/>
              </a:rPr>
              <a:t>2</a:t>
            </a:r>
            <a:r>
              <a:rPr lang="fr-CA" altLang="en-US" sz="2000" dirty="0">
                <a:latin typeface="Times New Roman" pitchFamily="18" charset="0"/>
              </a:rPr>
              <a:t>=</a:t>
            </a:r>
            <a:r>
              <a:rPr lang="fr-CA" altLang="en-US" sz="2000" b="1" dirty="0" err="1">
                <a:latin typeface="Times New Roman" pitchFamily="18" charset="0"/>
              </a:rPr>
              <a:t>travel</a:t>
            </a:r>
            <a:r>
              <a:rPr lang="fr-CA" altLang="en-US" sz="2000" b="1" dirty="0">
                <a:latin typeface="Times New Roman" pitchFamily="18" charset="0"/>
              </a:rPr>
              <a:t>(</a:t>
            </a:r>
            <a:r>
              <a:rPr lang="fr-CA" altLang="en-US" sz="2000" b="1" i="1" dirty="0" err="1">
                <a:latin typeface="Times New Roman" pitchFamily="18" charset="0"/>
              </a:rPr>
              <a:t>x,</a:t>
            </a:r>
            <a:r>
              <a:rPr lang="fr-CA" altLang="en-US" sz="2000" b="1" dirty="0" err="1">
                <a:latin typeface="Times New Roman" pitchFamily="18" charset="0"/>
              </a:rPr>
              <a:t>a</a:t>
            </a:r>
            <a:r>
              <a:rPr lang="fr-CA" altLang="en-US" sz="2000" b="1" dirty="0">
                <a:latin typeface="Times New Roman" pitchFamily="18" charset="0"/>
              </a:rPr>
              <a:t>(</a:t>
            </a:r>
            <a:r>
              <a:rPr lang="fr-CA" altLang="en-US" sz="2000" b="1" i="1" dirty="0">
                <a:latin typeface="Times New Roman" pitchFamily="18" charset="0"/>
              </a:rPr>
              <a:t>x</a:t>
            </a:r>
            <a:r>
              <a:rPr lang="fr-CA" altLang="en-US" sz="2000" b="1" dirty="0">
                <a:latin typeface="Times New Roman" pitchFamily="18" charset="0"/>
              </a:rPr>
              <a:t>))</a:t>
            </a:r>
            <a:r>
              <a:rPr lang="fr-CA" altLang="en-US" sz="2000" dirty="0">
                <a:latin typeface="Times New Roman" pitchFamily="18" charset="0"/>
              </a:rPr>
              <a:t>, </a:t>
            </a:r>
            <a:r>
              <a:rPr lang="fr-CA" altLang="en-US" sz="2000" i="1" dirty="0">
                <a:latin typeface="Times New Roman" pitchFamily="18" charset="0"/>
              </a:rPr>
              <a:t>u</a:t>
            </a:r>
            <a:r>
              <a:rPr lang="fr-CA" altLang="en-US" sz="2000" i="1" baseline="-25000" dirty="0">
                <a:latin typeface="Times New Roman" pitchFamily="18" charset="0"/>
              </a:rPr>
              <a:t>3</a:t>
            </a:r>
            <a:r>
              <a:rPr lang="fr-CA" altLang="en-US" sz="2000" dirty="0">
                <a:latin typeface="Times New Roman" pitchFamily="18" charset="0"/>
              </a:rPr>
              <a:t>=</a:t>
            </a:r>
            <a:r>
              <a:rPr lang="fr-CA" altLang="en-US" sz="2000" dirty="0" err="1">
                <a:latin typeface="Times New Roman" pitchFamily="18" charset="0"/>
              </a:rPr>
              <a:t>fly</a:t>
            </a:r>
            <a:r>
              <a:rPr lang="fr-CA" altLang="en-US" sz="2000" dirty="0">
                <a:latin typeface="Times New Roman" pitchFamily="18" charset="0"/>
              </a:rPr>
              <a:t>(a(</a:t>
            </a:r>
            <a:r>
              <a:rPr lang="fr-CA" altLang="en-US" sz="2000" i="1" dirty="0">
                <a:latin typeface="Times New Roman" pitchFamily="18" charset="0"/>
              </a:rPr>
              <a:t>x</a:t>
            </a:r>
            <a:r>
              <a:rPr lang="fr-CA" altLang="en-US" sz="2000" dirty="0">
                <a:latin typeface="Times New Roman" pitchFamily="18" charset="0"/>
              </a:rPr>
              <a:t>)</a:t>
            </a:r>
            <a:r>
              <a:rPr lang="fr-CA" altLang="en-US" sz="2000" i="1" dirty="0">
                <a:latin typeface="Times New Roman" pitchFamily="18" charset="0"/>
              </a:rPr>
              <a:t>,</a:t>
            </a:r>
            <a:r>
              <a:rPr lang="fr-CA" altLang="en-US" sz="2000" dirty="0">
                <a:latin typeface="Times New Roman" pitchFamily="18" charset="0"/>
              </a:rPr>
              <a:t>a(</a:t>
            </a:r>
            <a:r>
              <a:rPr lang="fr-CA" altLang="en-US" sz="2000" i="1" dirty="0">
                <a:latin typeface="Times New Roman" pitchFamily="18" charset="0"/>
              </a:rPr>
              <a:t>x</a:t>
            </a:r>
            <a:r>
              <a:rPr lang="fr-CA" altLang="en-US" sz="2000" dirty="0">
                <a:latin typeface="Times New Roman" pitchFamily="18" charset="0"/>
              </a:rPr>
              <a:t>)),                          	         </a:t>
            </a:r>
            <a:r>
              <a:rPr lang="fr-CA" altLang="en-US" sz="2000" i="1" dirty="0">
                <a:latin typeface="Times New Roman" pitchFamily="18" charset="0"/>
              </a:rPr>
              <a:t>u</a:t>
            </a:r>
            <a:r>
              <a:rPr lang="fr-CA" altLang="en-US" sz="2000" i="1" baseline="-25000" dirty="0">
                <a:latin typeface="Times New Roman" pitchFamily="18" charset="0"/>
              </a:rPr>
              <a:t>4</a:t>
            </a:r>
            <a:r>
              <a:rPr lang="fr-CA" altLang="en-US" sz="2000" dirty="0">
                <a:latin typeface="Times New Roman" pitchFamily="18" charset="0"/>
              </a:rPr>
              <a:t>=</a:t>
            </a:r>
            <a:r>
              <a:rPr lang="fr-CA" altLang="en-US" sz="2000" b="1" dirty="0" err="1">
                <a:latin typeface="Times New Roman" pitchFamily="18" charset="0"/>
              </a:rPr>
              <a:t>travel</a:t>
            </a:r>
            <a:r>
              <a:rPr lang="fr-CA" altLang="en-US" sz="2000" b="1" dirty="0">
                <a:latin typeface="Times New Roman" pitchFamily="18" charset="0"/>
              </a:rPr>
              <a:t>(a(</a:t>
            </a:r>
            <a:r>
              <a:rPr lang="fr-CA" altLang="en-US" sz="2000" b="1" i="1" dirty="0">
                <a:latin typeface="Times New Roman" pitchFamily="18" charset="0"/>
              </a:rPr>
              <a:t>x</a:t>
            </a:r>
            <a:r>
              <a:rPr lang="fr-CA" altLang="en-US" sz="2000" b="1" dirty="0">
                <a:latin typeface="Times New Roman" pitchFamily="18" charset="0"/>
              </a:rPr>
              <a:t>)</a:t>
            </a:r>
            <a:r>
              <a:rPr lang="fr-CA" altLang="en-US" sz="2000" b="1" i="1" dirty="0">
                <a:latin typeface="Times New Roman" pitchFamily="18" charset="0"/>
              </a:rPr>
              <a:t>,y</a:t>
            </a:r>
            <a:r>
              <a:rPr lang="fr-CA" altLang="en-US" sz="2000" b="1" dirty="0">
                <a:latin typeface="Times New Roman" pitchFamily="18" charset="0"/>
              </a:rPr>
              <a:t>)</a:t>
            </a:r>
            <a:r>
              <a:rPr lang="fr-CA" altLang="en-US" sz="2000" dirty="0">
                <a:latin typeface="Times New Roman" pitchFamily="18" charset="0"/>
              </a:rPr>
              <a:t>,</a:t>
            </a:r>
            <a:r>
              <a:rPr lang="fr-CA" altLang="en-US" sz="2000" b="1" dirty="0">
                <a:latin typeface="Times New Roman" pitchFamily="18" charset="0"/>
              </a:rPr>
              <a:t>      </a:t>
            </a:r>
            <a:r>
              <a:rPr lang="fr-CA" altLang="en-US" sz="2000" dirty="0">
                <a:latin typeface="Times New Roman" pitchFamily="18" charset="0"/>
              </a:rPr>
              <a:t>{(</a:t>
            </a:r>
            <a:r>
              <a:rPr lang="fr-CA" altLang="en-US" sz="2000" i="1" dirty="0">
                <a:latin typeface="Times New Roman" pitchFamily="18" charset="0"/>
              </a:rPr>
              <a:t>u</a:t>
            </a:r>
            <a:r>
              <a:rPr lang="fr-CA" altLang="en-US" sz="2000" i="1" baseline="-25000" dirty="0">
                <a:latin typeface="Times New Roman" pitchFamily="18" charset="0"/>
              </a:rPr>
              <a:t>1</a:t>
            </a:r>
            <a:r>
              <a:rPr lang="fr-CA" altLang="en-US" sz="2000" dirty="0">
                <a:latin typeface="Times New Roman" pitchFamily="18" charset="0"/>
              </a:rPr>
              <a:t>,</a:t>
            </a:r>
            <a:r>
              <a:rPr lang="fr-CA" altLang="en-US" sz="2000" i="1" dirty="0">
                <a:latin typeface="Times New Roman" pitchFamily="18" charset="0"/>
              </a:rPr>
              <a:t>u</a:t>
            </a:r>
            <a:r>
              <a:rPr lang="fr-CA" altLang="en-US" sz="2000" i="1" baseline="-25000" dirty="0">
                <a:latin typeface="Times New Roman" pitchFamily="18" charset="0"/>
              </a:rPr>
              <a:t>3</a:t>
            </a:r>
            <a:r>
              <a:rPr lang="fr-CA" altLang="en-US" sz="2000" dirty="0">
                <a:latin typeface="Times New Roman" pitchFamily="18" charset="0"/>
              </a:rPr>
              <a:t>), (</a:t>
            </a:r>
            <a:r>
              <a:rPr lang="fr-CA" altLang="en-US" sz="2000" i="1" dirty="0">
                <a:latin typeface="Times New Roman" pitchFamily="18" charset="0"/>
              </a:rPr>
              <a:t>u</a:t>
            </a:r>
            <a:r>
              <a:rPr lang="fr-CA" altLang="en-US" sz="2000" i="1" baseline="-25000" dirty="0">
                <a:latin typeface="Times New Roman" pitchFamily="18" charset="0"/>
              </a:rPr>
              <a:t>2</a:t>
            </a:r>
            <a:r>
              <a:rPr lang="fr-CA" altLang="en-US" sz="2000" dirty="0">
                <a:latin typeface="Times New Roman" pitchFamily="18" charset="0"/>
              </a:rPr>
              <a:t>,</a:t>
            </a:r>
            <a:r>
              <a:rPr lang="fr-CA" altLang="en-US" sz="2000" i="1" dirty="0">
                <a:latin typeface="Times New Roman" pitchFamily="18" charset="0"/>
              </a:rPr>
              <a:t>u</a:t>
            </a:r>
            <a:r>
              <a:rPr lang="fr-CA" altLang="en-US" sz="2000" i="1" baseline="-25000" dirty="0">
                <a:latin typeface="Times New Roman" pitchFamily="18" charset="0"/>
              </a:rPr>
              <a:t>3</a:t>
            </a:r>
            <a:r>
              <a:rPr lang="fr-CA" altLang="en-US" sz="2000" dirty="0">
                <a:latin typeface="Times New Roman" pitchFamily="18" charset="0"/>
              </a:rPr>
              <a:t>), (</a:t>
            </a:r>
            <a:r>
              <a:rPr lang="fr-CA" altLang="en-US" sz="2000" i="1" dirty="0">
                <a:latin typeface="Times New Roman" pitchFamily="18" charset="0"/>
              </a:rPr>
              <a:t>u</a:t>
            </a:r>
            <a:r>
              <a:rPr lang="fr-CA" altLang="en-US" sz="2000" i="1" baseline="-25000" dirty="0">
                <a:latin typeface="Times New Roman" pitchFamily="18" charset="0"/>
              </a:rPr>
              <a:t>3</a:t>
            </a:r>
            <a:r>
              <a:rPr lang="fr-CA" altLang="en-US" sz="2000" dirty="0">
                <a:latin typeface="Times New Roman" pitchFamily="18" charset="0"/>
              </a:rPr>
              <a:t>,</a:t>
            </a:r>
            <a:r>
              <a:rPr lang="fr-CA" altLang="en-US" sz="2000" i="1" dirty="0">
                <a:latin typeface="Times New Roman" pitchFamily="18" charset="0"/>
              </a:rPr>
              <a:t>u</a:t>
            </a:r>
            <a:r>
              <a:rPr lang="fr-CA" altLang="en-US" sz="2000" i="1" baseline="-25000" dirty="0">
                <a:latin typeface="Times New Roman" pitchFamily="18" charset="0"/>
              </a:rPr>
              <a:t>4</a:t>
            </a:r>
            <a:r>
              <a:rPr lang="fr-CA" altLang="en-US" sz="2000" dirty="0">
                <a:latin typeface="Times New Roman" pitchFamily="18" charset="0"/>
              </a:rPr>
              <a:t>)}</a:t>
            </a:r>
          </a:p>
          <a:p>
            <a:pPr>
              <a:spcBef>
                <a:spcPct val="20000"/>
              </a:spcBef>
              <a:buClr>
                <a:srgbClr val="0033CC"/>
              </a:buClr>
              <a:buFont typeface="Webdings" pitchFamily="18" charset="2"/>
              <a:buChar char="="/>
            </a:pPr>
            <a:endParaRPr lang="fr-CA" altLang="en-US" sz="20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5FB9D3BE-8522-4417-9508-0706A152B2C0}" type="slidenum">
              <a:rPr lang="en-US" sz="1400">
                <a:latin typeface="+mn-lt"/>
              </a:rPr>
              <a:pPr algn="r">
                <a:defRPr/>
              </a:pPr>
              <a:t>23</a:t>
            </a:fld>
            <a:endParaRPr lang="en-US" sz="1400">
              <a:latin typeface="+mn-lt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34025" y="285750"/>
            <a:ext cx="3219450" cy="476250"/>
          </a:xfrm>
        </p:spPr>
        <p:txBody>
          <a:bodyPr/>
          <a:lstStyle/>
          <a:p>
            <a:r>
              <a:rPr lang="en-US" altLang="en-US" sz="1800">
                <a:solidFill>
                  <a:schemeClr val="tx1"/>
                </a:solidFill>
              </a:rPr>
              <a:t>Spécification avec </a:t>
            </a:r>
            <a:br>
              <a:rPr lang="en-US" altLang="en-US" sz="1800">
                <a:solidFill>
                  <a:schemeClr val="tx1"/>
                </a:solidFill>
              </a:rPr>
            </a:br>
            <a:r>
              <a:rPr lang="en-US" altLang="en-US" sz="1800">
                <a:solidFill>
                  <a:schemeClr val="tx1"/>
                </a:solidFill>
              </a:rPr>
              <a:t>ordre partiel</a:t>
            </a:r>
          </a:p>
        </p:txBody>
      </p:sp>
      <p:sp>
        <p:nvSpPr>
          <p:cNvPr id="24580" name="Rectangle 10"/>
          <p:cNvSpPr>
            <a:spLocks noChangeArrowheads="1"/>
          </p:cNvSpPr>
          <p:nvPr/>
        </p:nvSpPr>
        <p:spPr bwMode="auto">
          <a:xfrm>
            <a:off x="2511425" y="746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2458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24"/>
          <a:stretch>
            <a:fillRect/>
          </a:stretch>
        </p:blipFill>
        <p:spPr bwMode="auto">
          <a:xfrm>
            <a:off x="6238875" y="1250950"/>
            <a:ext cx="214312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192088"/>
            <a:ext cx="5100638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906463"/>
            <a:ext cx="5786438" cy="53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ate Placeholder 3"/>
          <p:cNvSpPr txBox="1">
            <a:spLocks/>
          </p:cNvSpPr>
          <p:nvPr/>
        </p:nvSpPr>
        <p:spPr bwMode="auto">
          <a:xfrm>
            <a:off x="4105275" y="6197600"/>
            <a:ext cx="17049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400">
                <a:latin typeface="+mn-lt"/>
              </a:rPr>
              <a:t>© Froduald Kabanza</a:t>
            </a:r>
            <a:endParaRPr lang="en-US" sz="1400" dirty="0">
              <a:latin typeface="+mn-lt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 bwMode="auto">
          <a:xfrm>
            <a:off x="552450" y="6178550"/>
            <a:ext cx="9048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>
                <a:latin typeface="+mn-lt"/>
              </a:rPr>
              <a:t>IFT702</a:t>
            </a:r>
          </a:p>
        </p:txBody>
      </p:sp>
      <p:sp>
        <p:nvSpPr>
          <p:cNvPr id="24586" name="Rectangle 15"/>
          <p:cNvSpPr>
            <a:spLocks noChangeArrowheads="1"/>
          </p:cNvSpPr>
          <p:nvPr/>
        </p:nvSpPr>
        <p:spPr bwMode="auto">
          <a:xfrm>
            <a:off x="1155700" y="5295900"/>
            <a:ext cx="4483100" cy="965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CA" altLang="en-US"/>
          </a:p>
        </p:txBody>
      </p:sp>
      <p:sp>
        <p:nvSpPr>
          <p:cNvPr id="24587" name="Text Box 16"/>
          <p:cNvSpPr txBox="1">
            <a:spLocks noChangeArrowheads="1"/>
          </p:cNvSpPr>
          <p:nvPr/>
        </p:nvSpPr>
        <p:spPr bwMode="auto">
          <a:xfrm>
            <a:off x="5749925" y="5459413"/>
            <a:ext cx="312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&lt;- sous-tâches partiellement </a:t>
            </a:r>
            <a:br>
              <a:rPr lang="en-US" altLang="en-US">
                <a:solidFill>
                  <a:srgbClr val="FF0000"/>
                </a:solidFill>
              </a:rPr>
            </a:br>
            <a:r>
              <a:rPr lang="en-US" altLang="en-US">
                <a:solidFill>
                  <a:srgbClr val="FF0000"/>
                </a:solidFill>
              </a:rPr>
              <a:t>     ordonnées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28258-74DA-4A92-AEF9-0559FC81C39B}" type="slidenum">
              <a:rPr lang="en-US"/>
              <a:pPr>
                <a:defRPr/>
              </a:pPr>
              <a:t>24</a:t>
            </a:fld>
            <a:endParaRPr lang="en-US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88975"/>
            <a:ext cx="63246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5527675" y="3540125"/>
            <a:ext cx="2882900" cy="3810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/>
          <a:lstStyle>
            <a:lvl1pPr>
              <a:tabLst>
                <a:tab pos="1092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092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092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092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092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92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92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92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92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" charset="0"/>
              </a:rPr>
              <a:t>P={p</a:t>
            </a:r>
            <a:r>
              <a:rPr lang="en-US" altLang="en-US" baseline="-25000">
                <a:latin typeface="Times" charset="0"/>
              </a:rPr>
              <a:t>1</a:t>
            </a:r>
            <a:r>
              <a:rPr lang="en-US" altLang="en-US">
                <a:latin typeface="Times" charset="0"/>
              </a:rPr>
              <a:t> …,p</a:t>
            </a:r>
            <a:r>
              <a:rPr lang="en-US" altLang="en-US" baseline="-25000">
                <a:latin typeface="Times" charset="0"/>
              </a:rPr>
              <a:t>k</a:t>
            </a:r>
            <a:r>
              <a:rPr lang="en-US" altLang="en-US">
                <a:latin typeface="Times" charset="0"/>
              </a:rPr>
              <a:t>, </a:t>
            </a:r>
            <a:r>
              <a:rPr lang="en-US" altLang="en-US" b="1">
                <a:latin typeface="Times" charset="0"/>
              </a:rPr>
              <a:t>o</a:t>
            </a:r>
            <a:r>
              <a:rPr lang="en-US" altLang="en-US">
                <a:latin typeface="Times" charset="0"/>
              </a:rPr>
              <a:t> };  </a:t>
            </a:r>
            <a:r>
              <a:rPr lang="en-US" altLang="en-US" i="1">
                <a:latin typeface="Times" charset="0"/>
              </a:rPr>
              <a:t>w’</a:t>
            </a:r>
            <a:r>
              <a:rPr lang="en-US" altLang="en-US">
                <a:latin typeface="Times" charset="0"/>
              </a:rPr>
              <a:t>={t</a:t>
            </a:r>
            <a:r>
              <a:rPr lang="en-US" altLang="en-US" baseline="-25000">
                <a:latin typeface="Times" charset="0"/>
              </a:rPr>
              <a:t>2</a:t>
            </a:r>
            <a:r>
              <a:rPr lang="en-US" altLang="en-US">
                <a:latin typeface="Times" charset="0"/>
              </a:rPr>
              <a:t>, …}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5664200" y="4565650"/>
            <a:ext cx="2667000" cy="6858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/>
          <a:lstStyle>
            <a:lvl1pPr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" charset="0"/>
              </a:rPr>
              <a:t>                     </a:t>
            </a:r>
            <a:r>
              <a:rPr lang="en-US" altLang="en-US" i="1">
                <a:latin typeface="Times" charset="0"/>
              </a:rPr>
              <a:t>w</a:t>
            </a:r>
            <a:r>
              <a:rPr lang="en-US" altLang="en-US">
                <a:latin typeface="Times" charset="0"/>
              </a:rPr>
              <a:t>={ </a:t>
            </a:r>
            <a:r>
              <a:rPr lang="en-US" altLang="en-US" b="1">
                <a:latin typeface="Times" charset="0"/>
              </a:rPr>
              <a:t>t</a:t>
            </a:r>
            <a:r>
              <a:rPr lang="en-US" altLang="en-US" b="1" baseline="-25000">
                <a:latin typeface="Times" charset="0"/>
              </a:rPr>
              <a:t>1</a:t>
            </a:r>
            <a:r>
              <a:rPr lang="en-US" altLang="en-US">
                <a:latin typeface="Times" charset="0"/>
              </a:rPr>
              <a:t> ,t</a:t>
            </a:r>
            <a:r>
              <a:rPr lang="en-US" altLang="en-US" baseline="-25000">
                <a:latin typeface="Times" charset="0"/>
              </a:rPr>
              <a:t>2</a:t>
            </a:r>
            <a:r>
              <a:rPr lang="en-US" altLang="en-US">
                <a:latin typeface="Times" charset="0"/>
              </a:rPr>
              <a:t>,…}</a:t>
            </a:r>
          </a:p>
          <a:p>
            <a:endParaRPr lang="en-US" altLang="en-US" sz="800">
              <a:latin typeface="Times" charset="0"/>
            </a:endParaRPr>
          </a:p>
          <a:p>
            <a:r>
              <a:rPr lang="en-US" altLang="en-US">
                <a:latin typeface="Times" charset="0"/>
              </a:rPr>
              <a:t> method instance </a:t>
            </a:r>
            <a:r>
              <a:rPr lang="en-US" altLang="en-US" b="1">
                <a:latin typeface="Times" charset="0"/>
              </a:rPr>
              <a:t>m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5791200" y="5670550"/>
            <a:ext cx="2590800" cy="3810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/>
          <a:lstStyle>
            <a:lvl1pPr>
              <a:tabLst>
                <a:tab pos="1092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092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092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092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092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92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92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92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92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" charset="0"/>
              </a:rPr>
              <a:t>        w’={ </a:t>
            </a:r>
            <a:r>
              <a:rPr lang="en-US" altLang="en-US" b="1">
                <a:latin typeface="Times" charset="0"/>
              </a:rPr>
              <a:t>t</a:t>
            </a:r>
            <a:r>
              <a:rPr lang="en-US" altLang="en-US" b="1" baseline="-25000">
                <a:latin typeface="Times" charset="0"/>
              </a:rPr>
              <a:t>11</a:t>
            </a:r>
            <a:r>
              <a:rPr lang="en-US" altLang="en-US" b="1">
                <a:latin typeface="Times" charset="0"/>
              </a:rPr>
              <a:t>,…,t</a:t>
            </a:r>
            <a:r>
              <a:rPr lang="en-US" altLang="en-US" b="1" baseline="-25000">
                <a:latin typeface="Times" charset="0"/>
              </a:rPr>
              <a:t>1k</a:t>
            </a:r>
            <a:r>
              <a:rPr lang="en-US" altLang="en-US">
                <a:latin typeface="Times" charset="0"/>
              </a:rPr>
              <a:t> ,t</a:t>
            </a:r>
            <a:r>
              <a:rPr lang="en-US" altLang="en-US" baseline="-25000">
                <a:latin typeface="Times" charset="0"/>
              </a:rPr>
              <a:t>2</a:t>
            </a:r>
            <a:r>
              <a:rPr lang="en-US" altLang="en-US">
                <a:latin typeface="Times" charset="0"/>
              </a:rPr>
              <a:t>,…}</a:t>
            </a:r>
          </a:p>
        </p:txBody>
      </p:sp>
      <p:sp>
        <p:nvSpPr>
          <p:cNvPr id="25607" name="Line 9"/>
          <p:cNvSpPr>
            <a:spLocks noChangeShapeType="1"/>
          </p:cNvSpPr>
          <p:nvPr/>
        </p:nvSpPr>
        <p:spPr bwMode="auto">
          <a:xfrm flipH="1">
            <a:off x="6911975" y="3273425"/>
            <a:ext cx="495300" cy="27940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5608" name="Line 10"/>
          <p:cNvSpPr>
            <a:spLocks noChangeShapeType="1"/>
          </p:cNvSpPr>
          <p:nvPr/>
        </p:nvSpPr>
        <p:spPr bwMode="auto">
          <a:xfrm flipH="1">
            <a:off x="7175500" y="5251450"/>
            <a:ext cx="266700" cy="39370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5609" name="Rectangle 11"/>
          <p:cNvSpPr>
            <a:spLocks noChangeArrowheads="1"/>
          </p:cNvSpPr>
          <p:nvPr/>
        </p:nvSpPr>
        <p:spPr bwMode="auto">
          <a:xfrm>
            <a:off x="5502275" y="2587625"/>
            <a:ext cx="2743200" cy="6858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/>
          <a:lstStyle>
            <a:lvl1pPr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" charset="0"/>
              </a:rPr>
              <a:t>π={p</a:t>
            </a:r>
            <a:r>
              <a:rPr lang="en-US" altLang="en-US" baseline="-25000">
                <a:latin typeface="Times" charset="0"/>
              </a:rPr>
              <a:t>1</a:t>
            </a:r>
            <a:r>
              <a:rPr lang="en-US" altLang="en-US">
                <a:latin typeface="Times" charset="0"/>
              </a:rPr>
              <a:t>,…,p</a:t>
            </a:r>
            <a:r>
              <a:rPr lang="en-US" altLang="en-US" baseline="-25000">
                <a:latin typeface="Times" charset="0"/>
              </a:rPr>
              <a:t>k</a:t>
            </a:r>
            <a:r>
              <a:rPr lang="en-US" altLang="en-US">
                <a:latin typeface="Times" charset="0"/>
              </a:rPr>
              <a:t>}; </a:t>
            </a:r>
            <a:r>
              <a:rPr lang="en-US" altLang="en-US" i="1">
                <a:latin typeface="Times" charset="0"/>
              </a:rPr>
              <a:t>w</a:t>
            </a:r>
            <a:r>
              <a:rPr lang="en-US" altLang="en-US">
                <a:latin typeface="Times" charset="0"/>
              </a:rPr>
              <a:t>={ </a:t>
            </a:r>
            <a:r>
              <a:rPr lang="en-US" altLang="en-US" b="1">
                <a:latin typeface="Times" charset="0"/>
              </a:rPr>
              <a:t>t</a:t>
            </a:r>
            <a:r>
              <a:rPr lang="en-US" altLang="en-US" b="1" baseline="-25000">
                <a:latin typeface="Times" charset="0"/>
              </a:rPr>
              <a:t>1</a:t>
            </a:r>
            <a:r>
              <a:rPr lang="en-US" altLang="en-US">
                <a:latin typeface="Times" charset="0"/>
              </a:rPr>
              <a:t> ,t</a:t>
            </a:r>
            <a:r>
              <a:rPr lang="en-US" altLang="en-US" baseline="-25000">
                <a:latin typeface="Times" charset="0"/>
              </a:rPr>
              <a:t>2</a:t>
            </a:r>
            <a:r>
              <a:rPr lang="en-US" altLang="en-US">
                <a:latin typeface="Times" charset="0"/>
              </a:rPr>
              <a:t>,…}</a:t>
            </a:r>
          </a:p>
          <a:p>
            <a:endParaRPr lang="en-US" altLang="en-US" sz="800">
              <a:latin typeface="Times" charset="0"/>
            </a:endParaRPr>
          </a:p>
          <a:p>
            <a:r>
              <a:rPr lang="en-US" altLang="en-US">
                <a:latin typeface="Times" charset="0"/>
              </a:rPr>
              <a:t> operator instance  </a:t>
            </a:r>
            <a:r>
              <a:rPr lang="en-US" altLang="en-US" b="1">
                <a:latin typeface="Times" charset="0"/>
              </a:rPr>
              <a:t>o</a:t>
            </a:r>
            <a:endParaRPr lang="en-US" altLang="en-US">
              <a:latin typeface="Times" charset="0"/>
            </a:endParaRPr>
          </a:p>
        </p:txBody>
      </p:sp>
      <p:sp>
        <p:nvSpPr>
          <p:cNvPr id="25610" name="Rectangle 13"/>
          <p:cNvSpPr>
            <a:spLocks noGrp="1" noChangeArrowheads="1"/>
          </p:cNvSpPr>
          <p:nvPr>
            <p:ph type="title"/>
          </p:nvPr>
        </p:nvSpPr>
        <p:spPr>
          <a:xfrm>
            <a:off x="152400" y="101600"/>
            <a:ext cx="8839200" cy="571500"/>
          </a:xfrm>
          <a:noFill/>
        </p:spPr>
        <p:txBody>
          <a:bodyPr/>
          <a:lstStyle/>
          <a:p>
            <a:r>
              <a:rPr lang="en-US" altLang="en-US" sz="2400"/>
              <a:t>Algorithme:  Partial-Order Forward Decomposition (p. 243)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105275" y="6197600"/>
            <a:ext cx="1704975" cy="476250"/>
          </a:xfrm>
        </p:spPr>
        <p:txBody>
          <a:bodyPr/>
          <a:lstStyle/>
          <a:p>
            <a:pPr>
              <a:defRPr/>
            </a:pPr>
            <a:r>
              <a:rPr lang="en-US" dirty="0"/>
              <a:t>© Froduald Kabanza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2450" y="6178550"/>
            <a:ext cx="904875" cy="476250"/>
          </a:xfrm>
        </p:spPr>
        <p:txBody>
          <a:bodyPr/>
          <a:lstStyle/>
          <a:p>
            <a:pPr>
              <a:defRPr/>
            </a:pPr>
            <a:r>
              <a:rPr lang="en-US"/>
              <a:t>IFT702</a:t>
            </a:r>
          </a:p>
        </p:txBody>
      </p:sp>
      <p:sp>
        <p:nvSpPr>
          <p:cNvPr id="25613" name="Line 15"/>
          <p:cNvSpPr>
            <a:spLocks noChangeShapeType="1"/>
          </p:cNvSpPr>
          <p:nvPr/>
        </p:nvSpPr>
        <p:spPr bwMode="auto">
          <a:xfrm>
            <a:off x="787400" y="5499100"/>
            <a:ext cx="5524500" cy="25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4" name="Line 16"/>
          <p:cNvSpPr>
            <a:spLocks noChangeShapeType="1"/>
          </p:cNvSpPr>
          <p:nvPr/>
        </p:nvSpPr>
        <p:spPr bwMode="auto">
          <a:xfrm>
            <a:off x="812800" y="2933700"/>
            <a:ext cx="40513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5" name="Line 18"/>
          <p:cNvSpPr>
            <a:spLocks noChangeShapeType="1"/>
          </p:cNvSpPr>
          <p:nvPr/>
        </p:nvSpPr>
        <p:spPr bwMode="auto">
          <a:xfrm>
            <a:off x="800100" y="5257800"/>
            <a:ext cx="4165600" cy="127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EAF44-51F6-4BD8-B949-BFE4FB51AB2B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3500"/>
            <a:ext cx="8839200" cy="1016000"/>
          </a:xfrm>
        </p:spPr>
        <p:txBody>
          <a:bodyPr/>
          <a:lstStyle/>
          <a:p>
            <a:r>
              <a:rPr lang="en-US" altLang="en-US" sz="2800"/>
              <a:t>Comparaison à</a:t>
            </a:r>
            <a:br>
              <a:rPr lang="en-US" altLang="en-US" sz="2800"/>
            </a:br>
            <a:r>
              <a:rPr lang="en-US" altLang="en-US" sz="2800"/>
              <a:t>recherche dans l’espace d’états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8229600" cy="4581525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i="1" dirty="0"/>
              <a:t>Goal-oriented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comme</a:t>
            </a:r>
            <a:r>
              <a:rPr lang="en-US" altLang="en-US" sz="1800" dirty="0"/>
              <a:t> </a:t>
            </a:r>
          </a:p>
          <a:p>
            <a:pPr>
              <a:lnSpc>
                <a:spcPct val="90000"/>
              </a:lnSpc>
              <a:buFont typeface="Webdings" pitchFamily="18" charset="2"/>
              <a:buNone/>
            </a:pPr>
            <a:r>
              <a:rPr lang="fr-CA" altLang="en-US" sz="1800" dirty="0"/>
              <a:t>     </a:t>
            </a:r>
            <a:r>
              <a:rPr lang="en-CA" altLang="en-US" sz="1800" dirty="0" err="1"/>
              <a:t>dans</a:t>
            </a:r>
            <a:r>
              <a:rPr lang="en-CA" altLang="en-US" sz="1800" dirty="0"/>
              <a:t> </a:t>
            </a:r>
            <a:r>
              <a:rPr lang="en-CA" altLang="en-US" sz="1800" dirty="0" err="1"/>
              <a:t>une</a:t>
            </a:r>
            <a:r>
              <a:rPr lang="en-CA" altLang="en-US" sz="1800" dirty="0"/>
              <a:t> </a:t>
            </a:r>
            <a:r>
              <a:rPr lang="en-CA" altLang="en-US" sz="1800" dirty="0" err="1"/>
              <a:t>recherche</a:t>
            </a:r>
            <a:r>
              <a:rPr lang="en-CA" altLang="en-US" sz="1800" dirty="0"/>
              <a:t> à </a:t>
            </a:r>
            <a:r>
              <a:rPr lang="en-CA" altLang="en-US" sz="1800" dirty="0" err="1"/>
              <a:t>rebours</a:t>
            </a:r>
            <a:endParaRPr lang="en-US" altLang="en-US" sz="1800" dirty="0"/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Les buts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fr-CA" altLang="en-US" sz="1800" dirty="0"/>
              <a:t>   correspondent aux tâches</a:t>
            </a:r>
            <a:endParaRPr lang="en-US" altLang="en-US" sz="1800" dirty="0"/>
          </a:p>
          <a:p>
            <a:pPr lvl="1">
              <a:lnSpc>
                <a:spcPct val="90000"/>
              </a:lnSpc>
            </a:pPr>
            <a:endParaRPr lang="en-US" altLang="en-US" sz="1800" dirty="0"/>
          </a:p>
          <a:p>
            <a:pPr lvl="1">
              <a:lnSpc>
                <a:spcPct val="90000"/>
              </a:lnSpc>
            </a:pPr>
            <a:endParaRPr lang="en-US" altLang="en-US" sz="1800" dirty="0"/>
          </a:p>
          <a:p>
            <a:pPr lvl="1">
              <a:lnSpc>
                <a:spcPct val="90000"/>
              </a:lnSpc>
            </a:pPr>
            <a:endParaRPr lang="en-US" altLang="en-US" sz="1800" dirty="0"/>
          </a:p>
          <a:p>
            <a:pPr lvl="1"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1800" dirty="0" err="1"/>
              <a:t>Génère</a:t>
            </a:r>
            <a:r>
              <a:rPr lang="en-US" altLang="en-US" sz="1800" dirty="0"/>
              <a:t> les actions</a:t>
            </a:r>
            <a:br>
              <a:rPr lang="en-US" altLang="en-US" sz="1800" dirty="0"/>
            </a:br>
            <a:r>
              <a:rPr lang="en-US" altLang="en-US" sz="1800" dirty="0" err="1"/>
              <a:t>dans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l’ordre</a:t>
            </a:r>
            <a:r>
              <a:rPr lang="en-US" altLang="en-US" sz="1800" dirty="0"/>
              <a:t> de </a:t>
            </a:r>
            <a:r>
              <a:rPr lang="en-US" altLang="en-US" sz="1800" dirty="0" err="1"/>
              <a:t>leur</a:t>
            </a:r>
            <a:r>
              <a:rPr lang="en-US" altLang="en-US" sz="1800" dirty="0"/>
              <a:t> </a:t>
            </a:r>
            <a:r>
              <a:rPr lang="en-US" altLang="en-US" sz="1800" dirty="0" err="1"/>
              <a:t>exécution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comme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une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recherche</a:t>
            </a:r>
            <a:r>
              <a:rPr lang="en-US" altLang="en-US" sz="1800" dirty="0"/>
              <a:t> en </a:t>
            </a:r>
            <a:r>
              <a:rPr lang="en-US" altLang="en-US" sz="1800" dirty="0" err="1"/>
              <a:t>avant</a:t>
            </a:r>
            <a:endParaRPr lang="en-US" altLang="en-US" sz="1800" dirty="0"/>
          </a:p>
          <a:p>
            <a:pPr>
              <a:lnSpc>
                <a:spcPct val="90000"/>
              </a:lnSpc>
              <a:buFont typeface="Webdings" pitchFamily="18" charset="2"/>
              <a:buNone/>
            </a:pPr>
            <a:endParaRPr lang="en-US" altLang="en-US" sz="1800" dirty="0"/>
          </a:p>
          <a:p>
            <a:pPr>
              <a:lnSpc>
                <a:spcPct val="90000"/>
              </a:lnSpc>
              <a:buFont typeface="Webdings" pitchFamily="18" charset="2"/>
              <a:buNone/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1800" dirty="0" err="1"/>
              <a:t>Lorsqu’on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veut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planifier</a:t>
            </a:r>
            <a:r>
              <a:rPr lang="en-US" altLang="en-US" sz="1800" dirty="0"/>
              <a:t> la </a:t>
            </a:r>
            <a:r>
              <a:rPr lang="en-US" altLang="en-US" sz="1800" dirty="0" err="1"/>
              <a:t>prochaine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tâche</a:t>
            </a:r>
            <a:endParaRPr lang="en-US" altLang="en-US" sz="1800" dirty="0"/>
          </a:p>
          <a:p>
            <a:pPr lvl="1">
              <a:lnSpc>
                <a:spcPct val="90000"/>
              </a:lnSpc>
            </a:pPr>
            <a:r>
              <a:rPr lang="en-US" altLang="en-US" sz="1800" dirty="0" err="1"/>
              <a:t>Toutes</a:t>
            </a:r>
            <a:r>
              <a:rPr lang="en-US" altLang="en-US" sz="1800" dirty="0"/>
              <a:t> les </a:t>
            </a:r>
            <a:r>
              <a:rPr lang="en-US" altLang="en-US" sz="1800" dirty="0" err="1"/>
              <a:t>tâches</a:t>
            </a:r>
            <a:r>
              <a:rPr lang="en-US" altLang="en-US" sz="1800" dirty="0"/>
              <a:t> qui la </a:t>
            </a:r>
            <a:r>
              <a:rPr lang="en-US" altLang="en-US" sz="1800" dirty="0" err="1"/>
              <a:t>précède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sont</a:t>
            </a:r>
            <a:r>
              <a:rPr lang="en-US" altLang="en-US" sz="1800" dirty="0"/>
              <a:t> déjà </a:t>
            </a:r>
            <a:r>
              <a:rPr lang="en-US" altLang="en-US" sz="1800" dirty="0" err="1"/>
              <a:t>planifiées</a:t>
            </a:r>
            <a:endParaRPr lang="en-US" altLang="en-US" sz="1800" dirty="0"/>
          </a:p>
          <a:p>
            <a:pPr lvl="1">
              <a:lnSpc>
                <a:spcPct val="90000"/>
              </a:lnSpc>
            </a:pPr>
            <a:r>
              <a:rPr lang="en-US" altLang="en-US" sz="1800" dirty="0" err="1"/>
              <a:t>Ainsi</a:t>
            </a:r>
            <a:r>
              <a:rPr lang="en-US" altLang="en-US" sz="1800" dirty="0"/>
              <a:t>, on </a:t>
            </a:r>
            <a:r>
              <a:rPr lang="en-US" altLang="en-US" sz="1800" dirty="0" err="1"/>
              <a:t>connaît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l’état</a:t>
            </a:r>
            <a:r>
              <a:rPr lang="en-US" altLang="en-US" sz="1800" dirty="0"/>
              <a:t> courant!</a:t>
            </a:r>
          </a:p>
        </p:txBody>
      </p:sp>
      <p:grpSp>
        <p:nvGrpSpPr>
          <p:cNvPr id="26629" name="Group 36"/>
          <p:cNvGrpSpPr>
            <a:grpSpLocks/>
          </p:cNvGrpSpPr>
          <p:nvPr/>
        </p:nvGrpSpPr>
        <p:grpSpPr bwMode="auto">
          <a:xfrm>
            <a:off x="2938463" y="1398588"/>
            <a:ext cx="6205537" cy="2236787"/>
            <a:chOff x="1851" y="929"/>
            <a:chExt cx="3909" cy="1409"/>
          </a:xfrm>
        </p:grpSpPr>
        <p:sp>
          <p:nvSpPr>
            <p:cNvPr id="26632" name="Text Box 4"/>
            <p:cNvSpPr txBox="1">
              <a:spLocks noChangeArrowheads="1"/>
            </p:cNvSpPr>
            <p:nvPr/>
          </p:nvSpPr>
          <p:spPr bwMode="auto">
            <a:xfrm>
              <a:off x="1851" y="2065"/>
              <a:ext cx="238" cy="25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81D58"/>
                  </a:solidFill>
                  <a:latin typeface="Times New Roman" pitchFamily="18" charset="0"/>
                </a:rPr>
                <a:t>s</a:t>
              </a:r>
              <a:r>
                <a:rPr lang="en-US" altLang="en-US" sz="2000" baseline="-25000">
                  <a:solidFill>
                    <a:srgbClr val="081D58"/>
                  </a:solidFill>
                  <a:latin typeface="Times New Roman" pitchFamily="18" charset="0"/>
                </a:rPr>
                <a:t>0</a:t>
              </a:r>
              <a:endParaRPr lang="en-US" altLang="en-US" sz="2000">
                <a:solidFill>
                  <a:srgbClr val="081D58"/>
                </a:solidFill>
                <a:latin typeface="Times New Roman" pitchFamily="18" charset="0"/>
              </a:endParaRPr>
            </a:p>
          </p:txBody>
        </p:sp>
        <p:sp>
          <p:nvSpPr>
            <p:cNvPr id="26633" name="Text Box 5"/>
            <p:cNvSpPr txBox="1">
              <a:spLocks noChangeArrowheads="1"/>
            </p:cNvSpPr>
            <p:nvPr/>
          </p:nvSpPr>
          <p:spPr bwMode="auto">
            <a:xfrm>
              <a:off x="2634" y="2065"/>
              <a:ext cx="238" cy="25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81D58"/>
                  </a:solidFill>
                  <a:latin typeface="Times New Roman" pitchFamily="18" charset="0"/>
                </a:rPr>
                <a:t>s</a:t>
              </a:r>
              <a:r>
                <a:rPr lang="en-US" altLang="en-US" sz="2000" baseline="-25000">
                  <a:solidFill>
                    <a:srgbClr val="081D58"/>
                  </a:solidFill>
                  <a:latin typeface="Times New Roman" pitchFamily="18" charset="0"/>
                </a:rPr>
                <a:t>1</a:t>
              </a:r>
              <a:endParaRPr lang="en-US" altLang="en-US" sz="2000">
                <a:solidFill>
                  <a:srgbClr val="081D58"/>
                </a:solidFill>
                <a:latin typeface="Times New Roman" pitchFamily="18" charset="0"/>
              </a:endParaRPr>
            </a:p>
          </p:txBody>
        </p:sp>
        <p:sp>
          <p:nvSpPr>
            <p:cNvPr id="26634" name="Text Box 6"/>
            <p:cNvSpPr txBox="1">
              <a:spLocks noChangeArrowheads="1"/>
            </p:cNvSpPr>
            <p:nvPr/>
          </p:nvSpPr>
          <p:spPr bwMode="auto">
            <a:xfrm>
              <a:off x="3417" y="2065"/>
              <a:ext cx="238" cy="25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81D58"/>
                  </a:solidFill>
                  <a:latin typeface="Times New Roman" pitchFamily="18" charset="0"/>
                </a:rPr>
                <a:t>s</a:t>
              </a:r>
              <a:r>
                <a:rPr lang="en-US" altLang="en-US" sz="2000" baseline="-25000">
                  <a:solidFill>
                    <a:srgbClr val="081D58"/>
                  </a:solidFill>
                  <a:latin typeface="Times New Roman" pitchFamily="18" charset="0"/>
                </a:rPr>
                <a:t>2</a:t>
              </a:r>
              <a:endParaRPr lang="en-US" altLang="en-US" sz="2000">
                <a:solidFill>
                  <a:srgbClr val="081D58"/>
                </a:solidFill>
                <a:latin typeface="Times New Roman" pitchFamily="18" charset="0"/>
              </a:endParaRPr>
            </a:p>
          </p:txBody>
        </p:sp>
        <p:sp>
          <p:nvSpPr>
            <p:cNvPr id="26635" name="Text Box 7"/>
            <p:cNvSpPr txBox="1">
              <a:spLocks noChangeArrowheads="1"/>
            </p:cNvSpPr>
            <p:nvPr/>
          </p:nvSpPr>
          <p:spPr bwMode="auto">
            <a:xfrm>
              <a:off x="3812" y="206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81D58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26636" name="Line 8"/>
            <p:cNvSpPr>
              <a:spLocks noChangeShapeType="1"/>
            </p:cNvSpPr>
            <p:nvPr/>
          </p:nvSpPr>
          <p:spPr bwMode="auto">
            <a:xfrm>
              <a:off x="2077" y="2208"/>
              <a:ext cx="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6637" name="Line 9"/>
            <p:cNvSpPr>
              <a:spLocks noChangeShapeType="1"/>
            </p:cNvSpPr>
            <p:nvPr/>
          </p:nvSpPr>
          <p:spPr bwMode="auto">
            <a:xfrm>
              <a:off x="2861" y="2208"/>
              <a:ext cx="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6638" name="Line 10"/>
            <p:cNvSpPr>
              <a:spLocks noChangeShapeType="1"/>
            </p:cNvSpPr>
            <p:nvPr/>
          </p:nvSpPr>
          <p:spPr bwMode="auto">
            <a:xfrm>
              <a:off x="3645" y="2208"/>
              <a:ext cx="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6639" name="Line 11"/>
            <p:cNvSpPr>
              <a:spLocks noChangeShapeType="1"/>
            </p:cNvSpPr>
            <p:nvPr/>
          </p:nvSpPr>
          <p:spPr bwMode="auto">
            <a:xfrm>
              <a:off x="4045" y="2208"/>
              <a:ext cx="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6640" name="Line 12"/>
            <p:cNvSpPr>
              <a:spLocks noChangeShapeType="1"/>
            </p:cNvSpPr>
            <p:nvPr/>
          </p:nvSpPr>
          <p:spPr bwMode="auto">
            <a:xfrm flipH="1">
              <a:off x="2397" y="1720"/>
              <a:ext cx="34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6641" name="Line 13"/>
            <p:cNvSpPr>
              <a:spLocks noChangeShapeType="1"/>
            </p:cNvSpPr>
            <p:nvPr/>
          </p:nvSpPr>
          <p:spPr bwMode="auto">
            <a:xfrm>
              <a:off x="2741" y="1720"/>
              <a:ext cx="34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6642" name="Arc 14"/>
            <p:cNvSpPr>
              <a:spLocks/>
            </p:cNvSpPr>
            <p:nvPr/>
          </p:nvSpPr>
          <p:spPr bwMode="auto">
            <a:xfrm flipH="1" flipV="1">
              <a:off x="2565" y="1744"/>
              <a:ext cx="173" cy="120"/>
            </a:xfrm>
            <a:custGeom>
              <a:avLst/>
              <a:gdLst>
                <a:gd name="T0" fmla="*/ 0 w 18661"/>
                <a:gd name="T1" fmla="*/ 0 h 21600"/>
                <a:gd name="T2" fmla="*/ 5112 w 18661"/>
                <a:gd name="T3" fmla="*/ 227 h 21600"/>
                <a:gd name="T4" fmla="*/ 0 w 18661"/>
                <a:gd name="T5" fmla="*/ 457 h 21600"/>
                <a:gd name="T6" fmla="*/ 0 60000 65536"/>
                <a:gd name="T7" fmla="*/ 0 60000 65536"/>
                <a:gd name="T8" fmla="*/ 0 60000 65536"/>
                <a:gd name="T9" fmla="*/ 0 w 18661"/>
                <a:gd name="T10" fmla="*/ 0 h 21600"/>
                <a:gd name="T11" fmla="*/ 18661 w 186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661" h="21600" fill="none" extrusionOk="0">
                  <a:moveTo>
                    <a:pt x="-1" y="0"/>
                  </a:moveTo>
                  <a:cubicBezTo>
                    <a:pt x="7685" y="0"/>
                    <a:pt x="14791" y="4083"/>
                    <a:pt x="18661" y="10722"/>
                  </a:cubicBezTo>
                </a:path>
                <a:path w="18661" h="21600" stroke="0" extrusionOk="0">
                  <a:moveTo>
                    <a:pt x="-1" y="0"/>
                  </a:moveTo>
                  <a:cubicBezTo>
                    <a:pt x="7685" y="0"/>
                    <a:pt x="14791" y="4083"/>
                    <a:pt x="18661" y="1072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en-CA"/>
            </a:p>
          </p:txBody>
        </p:sp>
        <p:sp>
          <p:nvSpPr>
            <p:cNvPr id="26643" name="Arc 15"/>
            <p:cNvSpPr>
              <a:spLocks/>
            </p:cNvSpPr>
            <p:nvPr/>
          </p:nvSpPr>
          <p:spPr bwMode="auto">
            <a:xfrm flipV="1">
              <a:off x="2741" y="1744"/>
              <a:ext cx="173" cy="120"/>
            </a:xfrm>
            <a:custGeom>
              <a:avLst/>
              <a:gdLst>
                <a:gd name="T0" fmla="*/ 0 w 18661"/>
                <a:gd name="T1" fmla="*/ 0 h 21600"/>
                <a:gd name="T2" fmla="*/ 5112 w 18661"/>
                <a:gd name="T3" fmla="*/ 227 h 21600"/>
                <a:gd name="T4" fmla="*/ 0 w 18661"/>
                <a:gd name="T5" fmla="*/ 457 h 21600"/>
                <a:gd name="T6" fmla="*/ 0 60000 65536"/>
                <a:gd name="T7" fmla="*/ 0 60000 65536"/>
                <a:gd name="T8" fmla="*/ 0 60000 65536"/>
                <a:gd name="T9" fmla="*/ 0 w 18661"/>
                <a:gd name="T10" fmla="*/ 0 h 21600"/>
                <a:gd name="T11" fmla="*/ 18661 w 186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661" h="21600" fill="none" extrusionOk="0">
                  <a:moveTo>
                    <a:pt x="-1" y="0"/>
                  </a:moveTo>
                  <a:cubicBezTo>
                    <a:pt x="7685" y="0"/>
                    <a:pt x="14791" y="4083"/>
                    <a:pt x="18661" y="10722"/>
                  </a:cubicBezTo>
                </a:path>
                <a:path w="18661" h="21600" stroke="0" extrusionOk="0">
                  <a:moveTo>
                    <a:pt x="-1" y="0"/>
                  </a:moveTo>
                  <a:cubicBezTo>
                    <a:pt x="7685" y="0"/>
                    <a:pt x="14791" y="4083"/>
                    <a:pt x="18661" y="1072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en-CA"/>
            </a:p>
          </p:txBody>
        </p:sp>
        <p:sp>
          <p:nvSpPr>
            <p:cNvPr id="26644" name="Text Box 16"/>
            <p:cNvSpPr txBox="1">
              <a:spLocks noChangeArrowheads="1"/>
            </p:cNvSpPr>
            <p:nvPr/>
          </p:nvSpPr>
          <p:spPr bwMode="auto">
            <a:xfrm>
              <a:off x="2483" y="1513"/>
              <a:ext cx="546" cy="25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81D58"/>
                  </a:solidFill>
                  <a:latin typeface="Times New Roman" pitchFamily="18" charset="0"/>
                </a:rPr>
                <a:t>task t</a:t>
              </a:r>
              <a:r>
                <a:rPr lang="en-US" altLang="en-US" sz="2000" baseline="-25000">
                  <a:solidFill>
                    <a:srgbClr val="081D58"/>
                  </a:solidFill>
                  <a:latin typeface="Times New Roman" pitchFamily="18" charset="0"/>
                </a:rPr>
                <a:t>m</a:t>
              </a:r>
              <a:endParaRPr lang="en-US" altLang="en-US" sz="2000">
                <a:solidFill>
                  <a:srgbClr val="081D58"/>
                </a:solidFill>
                <a:latin typeface="Times New Roman" pitchFamily="18" charset="0"/>
              </a:endParaRPr>
            </a:p>
          </p:txBody>
        </p:sp>
        <p:sp>
          <p:nvSpPr>
            <p:cNvPr id="26645" name="Text Box 17"/>
            <p:cNvSpPr txBox="1">
              <a:spLocks noChangeArrowheads="1"/>
            </p:cNvSpPr>
            <p:nvPr/>
          </p:nvSpPr>
          <p:spPr bwMode="auto">
            <a:xfrm>
              <a:off x="3755" y="1458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800" b="1">
                  <a:solidFill>
                    <a:srgbClr val="081D58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26646" name="Line 18"/>
            <p:cNvSpPr>
              <a:spLocks noChangeShapeType="1"/>
            </p:cNvSpPr>
            <p:nvPr/>
          </p:nvSpPr>
          <p:spPr bwMode="auto">
            <a:xfrm flipH="1">
              <a:off x="4909" y="1744"/>
              <a:ext cx="34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6647" name="Line 19"/>
            <p:cNvSpPr>
              <a:spLocks noChangeShapeType="1"/>
            </p:cNvSpPr>
            <p:nvPr/>
          </p:nvSpPr>
          <p:spPr bwMode="auto">
            <a:xfrm>
              <a:off x="5253" y="1744"/>
              <a:ext cx="34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6648" name="Arc 20"/>
            <p:cNvSpPr>
              <a:spLocks/>
            </p:cNvSpPr>
            <p:nvPr/>
          </p:nvSpPr>
          <p:spPr bwMode="auto">
            <a:xfrm flipH="1" flipV="1">
              <a:off x="5077" y="1768"/>
              <a:ext cx="173" cy="120"/>
            </a:xfrm>
            <a:custGeom>
              <a:avLst/>
              <a:gdLst>
                <a:gd name="T0" fmla="*/ 0 w 18661"/>
                <a:gd name="T1" fmla="*/ 0 h 21600"/>
                <a:gd name="T2" fmla="*/ 5112 w 18661"/>
                <a:gd name="T3" fmla="*/ 227 h 21600"/>
                <a:gd name="T4" fmla="*/ 0 w 18661"/>
                <a:gd name="T5" fmla="*/ 457 h 21600"/>
                <a:gd name="T6" fmla="*/ 0 60000 65536"/>
                <a:gd name="T7" fmla="*/ 0 60000 65536"/>
                <a:gd name="T8" fmla="*/ 0 60000 65536"/>
                <a:gd name="T9" fmla="*/ 0 w 18661"/>
                <a:gd name="T10" fmla="*/ 0 h 21600"/>
                <a:gd name="T11" fmla="*/ 18661 w 186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661" h="21600" fill="none" extrusionOk="0">
                  <a:moveTo>
                    <a:pt x="-1" y="0"/>
                  </a:moveTo>
                  <a:cubicBezTo>
                    <a:pt x="7685" y="0"/>
                    <a:pt x="14791" y="4083"/>
                    <a:pt x="18661" y="10722"/>
                  </a:cubicBezTo>
                </a:path>
                <a:path w="18661" h="21600" stroke="0" extrusionOk="0">
                  <a:moveTo>
                    <a:pt x="-1" y="0"/>
                  </a:moveTo>
                  <a:cubicBezTo>
                    <a:pt x="7685" y="0"/>
                    <a:pt x="14791" y="4083"/>
                    <a:pt x="18661" y="1072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en-CA"/>
            </a:p>
          </p:txBody>
        </p:sp>
        <p:sp>
          <p:nvSpPr>
            <p:cNvPr id="26649" name="Arc 21"/>
            <p:cNvSpPr>
              <a:spLocks/>
            </p:cNvSpPr>
            <p:nvPr/>
          </p:nvSpPr>
          <p:spPr bwMode="auto">
            <a:xfrm flipV="1">
              <a:off x="5253" y="1768"/>
              <a:ext cx="173" cy="120"/>
            </a:xfrm>
            <a:custGeom>
              <a:avLst/>
              <a:gdLst>
                <a:gd name="T0" fmla="*/ 0 w 18661"/>
                <a:gd name="T1" fmla="*/ 0 h 21600"/>
                <a:gd name="T2" fmla="*/ 5112 w 18661"/>
                <a:gd name="T3" fmla="*/ 227 h 21600"/>
                <a:gd name="T4" fmla="*/ 0 w 18661"/>
                <a:gd name="T5" fmla="*/ 457 h 21600"/>
                <a:gd name="T6" fmla="*/ 0 60000 65536"/>
                <a:gd name="T7" fmla="*/ 0 60000 65536"/>
                <a:gd name="T8" fmla="*/ 0 60000 65536"/>
                <a:gd name="T9" fmla="*/ 0 w 18661"/>
                <a:gd name="T10" fmla="*/ 0 h 21600"/>
                <a:gd name="T11" fmla="*/ 18661 w 186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661" h="21600" fill="none" extrusionOk="0">
                  <a:moveTo>
                    <a:pt x="-1" y="0"/>
                  </a:moveTo>
                  <a:cubicBezTo>
                    <a:pt x="7685" y="0"/>
                    <a:pt x="14791" y="4083"/>
                    <a:pt x="18661" y="10722"/>
                  </a:cubicBezTo>
                </a:path>
                <a:path w="18661" h="21600" stroke="0" extrusionOk="0">
                  <a:moveTo>
                    <a:pt x="-1" y="0"/>
                  </a:moveTo>
                  <a:cubicBezTo>
                    <a:pt x="7685" y="0"/>
                    <a:pt x="14791" y="4083"/>
                    <a:pt x="18661" y="1072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en-CA"/>
            </a:p>
          </p:txBody>
        </p:sp>
        <p:sp>
          <p:nvSpPr>
            <p:cNvPr id="26650" name="Text Box 22"/>
            <p:cNvSpPr txBox="1">
              <a:spLocks noChangeArrowheads="1"/>
            </p:cNvSpPr>
            <p:nvPr/>
          </p:nvSpPr>
          <p:spPr bwMode="auto">
            <a:xfrm>
              <a:off x="5484" y="2001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81D58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26651" name="Line 23"/>
            <p:cNvSpPr>
              <a:spLocks noChangeShapeType="1"/>
            </p:cNvSpPr>
            <p:nvPr/>
          </p:nvSpPr>
          <p:spPr bwMode="auto">
            <a:xfrm>
              <a:off x="4493" y="2208"/>
              <a:ext cx="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6652" name="Text Box 26"/>
            <p:cNvSpPr txBox="1">
              <a:spLocks noChangeArrowheads="1"/>
            </p:cNvSpPr>
            <p:nvPr/>
          </p:nvSpPr>
          <p:spPr bwMode="auto">
            <a:xfrm>
              <a:off x="4995" y="1513"/>
              <a:ext cx="517" cy="25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81D58"/>
                  </a:solidFill>
                  <a:latin typeface="Times New Roman" pitchFamily="18" charset="0"/>
                </a:rPr>
                <a:t>task t</a:t>
              </a:r>
              <a:r>
                <a:rPr lang="en-US" altLang="en-US" sz="2000" baseline="-25000">
                  <a:solidFill>
                    <a:srgbClr val="081D58"/>
                  </a:solidFill>
                  <a:latin typeface="Times New Roman" pitchFamily="18" charset="0"/>
                </a:rPr>
                <a:t>n</a:t>
              </a:r>
              <a:endParaRPr lang="en-US" altLang="en-US" sz="2000">
                <a:solidFill>
                  <a:srgbClr val="081D58"/>
                </a:solidFill>
                <a:latin typeface="Times New Roman" pitchFamily="18" charset="0"/>
              </a:endParaRPr>
            </a:p>
          </p:txBody>
        </p:sp>
        <p:sp>
          <p:nvSpPr>
            <p:cNvPr id="26653" name="Oval 27"/>
            <p:cNvSpPr>
              <a:spLocks noChangeArrowheads="1"/>
            </p:cNvSpPr>
            <p:nvPr/>
          </p:nvSpPr>
          <p:spPr bwMode="auto">
            <a:xfrm>
              <a:off x="2195" y="2058"/>
              <a:ext cx="308" cy="28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81D58"/>
                  </a:solidFill>
                  <a:latin typeface="Times New Roman" pitchFamily="18" charset="0"/>
                </a:rPr>
                <a:t>op</a:t>
              </a:r>
              <a:r>
                <a:rPr lang="en-US" altLang="en-US" sz="2000" baseline="-25000">
                  <a:solidFill>
                    <a:srgbClr val="081D58"/>
                  </a:solidFill>
                  <a:latin typeface="Times New Roman" pitchFamily="18" charset="0"/>
                </a:rPr>
                <a:t>1</a:t>
              </a:r>
              <a:endParaRPr lang="en-US" altLang="en-US" sz="2000">
                <a:solidFill>
                  <a:srgbClr val="081D58"/>
                </a:solidFill>
                <a:latin typeface="Times New Roman" pitchFamily="18" charset="0"/>
              </a:endParaRPr>
            </a:p>
          </p:txBody>
        </p:sp>
        <p:sp>
          <p:nvSpPr>
            <p:cNvPr id="26654" name="Oval 28"/>
            <p:cNvSpPr>
              <a:spLocks noChangeArrowheads="1"/>
            </p:cNvSpPr>
            <p:nvPr/>
          </p:nvSpPr>
          <p:spPr bwMode="auto">
            <a:xfrm>
              <a:off x="2970" y="2058"/>
              <a:ext cx="308" cy="28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81D58"/>
                  </a:solidFill>
                  <a:latin typeface="Times New Roman" pitchFamily="18" charset="0"/>
                </a:rPr>
                <a:t>op</a:t>
              </a:r>
              <a:r>
                <a:rPr lang="en-US" altLang="en-US" sz="2000" baseline="-25000">
                  <a:solidFill>
                    <a:srgbClr val="081D58"/>
                  </a:solidFill>
                  <a:latin typeface="Times New Roman" pitchFamily="18" charset="0"/>
                </a:rPr>
                <a:t>2</a:t>
              </a:r>
              <a:endParaRPr lang="en-US" altLang="en-US" sz="2000">
                <a:solidFill>
                  <a:srgbClr val="081D58"/>
                </a:solidFill>
                <a:latin typeface="Times New Roman" pitchFamily="18" charset="0"/>
              </a:endParaRPr>
            </a:p>
          </p:txBody>
        </p:sp>
        <p:sp>
          <p:nvSpPr>
            <p:cNvPr id="26655" name="Oval 29"/>
            <p:cNvSpPr>
              <a:spLocks noChangeArrowheads="1"/>
            </p:cNvSpPr>
            <p:nvPr/>
          </p:nvSpPr>
          <p:spPr bwMode="auto">
            <a:xfrm>
              <a:off x="4647" y="2058"/>
              <a:ext cx="277" cy="28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81D58"/>
                  </a:solidFill>
                  <a:latin typeface="Times New Roman" pitchFamily="18" charset="0"/>
                </a:rPr>
                <a:t>op</a:t>
              </a:r>
              <a:r>
                <a:rPr lang="en-US" altLang="en-US" sz="2000" baseline="-25000">
                  <a:solidFill>
                    <a:srgbClr val="081D58"/>
                  </a:solidFill>
                  <a:latin typeface="Times New Roman" pitchFamily="18" charset="0"/>
                </a:rPr>
                <a:t>i</a:t>
              </a:r>
              <a:endParaRPr lang="en-US" altLang="en-US" sz="2000">
                <a:solidFill>
                  <a:srgbClr val="081D58"/>
                </a:solidFill>
                <a:latin typeface="Times New Roman" pitchFamily="18" charset="0"/>
              </a:endParaRPr>
            </a:p>
          </p:txBody>
        </p:sp>
        <p:sp>
          <p:nvSpPr>
            <p:cNvPr id="26656" name="Text Box 30"/>
            <p:cNvSpPr txBox="1">
              <a:spLocks noChangeArrowheads="1"/>
            </p:cNvSpPr>
            <p:nvPr/>
          </p:nvSpPr>
          <p:spPr bwMode="auto">
            <a:xfrm>
              <a:off x="4227" y="2065"/>
              <a:ext cx="346" cy="25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81D58"/>
                  </a:solidFill>
                  <a:latin typeface="Times New Roman" pitchFamily="18" charset="0"/>
                </a:rPr>
                <a:t>S</a:t>
              </a:r>
              <a:r>
                <a:rPr lang="en-US" altLang="en-US" sz="2000" baseline="-25000">
                  <a:solidFill>
                    <a:srgbClr val="081D58"/>
                  </a:solidFill>
                  <a:latin typeface="Times New Roman" pitchFamily="18" charset="0"/>
                </a:rPr>
                <a:t>i–1</a:t>
              </a:r>
              <a:endParaRPr lang="en-US" altLang="en-US" sz="2000">
                <a:solidFill>
                  <a:srgbClr val="081D58"/>
                </a:solidFill>
                <a:latin typeface="Times New Roman" pitchFamily="18" charset="0"/>
              </a:endParaRPr>
            </a:p>
          </p:txBody>
        </p:sp>
        <p:sp>
          <p:nvSpPr>
            <p:cNvPr id="26657" name="Line 31"/>
            <p:cNvSpPr>
              <a:spLocks noChangeShapeType="1"/>
            </p:cNvSpPr>
            <p:nvPr/>
          </p:nvSpPr>
          <p:spPr bwMode="auto">
            <a:xfrm flipH="1">
              <a:off x="2805" y="1088"/>
              <a:ext cx="1512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6658" name="Line 32"/>
            <p:cNvSpPr>
              <a:spLocks noChangeShapeType="1"/>
            </p:cNvSpPr>
            <p:nvPr/>
          </p:nvSpPr>
          <p:spPr bwMode="auto">
            <a:xfrm>
              <a:off x="4349" y="1088"/>
              <a:ext cx="896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6659" name="Text Box 33"/>
            <p:cNvSpPr txBox="1">
              <a:spLocks noChangeArrowheads="1"/>
            </p:cNvSpPr>
            <p:nvPr/>
          </p:nvSpPr>
          <p:spPr bwMode="auto">
            <a:xfrm>
              <a:off x="4067" y="929"/>
              <a:ext cx="517" cy="25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81D58"/>
                  </a:solidFill>
                  <a:latin typeface="Times New Roman" pitchFamily="18" charset="0"/>
                </a:rPr>
                <a:t>task t</a:t>
              </a:r>
              <a:r>
                <a:rPr lang="en-US" altLang="en-US" sz="2000" baseline="-25000">
                  <a:solidFill>
                    <a:srgbClr val="081D58"/>
                  </a:solidFill>
                  <a:latin typeface="Times New Roman" pitchFamily="18" charset="0"/>
                </a:rPr>
                <a:t>0</a:t>
              </a:r>
              <a:endParaRPr lang="en-US" altLang="en-US" sz="2000">
                <a:solidFill>
                  <a:srgbClr val="081D58"/>
                </a:solidFill>
                <a:latin typeface="Times New Roman" pitchFamily="18" charset="0"/>
              </a:endParaRPr>
            </a:p>
          </p:txBody>
        </p:sp>
      </p:grpSp>
      <p:sp>
        <p:nvSpPr>
          <p:cNvPr id="3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105275" y="6197600"/>
            <a:ext cx="1704975" cy="476250"/>
          </a:xfrm>
        </p:spPr>
        <p:txBody>
          <a:bodyPr/>
          <a:lstStyle/>
          <a:p>
            <a:pPr>
              <a:defRPr/>
            </a:pPr>
            <a:r>
              <a:rPr lang="en-US" dirty="0"/>
              <a:t>© Froduald Kabanza</a:t>
            </a: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2450" y="6178550"/>
            <a:ext cx="904875" cy="476250"/>
          </a:xfrm>
        </p:spPr>
        <p:txBody>
          <a:bodyPr/>
          <a:lstStyle/>
          <a:p>
            <a:pPr>
              <a:defRPr/>
            </a:pPr>
            <a:r>
              <a:rPr lang="en-US"/>
              <a:t>IFT702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4672D3-A639-4B79-9667-03AF440E2020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0800"/>
            <a:ext cx="8839200" cy="812800"/>
          </a:xfrm>
        </p:spPr>
        <p:txBody>
          <a:bodyPr/>
          <a:lstStyle/>
          <a:p>
            <a:r>
              <a:rPr lang="fr-CA" altLang="en-US" sz="2800"/>
              <a:t>Comparaison avec la planification classique </a:t>
            </a:r>
            <a:endParaRPr lang="en-US" altLang="en-US" sz="280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8400"/>
            <a:ext cx="8229600" cy="4146550"/>
          </a:xfrm>
        </p:spPr>
        <p:txBody>
          <a:bodyPr/>
          <a:lstStyle/>
          <a:p>
            <a:r>
              <a:rPr lang="en-US" altLang="en-US" sz="1800" dirty="0"/>
              <a:t>Tout </a:t>
            </a:r>
            <a:r>
              <a:rPr lang="en-US" altLang="en-US" sz="1800" dirty="0" err="1"/>
              <a:t>problème</a:t>
            </a:r>
            <a:r>
              <a:rPr lang="en-US" altLang="en-US" sz="1800" dirty="0"/>
              <a:t> de </a:t>
            </a:r>
            <a:r>
              <a:rPr lang="en-US" altLang="en-US" sz="1800" dirty="0" err="1"/>
              <a:t>planification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classique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peut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être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traduit</a:t>
            </a:r>
            <a:r>
              <a:rPr lang="en-US" altLang="en-US" sz="1800" dirty="0"/>
              <a:t> en un </a:t>
            </a:r>
            <a:r>
              <a:rPr lang="en-US" altLang="en-US" sz="1800" dirty="0" err="1"/>
              <a:t>problème</a:t>
            </a:r>
            <a:r>
              <a:rPr lang="en-US" altLang="en-US" sz="1800" dirty="0"/>
              <a:t> HTN, en temps polynomial</a:t>
            </a:r>
          </a:p>
          <a:p>
            <a:pPr lvl="1"/>
            <a:r>
              <a:rPr lang="en-US" altLang="en-US" sz="1800" dirty="0" err="1"/>
              <a:t>Une</a:t>
            </a:r>
            <a:r>
              <a:rPr lang="en-US" altLang="en-US" sz="1800" dirty="0"/>
              <a:t> des </a:t>
            </a:r>
            <a:r>
              <a:rPr lang="en-US" altLang="en-US" sz="1800" dirty="0" err="1"/>
              <a:t>façons</a:t>
            </a:r>
            <a:r>
              <a:rPr lang="en-US" altLang="en-US" sz="1800" dirty="0"/>
              <a:t> de le faire:</a:t>
            </a:r>
          </a:p>
          <a:p>
            <a:pPr lvl="2"/>
            <a:r>
              <a:rPr lang="en-US" altLang="en-US" sz="1800" dirty="0"/>
              <a:t>Pour </a:t>
            </a:r>
            <a:r>
              <a:rPr lang="en-US" altLang="en-US" sz="1800" dirty="0" err="1"/>
              <a:t>chaque</a:t>
            </a:r>
            <a:r>
              <a:rPr lang="en-US" altLang="en-US" sz="1800" dirty="0"/>
              <a:t> but </a:t>
            </a:r>
            <a:r>
              <a:rPr lang="en-US" altLang="en-US" sz="1800" dirty="0" err="1"/>
              <a:t>ou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précondition</a:t>
            </a:r>
            <a:r>
              <a:rPr lang="en-US" altLang="en-US" sz="1800" dirty="0"/>
              <a:t> </a:t>
            </a:r>
            <a:r>
              <a:rPr lang="en-US" altLang="en-US" sz="1800" i="1" dirty="0"/>
              <a:t>e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crée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une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tâche</a:t>
            </a:r>
            <a:r>
              <a:rPr lang="en-US" altLang="en-US" sz="1800" dirty="0"/>
              <a:t> </a:t>
            </a:r>
            <a:r>
              <a:rPr lang="en-US" altLang="en-US" sz="1800" i="1" dirty="0" err="1"/>
              <a:t>t</a:t>
            </a:r>
            <a:r>
              <a:rPr lang="en-US" altLang="en-US" sz="1800" i="1" baseline="-25000" dirty="0" err="1"/>
              <a:t>e</a:t>
            </a:r>
            <a:endParaRPr lang="en-US" altLang="en-US" sz="1800" i="1" dirty="0"/>
          </a:p>
          <a:p>
            <a:pPr lvl="2"/>
            <a:r>
              <a:rPr lang="en-US" altLang="en-US" sz="1800" dirty="0"/>
              <a:t>Pour </a:t>
            </a:r>
            <a:r>
              <a:rPr lang="en-US" altLang="en-US" sz="1800" dirty="0" err="1"/>
              <a:t>chaque</a:t>
            </a:r>
            <a:r>
              <a:rPr lang="en-US" altLang="en-US" sz="1800" dirty="0"/>
              <a:t> action </a:t>
            </a:r>
            <a:r>
              <a:rPr lang="en-US" altLang="en-US" sz="1800" i="1" dirty="0"/>
              <a:t>o</a:t>
            </a:r>
            <a:r>
              <a:rPr lang="en-US" altLang="en-US" sz="1800" dirty="0"/>
              <a:t> et </a:t>
            </a:r>
            <a:r>
              <a:rPr lang="en-US" altLang="en-US" sz="1800" dirty="0" err="1"/>
              <a:t>effet</a:t>
            </a:r>
            <a:r>
              <a:rPr lang="en-US" altLang="en-US" sz="1800" dirty="0"/>
              <a:t> </a:t>
            </a:r>
            <a:r>
              <a:rPr lang="en-US" altLang="en-US" sz="1800" i="1" dirty="0"/>
              <a:t>e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crée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une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méthode</a:t>
            </a:r>
            <a:r>
              <a:rPr lang="en-US" altLang="en-US" sz="1800" dirty="0"/>
              <a:t> </a:t>
            </a:r>
            <a:r>
              <a:rPr lang="en-US" altLang="en-US" sz="1800" i="1" dirty="0" err="1"/>
              <a:t>m</a:t>
            </a:r>
            <a:r>
              <a:rPr lang="en-US" altLang="en-US" sz="1800" i="1" baseline="-25000" dirty="0" err="1"/>
              <a:t>o,e</a:t>
            </a:r>
            <a:endParaRPr lang="en-US" altLang="en-US" sz="1800" i="1" dirty="0"/>
          </a:p>
          <a:p>
            <a:pPr lvl="3"/>
            <a:r>
              <a:rPr lang="en-US" altLang="en-US" sz="1800" dirty="0"/>
              <a:t>La </a:t>
            </a:r>
            <a:r>
              <a:rPr lang="en-US" altLang="en-US" sz="1800" dirty="0" err="1"/>
              <a:t>tâche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effectuée</a:t>
            </a:r>
            <a:r>
              <a:rPr lang="en-US" altLang="en-US" sz="1800" dirty="0"/>
              <a:t> par la </a:t>
            </a:r>
            <a:r>
              <a:rPr lang="en-US" altLang="en-US" sz="1800" dirty="0" err="1"/>
              <a:t>méthode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est</a:t>
            </a:r>
            <a:r>
              <a:rPr lang="en-US" altLang="en-US" sz="1800" dirty="0"/>
              <a:t> </a:t>
            </a:r>
            <a:r>
              <a:rPr lang="en-US" altLang="en-US" sz="1800" i="1" dirty="0" err="1"/>
              <a:t>t</a:t>
            </a:r>
            <a:r>
              <a:rPr lang="en-US" altLang="en-US" sz="1800" i="1" baseline="-25000" dirty="0" err="1"/>
              <a:t>e</a:t>
            </a:r>
            <a:endParaRPr lang="en-US" altLang="en-US" sz="1800" i="1" dirty="0"/>
          </a:p>
          <a:p>
            <a:pPr lvl="3"/>
            <a:r>
              <a:rPr lang="en-US" altLang="en-US" sz="1800" dirty="0"/>
              <a:t>Les sous </a:t>
            </a:r>
            <a:r>
              <a:rPr lang="en-US" altLang="en-US" sz="1800" dirty="0" err="1"/>
              <a:t>tâches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sont</a:t>
            </a:r>
            <a:r>
              <a:rPr lang="en-US" altLang="en-US" sz="1800" dirty="0"/>
              <a:t> </a:t>
            </a:r>
            <a:r>
              <a:rPr lang="en-US" altLang="en-US" sz="1800" i="1" dirty="0"/>
              <a:t>t</a:t>
            </a:r>
            <a:r>
              <a:rPr lang="en-US" altLang="en-US" sz="1800" i="1" baseline="-25000" dirty="0"/>
              <a:t>p1</a:t>
            </a:r>
            <a:r>
              <a:rPr lang="en-US" altLang="en-US" sz="1800" dirty="0"/>
              <a:t>, </a:t>
            </a:r>
            <a:r>
              <a:rPr lang="en-US" altLang="en-US" sz="1800" i="1" dirty="0"/>
              <a:t>t</a:t>
            </a:r>
            <a:r>
              <a:rPr lang="en-US" altLang="en-US" sz="1800" i="1" baseline="-25000" dirty="0"/>
              <a:t>p2</a:t>
            </a:r>
            <a:r>
              <a:rPr lang="en-US" altLang="en-US" sz="1800" dirty="0"/>
              <a:t>, …, </a:t>
            </a:r>
            <a:r>
              <a:rPr lang="en-US" altLang="en-US" sz="1800" i="1" dirty="0" err="1"/>
              <a:t>t</a:t>
            </a:r>
            <a:r>
              <a:rPr lang="en-US" altLang="en-US" sz="1800" i="1" baseline="-25000" dirty="0" err="1"/>
              <a:t>pn</a:t>
            </a:r>
            <a:r>
              <a:rPr lang="en-US" altLang="en-US" sz="1800" dirty="0"/>
              <a:t>, </a:t>
            </a:r>
            <a:r>
              <a:rPr lang="en-US" altLang="en-US" sz="1800" i="1" dirty="0"/>
              <a:t>o</a:t>
            </a:r>
            <a:r>
              <a:rPr lang="en-US" altLang="en-US" sz="1800" dirty="0"/>
              <a:t> </a:t>
            </a:r>
            <a:r>
              <a:rPr lang="en-US" altLang="en-US" sz="1800" dirty="0" err="1"/>
              <a:t>où</a:t>
            </a:r>
            <a:r>
              <a:rPr lang="en-US" altLang="en-US" sz="1800" dirty="0"/>
              <a:t> </a:t>
            </a:r>
            <a:r>
              <a:rPr lang="en-US" altLang="en-US" sz="1800" i="1" dirty="0"/>
              <a:t>p</a:t>
            </a:r>
            <a:r>
              <a:rPr lang="en-US" altLang="en-US" sz="1800" i="1" baseline="-25000" dirty="0"/>
              <a:t>1</a:t>
            </a:r>
            <a:r>
              <a:rPr lang="en-US" altLang="en-US" sz="1800" dirty="0"/>
              <a:t>, </a:t>
            </a:r>
            <a:r>
              <a:rPr lang="en-US" altLang="en-US" sz="1800" i="1" dirty="0"/>
              <a:t>p</a:t>
            </a:r>
            <a:r>
              <a:rPr lang="en-US" altLang="en-US" sz="1800" i="1" baseline="-25000" dirty="0"/>
              <a:t>2</a:t>
            </a:r>
            <a:r>
              <a:rPr lang="en-US" altLang="en-US" sz="1800" dirty="0"/>
              <a:t>, …, </a:t>
            </a:r>
            <a:r>
              <a:rPr lang="en-US" altLang="en-US" sz="1800" i="1" dirty="0" err="1"/>
              <a:t>p</a:t>
            </a:r>
            <a:r>
              <a:rPr lang="en-US" altLang="en-US" sz="1800" i="1" baseline="-25000" dirty="0" err="1"/>
              <a:t>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sont</a:t>
            </a:r>
            <a:r>
              <a:rPr lang="en-US" altLang="en-US" sz="1800" dirty="0"/>
              <a:t> les </a:t>
            </a:r>
            <a:r>
              <a:rPr lang="en-US" altLang="en-US" sz="1800" dirty="0" err="1"/>
              <a:t>préconditions</a:t>
            </a:r>
            <a:r>
              <a:rPr lang="en-US" altLang="en-US" sz="1800" dirty="0"/>
              <a:t> de </a:t>
            </a:r>
            <a:r>
              <a:rPr lang="en-US" altLang="en-US" sz="1800" i="1" dirty="0"/>
              <a:t>o</a:t>
            </a:r>
          </a:p>
          <a:p>
            <a:pPr lvl="3"/>
            <a:r>
              <a:rPr lang="en-US" altLang="en-US" sz="1800" dirty="0" err="1"/>
              <a:t>Ordre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partiel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sur</a:t>
            </a:r>
            <a:r>
              <a:rPr lang="en-US" altLang="en-US" sz="1800" dirty="0"/>
              <a:t> les </a:t>
            </a:r>
            <a:r>
              <a:rPr lang="en-US" altLang="en-US" sz="1800" dirty="0" err="1"/>
              <a:t>contraintes</a:t>
            </a:r>
            <a:r>
              <a:rPr lang="en-US" altLang="en-US" sz="1800" dirty="0"/>
              <a:t>: </a:t>
            </a:r>
            <a:r>
              <a:rPr lang="en-US" altLang="en-US" sz="1800" dirty="0" err="1"/>
              <a:t>chaque</a:t>
            </a:r>
            <a:r>
              <a:rPr lang="en-US" altLang="en-US" sz="1800" dirty="0"/>
              <a:t> </a:t>
            </a:r>
            <a:r>
              <a:rPr lang="en-US" altLang="en-US" sz="1800" i="1" dirty="0" err="1"/>
              <a:t>t</a:t>
            </a:r>
            <a:r>
              <a:rPr lang="en-US" altLang="en-US" sz="1800" i="1" baseline="-25000" dirty="0" err="1"/>
              <a:t>pi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précède</a:t>
            </a:r>
            <a:r>
              <a:rPr lang="en-US" altLang="en-US" sz="1800" dirty="0"/>
              <a:t> </a:t>
            </a:r>
            <a:r>
              <a:rPr lang="en-US" altLang="en-US" sz="1800" i="1" dirty="0"/>
              <a:t>o</a:t>
            </a:r>
          </a:p>
          <a:p>
            <a:pPr lvl="3">
              <a:buFont typeface="Times" charset="0"/>
              <a:buNone/>
            </a:pPr>
            <a:endParaRPr lang="en-US" altLang="en-US" sz="1800" dirty="0"/>
          </a:p>
          <a:p>
            <a:r>
              <a:rPr lang="en-US" altLang="en-US" sz="1800" dirty="0"/>
              <a:t>Par </a:t>
            </a:r>
            <a:r>
              <a:rPr lang="en-US" altLang="en-US" sz="1800" dirty="0" err="1"/>
              <a:t>contre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il</a:t>
            </a:r>
            <a:r>
              <a:rPr lang="en-US" altLang="en-US" sz="1800" dirty="0"/>
              <a:t> y a des </a:t>
            </a:r>
            <a:r>
              <a:rPr lang="en-US" altLang="en-US" sz="1800" dirty="0" err="1"/>
              <a:t>problèmes</a:t>
            </a:r>
            <a:r>
              <a:rPr lang="en-US" altLang="en-US" sz="1800" dirty="0"/>
              <a:t> HTN qui ne </a:t>
            </a:r>
            <a:r>
              <a:rPr lang="en-US" altLang="en-US" sz="1800" dirty="0" err="1"/>
              <a:t>peuvent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être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traduits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dans</a:t>
            </a:r>
            <a:r>
              <a:rPr lang="en-US" altLang="en-US" sz="1800" dirty="0"/>
              <a:t> des </a:t>
            </a:r>
            <a:r>
              <a:rPr lang="en-US" altLang="en-US" sz="1800" dirty="0" err="1"/>
              <a:t>problèmes</a:t>
            </a:r>
            <a:r>
              <a:rPr lang="en-US" altLang="en-US" sz="1800" dirty="0"/>
              <a:t> de </a:t>
            </a:r>
            <a:r>
              <a:rPr lang="en-US" altLang="en-US" sz="1800" dirty="0" err="1"/>
              <a:t>planification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classique</a:t>
            </a:r>
            <a:r>
              <a:rPr lang="en-US" altLang="en-US" sz="1800" dirty="0"/>
              <a:t>.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105275" y="6197600"/>
            <a:ext cx="1704975" cy="476250"/>
          </a:xfrm>
        </p:spPr>
        <p:txBody>
          <a:bodyPr/>
          <a:lstStyle/>
          <a:p>
            <a:pPr>
              <a:defRPr/>
            </a:pPr>
            <a:r>
              <a:rPr lang="en-US" dirty="0"/>
              <a:t>© Froduald Kabanza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2450" y="6178550"/>
            <a:ext cx="904875" cy="476250"/>
          </a:xfrm>
        </p:spPr>
        <p:txBody>
          <a:bodyPr/>
          <a:lstStyle/>
          <a:p>
            <a:pPr>
              <a:defRPr/>
            </a:pPr>
            <a:r>
              <a:rPr lang="en-US"/>
              <a:t>IFT702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94C565-7023-4DE9-A818-2F62C1B6AC55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28675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286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/>
              <a:t>Deux méthodes: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Aucun argument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Aucune précondition</a:t>
            </a:r>
          </a:p>
          <a:p>
            <a:pPr lvl="1"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1800"/>
              <a:t>Deux opérateurs, a et b</a:t>
            </a:r>
          </a:p>
          <a:p>
            <a:pPr lvl="1">
              <a:lnSpc>
                <a:spcPct val="90000"/>
              </a:lnSpc>
            </a:pPr>
            <a:r>
              <a:rPr lang="fr-CA" altLang="en-US" sz="1800"/>
              <a:t>Sans argument ni précondition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1800"/>
              <a:t>État initial : vide; tâche initiale t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Ensemble de solutions {a</a:t>
            </a:r>
            <a:r>
              <a:rPr lang="en-US" altLang="en-US" sz="1800" baseline="30000"/>
              <a:t>n</a:t>
            </a:r>
            <a:r>
              <a:rPr lang="en-US" altLang="en-US" sz="1800"/>
              <a:t>b</a:t>
            </a:r>
            <a:r>
              <a:rPr lang="en-US" altLang="en-US" sz="1800" baseline="30000"/>
              <a:t>n</a:t>
            </a:r>
            <a:r>
              <a:rPr lang="en-US" altLang="en-US" sz="1800"/>
              <a:t> | n &gt; 0}</a:t>
            </a:r>
          </a:p>
          <a:p>
            <a:pPr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1800"/>
              <a:t>Aucun problème de planification classique n’a cette solution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Le système de transitions est une machine à état fini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Aucune machine à état fini ne peut reconnaître le language {a</a:t>
            </a:r>
            <a:r>
              <a:rPr lang="en-US" altLang="en-US" sz="1800" baseline="30000"/>
              <a:t>n</a:t>
            </a:r>
            <a:r>
              <a:rPr lang="en-US" altLang="en-US" sz="1800"/>
              <a:t>b</a:t>
            </a:r>
            <a:r>
              <a:rPr lang="en-US" altLang="en-US" sz="1800" baseline="30000"/>
              <a:t>n</a:t>
            </a:r>
            <a:r>
              <a:rPr lang="en-US" altLang="en-US" sz="1800"/>
              <a:t> | n ≥ 0}</a:t>
            </a:r>
          </a:p>
        </p:txBody>
      </p:sp>
      <p:grpSp>
        <p:nvGrpSpPr>
          <p:cNvPr id="28676" name="Group 34"/>
          <p:cNvGrpSpPr>
            <a:grpSpLocks/>
          </p:cNvGrpSpPr>
          <p:nvPr/>
        </p:nvGrpSpPr>
        <p:grpSpPr bwMode="auto">
          <a:xfrm>
            <a:off x="4660900" y="1166813"/>
            <a:ext cx="2235200" cy="1481137"/>
            <a:chOff x="2936" y="735"/>
            <a:chExt cx="1408" cy="933"/>
          </a:xfrm>
        </p:grpSpPr>
        <p:sp>
          <p:nvSpPr>
            <p:cNvPr id="28689" name="Line 4"/>
            <p:cNvSpPr>
              <a:spLocks noChangeAspect="1" noChangeShapeType="1"/>
            </p:cNvSpPr>
            <p:nvPr/>
          </p:nvSpPr>
          <p:spPr bwMode="auto">
            <a:xfrm>
              <a:off x="3682" y="875"/>
              <a:ext cx="0" cy="20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8690" name="Line 6"/>
            <p:cNvSpPr>
              <a:spLocks noChangeShapeType="1"/>
            </p:cNvSpPr>
            <p:nvPr/>
          </p:nvSpPr>
          <p:spPr bwMode="auto">
            <a:xfrm flipH="1">
              <a:off x="3039" y="1270"/>
              <a:ext cx="649" cy="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8691" name="Line 7"/>
            <p:cNvSpPr>
              <a:spLocks noChangeAspect="1" noChangeShapeType="1"/>
            </p:cNvSpPr>
            <p:nvPr/>
          </p:nvSpPr>
          <p:spPr bwMode="auto">
            <a:xfrm flipH="1">
              <a:off x="3584" y="1283"/>
              <a:ext cx="128" cy="1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8692" name="Line 8"/>
            <p:cNvSpPr>
              <a:spLocks noChangeAspect="1" noChangeShapeType="1"/>
            </p:cNvSpPr>
            <p:nvPr/>
          </p:nvSpPr>
          <p:spPr bwMode="auto">
            <a:xfrm>
              <a:off x="3762" y="1283"/>
              <a:ext cx="381" cy="1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8693" name="Oval 10"/>
            <p:cNvSpPr>
              <a:spLocks noChangeAspect="1" noChangeArrowheads="1"/>
            </p:cNvSpPr>
            <p:nvPr/>
          </p:nvSpPr>
          <p:spPr bwMode="auto">
            <a:xfrm>
              <a:off x="3136" y="1077"/>
              <a:ext cx="1104" cy="2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81D58"/>
                  </a:solidFill>
                </a:rPr>
                <a:t>method1</a:t>
              </a:r>
            </a:p>
          </p:txBody>
        </p:sp>
        <p:sp>
          <p:nvSpPr>
            <p:cNvPr id="28694" name="Rectangle 12"/>
            <p:cNvSpPr>
              <a:spLocks noChangeArrowheads="1"/>
            </p:cNvSpPr>
            <p:nvPr/>
          </p:nvSpPr>
          <p:spPr bwMode="auto">
            <a:xfrm>
              <a:off x="4009" y="1436"/>
              <a:ext cx="230" cy="224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45720" tIns="49212" rIns="45720" bIns="49212"/>
            <a:lstStyle>
              <a:lvl1pPr defTabSz="1065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1065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1065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1065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1065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00"/>
                  </a:solidFill>
                </a:rPr>
                <a:t>b</a:t>
              </a:r>
              <a:endParaRPr lang="en-US" altLang="en-US" sz="700">
                <a:solidFill>
                  <a:srgbClr val="000000"/>
                </a:solidFill>
              </a:endParaRPr>
            </a:p>
          </p:txBody>
        </p:sp>
        <p:sp>
          <p:nvSpPr>
            <p:cNvPr id="28695" name="Rectangle 13"/>
            <p:cNvSpPr>
              <a:spLocks noChangeArrowheads="1"/>
            </p:cNvSpPr>
            <p:nvPr/>
          </p:nvSpPr>
          <p:spPr bwMode="auto">
            <a:xfrm>
              <a:off x="3467" y="1436"/>
              <a:ext cx="230" cy="224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45720" tIns="49212" rIns="45720" bIns="49212"/>
            <a:lstStyle>
              <a:lvl1pPr defTabSz="1065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1065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1065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1065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1065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00"/>
                  </a:solidFill>
                </a:rPr>
                <a:t>t</a:t>
              </a:r>
              <a:endParaRPr lang="en-US" altLang="en-US" sz="700">
                <a:solidFill>
                  <a:srgbClr val="000000"/>
                </a:solidFill>
              </a:endParaRPr>
            </a:p>
          </p:txBody>
        </p:sp>
        <p:sp>
          <p:nvSpPr>
            <p:cNvPr id="28696" name="Rectangle 14"/>
            <p:cNvSpPr>
              <a:spLocks noChangeArrowheads="1"/>
            </p:cNvSpPr>
            <p:nvPr/>
          </p:nvSpPr>
          <p:spPr bwMode="auto">
            <a:xfrm>
              <a:off x="2936" y="1444"/>
              <a:ext cx="230" cy="224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45720" tIns="49212" rIns="45720" bIns="49212"/>
            <a:lstStyle>
              <a:lvl1pPr defTabSz="1065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1065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1065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1065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1065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8697" name="Rectangle 16"/>
            <p:cNvSpPr>
              <a:spLocks noChangeArrowheads="1"/>
            </p:cNvSpPr>
            <p:nvPr/>
          </p:nvSpPr>
          <p:spPr bwMode="auto">
            <a:xfrm>
              <a:off x="3546" y="735"/>
              <a:ext cx="230" cy="181"/>
            </a:xfrm>
            <a:prstGeom prst="rect">
              <a:avLst/>
            </a:prstGeom>
            <a:solidFill>
              <a:srgbClr val="FDE3B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</a:t>
              </a:r>
            </a:p>
          </p:txBody>
        </p:sp>
        <p:sp>
          <p:nvSpPr>
            <p:cNvPr id="28698" name="Line 17"/>
            <p:cNvSpPr>
              <a:spLocks noChangeShapeType="1"/>
            </p:cNvSpPr>
            <p:nvPr/>
          </p:nvSpPr>
          <p:spPr bwMode="auto">
            <a:xfrm>
              <a:off x="3000" y="1340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28677" name="Group 35"/>
          <p:cNvGrpSpPr>
            <a:grpSpLocks/>
          </p:cNvGrpSpPr>
          <p:nvPr/>
        </p:nvGrpSpPr>
        <p:grpSpPr bwMode="auto">
          <a:xfrm>
            <a:off x="7086600" y="1147763"/>
            <a:ext cx="1752600" cy="1481137"/>
            <a:chOff x="4350" y="819"/>
            <a:chExt cx="1104" cy="933"/>
          </a:xfrm>
        </p:grpSpPr>
        <p:sp>
          <p:nvSpPr>
            <p:cNvPr id="28681" name="Line 18"/>
            <p:cNvSpPr>
              <a:spLocks noChangeAspect="1" noChangeShapeType="1"/>
            </p:cNvSpPr>
            <p:nvPr/>
          </p:nvSpPr>
          <p:spPr bwMode="auto">
            <a:xfrm>
              <a:off x="4896" y="959"/>
              <a:ext cx="0" cy="20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8682" name="Line 21"/>
            <p:cNvSpPr>
              <a:spLocks noChangeShapeType="1"/>
            </p:cNvSpPr>
            <p:nvPr/>
          </p:nvSpPr>
          <p:spPr bwMode="auto">
            <a:xfrm flipH="1">
              <a:off x="4734" y="1351"/>
              <a:ext cx="182" cy="1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8683" name="Line 22"/>
            <p:cNvSpPr>
              <a:spLocks noChangeShapeType="1"/>
            </p:cNvSpPr>
            <p:nvPr/>
          </p:nvSpPr>
          <p:spPr bwMode="auto">
            <a:xfrm>
              <a:off x="4960" y="1343"/>
              <a:ext cx="182" cy="1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8684" name="Oval 24"/>
            <p:cNvSpPr>
              <a:spLocks noChangeAspect="1" noChangeArrowheads="1"/>
            </p:cNvSpPr>
            <p:nvPr/>
          </p:nvSpPr>
          <p:spPr bwMode="auto">
            <a:xfrm>
              <a:off x="4350" y="1161"/>
              <a:ext cx="1104" cy="2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81D58"/>
                  </a:solidFill>
                </a:rPr>
                <a:t>method2</a:t>
              </a:r>
            </a:p>
          </p:txBody>
        </p:sp>
        <p:sp>
          <p:nvSpPr>
            <p:cNvPr id="28685" name="Rectangle 26"/>
            <p:cNvSpPr>
              <a:spLocks noChangeArrowheads="1"/>
            </p:cNvSpPr>
            <p:nvPr/>
          </p:nvSpPr>
          <p:spPr bwMode="auto">
            <a:xfrm>
              <a:off x="5039" y="1528"/>
              <a:ext cx="230" cy="224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45720" tIns="49212" rIns="45720" bIns="49212"/>
            <a:lstStyle>
              <a:lvl1pPr defTabSz="1065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1065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1065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1065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1065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00"/>
                  </a:solidFill>
                </a:rPr>
                <a:t>b</a:t>
              </a:r>
              <a:endParaRPr lang="en-US" altLang="en-US" sz="700">
                <a:solidFill>
                  <a:srgbClr val="000000"/>
                </a:solidFill>
              </a:endParaRPr>
            </a:p>
          </p:txBody>
        </p:sp>
        <p:sp>
          <p:nvSpPr>
            <p:cNvPr id="28686" name="Rectangle 27"/>
            <p:cNvSpPr>
              <a:spLocks noChangeArrowheads="1"/>
            </p:cNvSpPr>
            <p:nvPr/>
          </p:nvSpPr>
          <p:spPr bwMode="auto">
            <a:xfrm>
              <a:off x="4641" y="1528"/>
              <a:ext cx="230" cy="224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45720" tIns="49212" rIns="45720" bIns="49212"/>
            <a:lstStyle>
              <a:lvl1pPr defTabSz="1065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1065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1065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1065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1065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00"/>
                  </a:solidFill>
                </a:rPr>
                <a:t>a</a:t>
              </a:r>
              <a:endParaRPr lang="en-US" altLang="en-US" sz="700">
                <a:solidFill>
                  <a:srgbClr val="000000"/>
                </a:solidFill>
              </a:endParaRPr>
            </a:p>
          </p:txBody>
        </p:sp>
        <p:sp>
          <p:nvSpPr>
            <p:cNvPr id="28687" name="Rectangle 30"/>
            <p:cNvSpPr>
              <a:spLocks noChangeArrowheads="1"/>
            </p:cNvSpPr>
            <p:nvPr/>
          </p:nvSpPr>
          <p:spPr bwMode="auto">
            <a:xfrm>
              <a:off x="4760" y="819"/>
              <a:ext cx="230" cy="181"/>
            </a:xfrm>
            <a:prstGeom prst="rect">
              <a:avLst/>
            </a:prstGeom>
            <a:solidFill>
              <a:srgbClr val="FDE3B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</a:t>
              </a:r>
            </a:p>
          </p:txBody>
        </p:sp>
        <p:sp>
          <p:nvSpPr>
            <p:cNvPr id="28688" name="Line 31"/>
            <p:cNvSpPr>
              <a:spLocks noChangeShapeType="1"/>
            </p:cNvSpPr>
            <p:nvPr/>
          </p:nvSpPr>
          <p:spPr bwMode="auto">
            <a:xfrm>
              <a:off x="4790" y="1432"/>
              <a:ext cx="3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2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105275" y="6197600"/>
            <a:ext cx="1704975" cy="476250"/>
          </a:xfrm>
        </p:spPr>
        <p:txBody>
          <a:bodyPr/>
          <a:lstStyle/>
          <a:p>
            <a:pPr>
              <a:defRPr/>
            </a:pPr>
            <a:r>
              <a:rPr lang="en-US" dirty="0"/>
              <a:t>© Froduald Kabanza</a:t>
            </a: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2450" y="6178550"/>
            <a:ext cx="904875" cy="476250"/>
          </a:xfrm>
        </p:spPr>
        <p:txBody>
          <a:bodyPr/>
          <a:lstStyle/>
          <a:p>
            <a:pPr>
              <a:defRPr/>
            </a:pPr>
            <a:r>
              <a:rPr lang="en-US"/>
              <a:t>IFT702</a:t>
            </a:r>
          </a:p>
        </p:txBody>
      </p:sp>
      <p:sp>
        <p:nvSpPr>
          <p:cNvPr id="28680" name="Rectangle 2"/>
          <p:cNvSpPr>
            <a:spLocks noChangeArrowheads="1"/>
          </p:cNvSpPr>
          <p:nvPr/>
        </p:nvSpPr>
        <p:spPr bwMode="auto">
          <a:xfrm>
            <a:off x="152400" y="50800"/>
            <a:ext cx="88392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fr-CA" altLang="en-US" sz="2800" b="1">
                <a:solidFill>
                  <a:srgbClr val="000066"/>
                </a:solidFill>
              </a:rPr>
              <a:t>Comparaison avec la planification classique </a:t>
            </a:r>
            <a:endParaRPr lang="en-US" altLang="en-US" sz="28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6BD4F-964F-49DB-81BD-1C0E90B5EBE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3790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dirty="0" err="1"/>
              <a:t>L’approche</a:t>
            </a:r>
            <a:r>
              <a:rPr lang="en-US" altLang="en-US" sz="1800" dirty="0"/>
              <a:t> TFD </a:t>
            </a:r>
            <a:r>
              <a:rPr lang="en-US" altLang="en-US" sz="1800" dirty="0" err="1"/>
              <a:t>est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implémenté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dans</a:t>
            </a:r>
            <a:r>
              <a:rPr lang="en-US" altLang="en-US" sz="1800" dirty="0"/>
              <a:t> SHOP</a:t>
            </a:r>
          </a:p>
          <a:p>
            <a:pPr>
              <a:lnSpc>
                <a:spcPct val="90000"/>
              </a:lnSpc>
            </a:pPr>
            <a:r>
              <a:rPr lang="fr-CA" altLang="en-US" sz="1800" dirty="0"/>
              <a:t>L’approche PFD est </a:t>
            </a:r>
            <a:r>
              <a:rPr lang="fr-CA" altLang="en-US" sz="1800" dirty="0" err="1"/>
              <a:t>implementé</a:t>
            </a:r>
            <a:r>
              <a:rPr lang="fr-CA" altLang="en-US" sz="1800" dirty="0"/>
              <a:t> dans SHOP2</a:t>
            </a: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fr-CA" altLang="en-US" sz="1800" dirty="0">
                <a:hlinkClick r:id="rId2"/>
              </a:rPr>
              <a:t>http://www.cs.umd.edu/projects/shop/</a:t>
            </a:r>
            <a:endParaRPr lang="en-US" altLang="en-US" sz="1800" dirty="0"/>
          </a:p>
        </p:txBody>
      </p:sp>
      <p:sp>
        <p:nvSpPr>
          <p:cNvPr id="29700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Implémentations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105275" y="6197600"/>
            <a:ext cx="1704975" cy="476250"/>
          </a:xfrm>
        </p:spPr>
        <p:txBody>
          <a:bodyPr/>
          <a:lstStyle/>
          <a:p>
            <a:pPr>
              <a:defRPr/>
            </a:pPr>
            <a:r>
              <a:rPr lang="en-US" dirty="0"/>
              <a:t>© Froduald Kabanza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2450" y="6178550"/>
            <a:ext cx="904875" cy="476250"/>
          </a:xfrm>
        </p:spPr>
        <p:txBody>
          <a:bodyPr/>
          <a:lstStyle/>
          <a:p>
            <a:pPr>
              <a:defRPr/>
            </a:pPr>
            <a:r>
              <a:rPr lang="en-US"/>
              <a:t>IFT702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6BD4F-964F-49DB-81BD-1C0E90B5EBE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51000"/>
            <a:ext cx="8229600" cy="3790950"/>
          </a:xfrm>
        </p:spPr>
        <p:txBody>
          <a:bodyPr/>
          <a:lstStyle/>
          <a:p>
            <a:pPr marL="0" indent="0" algn="l">
              <a:buNone/>
            </a:pPr>
            <a:endParaRPr lang="en-US" altLang="en-US" sz="1800" dirty="0"/>
          </a:p>
          <a:p>
            <a:pPr algn="l"/>
            <a:r>
              <a:rPr lang="en-US" altLang="en-US" sz="1800" dirty="0"/>
              <a:t>Shah &amp; Srivastava (AAMAS, 2022). </a:t>
            </a:r>
            <a:r>
              <a:rPr lang="en-CA" sz="1800" b="0" i="0" u="none" strike="noStrike" baseline="0" dirty="0"/>
              <a:t>Using Deep Learning to Bootstrap Abstractions for </a:t>
            </a:r>
            <a:r>
              <a:rPr lang="en-US" sz="1800" b="0" i="0" u="none" strike="noStrike" baseline="0" dirty="0"/>
              <a:t>Hierarchical Robot Planning. </a:t>
            </a:r>
            <a:r>
              <a:rPr lang="en-US" sz="1800" b="0" i="0" u="none" strike="noStrike" baseline="0" dirty="0">
                <a:hlinkClick r:id="rId2"/>
              </a:rPr>
              <a:t>https://arxiv.org/abs/2202.00907</a:t>
            </a:r>
            <a:r>
              <a:rPr lang="en-US" sz="1800" b="0" i="0" u="none" strike="noStrike" baseline="0" dirty="0"/>
              <a:t> </a:t>
            </a:r>
          </a:p>
          <a:p>
            <a:pPr marL="0" indent="0" algn="l">
              <a:buNone/>
            </a:pPr>
            <a:endParaRPr lang="en-US" altLang="en-US" sz="1800" dirty="0"/>
          </a:p>
        </p:txBody>
      </p:sp>
      <p:sp>
        <p:nvSpPr>
          <p:cNvPr id="29700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Vers</a:t>
            </a:r>
            <a:r>
              <a:rPr lang="en-US" altLang="en-US" dirty="0"/>
              <a:t> </a:t>
            </a:r>
            <a:r>
              <a:rPr lang="en-US" altLang="en-US" dirty="0" err="1"/>
              <a:t>l’apprentissage</a:t>
            </a:r>
            <a:r>
              <a:rPr lang="en-US" altLang="en-US" dirty="0"/>
              <a:t> </a:t>
            </a:r>
            <a:r>
              <a:rPr lang="en-US" altLang="en-US" dirty="0" err="1"/>
              <a:t>automatique</a:t>
            </a:r>
            <a:r>
              <a:rPr lang="en-US" altLang="en-US" dirty="0"/>
              <a:t>?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105275" y="6197600"/>
            <a:ext cx="1704975" cy="476250"/>
          </a:xfrm>
        </p:spPr>
        <p:txBody>
          <a:bodyPr/>
          <a:lstStyle/>
          <a:p>
            <a:pPr>
              <a:defRPr/>
            </a:pPr>
            <a:r>
              <a:rPr lang="en-US" dirty="0"/>
              <a:t>© Froduald Kabanza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2450" y="6178550"/>
            <a:ext cx="904875" cy="476250"/>
          </a:xfrm>
        </p:spPr>
        <p:txBody>
          <a:bodyPr/>
          <a:lstStyle/>
          <a:p>
            <a:pPr>
              <a:defRPr/>
            </a:pPr>
            <a:r>
              <a:rPr lang="en-US"/>
              <a:t>IFT702</a:t>
            </a:r>
          </a:p>
        </p:txBody>
      </p:sp>
    </p:spTree>
    <p:extLst>
      <p:ext uri="{BB962C8B-B14F-4D97-AF65-F5344CB8AC3E}">
        <p14:creationId xmlns:p14="http://schemas.microsoft.com/office/powerpoint/2010/main" val="59853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105275" y="6197600"/>
            <a:ext cx="1704975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400" dirty="0">
                <a:latin typeface="+mn-lt"/>
              </a:rPr>
              <a:t>© Froduald Kabanza</a:t>
            </a:r>
          </a:p>
        </p:txBody>
      </p:sp>
      <p:sp>
        <p:nvSpPr>
          <p:cNvPr id="5" name="Footer Placeholder 4"/>
          <p:cNvSpPr txBox="1">
            <a:spLocks noGrp="1"/>
          </p:cNvSpPr>
          <p:nvPr/>
        </p:nvSpPr>
        <p:spPr bwMode="auto">
          <a:xfrm>
            <a:off x="552450" y="6178550"/>
            <a:ext cx="904875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400">
                <a:latin typeface="+mn-lt"/>
              </a:rPr>
              <a:t>IFT702</a:t>
            </a: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CD653021-9145-438D-AA91-9B6E27C02D22}" type="slidenum">
              <a:rPr lang="en-US" sz="1400">
                <a:latin typeface="+mn-lt"/>
              </a:rPr>
              <a:pPr algn="r">
                <a:defRPr/>
              </a:pPr>
              <a:t>3</a:t>
            </a:fld>
            <a:endParaRPr lang="en-US" sz="1400">
              <a:latin typeface="+mn-lt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92100"/>
            <a:ext cx="9144000" cy="723900"/>
          </a:xfrm>
        </p:spPr>
        <p:txBody>
          <a:bodyPr/>
          <a:lstStyle/>
          <a:p>
            <a:r>
              <a:rPr lang="en-US" altLang="en-US" sz="2800"/>
              <a:t>Introduction</a:t>
            </a:r>
            <a:endParaRPr lang="en-US" altLang="en-US" sz="2800" i="1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625" y="1311275"/>
            <a:ext cx="8229600" cy="4699000"/>
          </a:xfrm>
        </p:spPr>
        <p:txBody>
          <a:bodyPr/>
          <a:lstStyle/>
          <a:p>
            <a:r>
              <a:rPr lang="en-US" altLang="en-US" dirty="0"/>
              <a:t>Principe: </a:t>
            </a:r>
            <a:r>
              <a:rPr lang="en-US" altLang="en-US" dirty="0" err="1"/>
              <a:t>spécifier</a:t>
            </a:r>
            <a:r>
              <a:rPr lang="en-US" altLang="en-US" dirty="0"/>
              <a:t> des </a:t>
            </a:r>
            <a:r>
              <a:rPr lang="en-US" altLang="en-US" dirty="0" err="1"/>
              <a:t>recettes</a:t>
            </a:r>
            <a:r>
              <a:rPr lang="en-US" altLang="en-US" dirty="0"/>
              <a:t> pour </a:t>
            </a:r>
            <a:r>
              <a:rPr lang="en-US" altLang="en-US" dirty="0" err="1"/>
              <a:t>contrôler</a:t>
            </a:r>
            <a:r>
              <a:rPr lang="en-US" altLang="en-US" dirty="0"/>
              <a:t> </a:t>
            </a:r>
            <a:r>
              <a:rPr lang="en-US" altLang="en-US" dirty="0" err="1"/>
              <a:t>l’exploration</a:t>
            </a:r>
            <a:r>
              <a:rPr lang="en-US" altLang="en-US" dirty="0"/>
              <a:t> de </a:t>
            </a:r>
            <a:r>
              <a:rPr lang="en-US" altLang="en-US" dirty="0" err="1"/>
              <a:t>l’espace</a:t>
            </a:r>
            <a:r>
              <a:rPr lang="en-US" altLang="en-US" dirty="0"/>
              <a:t> des solutions pour un </a:t>
            </a:r>
            <a:r>
              <a:rPr lang="en-US" altLang="en-US" dirty="0" err="1"/>
              <a:t>planificateur</a:t>
            </a:r>
            <a:r>
              <a:rPr lang="en-US" altLang="en-US" dirty="0"/>
              <a:t>.</a:t>
            </a:r>
          </a:p>
          <a:p>
            <a:pPr>
              <a:buFont typeface="Webdings" pitchFamily="18" charset="2"/>
              <a:buNone/>
            </a:pPr>
            <a:endParaRPr lang="en-US" altLang="en-US" i="1" dirty="0"/>
          </a:p>
          <a:p>
            <a:pPr lvl="1"/>
            <a:r>
              <a:rPr lang="en-US" altLang="en-US" dirty="0" err="1"/>
              <a:t>Spécifier</a:t>
            </a:r>
            <a:r>
              <a:rPr lang="en-US" altLang="en-US" dirty="0"/>
              <a:t> les </a:t>
            </a:r>
            <a:r>
              <a:rPr lang="en-US" altLang="en-US" dirty="0" err="1"/>
              <a:t>chemins</a:t>
            </a:r>
            <a:r>
              <a:rPr lang="en-US" altLang="en-US" dirty="0"/>
              <a:t> à </a:t>
            </a:r>
            <a:r>
              <a:rPr lang="en-US" altLang="en-US" dirty="0" err="1"/>
              <a:t>éviter</a:t>
            </a:r>
            <a:r>
              <a:rPr lang="en-US" altLang="en-US" dirty="0"/>
              <a:t>: </a:t>
            </a:r>
            <a:r>
              <a:rPr lang="en-US" altLang="en-US" dirty="0" err="1"/>
              <a:t>approche</a:t>
            </a:r>
            <a:r>
              <a:rPr lang="en-US" altLang="en-US" dirty="0"/>
              <a:t> TLPLAN:</a:t>
            </a:r>
          </a:p>
          <a:p>
            <a:pPr lvl="2"/>
            <a:r>
              <a:rPr lang="en-US" altLang="en-US" i="1" dirty="0"/>
              <a:t>TLPLAN: Temporal Logic Planner</a:t>
            </a:r>
          </a:p>
          <a:p>
            <a:endParaRPr lang="en-US" altLang="en-US" dirty="0"/>
          </a:p>
          <a:p>
            <a:pPr lvl="1"/>
            <a:r>
              <a:rPr lang="en-US" altLang="en-US" dirty="0" err="1"/>
              <a:t>Spécifier</a:t>
            </a:r>
            <a:r>
              <a:rPr lang="en-US" altLang="en-US" dirty="0"/>
              <a:t> les sous-buts (sous </a:t>
            </a:r>
            <a:r>
              <a:rPr lang="en-US" altLang="en-US" dirty="0" err="1"/>
              <a:t>tâches</a:t>
            </a:r>
            <a:r>
              <a:rPr lang="en-US" altLang="en-US" dirty="0"/>
              <a:t>) à </a:t>
            </a:r>
            <a:r>
              <a:rPr lang="en-US" altLang="en-US" dirty="0" err="1"/>
              <a:t>suivre</a:t>
            </a:r>
            <a:r>
              <a:rPr lang="en-US" altLang="en-US" dirty="0"/>
              <a:t>: </a:t>
            </a:r>
            <a:r>
              <a:rPr lang="en-US" altLang="en-US" dirty="0" err="1"/>
              <a:t>approche</a:t>
            </a:r>
            <a:r>
              <a:rPr lang="en-US" altLang="en-US" dirty="0"/>
              <a:t> HTN:</a:t>
            </a:r>
          </a:p>
          <a:p>
            <a:pPr lvl="2"/>
            <a:r>
              <a:rPr lang="en-US" altLang="en-US" i="1" dirty="0"/>
              <a:t>HTN: Hierarchical Task Network (HTN) </a:t>
            </a:r>
          </a:p>
          <a:p>
            <a:endParaRPr lang="en-US" altLang="en-US" i="1" dirty="0"/>
          </a:p>
          <a:p>
            <a:pPr>
              <a:buFont typeface="Webdings" pitchFamily="18" charset="2"/>
              <a:buNone/>
            </a:pPr>
            <a:endParaRPr lang="en-US" altLang="en-US" i="1" dirty="0"/>
          </a:p>
          <a:p>
            <a:pPr>
              <a:buFont typeface="Webdings" pitchFamily="18" charset="2"/>
              <a:buNone/>
            </a:pPr>
            <a:endParaRPr lang="en-US" altLang="en-US" dirty="0"/>
          </a:p>
          <a:p>
            <a:pPr>
              <a:buFont typeface="Webdings" pitchFamily="18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105275" y="6197600"/>
            <a:ext cx="1704975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400" dirty="0">
                <a:latin typeface="+mn-lt"/>
              </a:rPr>
              <a:t>© Froduald Kabanza</a:t>
            </a:r>
          </a:p>
        </p:txBody>
      </p:sp>
      <p:sp>
        <p:nvSpPr>
          <p:cNvPr id="5" name="Footer Placeholder 4"/>
          <p:cNvSpPr txBox="1">
            <a:spLocks noGrp="1"/>
          </p:cNvSpPr>
          <p:nvPr/>
        </p:nvSpPr>
        <p:spPr bwMode="auto">
          <a:xfrm>
            <a:off x="552450" y="6178550"/>
            <a:ext cx="904875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400">
                <a:latin typeface="+mn-lt"/>
              </a:rPr>
              <a:t>IFT702</a:t>
            </a: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6DEE4F50-B05E-4CF7-8EF9-285CB2A83B3C}" type="slidenum">
              <a:rPr lang="en-US" sz="1400">
                <a:latin typeface="+mn-lt"/>
              </a:rPr>
              <a:pPr algn="r">
                <a:defRPr/>
              </a:pPr>
              <a:t>30</a:t>
            </a:fld>
            <a:endParaRPr lang="en-US" sz="1400">
              <a:latin typeface="+mn-lt"/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92100"/>
            <a:ext cx="9144000" cy="723900"/>
          </a:xfrm>
        </p:spPr>
        <p:txBody>
          <a:bodyPr/>
          <a:lstStyle/>
          <a:p>
            <a:r>
              <a:rPr lang="en-US" altLang="en-US" sz="2800" i="1"/>
              <a:t>Références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625" y="1311275"/>
            <a:ext cx="8229600" cy="4699000"/>
          </a:xfrm>
        </p:spPr>
        <p:txBody>
          <a:bodyPr/>
          <a:lstStyle/>
          <a:p>
            <a:r>
              <a:rPr lang="en-US" altLang="en-US" sz="1800"/>
              <a:t> </a:t>
            </a:r>
            <a:r>
              <a:rPr lang="fr-CA" altLang="en-US" sz="1800"/>
              <a:t>Malik Ghallab, Dana Nau &amp; Paolo Traverso</a:t>
            </a:r>
            <a:r>
              <a:rPr lang="fr-CA" altLang="en-US" sz="1800" i="1"/>
              <a:t>. Automated Planning: theory and practice. </a:t>
            </a:r>
            <a:r>
              <a:rPr lang="fr-CA" altLang="en-US" sz="1800"/>
              <a:t>Morgan Kaufmann, 2004. ISBN: 1-55860-856. </a:t>
            </a:r>
            <a:r>
              <a:rPr lang="fr-CA" altLang="en-US" sz="1800" u="sng">
                <a:hlinkClick r:id="rId3"/>
              </a:rPr>
              <a:t>http://www.laas.fr/planning/</a:t>
            </a:r>
            <a:r>
              <a:rPr lang="fr-CA" altLang="en-US" sz="1800"/>
              <a:t> (Chapitre 11)</a:t>
            </a:r>
            <a:endParaRPr lang="en-US" altLang="en-US" sz="1800"/>
          </a:p>
          <a:p>
            <a:pPr lvl="1"/>
            <a:endParaRPr lang="en-US" altLang="en-US" sz="1800"/>
          </a:p>
          <a:p>
            <a:pPr>
              <a:lnSpc>
                <a:spcPct val="90000"/>
              </a:lnSpc>
            </a:pPr>
            <a:r>
              <a:rPr lang="fr-CA" altLang="en-US" sz="1800">
                <a:hlinkClick r:id="rId4"/>
              </a:rPr>
              <a:t>http://www.cs.umd.edu/projects/shop/</a:t>
            </a:r>
            <a:endParaRPr lang="en-US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TLPLAN</a:t>
            </a:r>
          </a:p>
        </p:txBody>
      </p:sp>
      <p:grpSp>
        <p:nvGrpSpPr>
          <p:cNvPr id="5123" name="Group 22"/>
          <p:cNvGrpSpPr>
            <a:grpSpLocks/>
          </p:cNvGrpSpPr>
          <p:nvPr/>
        </p:nvGrpSpPr>
        <p:grpSpPr bwMode="auto">
          <a:xfrm>
            <a:off x="2381250" y="1265238"/>
            <a:ext cx="4537075" cy="4483100"/>
            <a:chOff x="2195515" y="1177925"/>
            <a:chExt cx="4537076" cy="4483101"/>
          </a:xfrm>
        </p:grpSpPr>
        <p:sp>
          <p:nvSpPr>
            <p:cNvPr id="5126" name="Oval 3"/>
            <p:cNvSpPr>
              <a:spLocks noChangeArrowheads="1"/>
            </p:cNvSpPr>
            <p:nvPr/>
          </p:nvSpPr>
          <p:spPr bwMode="auto">
            <a:xfrm>
              <a:off x="3059113" y="1412875"/>
              <a:ext cx="2868612" cy="519351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CA" altLang="en-US"/>
                <a:t>Actions</a:t>
              </a:r>
            </a:p>
          </p:txBody>
        </p:sp>
        <p:sp>
          <p:nvSpPr>
            <p:cNvPr id="5127" name="Line 5"/>
            <p:cNvSpPr>
              <a:spLocks noChangeShapeType="1"/>
            </p:cNvSpPr>
            <p:nvPr/>
          </p:nvSpPr>
          <p:spPr bwMode="auto">
            <a:xfrm>
              <a:off x="4427538" y="1916113"/>
              <a:ext cx="1587" cy="341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grpSp>
          <p:nvGrpSpPr>
            <p:cNvPr id="5128" name="Group 36"/>
            <p:cNvGrpSpPr>
              <a:grpSpLocks/>
            </p:cNvGrpSpPr>
            <p:nvPr/>
          </p:nvGrpSpPr>
          <p:grpSpPr bwMode="auto">
            <a:xfrm>
              <a:off x="2411415" y="4273550"/>
              <a:ext cx="1368426" cy="936625"/>
              <a:chOff x="1519" y="2692"/>
              <a:chExt cx="862" cy="590"/>
            </a:xfrm>
          </p:grpSpPr>
          <p:grpSp>
            <p:nvGrpSpPr>
              <p:cNvPr id="5152" name="Group 29"/>
              <p:cNvGrpSpPr>
                <a:grpSpLocks/>
              </p:cNvGrpSpPr>
              <p:nvPr/>
            </p:nvGrpSpPr>
            <p:grpSpPr bwMode="auto">
              <a:xfrm>
                <a:off x="1519" y="2692"/>
                <a:ext cx="635" cy="590"/>
                <a:chOff x="1519" y="2692"/>
                <a:chExt cx="635" cy="590"/>
              </a:xfrm>
            </p:grpSpPr>
            <p:sp>
              <p:nvSpPr>
                <p:cNvPr id="5154" name="Oval 19"/>
                <p:cNvSpPr>
                  <a:spLocks noChangeArrowheads="1"/>
                </p:cNvSpPr>
                <p:nvPr/>
              </p:nvSpPr>
              <p:spPr bwMode="auto">
                <a:xfrm>
                  <a:off x="1519" y="2692"/>
                  <a:ext cx="635" cy="590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en-CA" alt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5155" name="Rectangle 20"/>
                <p:cNvSpPr>
                  <a:spLocks noChangeArrowheads="1"/>
                </p:cNvSpPr>
                <p:nvPr/>
              </p:nvSpPr>
              <p:spPr bwMode="auto">
                <a:xfrm>
                  <a:off x="1610" y="2828"/>
                  <a:ext cx="433" cy="2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r>
                    <a:rPr lang="en-CA" altLang="en-US" sz="1600">
                      <a:solidFill>
                        <a:schemeClr val="tx2"/>
                      </a:solidFill>
                    </a:rPr>
                    <a:t>Search </a:t>
                  </a:r>
                </a:p>
                <a:p>
                  <a:pPr algn="ctr"/>
                  <a:r>
                    <a:rPr lang="en-CA" altLang="en-US" sz="1600">
                      <a:solidFill>
                        <a:schemeClr val="tx2"/>
                      </a:solidFill>
                    </a:rPr>
                    <a:t>Control</a:t>
                  </a:r>
                </a:p>
                <a:p>
                  <a:pPr algn="ctr"/>
                  <a:r>
                    <a:rPr lang="en-CA" altLang="en-US" sz="1600">
                      <a:solidFill>
                        <a:schemeClr val="tx2"/>
                      </a:solidFill>
                    </a:rPr>
                    <a:t>Formula</a:t>
                  </a:r>
                </a:p>
              </p:txBody>
            </p:sp>
          </p:grpSp>
          <p:sp>
            <p:nvSpPr>
              <p:cNvPr id="5153" name="Line 21"/>
              <p:cNvSpPr>
                <a:spLocks noChangeShapeType="1"/>
              </p:cNvSpPr>
              <p:nvPr/>
            </p:nvSpPr>
            <p:spPr bwMode="auto">
              <a:xfrm flipV="1">
                <a:off x="2154" y="2828"/>
                <a:ext cx="227" cy="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5129" name="Group 37"/>
            <p:cNvGrpSpPr>
              <a:grpSpLocks/>
            </p:cNvGrpSpPr>
            <p:nvPr/>
          </p:nvGrpSpPr>
          <p:grpSpPr bwMode="auto">
            <a:xfrm>
              <a:off x="2195515" y="1177925"/>
              <a:ext cx="4537076" cy="4483101"/>
              <a:chOff x="1383" y="742"/>
              <a:chExt cx="2858" cy="2824"/>
            </a:xfrm>
          </p:grpSpPr>
          <p:sp>
            <p:nvSpPr>
              <p:cNvPr id="5134" name="Rectangle 4"/>
              <p:cNvSpPr>
                <a:spLocks noChangeArrowheads="1"/>
              </p:cNvSpPr>
              <p:nvPr/>
            </p:nvSpPr>
            <p:spPr bwMode="auto">
              <a:xfrm>
                <a:off x="2427" y="1422"/>
                <a:ext cx="816" cy="6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CA" altLang="en-US"/>
                  <a:t>Fonction de</a:t>
                </a:r>
              </a:p>
              <a:p>
                <a:pPr algn="ctr"/>
                <a:r>
                  <a:rPr lang="en-CA" altLang="en-US"/>
                  <a:t>transition</a:t>
                </a:r>
              </a:p>
            </p:txBody>
          </p:sp>
          <p:grpSp>
            <p:nvGrpSpPr>
              <p:cNvPr id="5135" name="Group 35"/>
              <p:cNvGrpSpPr>
                <a:grpSpLocks/>
              </p:cNvGrpSpPr>
              <p:nvPr/>
            </p:nvGrpSpPr>
            <p:grpSpPr bwMode="auto">
              <a:xfrm>
                <a:off x="2381" y="2329"/>
                <a:ext cx="1134" cy="680"/>
                <a:chOff x="2381" y="2329"/>
                <a:chExt cx="1134" cy="680"/>
              </a:xfrm>
            </p:grpSpPr>
            <p:sp>
              <p:nvSpPr>
                <p:cNvPr id="5150" name="Rectangle 12"/>
                <p:cNvSpPr>
                  <a:spLocks noChangeArrowheads="1"/>
                </p:cNvSpPr>
                <p:nvPr/>
              </p:nvSpPr>
              <p:spPr bwMode="auto">
                <a:xfrm>
                  <a:off x="2381" y="2329"/>
                  <a:ext cx="1134" cy="68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en-CA" altLang="en-US"/>
                </a:p>
              </p:txBody>
            </p:sp>
            <p:sp>
              <p:nvSpPr>
                <p:cNvPr id="515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381" y="2387"/>
                  <a:ext cx="1088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/>
                  <a:r>
                    <a:rPr lang="en-CA" altLang="en-US"/>
                    <a:t>A* et</a:t>
                  </a:r>
                </a:p>
                <a:p>
                  <a:pPr algn="ctr" eaLnBrk="1" hangingPunct="1"/>
                  <a:r>
                    <a:rPr lang="en-CA" altLang="en-US"/>
                    <a:t>d’autres</a:t>
                  </a:r>
                </a:p>
              </p:txBody>
            </p:sp>
          </p:grpSp>
          <p:grpSp>
            <p:nvGrpSpPr>
              <p:cNvPr id="5136" name="Group 34"/>
              <p:cNvGrpSpPr>
                <a:grpSpLocks/>
              </p:cNvGrpSpPr>
              <p:nvPr/>
            </p:nvGrpSpPr>
            <p:grpSpPr bwMode="auto">
              <a:xfrm>
                <a:off x="2608" y="3009"/>
                <a:ext cx="680" cy="454"/>
                <a:chOff x="2608" y="3009"/>
                <a:chExt cx="680" cy="454"/>
              </a:xfrm>
            </p:grpSpPr>
            <p:sp>
              <p:nvSpPr>
                <p:cNvPr id="5147" name="Oval 9"/>
                <p:cNvSpPr>
                  <a:spLocks noChangeArrowheads="1"/>
                </p:cNvSpPr>
                <p:nvPr/>
              </p:nvSpPr>
              <p:spPr bwMode="auto">
                <a:xfrm>
                  <a:off x="2608" y="3236"/>
                  <a:ext cx="680" cy="227"/>
                </a:xfrm>
                <a:prstGeom prst="ellipse">
                  <a:avLst/>
                </a:prstGeom>
                <a:noFill/>
                <a:ln w="19050">
                  <a:solidFill>
                    <a:srgbClr val="00D46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endParaRPr lang="en-CA" altLang="en-US"/>
                </a:p>
              </p:txBody>
            </p:sp>
            <p:sp>
              <p:nvSpPr>
                <p:cNvPr id="5148" name="Rectangle 10"/>
                <p:cNvSpPr>
                  <a:spLocks noChangeArrowheads="1"/>
                </p:cNvSpPr>
                <p:nvPr/>
              </p:nvSpPr>
              <p:spPr bwMode="auto">
                <a:xfrm>
                  <a:off x="2653" y="3236"/>
                  <a:ext cx="590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r>
                    <a:rPr lang="en-CA" altLang="en-US"/>
                    <a:t>Plan</a:t>
                  </a:r>
                </a:p>
              </p:txBody>
            </p:sp>
            <p:sp>
              <p:nvSpPr>
                <p:cNvPr id="5149" name="Line 14"/>
                <p:cNvSpPr>
                  <a:spLocks noChangeShapeType="1"/>
                </p:cNvSpPr>
                <p:nvPr/>
              </p:nvSpPr>
              <p:spPr bwMode="auto">
                <a:xfrm>
                  <a:off x="2879" y="3009"/>
                  <a:ext cx="0" cy="22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5137" name="Line 15"/>
              <p:cNvSpPr>
                <a:spLocks noChangeShapeType="1"/>
              </p:cNvSpPr>
              <p:nvPr/>
            </p:nvSpPr>
            <p:spPr bwMode="auto">
              <a:xfrm>
                <a:off x="2835" y="2102"/>
                <a:ext cx="0" cy="2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grpSp>
            <p:nvGrpSpPr>
              <p:cNvPr id="5138" name="Group 33"/>
              <p:cNvGrpSpPr>
                <a:grpSpLocks/>
              </p:cNvGrpSpPr>
              <p:nvPr/>
            </p:nvGrpSpPr>
            <p:grpSpPr bwMode="auto">
              <a:xfrm>
                <a:off x="3515" y="2601"/>
                <a:ext cx="635" cy="363"/>
                <a:chOff x="3515" y="2601"/>
                <a:chExt cx="635" cy="363"/>
              </a:xfrm>
            </p:grpSpPr>
            <p:sp>
              <p:nvSpPr>
                <p:cNvPr id="42" name="Oval 16"/>
                <p:cNvSpPr>
                  <a:spLocks noChangeArrowheads="1"/>
                </p:cNvSpPr>
                <p:nvPr/>
              </p:nvSpPr>
              <p:spPr bwMode="auto">
                <a:xfrm>
                  <a:off x="3651" y="2601"/>
                  <a:ext cx="499" cy="363"/>
                </a:xfrm>
                <a:prstGeom prst="ellipse">
                  <a:avLst/>
                </a:prstGeom>
                <a:noFill/>
                <a:ln w="19050">
                  <a:solidFill>
                    <a:schemeClr val="tx2">
                      <a:lumMod val="9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CA"/>
                </a:p>
              </p:txBody>
            </p:sp>
            <p:sp>
              <p:nvSpPr>
                <p:cNvPr id="5145" name="Rectangle 17"/>
                <p:cNvSpPr>
                  <a:spLocks noChangeArrowheads="1"/>
                </p:cNvSpPr>
                <p:nvPr/>
              </p:nvSpPr>
              <p:spPr bwMode="auto">
                <a:xfrm>
                  <a:off x="3684" y="2601"/>
                  <a:ext cx="433" cy="3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r>
                    <a:rPr lang="en-CA" altLang="en-US"/>
                    <a:t>État</a:t>
                  </a:r>
                </a:p>
                <a:p>
                  <a:pPr algn="ctr"/>
                  <a:r>
                    <a:rPr lang="en-CA" altLang="en-US"/>
                    <a:t>initial</a:t>
                  </a:r>
                </a:p>
              </p:txBody>
            </p:sp>
            <p:sp>
              <p:nvSpPr>
                <p:cNvPr id="5146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3515" y="2783"/>
                  <a:ext cx="1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grpSp>
            <p:nvGrpSpPr>
              <p:cNvPr id="5139" name="Group 30"/>
              <p:cNvGrpSpPr>
                <a:grpSpLocks/>
              </p:cNvGrpSpPr>
              <p:nvPr/>
            </p:nvGrpSpPr>
            <p:grpSpPr bwMode="auto">
              <a:xfrm>
                <a:off x="1429" y="2341"/>
                <a:ext cx="952" cy="259"/>
                <a:chOff x="1429" y="2341"/>
                <a:chExt cx="952" cy="259"/>
              </a:xfrm>
            </p:grpSpPr>
            <p:sp>
              <p:nvSpPr>
                <p:cNvPr id="39" name="Oval 7"/>
                <p:cNvSpPr>
                  <a:spLocks noChangeArrowheads="1"/>
                </p:cNvSpPr>
                <p:nvPr/>
              </p:nvSpPr>
              <p:spPr bwMode="auto">
                <a:xfrm>
                  <a:off x="1429" y="2341"/>
                  <a:ext cx="816" cy="259"/>
                </a:xfrm>
                <a:prstGeom prst="ellipse">
                  <a:avLst/>
                </a:prstGeom>
                <a:noFill/>
                <a:ln w="19050">
                  <a:solidFill>
                    <a:schemeClr val="tx2">
                      <a:lumMod val="9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CA"/>
                </a:p>
              </p:txBody>
            </p:sp>
            <p:sp>
              <p:nvSpPr>
                <p:cNvPr id="5142" name="Rectangle 8"/>
                <p:cNvSpPr>
                  <a:spLocks noChangeArrowheads="1"/>
                </p:cNvSpPr>
                <p:nvPr/>
              </p:nvSpPr>
              <p:spPr bwMode="auto">
                <a:xfrm>
                  <a:off x="1519" y="2341"/>
                  <a:ext cx="635" cy="2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r>
                    <a:rPr lang="en-CA" altLang="en-US"/>
                    <a:t>(LTL) Goal</a:t>
                  </a:r>
                </a:p>
              </p:txBody>
            </p:sp>
            <p:sp>
              <p:nvSpPr>
                <p:cNvPr id="5143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245" y="2465"/>
                  <a:ext cx="136" cy="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5140" name="Rectangle 22"/>
              <p:cNvSpPr>
                <a:spLocks noChangeArrowheads="1"/>
              </p:cNvSpPr>
              <p:nvPr/>
            </p:nvSpPr>
            <p:spPr bwMode="auto">
              <a:xfrm>
                <a:off x="1383" y="742"/>
                <a:ext cx="2858" cy="28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en-CA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130" name="Group 32"/>
            <p:cNvGrpSpPr>
              <a:grpSpLocks/>
            </p:cNvGrpSpPr>
            <p:nvPr/>
          </p:nvGrpSpPr>
          <p:grpSpPr bwMode="auto">
            <a:xfrm>
              <a:off x="5219700" y="2546352"/>
              <a:ext cx="1296988" cy="1150938"/>
              <a:chOff x="3288" y="1604"/>
              <a:chExt cx="817" cy="725"/>
            </a:xfrm>
          </p:grpSpPr>
          <p:sp>
            <p:nvSpPr>
              <p:cNvPr id="5131" name="Rectangle 6"/>
              <p:cNvSpPr>
                <a:spLocks noChangeArrowheads="1"/>
              </p:cNvSpPr>
              <p:nvPr/>
            </p:nvSpPr>
            <p:spPr bwMode="auto">
              <a:xfrm>
                <a:off x="3424" y="1740"/>
                <a:ext cx="681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CA" altLang="en-US">
                    <a:solidFill>
                      <a:schemeClr val="tx2"/>
                    </a:solidFill>
                  </a:rPr>
                  <a:t>LTL</a:t>
                </a:r>
              </a:p>
              <a:p>
                <a:pPr algn="ctr"/>
                <a:r>
                  <a:rPr lang="en-CA" altLang="en-US">
                    <a:solidFill>
                      <a:schemeClr val="tx2"/>
                    </a:solidFill>
                  </a:rPr>
                  <a:t>Formula</a:t>
                </a:r>
              </a:p>
              <a:p>
                <a:pPr algn="ctr"/>
                <a:r>
                  <a:rPr lang="en-CA" altLang="en-US">
                    <a:solidFill>
                      <a:schemeClr val="tx2"/>
                    </a:solidFill>
                  </a:rPr>
                  <a:t>Progress</a:t>
                </a:r>
              </a:p>
            </p:txBody>
          </p:sp>
          <p:sp>
            <p:nvSpPr>
              <p:cNvPr id="5132" name="Line 25"/>
              <p:cNvSpPr>
                <a:spLocks noChangeShapeType="1"/>
              </p:cNvSpPr>
              <p:nvPr/>
            </p:nvSpPr>
            <p:spPr bwMode="auto">
              <a:xfrm flipH="1">
                <a:off x="3288" y="2193"/>
                <a:ext cx="136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133" name="Rectangle 27"/>
              <p:cNvSpPr>
                <a:spLocks noChangeArrowheads="1"/>
              </p:cNvSpPr>
              <p:nvPr/>
            </p:nvSpPr>
            <p:spPr bwMode="auto">
              <a:xfrm>
                <a:off x="3424" y="1604"/>
                <a:ext cx="681" cy="5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en-CA" altLang="en-US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(c) Froduald Kabanza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8FBA85-37B3-4474-B6DD-2EDEB220101B}" type="slidenum">
              <a:rPr lang="en-CA"/>
              <a:pPr>
                <a:defRPr/>
              </a:pPr>
              <a:t>4</a:t>
            </a:fld>
            <a:endParaRPr lang="en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HTN</a:t>
            </a:r>
          </a:p>
        </p:txBody>
      </p:sp>
      <p:sp>
        <p:nvSpPr>
          <p:cNvPr id="6147" name="Oval 3"/>
          <p:cNvSpPr>
            <a:spLocks noChangeArrowheads="1"/>
          </p:cNvSpPr>
          <p:nvPr/>
        </p:nvSpPr>
        <p:spPr bwMode="auto">
          <a:xfrm>
            <a:off x="4210050" y="1219200"/>
            <a:ext cx="3476625" cy="909638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CA" altLang="en-US"/>
              <a:t>Primitive Tasks (Actions)</a:t>
            </a:r>
          </a:p>
        </p:txBody>
      </p:sp>
      <p:sp>
        <p:nvSpPr>
          <p:cNvPr id="6148" name="Line 5"/>
          <p:cNvSpPr>
            <a:spLocks noChangeShapeType="1"/>
          </p:cNvSpPr>
          <p:nvPr/>
        </p:nvSpPr>
        <p:spPr bwMode="auto">
          <a:xfrm>
            <a:off x="5875338" y="2166938"/>
            <a:ext cx="1587" cy="341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5300663" y="2508250"/>
            <a:ext cx="1295400" cy="10795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CA" altLang="en-US"/>
              <a:t>Fonction de</a:t>
            </a:r>
          </a:p>
          <a:p>
            <a:pPr algn="ctr"/>
            <a:r>
              <a:rPr lang="en-CA" altLang="en-US"/>
              <a:t>transition</a:t>
            </a:r>
          </a:p>
        </p:txBody>
      </p:sp>
      <p:grpSp>
        <p:nvGrpSpPr>
          <p:cNvPr id="6150" name="Group 35"/>
          <p:cNvGrpSpPr>
            <a:grpSpLocks/>
          </p:cNvGrpSpPr>
          <p:nvPr/>
        </p:nvGrpSpPr>
        <p:grpSpPr bwMode="auto">
          <a:xfrm>
            <a:off x="5227638" y="3948113"/>
            <a:ext cx="1800225" cy="1079500"/>
            <a:chOff x="2381" y="2329"/>
            <a:chExt cx="1134" cy="680"/>
          </a:xfrm>
        </p:grpSpPr>
        <p:sp>
          <p:nvSpPr>
            <p:cNvPr id="6165" name="Rectangle 12"/>
            <p:cNvSpPr>
              <a:spLocks noChangeArrowheads="1"/>
            </p:cNvSpPr>
            <p:nvPr/>
          </p:nvSpPr>
          <p:spPr bwMode="auto">
            <a:xfrm>
              <a:off x="2381" y="2329"/>
              <a:ext cx="1134" cy="6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en-CA" altLang="en-US"/>
            </a:p>
          </p:txBody>
        </p:sp>
        <p:sp>
          <p:nvSpPr>
            <p:cNvPr id="6166" name="Text Box 13"/>
            <p:cNvSpPr txBox="1">
              <a:spLocks noChangeArrowheads="1"/>
            </p:cNvSpPr>
            <p:nvPr/>
          </p:nvSpPr>
          <p:spPr bwMode="auto">
            <a:xfrm>
              <a:off x="2381" y="2552"/>
              <a:ext cx="10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CA" altLang="en-US"/>
                <a:t>Search</a:t>
              </a:r>
            </a:p>
          </p:txBody>
        </p:sp>
      </p:grpSp>
      <p:grpSp>
        <p:nvGrpSpPr>
          <p:cNvPr id="6151" name="Group 34"/>
          <p:cNvGrpSpPr>
            <a:grpSpLocks/>
          </p:cNvGrpSpPr>
          <p:nvPr/>
        </p:nvGrpSpPr>
        <p:grpSpPr bwMode="auto">
          <a:xfrm>
            <a:off x="5588000" y="5027613"/>
            <a:ext cx="1079500" cy="720725"/>
            <a:chOff x="2608" y="3009"/>
            <a:chExt cx="680" cy="454"/>
          </a:xfrm>
        </p:grpSpPr>
        <p:sp>
          <p:nvSpPr>
            <p:cNvPr id="6162" name="Oval 9"/>
            <p:cNvSpPr>
              <a:spLocks noChangeArrowheads="1"/>
            </p:cNvSpPr>
            <p:nvPr/>
          </p:nvSpPr>
          <p:spPr bwMode="auto">
            <a:xfrm>
              <a:off x="2608" y="3236"/>
              <a:ext cx="680" cy="227"/>
            </a:xfrm>
            <a:prstGeom prst="ellipse">
              <a:avLst/>
            </a:prstGeom>
            <a:noFill/>
            <a:ln w="19050">
              <a:solidFill>
                <a:srgbClr val="00D4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6163" name="Rectangle 10"/>
            <p:cNvSpPr>
              <a:spLocks noChangeArrowheads="1"/>
            </p:cNvSpPr>
            <p:nvPr/>
          </p:nvSpPr>
          <p:spPr bwMode="auto">
            <a:xfrm>
              <a:off x="2653" y="3236"/>
              <a:ext cx="59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CA" altLang="en-US"/>
                <a:t>Plan</a:t>
              </a:r>
            </a:p>
          </p:txBody>
        </p:sp>
        <p:sp>
          <p:nvSpPr>
            <p:cNvPr id="6164" name="Line 14"/>
            <p:cNvSpPr>
              <a:spLocks noChangeShapeType="1"/>
            </p:cNvSpPr>
            <p:nvPr/>
          </p:nvSpPr>
          <p:spPr bwMode="auto">
            <a:xfrm>
              <a:off x="2879" y="3009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6152" name="Line 15"/>
          <p:cNvSpPr>
            <a:spLocks noChangeShapeType="1"/>
          </p:cNvSpPr>
          <p:nvPr/>
        </p:nvSpPr>
        <p:spPr bwMode="auto">
          <a:xfrm>
            <a:off x="5948363" y="3587750"/>
            <a:ext cx="0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6153" name="Group 33"/>
          <p:cNvGrpSpPr>
            <a:grpSpLocks/>
          </p:cNvGrpSpPr>
          <p:nvPr/>
        </p:nvGrpSpPr>
        <p:grpSpPr bwMode="auto">
          <a:xfrm>
            <a:off x="7027863" y="4379913"/>
            <a:ext cx="1008062" cy="576262"/>
            <a:chOff x="3515" y="2601"/>
            <a:chExt cx="635" cy="363"/>
          </a:xfrm>
        </p:grpSpPr>
        <p:sp>
          <p:nvSpPr>
            <p:cNvPr id="42" name="Oval 16"/>
            <p:cNvSpPr>
              <a:spLocks noChangeArrowheads="1"/>
            </p:cNvSpPr>
            <p:nvPr/>
          </p:nvSpPr>
          <p:spPr bwMode="auto">
            <a:xfrm>
              <a:off x="3651" y="2601"/>
              <a:ext cx="499" cy="363"/>
            </a:xfrm>
            <a:prstGeom prst="ellipse">
              <a:avLst/>
            </a:prstGeom>
            <a:noFill/>
            <a:ln w="19050">
              <a:solidFill>
                <a:schemeClr val="tx2">
                  <a:lumMod val="9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6160" name="Rectangle 17"/>
            <p:cNvSpPr>
              <a:spLocks noChangeArrowheads="1"/>
            </p:cNvSpPr>
            <p:nvPr/>
          </p:nvSpPr>
          <p:spPr bwMode="auto">
            <a:xfrm>
              <a:off x="3684" y="2601"/>
              <a:ext cx="433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CA" altLang="en-US"/>
                <a:t>État</a:t>
              </a:r>
            </a:p>
            <a:p>
              <a:pPr algn="ctr"/>
              <a:r>
                <a:rPr lang="en-CA" altLang="en-US"/>
                <a:t>initial</a:t>
              </a:r>
            </a:p>
          </p:txBody>
        </p:sp>
        <p:sp>
          <p:nvSpPr>
            <p:cNvPr id="6161" name="Line 18"/>
            <p:cNvSpPr>
              <a:spLocks noChangeShapeType="1"/>
            </p:cNvSpPr>
            <p:nvPr/>
          </p:nvSpPr>
          <p:spPr bwMode="auto">
            <a:xfrm flipH="1">
              <a:off x="3515" y="2783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6154" name="Rectangle 22"/>
          <p:cNvSpPr>
            <a:spLocks noChangeArrowheads="1"/>
          </p:cNvSpPr>
          <p:nvPr/>
        </p:nvSpPr>
        <p:spPr bwMode="auto">
          <a:xfrm>
            <a:off x="3643313" y="977900"/>
            <a:ext cx="4537075" cy="493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CA" altLang="en-US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(c) Froduald Kabanza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C929EC-8CAB-4F84-946C-CA24AD360E00}" type="slidenum">
              <a:rPr lang="en-CA"/>
              <a:pPr>
                <a:defRPr/>
              </a:pPr>
              <a:t>5</a:t>
            </a:fld>
            <a:endParaRPr lang="en-CA"/>
          </a:p>
        </p:txBody>
      </p:sp>
      <p:sp>
        <p:nvSpPr>
          <p:cNvPr id="6157" name="Oval 3"/>
          <p:cNvSpPr>
            <a:spLocks noChangeArrowheads="1"/>
          </p:cNvSpPr>
          <p:nvPr/>
        </p:nvSpPr>
        <p:spPr bwMode="auto">
          <a:xfrm rot="-5400000">
            <a:off x="2660650" y="3622676"/>
            <a:ext cx="3476625" cy="908050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CA" altLang="en-US"/>
              <a:t> Non Primitive Tasks (Search Control)</a:t>
            </a:r>
          </a:p>
        </p:txBody>
      </p:sp>
      <p:sp>
        <p:nvSpPr>
          <p:cNvPr id="6158" name="Line 5"/>
          <p:cNvSpPr>
            <a:spLocks noChangeShapeType="1"/>
          </p:cNvSpPr>
          <p:nvPr/>
        </p:nvSpPr>
        <p:spPr bwMode="auto">
          <a:xfrm flipV="1">
            <a:off x="4822825" y="3263900"/>
            <a:ext cx="477838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9CDCD9-E72A-4041-B947-30797F986D62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1300"/>
            <a:ext cx="9144000" cy="635000"/>
          </a:xfrm>
          <a:noFill/>
        </p:spPr>
        <p:txBody>
          <a:bodyPr/>
          <a:lstStyle/>
          <a:p>
            <a:r>
              <a:rPr lang="en-US" altLang="en-US"/>
              <a:t>Vue d’ensemble de l’approche HTN</a:t>
            </a:r>
          </a:p>
        </p:txBody>
      </p:sp>
      <p:sp>
        <p:nvSpPr>
          <p:cNvPr id="7172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476250" y="1260475"/>
            <a:ext cx="7308850" cy="4632325"/>
          </a:xfrm>
          <a:noFill/>
        </p:spPr>
        <p:txBody>
          <a:bodyPr/>
          <a:lstStyle/>
          <a:p>
            <a:pPr>
              <a:buFont typeface="Webdings" pitchFamily="18" charset="2"/>
              <a:buNone/>
            </a:pPr>
            <a:r>
              <a:rPr lang="en-US" altLang="en-US" sz="1800" b="1"/>
              <a:t>Éntrées</a:t>
            </a:r>
            <a:r>
              <a:rPr lang="en-US" altLang="en-US" sz="1800"/>
              <a:t>: état initial, réseau de tâches initial (à effectuer), opérateurs, méthodes</a:t>
            </a:r>
          </a:p>
          <a:p>
            <a:pPr>
              <a:buFont typeface="Webdings" pitchFamily="18" charset="2"/>
              <a:buNone/>
            </a:pPr>
            <a:r>
              <a:rPr lang="fr-CA" altLang="en-US" sz="1800" b="1"/>
              <a:t>Procédure</a:t>
            </a:r>
            <a:r>
              <a:rPr lang="fr-CA" altLang="en-US" sz="1800"/>
              <a:t>:</a:t>
            </a:r>
            <a:endParaRPr lang="en-US" altLang="en-US" sz="1800"/>
          </a:p>
          <a:p>
            <a:r>
              <a:rPr lang="en-US" altLang="en-US" sz="1800"/>
              <a:t>Décomposer les tâches récursivement, jusqu’à trouver des tâches primitives directement exécutables par les opérateurs</a:t>
            </a:r>
          </a:p>
          <a:p>
            <a:r>
              <a:rPr lang="en-US" altLang="en-US" sz="1800"/>
              <a:t>Rebrousser chemin (</a:t>
            </a:r>
            <a:r>
              <a:rPr lang="en-US" altLang="en-US" sz="1800" i="1"/>
              <a:t>backtracking</a:t>
            </a:r>
            <a:r>
              <a:rPr lang="en-US" altLang="en-US" sz="1800"/>
              <a:t>) et essayer d’autres décompositions si nécessaire</a:t>
            </a:r>
          </a:p>
          <a:p>
            <a:pPr lvl="1"/>
            <a:r>
              <a:rPr lang="en-US" altLang="en-US" sz="1800"/>
              <a:t>Ex., si aucune méthode n’est applicable, ou pas moyen de satisfaire une contrainte</a:t>
            </a:r>
            <a:endParaRPr lang="fr-CA" altLang="en-US" sz="1800"/>
          </a:p>
          <a:p>
            <a:pPr>
              <a:buFont typeface="Webdings" pitchFamily="18" charset="2"/>
              <a:buNone/>
            </a:pPr>
            <a:r>
              <a:rPr lang="fr-CA" altLang="en-US" sz="1800" b="1"/>
              <a:t>Observations :</a:t>
            </a:r>
            <a:endParaRPr lang="en-US" altLang="en-US" sz="1800" b="1"/>
          </a:p>
          <a:p>
            <a:r>
              <a:rPr lang="en-US" altLang="en-US" sz="1800"/>
              <a:t>Ressemble à la réduction de problèmes propre à la programmation dynamique (mais avec du backtracking si ça échoue)</a:t>
            </a:r>
          </a:p>
          <a:p>
            <a:r>
              <a:rPr lang="fr-CA" altLang="en-US" sz="1800"/>
              <a:t>Effectuer un ensemble de tâches plutôt qu’atteindre un « but » comme en planification classique</a:t>
            </a:r>
            <a:endParaRPr lang="en-US" altLang="en-US" sz="1800"/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105275" y="6197600"/>
            <a:ext cx="1704975" cy="476250"/>
          </a:xfrm>
        </p:spPr>
        <p:txBody>
          <a:bodyPr/>
          <a:lstStyle/>
          <a:p>
            <a:pPr>
              <a:defRPr/>
            </a:pPr>
            <a:r>
              <a:rPr lang="en-US" dirty="0"/>
              <a:t>© Froduald Kabanza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2450" y="6178550"/>
            <a:ext cx="904875" cy="476250"/>
          </a:xfrm>
        </p:spPr>
        <p:txBody>
          <a:bodyPr/>
          <a:lstStyle/>
          <a:p>
            <a:pPr>
              <a:defRPr/>
            </a:pPr>
            <a:r>
              <a:rPr lang="en-US"/>
              <a:t>IFT702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105275" y="6197600"/>
            <a:ext cx="1704975" cy="476250"/>
          </a:xfrm>
        </p:spPr>
        <p:txBody>
          <a:bodyPr/>
          <a:lstStyle/>
          <a:p>
            <a:pPr>
              <a:defRPr/>
            </a:pPr>
            <a:r>
              <a:rPr lang="en-US" dirty="0"/>
              <a:t>© Froduald Kabanza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2450" y="6178550"/>
            <a:ext cx="904875" cy="476250"/>
          </a:xfrm>
        </p:spPr>
        <p:txBody>
          <a:bodyPr/>
          <a:lstStyle/>
          <a:p>
            <a:pPr>
              <a:defRPr/>
            </a:pPr>
            <a:r>
              <a:rPr lang="en-US"/>
              <a:t>IFT702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F99C74-B81A-42C9-A436-8FBEA9DDB2FF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2100"/>
            <a:ext cx="9144000" cy="723900"/>
          </a:xfrm>
        </p:spPr>
        <p:txBody>
          <a:bodyPr/>
          <a:lstStyle/>
          <a:p>
            <a:r>
              <a:rPr lang="en-US" altLang="en-US" sz="2800"/>
              <a:t>Élements de base d’un HTN</a:t>
            </a:r>
            <a:endParaRPr lang="en-US" altLang="en-US" sz="2800" i="1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311275"/>
            <a:ext cx="8270875" cy="5000625"/>
          </a:xfrm>
        </p:spPr>
        <p:txBody>
          <a:bodyPr/>
          <a:lstStyle/>
          <a:p>
            <a:pPr>
              <a:defRPr/>
            </a:pPr>
            <a:r>
              <a:rPr lang="en-US" sz="2000" i="1" dirty="0" err="1"/>
              <a:t>États</a:t>
            </a:r>
            <a:r>
              <a:rPr lang="en-US" sz="2000" i="1" dirty="0"/>
              <a:t>, </a:t>
            </a:r>
            <a:r>
              <a:rPr lang="en-US" sz="2000" i="1" dirty="0" err="1"/>
              <a:t>opérateurs</a:t>
            </a:r>
            <a:r>
              <a:rPr lang="en-US" sz="2000" dirty="0"/>
              <a:t>: </a:t>
            </a:r>
            <a:r>
              <a:rPr lang="en-US" sz="2000" dirty="0" err="1"/>
              <a:t>comme</a:t>
            </a:r>
            <a:r>
              <a:rPr lang="en-US" sz="2000" dirty="0"/>
              <a:t> </a:t>
            </a:r>
            <a:r>
              <a:rPr lang="en-US" sz="2000" dirty="0" err="1"/>
              <a:t>dans</a:t>
            </a:r>
            <a:r>
              <a:rPr lang="en-US" sz="2000" dirty="0"/>
              <a:t> les </a:t>
            </a:r>
            <a:r>
              <a:rPr lang="en-US" sz="2000" dirty="0" err="1"/>
              <a:t>approches</a:t>
            </a:r>
            <a:r>
              <a:rPr lang="en-US" sz="2000" dirty="0"/>
              <a:t> </a:t>
            </a:r>
            <a:r>
              <a:rPr lang="en-US" sz="2000" dirty="0" err="1"/>
              <a:t>précédentes</a:t>
            </a:r>
            <a:r>
              <a:rPr lang="en-US" sz="2000" dirty="0"/>
              <a:t>.</a:t>
            </a:r>
          </a:p>
          <a:p>
            <a:pPr marL="0" indent="0">
              <a:buFont typeface="Webdings" pitchFamily="18" charset="2"/>
              <a:buNone/>
              <a:defRPr/>
            </a:pPr>
            <a:endParaRPr lang="en-US" sz="2000" dirty="0"/>
          </a:p>
          <a:p>
            <a:pPr>
              <a:defRPr/>
            </a:pPr>
            <a:r>
              <a:rPr lang="en-US" sz="2000" i="1" dirty="0" err="1"/>
              <a:t>Tâches</a:t>
            </a:r>
            <a:r>
              <a:rPr lang="en-US" sz="2000" i="1" dirty="0"/>
              <a:t> (non primitives)</a:t>
            </a:r>
            <a:r>
              <a:rPr lang="en-US" sz="2000" dirty="0"/>
              <a:t>:  </a:t>
            </a:r>
            <a:r>
              <a:rPr lang="en-US" sz="2000" dirty="0" err="1"/>
              <a:t>une</a:t>
            </a:r>
            <a:r>
              <a:rPr lang="en-US" sz="2000" dirty="0"/>
              <a:t> </a:t>
            </a:r>
            <a:r>
              <a:rPr lang="en-US" sz="2000" dirty="0" err="1"/>
              <a:t>tâche</a:t>
            </a:r>
            <a:r>
              <a:rPr lang="en-US" sz="2000" dirty="0"/>
              <a:t> </a:t>
            </a:r>
            <a:r>
              <a:rPr lang="en-US" sz="2000" dirty="0" err="1"/>
              <a:t>représente</a:t>
            </a:r>
            <a:r>
              <a:rPr lang="en-US" sz="2000" dirty="0"/>
              <a:t> </a:t>
            </a:r>
            <a:r>
              <a:rPr lang="en-US" sz="2000" dirty="0" err="1"/>
              <a:t>une</a:t>
            </a:r>
            <a:r>
              <a:rPr lang="en-US" sz="2000" dirty="0"/>
              <a:t> </a:t>
            </a:r>
            <a:r>
              <a:rPr lang="en-US" sz="2000" dirty="0" err="1"/>
              <a:t>activité</a:t>
            </a:r>
            <a:r>
              <a:rPr lang="en-US" sz="2000" dirty="0"/>
              <a:t> </a:t>
            </a:r>
            <a:r>
              <a:rPr lang="en-US" sz="2000" dirty="0" err="1"/>
              <a:t>complexe</a:t>
            </a:r>
            <a:r>
              <a:rPr lang="en-US" sz="2000" dirty="0"/>
              <a:t> </a:t>
            </a:r>
            <a:r>
              <a:rPr lang="en-US" sz="2000" dirty="0" err="1"/>
              <a:t>décomposable</a:t>
            </a:r>
            <a:r>
              <a:rPr lang="en-US" sz="2000" dirty="0"/>
              <a:t> en sous-</a:t>
            </a:r>
            <a:r>
              <a:rPr lang="en-US" sz="2000" dirty="0" err="1"/>
              <a:t>activités</a:t>
            </a:r>
            <a:r>
              <a:rPr lang="en-US" sz="2000" dirty="0"/>
              <a:t>.</a:t>
            </a:r>
          </a:p>
          <a:p>
            <a:pPr lvl="1">
              <a:defRPr/>
            </a:pPr>
            <a:r>
              <a:rPr lang="en-US" sz="2000" dirty="0"/>
              <a:t>Elle a </a:t>
            </a:r>
            <a:r>
              <a:rPr lang="en-US" sz="2000" dirty="0" err="1"/>
              <a:t>une</a:t>
            </a:r>
            <a:r>
              <a:rPr lang="en-US" sz="2000" dirty="0"/>
              <a:t> </a:t>
            </a:r>
            <a:r>
              <a:rPr lang="en-US" sz="2000" i="1" dirty="0" err="1"/>
              <a:t>règle</a:t>
            </a:r>
            <a:r>
              <a:rPr lang="en-US" sz="2000" i="1" dirty="0"/>
              <a:t> (</a:t>
            </a:r>
            <a:r>
              <a:rPr lang="en-US" sz="2000" i="1" dirty="0" err="1"/>
              <a:t>méthode</a:t>
            </a:r>
            <a:r>
              <a:rPr lang="en-US" sz="2000" i="1" dirty="0"/>
              <a:t>)</a:t>
            </a:r>
            <a:r>
              <a:rPr lang="en-US" sz="2000" dirty="0"/>
              <a:t> de </a:t>
            </a:r>
            <a:r>
              <a:rPr lang="en-US" sz="2000" dirty="0" err="1"/>
              <a:t>décomposition</a:t>
            </a:r>
            <a:r>
              <a:rPr lang="en-US" sz="2000" dirty="0"/>
              <a:t> de </a:t>
            </a:r>
            <a:r>
              <a:rPr lang="en-US" sz="2000" dirty="0" err="1"/>
              <a:t>tâches</a:t>
            </a:r>
            <a:r>
              <a:rPr lang="en-US" sz="2000" dirty="0"/>
              <a:t> </a:t>
            </a:r>
            <a:r>
              <a:rPr lang="en-US" sz="2000" dirty="0" err="1"/>
              <a:t>associée</a:t>
            </a:r>
            <a:r>
              <a:rPr lang="en-US" sz="2000" dirty="0"/>
              <a:t>.</a:t>
            </a:r>
          </a:p>
          <a:p>
            <a:pPr marL="457200" lvl="1" indent="0">
              <a:buFontTx/>
              <a:buNone/>
              <a:defRPr/>
            </a:pPr>
            <a:endParaRPr lang="en-US" sz="2000" dirty="0"/>
          </a:p>
          <a:p>
            <a:pPr>
              <a:defRPr/>
            </a:pPr>
            <a:r>
              <a:rPr lang="en-US" sz="2000" i="1" dirty="0" err="1"/>
              <a:t>Tâches</a:t>
            </a:r>
            <a:r>
              <a:rPr lang="en-US" sz="2000" i="1" dirty="0"/>
              <a:t> Primitives </a:t>
            </a:r>
            <a:r>
              <a:rPr lang="en-US" sz="2000" dirty="0"/>
              <a:t>: </a:t>
            </a:r>
            <a:r>
              <a:rPr lang="en-US" sz="2000" dirty="0" err="1"/>
              <a:t>une</a:t>
            </a:r>
            <a:r>
              <a:rPr lang="en-US" sz="2000" dirty="0"/>
              <a:t> </a:t>
            </a:r>
            <a:r>
              <a:rPr lang="en-US" sz="2000" dirty="0" err="1"/>
              <a:t>tâche</a:t>
            </a:r>
            <a:r>
              <a:rPr lang="en-US" sz="2000" dirty="0"/>
              <a:t> primitive </a:t>
            </a:r>
            <a:r>
              <a:rPr lang="en-US" sz="2000" dirty="0" err="1"/>
              <a:t>représente</a:t>
            </a:r>
            <a:r>
              <a:rPr lang="en-US" sz="2000" dirty="0"/>
              <a:t> </a:t>
            </a:r>
            <a:r>
              <a:rPr lang="en-US" sz="2000" dirty="0" err="1"/>
              <a:t>une</a:t>
            </a:r>
            <a:r>
              <a:rPr lang="en-US" sz="2000" dirty="0"/>
              <a:t> </a:t>
            </a:r>
            <a:r>
              <a:rPr lang="en-US" sz="2000" dirty="0" err="1"/>
              <a:t>activité</a:t>
            </a:r>
            <a:r>
              <a:rPr lang="en-US" sz="2000" dirty="0"/>
              <a:t> non </a:t>
            </a:r>
            <a:r>
              <a:rPr lang="en-US" sz="2000" dirty="0" err="1"/>
              <a:t>décomposable</a:t>
            </a:r>
            <a:endParaRPr lang="en-US" sz="2000" dirty="0"/>
          </a:p>
          <a:p>
            <a:pPr lvl="1">
              <a:defRPr/>
            </a:pPr>
            <a:r>
              <a:rPr lang="en-US" sz="2000" dirty="0" err="1"/>
              <a:t>C’est</a:t>
            </a:r>
            <a:r>
              <a:rPr lang="en-US" sz="2000" dirty="0"/>
              <a:t> </a:t>
            </a:r>
            <a:r>
              <a:rPr lang="en-US" sz="2000" dirty="0" err="1"/>
              <a:t>une</a:t>
            </a:r>
            <a:r>
              <a:rPr lang="en-US" sz="2000" dirty="0"/>
              <a:t> action</a:t>
            </a:r>
          </a:p>
          <a:p>
            <a:pPr lvl="1">
              <a:defRPr/>
            </a:pPr>
            <a:r>
              <a:rPr lang="en-US" sz="2000" dirty="0"/>
              <a:t>Elle a des </a:t>
            </a:r>
            <a:r>
              <a:rPr lang="en-US" sz="2000" dirty="0" err="1"/>
              <a:t>préconditions</a:t>
            </a:r>
            <a:r>
              <a:rPr lang="en-US" sz="2000" dirty="0"/>
              <a:t> et des </a:t>
            </a:r>
            <a:r>
              <a:rPr lang="en-US" sz="2000" dirty="0" err="1"/>
              <a:t>effets</a:t>
            </a:r>
            <a:r>
              <a:rPr lang="en-US" sz="2000" dirty="0"/>
              <a:t> </a:t>
            </a:r>
            <a:r>
              <a:rPr lang="en-US" sz="2000" dirty="0" err="1"/>
              <a:t>comme</a:t>
            </a:r>
            <a:r>
              <a:rPr lang="en-US" sz="2000" dirty="0"/>
              <a:t> </a:t>
            </a:r>
            <a:r>
              <a:rPr lang="en-US" sz="2000" dirty="0" err="1"/>
              <a:t>dans</a:t>
            </a:r>
            <a:r>
              <a:rPr lang="en-US" sz="2000" dirty="0"/>
              <a:t> PDDL</a:t>
            </a:r>
          </a:p>
          <a:p>
            <a:pPr marL="457200" lvl="1" indent="0">
              <a:buFontTx/>
              <a:buNone/>
              <a:defRPr/>
            </a:pPr>
            <a:endParaRPr lang="en-US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57176242-581F-4C69-A36E-2D7B0C728D16}" type="slidenum">
              <a:rPr lang="en-US" sz="1400">
                <a:latin typeface="+mn-lt"/>
              </a:rPr>
              <a:pPr algn="r">
                <a:defRPr/>
              </a:pPr>
              <a:t>8</a:t>
            </a:fld>
            <a:endParaRPr lang="en-US" sz="1400">
              <a:latin typeface="+mn-lt"/>
            </a:endParaRPr>
          </a:p>
        </p:txBody>
      </p:sp>
      <p:sp>
        <p:nvSpPr>
          <p:cNvPr id="8195" name="Rectangle 35"/>
          <p:cNvSpPr>
            <a:spLocks noGrp="1" noChangeArrowheads="1"/>
          </p:cNvSpPr>
          <p:nvPr>
            <p:ph type="body" idx="4294967295"/>
          </p:nvPr>
        </p:nvSpPr>
        <p:spPr>
          <a:xfrm>
            <a:off x="4838700" y="3403600"/>
            <a:ext cx="4089400" cy="2590800"/>
          </a:xfrm>
        </p:spPr>
        <p:txBody>
          <a:bodyPr/>
          <a:lstStyle/>
          <a:p>
            <a:pPr>
              <a:buFont typeface="Webdings" pitchFamily="18" charset="2"/>
              <a:buNone/>
            </a:pPr>
            <a:r>
              <a:rPr lang="fr-CA" altLang="en-US" sz="2000">
                <a:solidFill>
                  <a:schemeClr val="accent1"/>
                </a:solidFill>
              </a:rPr>
              <a:t>2)</a:t>
            </a:r>
            <a:r>
              <a:rPr lang="fr-CA" altLang="en-US" sz="2000"/>
              <a:t> </a:t>
            </a:r>
            <a:r>
              <a:rPr lang="fr-CA" altLang="en-US" sz="2000" b="1">
                <a:solidFill>
                  <a:schemeClr val="accent1"/>
                </a:solidFill>
              </a:rPr>
              <a:t>taxi-travel(</a:t>
            </a:r>
            <a:r>
              <a:rPr lang="fr-CA" altLang="en-US" sz="2000" b="1" i="1">
                <a:solidFill>
                  <a:schemeClr val="accent1"/>
                </a:solidFill>
              </a:rPr>
              <a:t>x</a:t>
            </a:r>
            <a:r>
              <a:rPr lang="fr-CA" altLang="en-US" sz="2000" b="1">
                <a:solidFill>
                  <a:schemeClr val="accent1"/>
                </a:solidFill>
              </a:rPr>
              <a:t>,</a:t>
            </a:r>
            <a:r>
              <a:rPr lang="fr-CA" altLang="en-US" sz="2000" b="1" i="1">
                <a:solidFill>
                  <a:schemeClr val="accent1"/>
                </a:solidFill>
              </a:rPr>
              <a:t>y</a:t>
            </a:r>
            <a:r>
              <a:rPr lang="fr-CA" altLang="en-US" sz="2000" b="1">
                <a:solidFill>
                  <a:schemeClr val="accent1"/>
                </a:solidFill>
              </a:rPr>
              <a:t>)</a:t>
            </a:r>
          </a:p>
          <a:p>
            <a:pPr lvl="1">
              <a:buFontTx/>
              <a:buNone/>
            </a:pPr>
            <a:r>
              <a:rPr lang="fr-CA" altLang="en-US" sz="2000" i="1"/>
              <a:t>Task: </a:t>
            </a:r>
            <a:r>
              <a:rPr lang="fr-CA" altLang="en-US" sz="2000" b="1"/>
              <a:t>travel(</a:t>
            </a:r>
            <a:r>
              <a:rPr lang="fr-CA" altLang="en-US" sz="2000" b="1" i="1"/>
              <a:t>x</a:t>
            </a:r>
            <a:r>
              <a:rPr lang="fr-CA" altLang="en-US" sz="2000" b="1"/>
              <a:t>,</a:t>
            </a:r>
            <a:r>
              <a:rPr lang="fr-CA" altLang="en-US" sz="2000" b="1" i="1"/>
              <a:t>y</a:t>
            </a:r>
            <a:r>
              <a:rPr lang="fr-CA" altLang="en-US" sz="2000" b="1"/>
              <a:t>)</a:t>
            </a:r>
          </a:p>
          <a:p>
            <a:pPr lvl="1">
              <a:buFontTx/>
              <a:buNone/>
            </a:pPr>
            <a:r>
              <a:rPr lang="fr-CA" altLang="en-US" sz="2000" i="1"/>
              <a:t>Pre</a:t>
            </a:r>
            <a:r>
              <a:rPr lang="fr-CA" altLang="en-US" sz="2000"/>
              <a:t>: short-distance(</a:t>
            </a:r>
            <a:r>
              <a:rPr lang="fr-CA" altLang="en-US" sz="2000" i="1"/>
              <a:t>x,y</a:t>
            </a:r>
            <a:r>
              <a:rPr lang="fr-CA" altLang="en-US" sz="2000"/>
              <a:t>)</a:t>
            </a:r>
          </a:p>
          <a:p>
            <a:pPr lvl="1">
              <a:buFontTx/>
              <a:buNone/>
            </a:pPr>
            <a:r>
              <a:rPr lang="fr-CA" altLang="en-US" sz="2000" i="1"/>
              <a:t>Subtasks</a:t>
            </a:r>
            <a:r>
              <a:rPr lang="fr-CA" altLang="en-US" sz="2000"/>
              <a:t>: </a:t>
            </a:r>
            <a:br>
              <a:rPr lang="fr-CA" altLang="en-US" sz="2000"/>
            </a:br>
            <a:r>
              <a:rPr lang="fr-CA" altLang="en-US" sz="2000"/>
              <a:t>get-taxi, ride(</a:t>
            </a:r>
            <a:r>
              <a:rPr lang="fr-CA" altLang="en-US" sz="2000" i="1"/>
              <a:t>x</a:t>
            </a:r>
            <a:r>
              <a:rPr lang="fr-CA" altLang="en-US" sz="2000"/>
              <a:t>,</a:t>
            </a:r>
            <a:r>
              <a:rPr lang="fr-CA" altLang="en-US" sz="2000" i="1"/>
              <a:t>y</a:t>
            </a:r>
            <a:r>
              <a:rPr lang="fr-CA" altLang="en-US" sz="2000"/>
              <a:t>), </a:t>
            </a:r>
            <a:br>
              <a:rPr lang="fr-CA" altLang="en-US" sz="2000"/>
            </a:br>
            <a:r>
              <a:rPr lang="fr-CA" altLang="en-US" sz="2000"/>
              <a:t>pay-driver</a:t>
            </a:r>
          </a:p>
          <a:p>
            <a:endParaRPr lang="fr-CA" altLang="en-US" sz="2000"/>
          </a:p>
        </p:txBody>
      </p:sp>
      <p:grpSp>
        <p:nvGrpSpPr>
          <p:cNvPr id="8196" name="Group 28"/>
          <p:cNvGrpSpPr>
            <a:grpSpLocks/>
          </p:cNvGrpSpPr>
          <p:nvPr/>
        </p:nvGrpSpPr>
        <p:grpSpPr bwMode="auto">
          <a:xfrm>
            <a:off x="1196975" y="1209675"/>
            <a:ext cx="6267451" cy="1809750"/>
            <a:chOff x="642" y="762"/>
            <a:chExt cx="3948" cy="1140"/>
          </a:xfrm>
        </p:grpSpPr>
        <p:sp>
          <p:nvSpPr>
            <p:cNvPr id="8201" name="Arc 125"/>
            <p:cNvSpPr>
              <a:spLocks/>
            </p:cNvSpPr>
            <p:nvPr/>
          </p:nvSpPr>
          <p:spPr bwMode="auto">
            <a:xfrm flipH="1">
              <a:off x="2766" y="953"/>
              <a:ext cx="336" cy="239"/>
            </a:xfrm>
            <a:custGeom>
              <a:avLst/>
              <a:gdLst>
                <a:gd name="T0" fmla="*/ 0 w 21600"/>
                <a:gd name="T1" fmla="*/ 0 h 26853"/>
                <a:gd name="T2" fmla="*/ 0 w 21600"/>
                <a:gd name="T3" fmla="*/ 0 h 26853"/>
                <a:gd name="T4" fmla="*/ 0 w 21600"/>
                <a:gd name="T5" fmla="*/ 0 h 2685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6853"/>
                <a:gd name="T11" fmla="*/ 21600 w 21600"/>
                <a:gd name="T12" fmla="*/ 26853 h 268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685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371"/>
                    <a:pt x="21382" y="25135"/>
                    <a:pt x="20951" y="26853"/>
                  </a:cubicBezTo>
                </a:path>
                <a:path w="21600" h="2685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371"/>
                    <a:pt x="21382" y="25135"/>
                    <a:pt x="20951" y="2685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8202" name="Rectangle 126"/>
            <p:cNvSpPr>
              <a:spLocks noChangeArrowheads="1"/>
            </p:cNvSpPr>
            <p:nvPr/>
          </p:nvSpPr>
          <p:spPr bwMode="auto">
            <a:xfrm>
              <a:off x="3102" y="762"/>
              <a:ext cx="808" cy="232"/>
            </a:xfrm>
            <a:prstGeom prst="rect">
              <a:avLst/>
            </a:prstGeom>
            <a:solidFill>
              <a:srgbClr val="FDE3B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1">
                  <a:latin typeface="Times New Roman" pitchFamily="18" charset="0"/>
                </a:rPr>
                <a:t>travel(</a:t>
              </a:r>
              <a:r>
                <a:rPr lang="en-US" altLang="en-US" b="1" i="1">
                  <a:latin typeface="Times New Roman" pitchFamily="18" charset="0"/>
                </a:rPr>
                <a:t>x</a:t>
              </a:r>
              <a:r>
                <a:rPr lang="en-US" altLang="en-US" b="1">
                  <a:latin typeface="Times New Roman" pitchFamily="18" charset="0"/>
                </a:rPr>
                <a:t>,</a:t>
              </a:r>
              <a:r>
                <a:rPr lang="en-US" altLang="en-US" b="1" i="1">
                  <a:latin typeface="Times New Roman" pitchFamily="18" charset="0"/>
                </a:rPr>
                <a:t>y</a:t>
              </a:r>
              <a:r>
                <a:rPr lang="en-US" altLang="en-US" b="1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8203" name="Line 130"/>
            <p:cNvSpPr>
              <a:spLocks noChangeShapeType="1"/>
            </p:cNvSpPr>
            <p:nvPr/>
          </p:nvSpPr>
          <p:spPr bwMode="auto">
            <a:xfrm flipH="1">
              <a:off x="1478" y="1430"/>
              <a:ext cx="1232" cy="2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8204" name="Line 131"/>
            <p:cNvSpPr>
              <a:spLocks noChangeShapeType="1"/>
            </p:cNvSpPr>
            <p:nvPr/>
          </p:nvSpPr>
          <p:spPr bwMode="auto">
            <a:xfrm flipH="1">
              <a:off x="2382" y="1430"/>
              <a:ext cx="424" cy="2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8205" name="Line 132"/>
            <p:cNvSpPr>
              <a:spLocks noChangeShapeType="1"/>
            </p:cNvSpPr>
            <p:nvPr/>
          </p:nvSpPr>
          <p:spPr bwMode="auto">
            <a:xfrm>
              <a:off x="2902" y="1430"/>
              <a:ext cx="1008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8206" name="Oval 133"/>
            <p:cNvSpPr>
              <a:spLocks noChangeArrowheads="1"/>
            </p:cNvSpPr>
            <p:nvPr/>
          </p:nvSpPr>
          <p:spPr bwMode="auto">
            <a:xfrm>
              <a:off x="2198" y="1194"/>
              <a:ext cx="1144" cy="284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chemeClr val="accent1"/>
                  </a:solidFill>
                  <a:latin typeface="Times New Roman" pitchFamily="18" charset="0"/>
                </a:rPr>
                <a:t>air-travel(</a:t>
              </a:r>
              <a:r>
                <a:rPr lang="en-US" altLang="en-US" b="1" i="1">
                  <a:solidFill>
                    <a:schemeClr val="accent1"/>
                  </a:solidFill>
                  <a:latin typeface="Times New Roman" pitchFamily="18" charset="0"/>
                </a:rPr>
                <a:t>x</a:t>
              </a:r>
              <a:r>
                <a:rPr lang="en-US" altLang="en-US" b="1">
                  <a:solidFill>
                    <a:schemeClr val="accent1"/>
                  </a:solidFill>
                  <a:latin typeface="Times New Roman" pitchFamily="18" charset="0"/>
                </a:rPr>
                <a:t>,</a:t>
              </a:r>
              <a:r>
                <a:rPr lang="en-US" altLang="en-US" b="1" i="1">
                  <a:solidFill>
                    <a:schemeClr val="accent1"/>
                  </a:solidFill>
                  <a:latin typeface="Times New Roman" pitchFamily="18" charset="0"/>
                </a:rPr>
                <a:t>y</a:t>
              </a:r>
              <a:r>
                <a:rPr lang="en-US" altLang="en-US" b="1">
                  <a:solidFill>
                    <a:schemeClr val="accent1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8207" name="Line 134"/>
            <p:cNvSpPr>
              <a:spLocks noChangeShapeType="1"/>
            </p:cNvSpPr>
            <p:nvPr/>
          </p:nvSpPr>
          <p:spPr bwMode="auto">
            <a:xfrm>
              <a:off x="1958" y="1538"/>
              <a:ext cx="17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8208" name="Line 135"/>
            <p:cNvSpPr>
              <a:spLocks noChangeShapeType="1"/>
            </p:cNvSpPr>
            <p:nvPr/>
          </p:nvSpPr>
          <p:spPr bwMode="auto">
            <a:xfrm>
              <a:off x="2958" y="1470"/>
              <a:ext cx="328" cy="2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8209" name="Rectangle 136"/>
            <p:cNvSpPr>
              <a:spLocks noChangeArrowheads="1"/>
            </p:cNvSpPr>
            <p:nvPr/>
          </p:nvSpPr>
          <p:spPr bwMode="auto">
            <a:xfrm>
              <a:off x="642" y="1670"/>
              <a:ext cx="1228" cy="232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latin typeface="Times New Roman" pitchFamily="18" charset="0"/>
                </a:rPr>
                <a:t>buy-ticket(a(</a:t>
              </a:r>
              <a:r>
                <a:rPr lang="en-US" altLang="en-US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en-US">
                  <a:solidFill>
                    <a:srgbClr val="000000"/>
                  </a:solidFill>
                  <a:latin typeface="Times New Roman" pitchFamily="18" charset="0"/>
                </a:rPr>
                <a:t>),a(</a:t>
              </a:r>
              <a:r>
                <a:rPr lang="en-US" altLang="en-US" i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r>
                <a:rPr lang="en-US" altLang="en-US">
                  <a:solidFill>
                    <a:srgbClr val="000000"/>
                  </a:solidFill>
                  <a:latin typeface="Times New Roman" pitchFamily="18" charset="0"/>
                </a:rPr>
                <a:t>))</a:t>
              </a:r>
            </a:p>
          </p:txBody>
        </p:sp>
        <p:sp>
          <p:nvSpPr>
            <p:cNvPr id="8210" name="Rectangle 137"/>
            <p:cNvSpPr>
              <a:spLocks noChangeArrowheads="1"/>
            </p:cNvSpPr>
            <p:nvPr/>
          </p:nvSpPr>
          <p:spPr bwMode="auto">
            <a:xfrm>
              <a:off x="1941" y="1670"/>
              <a:ext cx="852" cy="232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rgbClr val="000000"/>
                  </a:solidFill>
                  <a:latin typeface="Times New Roman" pitchFamily="18" charset="0"/>
                </a:rPr>
                <a:t>travel(</a:t>
              </a:r>
              <a:r>
                <a:rPr lang="en-US" altLang="en-US" b="1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en-US" b="1">
                  <a:solidFill>
                    <a:srgbClr val="000000"/>
                  </a:solidFill>
                  <a:latin typeface="Times New Roman" pitchFamily="18" charset="0"/>
                </a:rPr>
                <a:t>,a(</a:t>
              </a:r>
              <a:r>
                <a:rPr lang="en-US" altLang="en-US" b="1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en-US" b="1">
                  <a:solidFill>
                    <a:srgbClr val="000000"/>
                  </a:solidFill>
                  <a:latin typeface="Times New Roman" pitchFamily="18" charset="0"/>
                </a:rPr>
                <a:t>))</a:t>
              </a:r>
            </a:p>
          </p:txBody>
        </p:sp>
        <p:sp>
          <p:nvSpPr>
            <p:cNvPr id="8211" name="Rectangle 138"/>
            <p:cNvSpPr>
              <a:spLocks noChangeArrowheads="1"/>
            </p:cNvSpPr>
            <p:nvPr/>
          </p:nvSpPr>
          <p:spPr bwMode="auto">
            <a:xfrm>
              <a:off x="2855" y="1670"/>
              <a:ext cx="808" cy="232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latin typeface="Times New Roman" pitchFamily="18" charset="0"/>
                </a:rPr>
                <a:t>fly(a(</a:t>
              </a:r>
              <a:r>
                <a:rPr lang="en-US" altLang="en-US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en-US">
                  <a:solidFill>
                    <a:srgbClr val="000000"/>
                  </a:solidFill>
                  <a:latin typeface="Times New Roman" pitchFamily="18" charset="0"/>
                </a:rPr>
                <a:t>),a(</a:t>
              </a:r>
              <a:r>
                <a:rPr lang="en-US" altLang="en-US" i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r>
                <a:rPr lang="en-US" altLang="en-US">
                  <a:solidFill>
                    <a:srgbClr val="000000"/>
                  </a:solidFill>
                  <a:latin typeface="Times New Roman" pitchFamily="18" charset="0"/>
                </a:rPr>
                <a:t>))</a:t>
              </a:r>
            </a:p>
          </p:txBody>
        </p:sp>
        <p:sp>
          <p:nvSpPr>
            <p:cNvPr id="8212" name="Rectangle 139"/>
            <p:cNvSpPr>
              <a:spLocks noChangeArrowheads="1"/>
            </p:cNvSpPr>
            <p:nvPr/>
          </p:nvSpPr>
          <p:spPr bwMode="auto">
            <a:xfrm>
              <a:off x="3742" y="1670"/>
              <a:ext cx="848" cy="232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rgbClr val="000000"/>
                  </a:solidFill>
                  <a:latin typeface="Times New Roman" pitchFamily="18" charset="0"/>
                </a:rPr>
                <a:t>travel(a(</a:t>
              </a:r>
              <a:r>
                <a:rPr lang="en-US" altLang="en-US" b="1" i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r>
                <a:rPr lang="en-US" altLang="en-US" b="1">
                  <a:solidFill>
                    <a:srgbClr val="000000"/>
                  </a:solidFill>
                  <a:latin typeface="Times New Roman" pitchFamily="18" charset="0"/>
                </a:rPr>
                <a:t>),y)</a:t>
              </a:r>
            </a:p>
          </p:txBody>
        </p:sp>
      </p:grpSp>
      <p:sp>
        <p:nvSpPr>
          <p:cNvPr id="24" name="Date Placeholder 3"/>
          <p:cNvSpPr txBox="1">
            <a:spLocks noGrp="1"/>
          </p:cNvSpPr>
          <p:nvPr/>
        </p:nvSpPr>
        <p:spPr bwMode="auto">
          <a:xfrm>
            <a:off x="4105275" y="6197600"/>
            <a:ext cx="1704975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400" dirty="0">
                <a:latin typeface="+mn-lt"/>
              </a:rPr>
              <a:t>© Froduald Kabanza</a:t>
            </a:r>
          </a:p>
        </p:txBody>
      </p:sp>
      <p:sp>
        <p:nvSpPr>
          <p:cNvPr id="25" name="Footer Placeholder 4"/>
          <p:cNvSpPr txBox="1">
            <a:spLocks noGrp="1"/>
          </p:cNvSpPr>
          <p:nvPr/>
        </p:nvSpPr>
        <p:spPr bwMode="auto">
          <a:xfrm>
            <a:off x="552450" y="6178550"/>
            <a:ext cx="904875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400">
                <a:latin typeface="+mn-lt"/>
              </a:rPr>
              <a:t>IFT702</a:t>
            </a:r>
          </a:p>
        </p:txBody>
      </p:sp>
      <p:sp>
        <p:nvSpPr>
          <p:cNvPr id="8199" name="Rectangle 35"/>
          <p:cNvSpPr>
            <a:spLocks noChangeArrowheads="1"/>
          </p:cNvSpPr>
          <p:nvPr/>
        </p:nvSpPr>
        <p:spPr bwMode="auto">
          <a:xfrm>
            <a:off x="558800" y="3378200"/>
            <a:ext cx="4902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33CC"/>
              </a:buClr>
              <a:buFont typeface="Webdings" pitchFamily="18" charset="2"/>
              <a:buNone/>
            </a:pPr>
            <a:r>
              <a:rPr lang="fr-CA" altLang="en-US" sz="2000">
                <a:solidFill>
                  <a:schemeClr val="accent1"/>
                </a:solidFill>
                <a:latin typeface="Times New Roman" pitchFamily="18" charset="0"/>
              </a:rPr>
              <a:t>1)</a:t>
            </a:r>
            <a:r>
              <a:rPr lang="fr-CA" altLang="en-US" sz="2000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lang="fr-CA" altLang="en-US" sz="2000" b="1">
                <a:solidFill>
                  <a:schemeClr val="accent1"/>
                </a:solidFill>
                <a:latin typeface="Times New Roman" pitchFamily="18" charset="0"/>
              </a:rPr>
              <a:t>air-travel(</a:t>
            </a:r>
            <a:r>
              <a:rPr lang="fr-CA" altLang="en-US" sz="2000" b="1" i="1">
                <a:solidFill>
                  <a:schemeClr val="accent1"/>
                </a:solidFill>
                <a:latin typeface="Times New Roman" pitchFamily="18" charset="0"/>
              </a:rPr>
              <a:t>x</a:t>
            </a:r>
            <a:r>
              <a:rPr lang="fr-CA" altLang="en-US" sz="2000" b="1">
                <a:solidFill>
                  <a:schemeClr val="accent1"/>
                </a:solidFill>
                <a:latin typeface="Times New Roman" pitchFamily="18" charset="0"/>
              </a:rPr>
              <a:t>,</a:t>
            </a:r>
            <a:r>
              <a:rPr lang="fr-CA" altLang="en-US" sz="2000" b="1" i="1">
                <a:solidFill>
                  <a:schemeClr val="accent1"/>
                </a:solidFill>
                <a:latin typeface="Times New Roman" pitchFamily="18" charset="0"/>
              </a:rPr>
              <a:t>y</a:t>
            </a:r>
            <a:r>
              <a:rPr lang="fr-CA" altLang="en-US" sz="2000" b="1">
                <a:solidFill>
                  <a:schemeClr val="accent1"/>
                </a:solidFill>
                <a:latin typeface="Times New Roman" pitchFamily="18" charset="0"/>
              </a:rPr>
              <a:t>)</a:t>
            </a:r>
          </a:p>
          <a:p>
            <a:pPr lvl="1">
              <a:spcBef>
                <a:spcPct val="20000"/>
              </a:spcBef>
              <a:buClr>
                <a:srgbClr val="0033CC"/>
              </a:buClr>
            </a:pPr>
            <a:r>
              <a:rPr lang="fr-CA" altLang="en-US" sz="2000" i="1">
                <a:latin typeface="Times New Roman" pitchFamily="18" charset="0"/>
              </a:rPr>
              <a:t>Task: </a:t>
            </a:r>
            <a:r>
              <a:rPr lang="fr-CA" altLang="en-US" sz="2000" b="1">
                <a:latin typeface="Times New Roman" pitchFamily="18" charset="0"/>
              </a:rPr>
              <a:t>travel(</a:t>
            </a:r>
            <a:r>
              <a:rPr lang="fr-CA" altLang="en-US" sz="2000" b="1" i="1">
                <a:latin typeface="Times New Roman" pitchFamily="18" charset="0"/>
              </a:rPr>
              <a:t>x</a:t>
            </a:r>
            <a:r>
              <a:rPr lang="fr-CA" altLang="en-US" sz="2000" b="1">
                <a:latin typeface="Times New Roman" pitchFamily="18" charset="0"/>
              </a:rPr>
              <a:t>,</a:t>
            </a:r>
            <a:r>
              <a:rPr lang="fr-CA" altLang="en-US" sz="2000" b="1" i="1">
                <a:latin typeface="Times New Roman" pitchFamily="18" charset="0"/>
              </a:rPr>
              <a:t>y</a:t>
            </a:r>
            <a:r>
              <a:rPr lang="fr-CA" altLang="en-US" sz="2000" b="1">
                <a:latin typeface="Times New Roman" pitchFamily="18" charset="0"/>
              </a:rPr>
              <a:t>)</a:t>
            </a:r>
          </a:p>
          <a:p>
            <a:pPr lvl="1">
              <a:spcBef>
                <a:spcPct val="20000"/>
              </a:spcBef>
              <a:buClr>
                <a:srgbClr val="0033CC"/>
              </a:buClr>
            </a:pPr>
            <a:r>
              <a:rPr lang="fr-CA" altLang="en-US" sz="2000" i="1">
                <a:latin typeface="Times New Roman" pitchFamily="18" charset="0"/>
              </a:rPr>
              <a:t>Pre</a:t>
            </a:r>
            <a:r>
              <a:rPr lang="fr-CA" altLang="en-US" sz="2000">
                <a:latin typeface="Times New Roman" pitchFamily="18" charset="0"/>
              </a:rPr>
              <a:t>: long-distance(</a:t>
            </a:r>
            <a:r>
              <a:rPr lang="fr-CA" altLang="en-US" sz="2000" i="1">
                <a:latin typeface="Times New Roman" pitchFamily="18" charset="0"/>
              </a:rPr>
              <a:t>x,y</a:t>
            </a:r>
            <a:r>
              <a:rPr lang="fr-CA" altLang="en-US" sz="2000">
                <a:latin typeface="Times New Roman" pitchFamily="18" charset="0"/>
              </a:rPr>
              <a:t>)</a:t>
            </a:r>
          </a:p>
          <a:p>
            <a:pPr lvl="1">
              <a:spcBef>
                <a:spcPct val="20000"/>
              </a:spcBef>
              <a:buClr>
                <a:srgbClr val="0033CC"/>
              </a:buClr>
            </a:pPr>
            <a:r>
              <a:rPr lang="fr-CA" altLang="en-US" sz="2000" i="1">
                <a:latin typeface="Times New Roman" pitchFamily="18" charset="0"/>
              </a:rPr>
              <a:t>Subtasks</a:t>
            </a:r>
            <a:r>
              <a:rPr lang="fr-CA" altLang="en-US" sz="2000">
                <a:latin typeface="Times New Roman" pitchFamily="18" charset="0"/>
              </a:rPr>
              <a:t>: </a:t>
            </a:r>
            <a:br>
              <a:rPr lang="fr-CA" altLang="en-US" sz="2000">
                <a:latin typeface="Times New Roman" pitchFamily="18" charset="0"/>
              </a:rPr>
            </a:br>
            <a:r>
              <a:rPr lang="fr-CA" altLang="en-US" sz="2000">
                <a:latin typeface="Times New Roman" pitchFamily="18" charset="0"/>
              </a:rPr>
              <a:t>buy-ticket(a(</a:t>
            </a:r>
            <a:r>
              <a:rPr lang="fr-CA" altLang="en-US" sz="2000" i="1">
                <a:latin typeface="Times New Roman" pitchFamily="18" charset="0"/>
              </a:rPr>
              <a:t>x</a:t>
            </a:r>
            <a:r>
              <a:rPr lang="fr-CA" altLang="en-US" sz="2000">
                <a:latin typeface="Times New Roman" pitchFamily="18" charset="0"/>
              </a:rPr>
              <a:t>)</a:t>
            </a:r>
            <a:r>
              <a:rPr lang="fr-CA" altLang="en-US" sz="2000" i="1">
                <a:latin typeface="Times New Roman" pitchFamily="18" charset="0"/>
              </a:rPr>
              <a:t>,</a:t>
            </a:r>
            <a:r>
              <a:rPr lang="fr-CA" altLang="en-US" sz="2000">
                <a:latin typeface="Times New Roman" pitchFamily="18" charset="0"/>
              </a:rPr>
              <a:t>a(</a:t>
            </a:r>
            <a:r>
              <a:rPr lang="fr-CA" altLang="en-US" sz="2000" i="1">
                <a:latin typeface="Times New Roman" pitchFamily="18" charset="0"/>
              </a:rPr>
              <a:t>y</a:t>
            </a:r>
            <a:r>
              <a:rPr lang="fr-CA" altLang="en-US" sz="2000">
                <a:latin typeface="Times New Roman" pitchFamily="18" charset="0"/>
              </a:rPr>
              <a:t>)), </a:t>
            </a:r>
            <a:r>
              <a:rPr lang="fr-CA" altLang="en-US" sz="2000" b="1">
                <a:latin typeface="Times New Roman" pitchFamily="18" charset="0"/>
              </a:rPr>
              <a:t>travel(</a:t>
            </a:r>
            <a:r>
              <a:rPr lang="fr-CA" altLang="en-US" sz="2000" b="1" i="1">
                <a:latin typeface="Times New Roman" pitchFamily="18" charset="0"/>
              </a:rPr>
              <a:t>x,</a:t>
            </a:r>
            <a:r>
              <a:rPr lang="fr-CA" altLang="en-US" sz="2000" b="1">
                <a:latin typeface="Times New Roman" pitchFamily="18" charset="0"/>
              </a:rPr>
              <a:t>a(</a:t>
            </a:r>
            <a:r>
              <a:rPr lang="fr-CA" altLang="en-US" sz="2000" b="1" i="1">
                <a:latin typeface="Times New Roman" pitchFamily="18" charset="0"/>
              </a:rPr>
              <a:t>x</a:t>
            </a:r>
            <a:r>
              <a:rPr lang="fr-CA" altLang="en-US" sz="2000" b="1">
                <a:latin typeface="Times New Roman" pitchFamily="18" charset="0"/>
              </a:rPr>
              <a:t>))</a:t>
            </a:r>
            <a:r>
              <a:rPr lang="fr-CA" altLang="en-US" sz="2000">
                <a:latin typeface="Times New Roman" pitchFamily="18" charset="0"/>
              </a:rPr>
              <a:t>, </a:t>
            </a:r>
            <a:br>
              <a:rPr lang="fr-CA" altLang="en-US" sz="2000">
                <a:latin typeface="Times New Roman" pitchFamily="18" charset="0"/>
              </a:rPr>
            </a:br>
            <a:r>
              <a:rPr lang="fr-CA" altLang="en-US" sz="2000">
                <a:latin typeface="Times New Roman" pitchFamily="18" charset="0"/>
              </a:rPr>
              <a:t>fly(a(</a:t>
            </a:r>
            <a:r>
              <a:rPr lang="fr-CA" altLang="en-US" sz="2000" i="1">
                <a:latin typeface="Times New Roman" pitchFamily="18" charset="0"/>
              </a:rPr>
              <a:t>x</a:t>
            </a:r>
            <a:r>
              <a:rPr lang="fr-CA" altLang="en-US" sz="2000">
                <a:latin typeface="Times New Roman" pitchFamily="18" charset="0"/>
              </a:rPr>
              <a:t>)</a:t>
            </a:r>
            <a:r>
              <a:rPr lang="fr-CA" altLang="en-US" sz="2000" i="1">
                <a:latin typeface="Times New Roman" pitchFamily="18" charset="0"/>
              </a:rPr>
              <a:t>,</a:t>
            </a:r>
            <a:r>
              <a:rPr lang="fr-CA" altLang="en-US" sz="2000">
                <a:latin typeface="Times New Roman" pitchFamily="18" charset="0"/>
              </a:rPr>
              <a:t>a(</a:t>
            </a:r>
            <a:r>
              <a:rPr lang="fr-CA" altLang="en-US" sz="2000" i="1">
                <a:latin typeface="Times New Roman" pitchFamily="18" charset="0"/>
              </a:rPr>
              <a:t>x</a:t>
            </a:r>
            <a:r>
              <a:rPr lang="fr-CA" altLang="en-US" sz="2000">
                <a:latin typeface="Times New Roman" pitchFamily="18" charset="0"/>
              </a:rPr>
              <a:t>)), </a:t>
            </a:r>
            <a:r>
              <a:rPr lang="fr-CA" altLang="en-US" sz="2000" b="1">
                <a:latin typeface="Times New Roman" pitchFamily="18" charset="0"/>
              </a:rPr>
              <a:t>travel(a(</a:t>
            </a:r>
            <a:r>
              <a:rPr lang="fr-CA" altLang="en-US" sz="2000" b="1" i="1">
                <a:latin typeface="Times New Roman" pitchFamily="18" charset="0"/>
              </a:rPr>
              <a:t>x</a:t>
            </a:r>
            <a:r>
              <a:rPr lang="fr-CA" altLang="en-US" sz="2000" b="1">
                <a:latin typeface="Times New Roman" pitchFamily="18" charset="0"/>
              </a:rPr>
              <a:t>)</a:t>
            </a:r>
            <a:r>
              <a:rPr lang="fr-CA" altLang="en-US" sz="2000" b="1" i="1">
                <a:latin typeface="Times New Roman" pitchFamily="18" charset="0"/>
              </a:rPr>
              <a:t>,y</a:t>
            </a:r>
            <a:r>
              <a:rPr lang="fr-CA" altLang="en-US" sz="2000" b="1">
                <a:latin typeface="Times New Roman" pitchFamily="18" charset="0"/>
              </a:rPr>
              <a:t>)</a:t>
            </a:r>
          </a:p>
          <a:p>
            <a:pPr>
              <a:spcBef>
                <a:spcPct val="20000"/>
              </a:spcBef>
              <a:buClr>
                <a:srgbClr val="0033CC"/>
              </a:buClr>
              <a:buFont typeface="Webdings" pitchFamily="18" charset="2"/>
              <a:buChar char="="/>
            </a:pPr>
            <a:endParaRPr lang="fr-CA" altLang="en-US" sz="2000">
              <a:latin typeface="Times New Roman" pitchFamily="18" charset="0"/>
            </a:endParaRPr>
          </a:p>
        </p:txBody>
      </p:sp>
      <p:sp>
        <p:nvSpPr>
          <p:cNvPr id="8200" name="Rectangle 2"/>
          <p:cNvSpPr>
            <a:spLocks noChangeArrowheads="1"/>
          </p:cNvSpPr>
          <p:nvPr/>
        </p:nvSpPr>
        <p:spPr bwMode="auto">
          <a:xfrm>
            <a:off x="0" y="292100"/>
            <a:ext cx="9144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800" b="1" dirty="0" err="1">
                <a:solidFill>
                  <a:srgbClr val="000066"/>
                </a:solidFill>
              </a:rPr>
              <a:t>Exemple</a:t>
            </a:r>
            <a:endParaRPr lang="en-US" altLang="en-US" sz="2800" b="1" i="1" dirty="0">
              <a:solidFill>
                <a:srgbClr val="00006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4134" y="840342"/>
            <a:ext cx="25436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Les </a:t>
            </a:r>
            <a:r>
              <a:rPr lang="en-CA" sz="2000" dirty="0" err="1"/>
              <a:t>tâches</a:t>
            </a:r>
            <a:r>
              <a:rPr lang="en-CA" sz="2000" dirty="0"/>
              <a:t> non primitives </a:t>
            </a:r>
            <a:r>
              <a:rPr lang="en-CA" sz="2000" dirty="0" err="1"/>
              <a:t>sont</a:t>
            </a:r>
            <a:r>
              <a:rPr lang="en-CA" sz="2000" dirty="0"/>
              <a:t> en </a:t>
            </a:r>
            <a:r>
              <a:rPr lang="en-CA" sz="2000" dirty="0" err="1"/>
              <a:t>gras</a:t>
            </a:r>
            <a:endParaRPr lang="en-CA" sz="2000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014BD-54C7-4D41-998A-56F4A4F83542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Formes des problèmes/solutions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543425"/>
          </a:xfrm>
        </p:spPr>
        <p:txBody>
          <a:bodyPr/>
          <a:lstStyle/>
          <a:p>
            <a:r>
              <a:rPr lang="en-US" altLang="en-US" sz="1800" i="1" dirty="0" err="1"/>
              <a:t>Définition</a:t>
            </a:r>
            <a:r>
              <a:rPr lang="en-US" altLang="en-US" sz="1800" i="1" dirty="0"/>
              <a:t> du </a:t>
            </a:r>
            <a:r>
              <a:rPr lang="en-US" altLang="en-US" sz="1800" i="1" dirty="0" err="1"/>
              <a:t>domaine</a:t>
            </a:r>
            <a:r>
              <a:rPr lang="en-US" altLang="en-US" sz="1800" i="1" dirty="0"/>
              <a:t> </a:t>
            </a:r>
            <a:r>
              <a:rPr lang="en-US" altLang="en-US" sz="1800" dirty="0"/>
              <a:t>: </a:t>
            </a:r>
            <a:r>
              <a:rPr lang="en-US" altLang="en-US" sz="1800" dirty="0" err="1"/>
              <a:t>méthodes</a:t>
            </a:r>
            <a:r>
              <a:rPr lang="en-US" altLang="en-US" sz="1800" dirty="0"/>
              <a:t> &amp; actions</a:t>
            </a:r>
          </a:p>
          <a:p>
            <a:r>
              <a:rPr lang="en-US" altLang="en-US" sz="1800" i="1" dirty="0" err="1"/>
              <a:t>Problème</a:t>
            </a:r>
            <a:r>
              <a:rPr lang="en-US" altLang="en-US" sz="1800" i="1" dirty="0"/>
              <a:t> </a:t>
            </a:r>
            <a:r>
              <a:rPr lang="en-US" altLang="en-US" sz="1800" dirty="0"/>
              <a:t>: </a:t>
            </a:r>
            <a:r>
              <a:rPr lang="en-US" altLang="en-US" sz="1800" dirty="0" err="1"/>
              <a:t>état</a:t>
            </a:r>
            <a:r>
              <a:rPr lang="en-US" altLang="en-US" sz="1800" dirty="0"/>
              <a:t> initial, </a:t>
            </a:r>
            <a:r>
              <a:rPr lang="en-US" alt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(un but</a:t>
            </a:r>
            <a:r>
              <a:rPr lang="en-US" altLang="en-US" sz="1800" dirty="0"/>
              <a:t>), </a:t>
            </a:r>
            <a:r>
              <a:rPr lang="en-US" altLang="en-US" sz="1800" dirty="0" err="1"/>
              <a:t>liste</a:t>
            </a:r>
            <a:r>
              <a:rPr lang="en-US" altLang="en-US" sz="1800" dirty="0"/>
              <a:t> de </a:t>
            </a:r>
            <a:r>
              <a:rPr lang="en-US" altLang="en-US" sz="1800" dirty="0" err="1"/>
              <a:t>tâches</a:t>
            </a:r>
            <a:r>
              <a:rPr lang="en-US" altLang="en-US" sz="1800" dirty="0"/>
              <a:t>, et la </a:t>
            </a:r>
            <a:r>
              <a:rPr lang="en-US" altLang="en-US" sz="1800" dirty="0" err="1"/>
              <a:t>définition</a:t>
            </a:r>
            <a:r>
              <a:rPr lang="en-US" altLang="en-US" sz="1800" dirty="0"/>
              <a:t> du </a:t>
            </a:r>
            <a:r>
              <a:rPr lang="en-US" altLang="en-US" sz="1800" dirty="0" err="1"/>
              <a:t>domaine</a:t>
            </a:r>
            <a:endParaRPr lang="en-US" altLang="en-US" sz="1800" dirty="0"/>
          </a:p>
          <a:p>
            <a:r>
              <a:rPr lang="en-US" altLang="en-US" sz="1800" i="1" dirty="0"/>
              <a:t>Solution</a:t>
            </a:r>
            <a:r>
              <a:rPr lang="en-US" altLang="en-US" sz="1800" dirty="0"/>
              <a:t>:  plan </a:t>
            </a:r>
            <a:r>
              <a:rPr lang="en-US" alt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en-US" sz="1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satisfaisant</a:t>
            </a:r>
            <a:r>
              <a:rPr lang="en-US" alt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le but) </a:t>
            </a:r>
            <a:r>
              <a:rPr lang="en-US" altLang="en-US" sz="1800" dirty="0" err="1"/>
              <a:t>obtenu</a:t>
            </a:r>
            <a:r>
              <a:rPr lang="en-US" altLang="en-US" sz="1800" dirty="0"/>
              <a:t> en</a:t>
            </a:r>
          </a:p>
          <a:p>
            <a:pPr lvl="1"/>
            <a:r>
              <a:rPr lang="en-US" altLang="en-US" sz="1800" dirty="0"/>
              <a:t>Applicant </a:t>
            </a:r>
            <a:r>
              <a:rPr lang="en-US" altLang="en-US" sz="1800" dirty="0" err="1"/>
              <a:t>récursivement</a:t>
            </a:r>
            <a:r>
              <a:rPr lang="en-US" altLang="en-US" sz="1800" dirty="0"/>
              <a:t> les </a:t>
            </a:r>
            <a:r>
              <a:rPr lang="en-US" altLang="en-US" sz="1800" dirty="0" err="1"/>
              <a:t>méthodes</a:t>
            </a:r>
            <a:r>
              <a:rPr lang="en-US" altLang="en-US" sz="1800" dirty="0"/>
              <a:t> aux </a:t>
            </a:r>
            <a:r>
              <a:rPr lang="en-US" altLang="en-US" sz="1800" dirty="0" err="1"/>
              <a:t>tâches</a:t>
            </a:r>
            <a:r>
              <a:rPr lang="en-US" altLang="en-US" sz="1800" dirty="0"/>
              <a:t> non primitives (en </a:t>
            </a:r>
            <a:r>
              <a:rPr lang="en-US" altLang="en-US" sz="1800" dirty="0" err="1"/>
              <a:t>respectant</a:t>
            </a:r>
            <a:r>
              <a:rPr lang="en-US" altLang="en-US" sz="1800" dirty="0"/>
              <a:t> les </a:t>
            </a:r>
            <a:r>
              <a:rPr lang="en-US" altLang="en-US" sz="1800" dirty="0" err="1"/>
              <a:t>préconditions</a:t>
            </a:r>
            <a:r>
              <a:rPr lang="en-US" altLang="en-US" sz="1800" dirty="0"/>
              <a:t>)</a:t>
            </a:r>
          </a:p>
          <a:p>
            <a:pPr lvl="1"/>
            <a:r>
              <a:rPr lang="en-US" altLang="en-US" sz="1800" dirty="0"/>
              <a:t>Applicant </a:t>
            </a:r>
            <a:r>
              <a:rPr lang="en-US" altLang="en-US" sz="1800" dirty="0" err="1"/>
              <a:t>une</a:t>
            </a:r>
            <a:r>
              <a:rPr lang="en-US" altLang="en-US" sz="1800" dirty="0"/>
              <a:t> action </a:t>
            </a:r>
            <a:r>
              <a:rPr lang="en-US" altLang="en-US" sz="1800" dirty="0" err="1"/>
              <a:t>dont</a:t>
            </a:r>
            <a:r>
              <a:rPr lang="en-US" altLang="en-US" sz="1800" dirty="0"/>
              <a:t> les </a:t>
            </a:r>
            <a:r>
              <a:rPr lang="en-US" altLang="en-US" sz="1800" dirty="0" err="1"/>
              <a:t>préconditions</a:t>
            </a:r>
            <a:endParaRPr lang="en-US" altLang="en-US" sz="1800" dirty="0"/>
          </a:p>
          <a:p>
            <a:pPr marL="457200" lvl="1" indent="0">
              <a:buNone/>
            </a:pPr>
            <a:r>
              <a:rPr lang="en-US" altLang="en-US" sz="1800" dirty="0"/>
              <a:t>     </a:t>
            </a:r>
            <a:r>
              <a:rPr lang="en-US" altLang="en-US" sz="1800" dirty="0" err="1"/>
              <a:t>satisfaites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dans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l’état</a:t>
            </a:r>
            <a:r>
              <a:rPr lang="en-US" altLang="en-US" sz="1800" dirty="0"/>
              <a:t> courant.</a:t>
            </a:r>
            <a:br>
              <a:rPr lang="en-US" altLang="en-US" sz="1800" dirty="0"/>
            </a:br>
            <a:endParaRPr lang="en-US" altLang="en-US" sz="1800" dirty="0"/>
          </a:p>
        </p:txBody>
      </p:sp>
      <p:grpSp>
        <p:nvGrpSpPr>
          <p:cNvPr id="12293" name="Group 32"/>
          <p:cNvGrpSpPr>
            <a:grpSpLocks/>
          </p:cNvGrpSpPr>
          <p:nvPr/>
        </p:nvGrpSpPr>
        <p:grpSpPr bwMode="auto">
          <a:xfrm>
            <a:off x="3209925" y="2565400"/>
            <a:ext cx="5302250" cy="3386138"/>
            <a:chOff x="3790950" y="3022600"/>
            <a:chExt cx="5302250" cy="3386138"/>
          </a:xfrm>
        </p:grpSpPr>
        <p:sp>
          <p:nvSpPr>
            <p:cNvPr id="12297" name="Line 20"/>
            <p:cNvSpPr>
              <a:spLocks noChangeAspect="1" noChangeShapeType="1"/>
            </p:cNvSpPr>
            <p:nvPr/>
          </p:nvSpPr>
          <p:spPr bwMode="auto">
            <a:xfrm>
              <a:off x="7058025" y="3346450"/>
              <a:ext cx="0" cy="32067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298" name="Line 22"/>
            <p:cNvSpPr>
              <a:spLocks noChangeAspect="1" noChangeShapeType="1"/>
            </p:cNvSpPr>
            <p:nvPr/>
          </p:nvSpPr>
          <p:spPr bwMode="auto">
            <a:xfrm flipH="1">
              <a:off x="5719763" y="4508500"/>
              <a:ext cx="1246187" cy="344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299" name="Line 24"/>
            <p:cNvSpPr>
              <a:spLocks noChangeAspect="1" noChangeShapeType="1"/>
            </p:cNvSpPr>
            <p:nvPr/>
          </p:nvSpPr>
          <p:spPr bwMode="auto">
            <a:xfrm>
              <a:off x="7083425" y="4533900"/>
              <a:ext cx="604838" cy="333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00" name="Rectangle 31"/>
            <p:cNvSpPr>
              <a:spLocks noChangeArrowheads="1"/>
            </p:cNvSpPr>
            <p:nvPr/>
          </p:nvSpPr>
          <p:spPr bwMode="auto">
            <a:xfrm>
              <a:off x="6575425" y="3022600"/>
              <a:ext cx="954088" cy="357188"/>
            </a:xfrm>
            <a:prstGeom prst="rect">
              <a:avLst/>
            </a:prstGeom>
            <a:solidFill>
              <a:srgbClr val="FFFF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task</a:t>
              </a:r>
            </a:p>
          </p:txBody>
        </p:sp>
        <p:sp>
          <p:nvSpPr>
            <p:cNvPr id="12301" name="Line 32"/>
            <p:cNvSpPr>
              <a:spLocks noChangeShapeType="1"/>
            </p:cNvSpPr>
            <p:nvPr/>
          </p:nvSpPr>
          <p:spPr bwMode="auto">
            <a:xfrm>
              <a:off x="6064250" y="4681538"/>
              <a:ext cx="2133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02" name="Rectangle 33"/>
            <p:cNvSpPr>
              <a:spLocks noChangeArrowheads="1"/>
            </p:cNvSpPr>
            <p:nvPr/>
          </p:nvSpPr>
          <p:spPr bwMode="auto">
            <a:xfrm>
              <a:off x="6499225" y="4191000"/>
              <a:ext cx="941388" cy="357188"/>
            </a:xfrm>
            <a:prstGeom prst="rect">
              <a:avLst/>
            </a:prstGeom>
            <a:solidFill>
              <a:srgbClr val="FDE3B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precond</a:t>
              </a:r>
            </a:p>
          </p:txBody>
        </p:sp>
        <p:sp>
          <p:nvSpPr>
            <p:cNvPr id="12303" name="Line 34"/>
            <p:cNvSpPr>
              <a:spLocks noChangeAspect="1" noChangeShapeType="1"/>
            </p:cNvSpPr>
            <p:nvPr/>
          </p:nvSpPr>
          <p:spPr bwMode="auto">
            <a:xfrm>
              <a:off x="7083425" y="3867150"/>
              <a:ext cx="0" cy="32067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04" name="Oval 35"/>
            <p:cNvSpPr>
              <a:spLocks noChangeAspect="1" noChangeArrowheads="1"/>
            </p:cNvSpPr>
            <p:nvPr/>
          </p:nvSpPr>
          <p:spPr bwMode="auto">
            <a:xfrm>
              <a:off x="6191250" y="3667125"/>
              <a:ext cx="1752600" cy="3175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81D58"/>
                  </a:solidFill>
                </a:rPr>
                <a:t>method</a:t>
              </a:r>
            </a:p>
          </p:txBody>
        </p:sp>
        <p:sp>
          <p:nvSpPr>
            <p:cNvPr id="12305" name="Line 36"/>
            <p:cNvSpPr>
              <a:spLocks noChangeAspect="1" noChangeShapeType="1"/>
            </p:cNvSpPr>
            <p:nvPr/>
          </p:nvSpPr>
          <p:spPr bwMode="auto">
            <a:xfrm>
              <a:off x="7883525" y="5187950"/>
              <a:ext cx="0" cy="32067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06" name="Rectangle 40"/>
            <p:cNvSpPr>
              <a:spLocks noChangeArrowheads="1"/>
            </p:cNvSpPr>
            <p:nvPr/>
          </p:nvSpPr>
          <p:spPr bwMode="auto">
            <a:xfrm>
              <a:off x="3790950" y="6053138"/>
              <a:ext cx="349250" cy="355600"/>
            </a:xfrm>
            <a:prstGeom prst="rect">
              <a:avLst/>
            </a:prstGeom>
            <a:solidFill>
              <a:srgbClr val="D7FFD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45720" tIns="49212" rIns="45720" bIns="49212">
              <a:spAutoFit/>
            </a:bodyPr>
            <a:lstStyle>
              <a:lvl1pPr defTabSz="1065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1065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1065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1065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1065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00"/>
                  </a:solidFill>
                </a:rPr>
                <a:t>s0</a:t>
              </a:r>
            </a:p>
          </p:txBody>
        </p:sp>
        <p:sp>
          <p:nvSpPr>
            <p:cNvPr id="12307" name="Line 46"/>
            <p:cNvSpPr>
              <a:spLocks noChangeAspect="1" noChangeShapeType="1"/>
            </p:cNvSpPr>
            <p:nvPr/>
          </p:nvSpPr>
          <p:spPr bwMode="auto">
            <a:xfrm>
              <a:off x="5419725" y="5187950"/>
              <a:ext cx="0" cy="32067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08" name="Rectangle 53"/>
            <p:cNvSpPr>
              <a:spLocks noChangeArrowheads="1"/>
            </p:cNvSpPr>
            <p:nvPr/>
          </p:nvSpPr>
          <p:spPr bwMode="auto">
            <a:xfrm>
              <a:off x="4327525" y="6032500"/>
              <a:ext cx="941388" cy="357188"/>
            </a:xfrm>
            <a:prstGeom prst="rect">
              <a:avLst/>
            </a:prstGeom>
            <a:solidFill>
              <a:srgbClr val="FDE3B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precond</a:t>
              </a:r>
            </a:p>
          </p:txBody>
        </p:sp>
        <p:sp>
          <p:nvSpPr>
            <p:cNvPr id="12309" name="Rectangle 56"/>
            <p:cNvSpPr>
              <a:spLocks noChangeArrowheads="1"/>
            </p:cNvSpPr>
            <p:nvPr/>
          </p:nvSpPr>
          <p:spPr bwMode="auto">
            <a:xfrm>
              <a:off x="5394325" y="6032500"/>
              <a:ext cx="776288" cy="357188"/>
            </a:xfrm>
            <a:prstGeom prst="rect">
              <a:avLst/>
            </a:prstGeom>
            <a:solidFill>
              <a:srgbClr val="FDE3B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effects</a:t>
              </a:r>
            </a:p>
          </p:txBody>
        </p:sp>
        <p:sp>
          <p:nvSpPr>
            <p:cNvPr id="12310" name="Line 57"/>
            <p:cNvSpPr>
              <a:spLocks noChangeShapeType="1"/>
            </p:cNvSpPr>
            <p:nvPr/>
          </p:nvSpPr>
          <p:spPr bwMode="auto">
            <a:xfrm flipH="1">
              <a:off x="4899025" y="5772150"/>
              <a:ext cx="469900" cy="28257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11" name="Line 58"/>
            <p:cNvSpPr>
              <a:spLocks noChangeShapeType="1"/>
            </p:cNvSpPr>
            <p:nvPr/>
          </p:nvSpPr>
          <p:spPr bwMode="auto">
            <a:xfrm>
              <a:off x="5572125" y="5797550"/>
              <a:ext cx="215900" cy="23177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12" name="Rectangle 61"/>
            <p:cNvSpPr>
              <a:spLocks noChangeArrowheads="1"/>
            </p:cNvSpPr>
            <p:nvPr/>
          </p:nvSpPr>
          <p:spPr bwMode="auto">
            <a:xfrm>
              <a:off x="6778625" y="6032500"/>
              <a:ext cx="941388" cy="357188"/>
            </a:xfrm>
            <a:prstGeom prst="rect">
              <a:avLst/>
            </a:prstGeom>
            <a:solidFill>
              <a:srgbClr val="FDE3B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precond</a:t>
              </a:r>
            </a:p>
          </p:txBody>
        </p:sp>
        <p:sp>
          <p:nvSpPr>
            <p:cNvPr id="12313" name="Rectangle 63"/>
            <p:cNvSpPr>
              <a:spLocks noChangeArrowheads="1"/>
            </p:cNvSpPr>
            <p:nvPr/>
          </p:nvSpPr>
          <p:spPr bwMode="auto">
            <a:xfrm>
              <a:off x="7845425" y="6032500"/>
              <a:ext cx="776288" cy="357188"/>
            </a:xfrm>
            <a:prstGeom prst="rect">
              <a:avLst/>
            </a:prstGeom>
            <a:solidFill>
              <a:srgbClr val="FDE3B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effects</a:t>
              </a:r>
            </a:p>
          </p:txBody>
        </p:sp>
        <p:sp>
          <p:nvSpPr>
            <p:cNvPr id="12314" name="Line 64"/>
            <p:cNvSpPr>
              <a:spLocks noChangeShapeType="1"/>
            </p:cNvSpPr>
            <p:nvPr/>
          </p:nvSpPr>
          <p:spPr bwMode="auto">
            <a:xfrm flipH="1">
              <a:off x="7350125" y="5772150"/>
              <a:ext cx="469900" cy="28257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15" name="Line 65"/>
            <p:cNvSpPr>
              <a:spLocks noChangeShapeType="1"/>
            </p:cNvSpPr>
            <p:nvPr/>
          </p:nvSpPr>
          <p:spPr bwMode="auto">
            <a:xfrm>
              <a:off x="8023225" y="5797550"/>
              <a:ext cx="215900" cy="23177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16" name="Rectangle 66"/>
            <p:cNvSpPr>
              <a:spLocks noChangeArrowheads="1"/>
            </p:cNvSpPr>
            <p:nvPr/>
          </p:nvSpPr>
          <p:spPr bwMode="auto">
            <a:xfrm>
              <a:off x="6280150" y="6027738"/>
              <a:ext cx="349250" cy="355600"/>
            </a:xfrm>
            <a:prstGeom prst="rect">
              <a:avLst/>
            </a:prstGeom>
            <a:solidFill>
              <a:srgbClr val="D7FFD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45720" tIns="49212" rIns="45720" bIns="49212">
              <a:spAutoFit/>
            </a:bodyPr>
            <a:lstStyle>
              <a:lvl1pPr defTabSz="1065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1065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1065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1065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1065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00"/>
                  </a:solidFill>
                </a:rPr>
                <a:t>s1</a:t>
              </a:r>
            </a:p>
          </p:txBody>
        </p:sp>
        <p:sp>
          <p:nvSpPr>
            <p:cNvPr id="12317" name="Rectangle 67"/>
            <p:cNvSpPr>
              <a:spLocks noChangeArrowheads="1"/>
            </p:cNvSpPr>
            <p:nvPr/>
          </p:nvSpPr>
          <p:spPr bwMode="auto">
            <a:xfrm>
              <a:off x="8743950" y="6027738"/>
              <a:ext cx="349250" cy="355600"/>
            </a:xfrm>
            <a:prstGeom prst="rect">
              <a:avLst/>
            </a:prstGeom>
            <a:solidFill>
              <a:srgbClr val="D7FFD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45720" tIns="49212" rIns="45720" bIns="49212">
              <a:spAutoFit/>
            </a:bodyPr>
            <a:lstStyle>
              <a:lvl1pPr defTabSz="1065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1065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1065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1065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1065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00"/>
                  </a:solidFill>
                </a:rPr>
                <a:t>s2</a:t>
              </a:r>
            </a:p>
          </p:txBody>
        </p:sp>
        <p:sp>
          <p:nvSpPr>
            <p:cNvPr id="12318" name="Rectangle 27"/>
            <p:cNvSpPr>
              <a:spLocks noChangeAspect="1" noChangeArrowheads="1"/>
            </p:cNvSpPr>
            <p:nvPr/>
          </p:nvSpPr>
          <p:spPr bwMode="auto">
            <a:xfrm>
              <a:off x="7348538" y="4859338"/>
              <a:ext cx="1065212" cy="355600"/>
            </a:xfrm>
            <a:prstGeom prst="rect">
              <a:avLst/>
            </a:prstGeom>
            <a:solidFill>
              <a:srgbClr val="FFFF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45720" tIns="49212" rIns="45720" bIns="49212">
              <a:spAutoFit/>
            </a:bodyPr>
            <a:lstStyle>
              <a:lvl1pPr defTabSz="1065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1065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1065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1065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1065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00"/>
                  </a:solidFill>
                </a:rPr>
                <a:t>subtask 2</a:t>
              </a:r>
              <a:endParaRPr lang="en-US" altLang="en-US" sz="700">
                <a:solidFill>
                  <a:srgbClr val="000000"/>
                </a:solidFill>
              </a:endParaRPr>
            </a:p>
          </p:txBody>
        </p:sp>
        <p:sp>
          <p:nvSpPr>
            <p:cNvPr id="12319" name="Rectangle 29"/>
            <p:cNvSpPr>
              <a:spLocks noChangeArrowheads="1"/>
            </p:cNvSpPr>
            <p:nvPr/>
          </p:nvSpPr>
          <p:spPr bwMode="auto">
            <a:xfrm>
              <a:off x="4921250" y="4859338"/>
              <a:ext cx="984250" cy="355600"/>
            </a:xfrm>
            <a:prstGeom prst="rect">
              <a:avLst/>
            </a:prstGeom>
            <a:solidFill>
              <a:srgbClr val="FFFF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45720" tIns="49212" rIns="45720" bIns="49212">
              <a:spAutoFit/>
            </a:bodyPr>
            <a:lstStyle>
              <a:lvl1pPr defTabSz="1065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1065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1065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1065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1065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00"/>
                  </a:solidFill>
                </a:rPr>
                <a:t>subtask 1</a:t>
              </a:r>
            </a:p>
          </p:txBody>
        </p:sp>
        <p:sp>
          <p:nvSpPr>
            <p:cNvPr id="12320" name="Oval 55"/>
            <p:cNvSpPr>
              <a:spLocks noChangeAspect="1" noChangeArrowheads="1"/>
            </p:cNvSpPr>
            <p:nvPr/>
          </p:nvSpPr>
          <p:spPr bwMode="auto">
            <a:xfrm>
              <a:off x="4552950" y="5508625"/>
              <a:ext cx="1752600" cy="3175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081D58"/>
                  </a:solidFill>
                </a:rPr>
                <a:t>action</a:t>
              </a:r>
            </a:p>
          </p:txBody>
        </p:sp>
        <p:sp>
          <p:nvSpPr>
            <p:cNvPr id="12321" name="Oval 62"/>
            <p:cNvSpPr>
              <a:spLocks noChangeAspect="1" noChangeArrowheads="1"/>
            </p:cNvSpPr>
            <p:nvPr/>
          </p:nvSpPr>
          <p:spPr bwMode="auto">
            <a:xfrm>
              <a:off x="7004050" y="5508625"/>
              <a:ext cx="1752600" cy="3175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081D58"/>
                  </a:solidFill>
                </a:rPr>
                <a:t>action</a:t>
              </a:r>
            </a:p>
          </p:txBody>
        </p:sp>
      </p:grpSp>
      <p:sp>
        <p:nvSpPr>
          <p:cNvPr id="12294" name="Rectangle 68"/>
          <p:cNvSpPr>
            <a:spLocks noChangeArrowheads="1"/>
          </p:cNvSpPr>
          <p:nvPr/>
        </p:nvSpPr>
        <p:spPr bwMode="auto">
          <a:xfrm>
            <a:off x="1076325" y="1254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105275" y="6197600"/>
            <a:ext cx="1704975" cy="476250"/>
          </a:xfrm>
        </p:spPr>
        <p:txBody>
          <a:bodyPr/>
          <a:lstStyle/>
          <a:p>
            <a:pPr>
              <a:defRPr/>
            </a:pPr>
            <a:r>
              <a:rPr lang="en-US" dirty="0"/>
              <a:t>© Froduald Kabanza</a:t>
            </a: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2450" y="6178550"/>
            <a:ext cx="904875" cy="476250"/>
          </a:xfrm>
        </p:spPr>
        <p:txBody>
          <a:bodyPr/>
          <a:lstStyle/>
          <a:p>
            <a:pPr>
              <a:defRPr/>
            </a:pPr>
            <a:r>
              <a:rPr lang="en-US"/>
              <a:t>IFT702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msc722 2003">
  <a:themeElements>
    <a:clrScheme name="cmsc722 2003 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cmsc722 2003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msc722 200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sc722 200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sc722 200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sc722 200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sc722 200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sc722 200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sc722 200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52e7b51-f1ff-4309-a706-b6eb75fbbce0">
      <Terms xmlns="http://schemas.microsoft.com/office/infopath/2007/PartnerControls"/>
    </lcf76f155ced4ddcb4097134ff3c332f>
    <TaxCatchAll xmlns="e1fec209-7cf4-479f-825c-1adcc9fe396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834EDA5B116A4BBED7B1FF9E6A11F9" ma:contentTypeVersion="14" ma:contentTypeDescription="Crée un document." ma:contentTypeScope="" ma:versionID="1bedc9a17685a9f1bf6ed63b788c56b5">
  <xsd:schema xmlns:xsd="http://www.w3.org/2001/XMLSchema" xmlns:xs="http://www.w3.org/2001/XMLSchema" xmlns:p="http://schemas.microsoft.com/office/2006/metadata/properties" xmlns:ns2="a52e7b51-f1ff-4309-a706-b6eb75fbbce0" xmlns:ns3="e1fec209-7cf4-479f-825c-1adcc9fe396d" targetNamespace="http://schemas.microsoft.com/office/2006/metadata/properties" ma:root="true" ma:fieldsID="190e884377abbaf5f1ab07fb777c269b" ns2:_="" ns3:_="">
    <xsd:import namespace="a52e7b51-f1ff-4309-a706-b6eb75fbbce0"/>
    <xsd:import namespace="e1fec209-7cf4-479f-825c-1adcc9fe39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DateTaken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2e7b51-f1ff-4309-a706-b6eb75fbbc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d264a842-8adc-43f3-ad4e-91e5e271ce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ec209-7cf4-479f-825c-1adcc9fe39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8d5d1917-7822-412a-8d1b-4f2b20d11d80}" ma:internalName="TaxCatchAll" ma:showField="CatchAllData" ma:web="e1fec209-7cf4-479f-825c-1adcc9fe39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4793D9-3291-45F9-B82A-C986356AE427}">
  <ds:schemaRefs>
    <ds:schemaRef ds:uri="http://schemas.microsoft.com/office/2006/metadata/properties"/>
    <ds:schemaRef ds:uri="http://schemas.microsoft.com/office/infopath/2007/PartnerControls"/>
    <ds:schemaRef ds:uri="a52e7b51-f1ff-4309-a706-b6eb75fbbce0"/>
    <ds:schemaRef ds:uri="e1fec209-7cf4-479f-825c-1adcc9fe396d"/>
  </ds:schemaRefs>
</ds:datastoreItem>
</file>

<file path=customXml/itemProps2.xml><?xml version="1.0" encoding="utf-8"?>
<ds:datastoreItem xmlns:ds="http://schemas.openxmlformats.org/officeDocument/2006/customXml" ds:itemID="{4E75DDEC-9F85-4034-BBCC-D79B66B557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2e7b51-f1ff-4309-a706-b6eb75fbbce0"/>
    <ds:schemaRef ds:uri="e1fec209-7cf4-479f-825c-1adcc9fe39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54B3B75-90BD-4FB8-97F6-F887912601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0janus:Users:nau:Naufiles:Education:722:slides:cmsc722 2003.pot</Template>
  <TotalTime>9877</TotalTime>
  <Pages>32</Pages>
  <Words>2900</Words>
  <Application>Microsoft Office PowerPoint</Application>
  <PresentationFormat>Letter Paper (8.5x11 in)</PresentationFormat>
  <Paragraphs>447</Paragraphs>
  <Slides>30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Times</vt:lpstr>
      <vt:lpstr>Times New Roman</vt:lpstr>
      <vt:lpstr>Webdings</vt:lpstr>
      <vt:lpstr>cmsc722 2003</vt:lpstr>
      <vt:lpstr>   IFT608 / IFT 702 Planification en intelligence artificielle   Contrôle de la recherche  avec des réseaux de tâches hiérarchiques</vt:lpstr>
      <vt:lpstr>Sujets</vt:lpstr>
      <vt:lpstr>Introduction</vt:lpstr>
      <vt:lpstr>TLPLAN</vt:lpstr>
      <vt:lpstr>HTN</vt:lpstr>
      <vt:lpstr>Vue d’ensemble de l’approche HTN</vt:lpstr>
      <vt:lpstr>Élements de base d’un HTN</vt:lpstr>
      <vt:lpstr>PowerPoint Presentation</vt:lpstr>
      <vt:lpstr>Formes des problèmes/solutions</vt:lpstr>
      <vt:lpstr>Plan</vt:lpstr>
      <vt:lpstr>Total-Order STN Planning</vt:lpstr>
      <vt:lpstr>Exemple (Ghallab et al., 2004)</vt:lpstr>
      <vt:lpstr>PowerPoint Presentation</vt:lpstr>
      <vt:lpstr>Spécification avec  ordre total</vt:lpstr>
      <vt:lpstr>Exemple – StrarCraft Macromanagement</vt:lpstr>
      <vt:lpstr>Exemple – Network Hackers</vt:lpstr>
      <vt:lpstr>Algorithme : Total-Order Forward decomposition (p. 239)</vt:lpstr>
      <vt:lpstr>PowerPoint Presentation</vt:lpstr>
      <vt:lpstr>Limites des tâches complètement ordonnées</vt:lpstr>
      <vt:lpstr>Plan</vt:lpstr>
      <vt:lpstr>Partial-Order STN Planning</vt:lpstr>
      <vt:lpstr>Partial-Order STN Planning</vt:lpstr>
      <vt:lpstr>Spécification avec  ordre partiel</vt:lpstr>
      <vt:lpstr>Algorithme:  Partial-Order Forward Decomposition (p. 243)</vt:lpstr>
      <vt:lpstr>Comparaison à recherche dans l’espace d’états</vt:lpstr>
      <vt:lpstr>Comparaison avec la planification classique </vt:lpstr>
      <vt:lpstr>PowerPoint Presentation</vt:lpstr>
      <vt:lpstr>Implémentations</vt:lpstr>
      <vt:lpstr>Vers l’apprentissage automatique?</vt:lpstr>
      <vt:lpstr>Références</vt:lpstr>
    </vt:vector>
  </TitlesOfParts>
  <Company>University of Maryland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IFT702 - HTN</dc:title>
  <dc:creator>Froduald Kabanza</dc:creator>
  <cp:lastModifiedBy>Froduald Kabanza</cp:lastModifiedBy>
  <cp:revision>1285</cp:revision>
  <cp:lastPrinted>2003-09-23T17:24:10Z</cp:lastPrinted>
  <dcterms:created xsi:type="dcterms:W3CDTF">1998-07-21T13:11:18Z</dcterms:created>
  <dcterms:modified xsi:type="dcterms:W3CDTF">2023-03-23T14:20:37Z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0x0101004E834EDA5B116A4BBED7B1FF9E6A11F9</vt:lpwstr>
  </property>
  <property fmtid="{D5CDD505-2E9C-101B-9397-08002B2CF9AE}" pid="3" name="MediaServiceImageTags">
    <vt:lpwstr/>
  </property>
</Properties>
</file>