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4"/>
    <p:sldMasterId id="2147483663" r:id="rId5"/>
  </p:sldMasterIdLst>
  <p:notesMasterIdLst>
    <p:notesMasterId r:id="rId37"/>
  </p:notesMasterIdLst>
  <p:handoutMasterIdLst>
    <p:handoutMasterId r:id="rId38"/>
  </p:handoutMasterIdLst>
  <p:sldIdLst>
    <p:sldId id="256" r:id="rId6"/>
    <p:sldId id="321" r:id="rId7"/>
    <p:sldId id="417" r:id="rId8"/>
    <p:sldId id="418" r:id="rId9"/>
    <p:sldId id="420" r:id="rId10"/>
    <p:sldId id="421" r:id="rId11"/>
    <p:sldId id="419" r:id="rId12"/>
    <p:sldId id="422" r:id="rId13"/>
    <p:sldId id="423" r:id="rId14"/>
    <p:sldId id="424" r:id="rId15"/>
    <p:sldId id="322" r:id="rId16"/>
    <p:sldId id="385" r:id="rId17"/>
    <p:sldId id="397" r:id="rId18"/>
    <p:sldId id="387" r:id="rId19"/>
    <p:sldId id="381" r:id="rId20"/>
    <p:sldId id="389" r:id="rId21"/>
    <p:sldId id="398" r:id="rId22"/>
    <p:sldId id="364" r:id="rId23"/>
    <p:sldId id="399" r:id="rId24"/>
    <p:sldId id="366" r:id="rId25"/>
    <p:sldId id="369" r:id="rId26"/>
    <p:sldId id="425" r:id="rId27"/>
    <p:sldId id="401" r:id="rId28"/>
    <p:sldId id="413" r:id="rId29"/>
    <p:sldId id="406" r:id="rId30"/>
    <p:sldId id="407" r:id="rId31"/>
    <p:sldId id="408" r:id="rId32"/>
    <p:sldId id="372" r:id="rId33"/>
    <p:sldId id="416" r:id="rId34"/>
    <p:sldId id="414" r:id="rId35"/>
    <p:sldId id="426" r:id="rId36"/>
  </p:sldIdLst>
  <p:sldSz cx="9144000" cy="6858000" type="screen4x3"/>
  <p:notesSz cx="6997700" cy="9283700"/>
  <p:defaultTex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4">
          <p15:clr>
            <a:srgbClr val="A4A3A4"/>
          </p15:clr>
        </p15:guide>
        <p15:guide id="2" pos="22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a:srgbClr val="210C5C"/>
    <a:srgbClr val="FF0000"/>
    <a:srgbClr val="98AD91"/>
    <a:srgbClr val="85A082"/>
    <a:srgbClr val="00D4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CA87C8-5BED-4B51-BF6F-C8B0661CA6C2}" v="3" dt="2023-03-23T13:43:14.2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44" autoAdjust="0"/>
    <p:restoredTop sz="83936" autoAdjust="0"/>
  </p:normalViewPr>
  <p:slideViewPr>
    <p:cSldViewPr>
      <p:cViewPr varScale="1">
        <p:scale>
          <a:sx n="54" d="100"/>
          <a:sy n="54" d="100"/>
        </p:scale>
        <p:origin x="1680" y="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2" d="100"/>
          <a:sy n="82" d="100"/>
        </p:scale>
        <p:origin x="-1944" y="-78"/>
      </p:cViewPr>
      <p:guideLst>
        <p:guide orient="horz" pos="2924"/>
        <p:guide pos="220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presProps" Target="presProps.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microsoft.com/office/2016/11/relationships/changesInfo" Target="changesInfos/changesInfo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oduald Kabanza" userId="edf393d0-642b-4b9e-8c75-f62133241689" providerId="ADAL" clId="{DECA87C8-5BED-4B51-BF6F-C8B0661CA6C2}"/>
    <pc:docChg chg="custSel addSld modSld">
      <pc:chgData name="Froduald Kabanza" userId="edf393d0-642b-4b9e-8c75-f62133241689" providerId="ADAL" clId="{DECA87C8-5BED-4B51-BF6F-C8B0661CA6C2}" dt="2023-03-23T13:43:15.575" v="139" actId="20577"/>
      <pc:docMkLst>
        <pc:docMk/>
      </pc:docMkLst>
      <pc:sldChg chg="modSp mod">
        <pc:chgData name="Froduald Kabanza" userId="edf393d0-642b-4b9e-8c75-f62133241689" providerId="ADAL" clId="{DECA87C8-5BED-4B51-BF6F-C8B0661CA6C2}" dt="2023-03-08T22:44:21.743" v="0" actId="20577"/>
        <pc:sldMkLst>
          <pc:docMk/>
          <pc:sldMk cId="0" sldId="256"/>
        </pc:sldMkLst>
        <pc:spChg chg="mod">
          <ac:chgData name="Froduald Kabanza" userId="edf393d0-642b-4b9e-8c75-f62133241689" providerId="ADAL" clId="{DECA87C8-5BED-4B51-BF6F-C8B0661CA6C2}" dt="2023-03-08T22:44:21.743" v="0" actId="20577"/>
          <ac:spMkLst>
            <pc:docMk/>
            <pc:sldMk cId="0" sldId="256"/>
            <ac:spMk id="4101" creationId="{00000000-0000-0000-0000-000000000000}"/>
          </ac:spMkLst>
        </pc:spChg>
      </pc:sldChg>
      <pc:sldChg chg="modSp mod">
        <pc:chgData name="Froduald Kabanza" userId="edf393d0-642b-4b9e-8c75-f62133241689" providerId="ADAL" clId="{DECA87C8-5BED-4B51-BF6F-C8B0661CA6C2}" dt="2023-03-23T13:40:47.300" v="7" actId="5793"/>
        <pc:sldMkLst>
          <pc:docMk/>
          <pc:sldMk cId="0" sldId="414"/>
        </pc:sldMkLst>
        <pc:spChg chg="mod">
          <ac:chgData name="Froduald Kabanza" userId="edf393d0-642b-4b9e-8c75-f62133241689" providerId="ADAL" clId="{DECA87C8-5BED-4B51-BF6F-C8B0661CA6C2}" dt="2023-03-23T13:40:47.300" v="7" actId="5793"/>
          <ac:spMkLst>
            <pc:docMk/>
            <pc:sldMk cId="0" sldId="414"/>
            <ac:spMk id="24579" creationId="{00000000-0000-0000-0000-000000000000}"/>
          </ac:spMkLst>
        </pc:spChg>
      </pc:sldChg>
      <pc:sldChg chg="modSp mod">
        <pc:chgData name="Froduald Kabanza" userId="edf393d0-642b-4b9e-8c75-f62133241689" providerId="ADAL" clId="{DECA87C8-5BED-4B51-BF6F-C8B0661CA6C2}" dt="2023-03-23T13:41:03.293" v="11" actId="20577"/>
        <pc:sldMkLst>
          <pc:docMk/>
          <pc:sldMk cId="0" sldId="416"/>
        </pc:sldMkLst>
        <pc:spChg chg="mod">
          <ac:chgData name="Froduald Kabanza" userId="edf393d0-642b-4b9e-8c75-f62133241689" providerId="ADAL" clId="{DECA87C8-5BED-4B51-BF6F-C8B0661CA6C2}" dt="2023-03-23T13:41:03.293" v="11" actId="20577"/>
          <ac:spMkLst>
            <pc:docMk/>
            <pc:sldMk cId="0" sldId="416"/>
            <ac:spMk id="3" creationId="{00000000-0000-0000-0000-000000000000}"/>
          </ac:spMkLst>
        </pc:spChg>
      </pc:sldChg>
      <pc:sldChg chg="modSp add mod">
        <pc:chgData name="Froduald Kabanza" userId="edf393d0-642b-4b9e-8c75-f62133241689" providerId="ADAL" clId="{DECA87C8-5BED-4B51-BF6F-C8B0661CA6C2}" dt="2023-03-23T13:43:15.575" v="139" actId="20577"/>
        <pc:sldMkLst>
          <pc:docMk/>
          <pc:sldMk cId="1377739344" sldId="426"/>
        </pc:sldMkLst>
        <pc:spChg chg="mod">
          <ac:chgData name="Froduald Kabanza" userId="edf393d0-642b-4b9e-8c75-f62133241689" providerId="ADAL" clId="{DECA87C8-5BED-4B51-BF6F-C8B0661CA6C2}" dt="2023-03-23T13:41:39.189" v="63" actId="20577"/>
          <ac:spMkLst>
            <pc:docMk/>
            <pc:sldMk cId="1377739344" sldId="426"/>
            <ac:spMk id="24578" creationId="{00000000-0000-0000-0000-000000000000}"/>
          </ac:spMkLst>
        </pc:spChg>
        <pc:spChg chg="mod">
          <ac:chgData name="Froduald Kabanza" userId="edf393d0-642b-4b9e-8c75-f62133241689" providerId="ADAL" clId="{DECA87C8-5BED-4B51-BF6F-C8B0661CA6C2}" dt="2023-03-23T13:43:15.575" v="139" actId="20577"/>
          <ac:spMkLst>
            <pc:docMk/>
            <pc:sldMk cId="1377739344" sldId="426"/>
            <ac:spMk id="24579"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15" tIns="46508" rIns="93015" bIns="46508" numCol="1" anchor="t" anchorCtr="0" compatLnSpc="1">
            <a:prstTxWarp prst="textNoShape">
              <a:avLst/>
            </a:prstTxWarp>
          </a:bodyPr>
          <a:lstStyle>
            <a:lvl1pPr defTabSz="930275">
              <a:defRPr sz="1300"/>
            </a:lvl1pPr>
          </a:lstStyle>
          <a:p>
            <a:pPr>
              <a:defRPr/>
            </a:pPr>
            <a:r>
              <a:rPr lang="fr-CA"/>
              <a:t>présentation article</a:t>
            </a:r>
          </a:p>
        </p:txBody>
      </p:sp>
      <p:sp>
        <p:nvSpPr>
          <p:cNvPr id="40963" name="Rectangle 3"/>
          <p:cNvSpPr>
            <a:spLocks noGrp="1" noChangeArrowheads="1"/>
          </p:cNvSpPr>
          <p:nvPr>
            <p:ph type="dt" sz="quarter" idx="1"/>
          </p:nvPr>
        </p:nvSpPr>
        <p:spPr bwMode="auto">
          <a:xfrm>
            <a:off x="3965575" y="0"/>
            <a:ext cx="3032125" cy="463550"/>
          </a:xfrm>
          <a:prstGeom prst="rect">
            <a:avLst/>
          </a:prstGeom>
          <a:noFill/>
          <a:ln w="9525">
            <a:noFill/>
            <a:miter lim="800000"/>
            <a:headEnd/>
            <a:tailEnd/>
          </a:ln>
          <a:effectLst/>
        </p:spPr>
        <p:txBody>
          <a:bodyPr vert="horz" wrap="square" lIns="93015" tIns="46508" rIns="93015" bIns="46508" numCol="1" anchor="t" anchorCtr="0" compatLnSpc="1">
            <a:prstTxWarp prst="textNoShape">
              <a:avLst/>
            </a:prstTxWarp>
          </a:bodyPr>
          <a:lstStyle>
            <a:lvl1pPr algn="r" defTabSz="930275">
              <a:defRPr sz="1300"/>
            </a:lvl1pPr>
          </a:lstStyle>
          <a:p>
            <a:pPr>
              <a:defRPr/>
            </a:pPr>
            <a:fld id="{BBAFD764-AEDA-4A5F-B905-4D05506AEB27}" type="datetime2">
              <a:rPr lang="fr-FR" smtClean="0"/>
              <a:t>jeudi 23 mars 2023</a:t>
            </a:fld>
            <a:endParaRPr lang="fr-CA"/>
          </a:p>
        </p:txBody>
      </p:sp>
      <p:sp>
        <p:nvSpPr>
          <p:cNvPr id="40964" name="Rectangle 4"/>
          <p:cNvSpPr>
            <a:spLocks noGrp="1" noChangeArrowheads="1"/>
          </p:cNvSpPr>
          <p:nvPr>
            <p:ph type="ftr" sz="quarter" idx="2"/>
          </p:nvPr>
        </p:nvSpPr>
        <p:spPr bwMode="auto">
          <a:xfrm>
            <a:off x="0" y="8820150"/>
            <a:ext cx="3032125" cy="463550"/>
          </a:xfrm>
          <a:prstGeom prst="rect">
            <a:avLst/>
          </a:prstGeom>
          <a:noFill/>
          <a:ln w="9525">
            <a:noFill/>
            <a:miter lim="800000"/>
            <a:headEnd/>
            <a:tailEnd/>
          </a:ln>
          <a:effectLst/>
        </p:spPr>
        <p:txBody>
          <a:bodyPr vert="horz" wrap="square" lIns="93015" tIns="46508" rIns="93015" bIns="46508" numCol="1" anchor="b" anchorCtr="0" compatLnSpc="1">
            <a:prstTxWarp prst="textNoShape">
              <a:avLst/>
            </a:prstTxWarp>
          </a:bodyPr>
          <a:lstStyle>
            <a:lvl1pPr defTabSz="930275">
              <a:defRPr sz="1300"/>
            </a:lvl1pPr>
          </a:lstStyle>
          <a:p>
            <a:pPr>
              <a:defRPr/>
            </a:pPr>
            <a:endParaRPr lang="fr-CA"/>
          </a:p>
        </p:txBody>
      </p:sp>
      <p:sp>
        <p:nvSpPr>
          <p:cNvPr id="40965" name="Rectangle 5"/>
          <p:cNvSpPr>
            <a:spLocks noGrp="1" noChangeArrowheads="1"/>
          </p:cNvSpPr>
          <p:nvPr>
            <p:ph type="sldNum" sz="quarter" idx="3"/>
          </p:nvPr>
        </p:nvSpPr>
        <p:spPr bwMode="auto">
          <a:xfrm>
            <a:off x="3965575" y="8820150"/>
            <a:ext cx="3032125" cy="463550"/>
          </a:xfrm>
          <a:prstGeom prst="rect">
            <a:avLst/>
          </a:prstGeom>
          <a:noFill/>
          <a:ln w="9525">
            <a:noFill/>
            <a:miter lim="800000"/>
            <a:headEnd/>
            <a:tailEnd/>
          </a:ln>
          <a:effectLst/>
        </p:spPr>
        <p:txBody>
          <a:bodyPr vert="horz" wrap="square" lIns="93015" tIns="46508" rIns="93015" bIns="46508" numCol="1" anchor="b" anchorCtr="0" compatLnSpc="1">
            <a:prstTxWarp prst="textNoShape">
              <a:avLst/>
            </a:prstTxWarp>
          </a:bodyPr>
          <a:lstStyle>
            <a:lvl1pPr algn="r" defTabSz="930275">
              <a:defRPr sz="1300"/>
            </a:lvl1pPr>
          </a:lstStyle>
          <a:p>
            <a:pPr>
              <a:defRPr/>
            </a:pPr>
            <a:fld id="{B83973DD-105D-4D51-B397-FE1D402391FF}" type="slidenum">
              <a:rPr lang="fr-CA"/>
              <a:pPr>
                <a:defRPr/>
              </a:pPr>
              <a:t>‹#›</a:t>
            </a:fld>
            <a:endParaRPr lang="fr-CA"/>
          </a:p>
        </p:txBody>
      </p:sp>
    </p:spTree>
    <p:extLst>
      <p:ext uri="{BB962C8B-B14F-4D97-AF65-F5344CB8AC3E}">
        <p14:creationId xmlns:p14="http://schemas.microsoft.com/office/powerpoint/2010/main" val="53378573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1" name="Rectangle 3"/>
          <p:cNvSpPr>
            <a:spLocks noGrp="1" noChangeArrowheads="1"/>
          </p:cNvSpPr>
          <p:nvPr>
            <p:ph type="dt" idx="1"/>
          </p:nvPr>
        </p:nvSpPr>
        <p:spPr bwMode="auto">
          <a:xfrm>
            <a:off x="0" y="0"/>
            <a:ext cx="1530350" cy="663575"/>
          </a:xfrm>
          <a:prstGeom prst="rect">
            <a:avLst/>
          </a:prstGeom>
          <a:noFill/>
          <a:ln w="9525">
            <a:noFill/>
            <a:miter lim="800000"/>
            <a:headEnd/>
            <a:tailEnd/>
          </a:ln>
          <a:effectLst/>
        </p:spPr>
        <p:txBody>
          <a:bodyPr vert="horz" wrap="square" lIns="93015" tIns="46508" rIns="93015" bIns="46508" numCol="1" anchor="t" anchorCtr="0" compatLnSpc="1">
            <a:prstTxWarp prst="textNoShape">
              <a:avLst/>
            </a:prstTxWarp>
          </a:bodyPr>
          <a:lstStyle>
            <a:lvl1pPr defTabSz="930275">
              <a:defRPr sz="1300"/>
            </a:lvl1pPr>
          </a:lstStyle>
          <a:p>
            <a:pPr>
              <a:defRPr/>
            </a:pPr>
            <a:fld id="{7E3D3014-F3FF-4649-AD1D-3382C3D74231}" type="datetime2">
              <a:rPr lang="fr-FR" smtClean="0"/>
              <a:t>jeudi 23 mars 2023</a:t>
            </a:fld>
            <a:endParaRPr lang="fr-FR"/>
          </a:p>
        </p:txBody>
      </p:sp>
      <p:sp>
        <p:nvSpPr>
          <p:cNvPr id="26627" name="Rectangle 4"/>
          <p:cNvSpPr>
            <a:spLocks noGrp="1" noRot="1" noChangeAspect="1" noChangeArrowheads="1" noTextEdit="1"/>
          </p:cNvSpPr>
          <p:nvPr>
            <p:ph type="sldImg" idx="2"/>
          </p:nvPr>
        </p:nvSpPr>
        <p:spPr bwMode="auto">
          <a:xfrm>
            <a:off x="1725613" y="0"/>
            <a:ext cx="4641850" cy="34813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3" name="Rectangle 5"/>
          <p:cNvSpPr>
            <a:spLocks noGrp="1" noChangeArrowheads="1"/>
          </p:cNvSpPr>
          <p:nvPr>
            <p:ph type="body" sz="quarter" idx="3"/>
          </p:nvPr>
        </p:nvSpPr>
        <p:spPr bwMode="auto">
          <a:xfrm>
            <a:off x="0" y="3684588"/>
            <a:ext cx="6997700" cy="5599112"/>
          </a:xfrm>
          <a:prstGeom prst="rect">
            <a:avLst/>
          </a:prstGeom>
          <a:noFill/>
          <a:ln w="9525">
            <a:noFill/>
            <a:miter lim="800000"/>
            <a:headEnd/>
            <a:tailEnd/>
          </a:ln>
          <a:effectLst/>
        </p:spPr>
        <p:txBody>
          <a:bodyPr vert="horz" wrap="square" lIns="93015" tIns="46508" rIns="93015" bIns="46508" numCol="1" anchor="t" anchorCtr="0" compatLnSpc="1">
            <a:prstTxWarp prst="textNoShape">
              <a:avLst/>
            </a:prstTxWarp>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Tree>
    <p:extLst>
      <p:ext uri="{BB962C8B-B14F-4D97-AF65-F5344CB8AC3E}">
        <p14:creationId xmlns:p14="http://schemas.microsoft.com/office/powerpoint/2010/main" val="1603461428"/>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charset="0"/>
              </a:defRPr>
            </a:lvl1pPr>
            <a:lvl2pPr marL="742950" indent="-285750" defTabSz="930275" eaLnBrk="0" hangingPunct="0">
              <a:defRPr>
                <a:solidFill>
                  <a:schemeClr val="tx1"/>
                </a:solidFill>
                <a:latin typeface="Arial" charset="0"/>
              </a:defRPr>
            </a:lvl2pPr>
            <a:lvl3pPr marL="1143000" indent="-228600" defTabSz="930275" eaLnBrk="0" hangingPunct="0">
              <a:defRPr>
                <a:solidFill>
                  <a:schemeClr val="tx1"/>
                </a:solidFill>
                <a:latin typeface="Arial" charset="0"/>
              </a:defRPr>
            </a:lvl3pPr>
            <a:lvl4pPr marL="1600200" indent="-228600" defTabSz="930275" eaLnBrk="0" hangingPunct="0">
              <a:defRPr>
                <a:solidFill>
                  <a:schemeClr val="tx1"/>
                </a:solidFill>
                <a:latin typeface="Arial" charset="0"/>
              </a:defRPr>
            </a:lvl4pPr>
            <a:lvl5pPr marL="2057400" indent="-228600" defTabSz="930275" eaLnBrk="0" hangingPunct="0">
              <a:defRPr>
                <a:solidFill>
                  <a:schemeClr val="tx1"/>
                </a:solidFill>
                <a:latin typeface="Arial" charset="0"/>
              </a:defRPr>
            </a:lvl5pPr>
            <a:lvl6pPr marL="2514600" indent="-228600" defTabSz="930275" eaLnBrk="0" fontAlgn="base" hangingPunct="0">
              <a:spcBef>
                <a:spcPct val="0"/>
              </a:spcBef>
              <a:spcAft>
                <a:spcPct val="0"/>
              </a:spcAft>
              <a:defRPr>
                <a:solidFill>
                  <a:schemeClr val="tx1"/>
                </a:solidFill>
                <a:latin typeface="Arial" charset="0"/>
              </a:defRPr>
            </a:lvl6pPr>
            <a:lvl7pPr marL="2971800" indent="-228600" defTabSz="930275" eaLnBrk="0" fontAlgn="base" hangingPunct="0">
              <a:spcBef>
                <a:spcPct val="0"/>
              </a:spcBef>
              <a:spcAft>
                <a:spcPct val="0"/>
              </a:spcAft>
              <a:defRPr>
                <a:solidFill>
                  <a:schemeClr val="tx1"/>
                </a:solidFill>
                <a:latin typeface="Arial" charset="0"/>
              </a:defRPr>
            </a:lvl7pPr>
            <a:lvl8pPr marL="3429000" indent="-228600" defTabSz="930275" eaLnBrk="0" fontAlgn="base" hangingPunct="0">
              <a:spcBef>
                <a:spcPct val="0"/>
              </a:spcBef>
              <a:spcAft>
                <a:spcPct val="0"/>
              </a:spcAft>
              <a:defRPr>
                <a:solidFill>
                  <a:schemeClr val="tx1"/>
                </a:solidFill>
                <a:latin typeface="Arial" charset="0"/>
              </a:defRPr>
            </a:lvl8pPr>
            <a:lvl9pPr marL="3886200" indent="-228600" defTabSz="930275" eaLnBrk="0" fontAlgn="base" hangingPunct="0">
              <a:spcBef>
                <a:spcPct val="0"/>
              </a:spcBef>
              <a:spcAft>
                <a:spcPct val="0"/>
              </a:spcAft>
              <a:defRPr>
                <a:solidFill>
                  <a:schemeClr val="tx1"/>
                </a:solidFill>
                <a:latin typeface="Arial" charset="0"/>
              </a:defRPr>
            </a:lvl9pPr>
          </a:lstStyle>
          <a:p>
            <a:pPr eaLnBrk="1" hangingPunct="1"/>
            <a:fld id="{DB127A07-5CC6-4E46-A18D-9D394F07F6B9}" type="datetime2">
              <a:rPr lang="fr-FR" altLang="en-US" smtClean="0"/>
              <a:t>jeudi 23 mars 2023</a:t>
            </a:fld>
            <a:endParaRPr lang="fr-FR" alt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charset="0"/>
              </a:defRPr>
            </a:lvl1pPr>
            <a:lvl2pPr marL="742950" indent="-285750" defTabSz="930275" eaLnBrk="0" hangingPunct="0">
              <a:defRPr>
                <a:solidFill>
                  <a:schemeClr val="tx1"/>
                </a:solidFill>
                <a:latin typeface="Arial" charset="0"/>
              </a:defRPr>
            </a:lvl2pPr>
            <a:lvl3pPr marL="1143000" indent="-228600" defTabSz="930275" eaLnBrk="0" hangingPunct="0">
              <a:defRPr>
                <a:solidFill>
                  <a:schemeClr val="tx1"/>
                </a:solidFill>
                <a:latin typeface="Arial" charset="0"/>
              </a:defRPr>
            </a:lvl3pPr>
            <a:lvl4pPr marL="1600200" indent="-228600" defTabSz="930275" eaLnBrk="0" hangingPunct="0">
              <a:defRPr>
                <a:solidFill>
                  <a:schemeClr val="tx1"/>
                </a:solidFill>
                <a:latin typeface="Arial" charset="0"/>
              </a:defRPr>
            </a:lvl4pPr>
            <a:lvl5pPr marL="2057400" indent="-228600" defTabSz="930275" eaLnBrk="0" hangingPunct="0">
              <a:defRPr>
                <a:solidFill>
                  <a:schemeClr val="tx1"/>
                </a:solidFill>
                <a:latin typeface="Arial" charset="0"/>
              </a:defRPr>
            </a:lvl5pPr>
            <a:lvl6pPr marL="2514600" indent="-228600" defTabSz="930275" eaLnBrk="0" fontAlgn="base" hangingPunct="0">
              <a:spcBef>
                <a:spcPct val="0"/>
              </a:spcBef>
              <a:spcAft>
                <a:spcPct val="0"/>
              </a:spcAft>
              <a:defRPr>
                <a:solidFill>
                  <a:schemeClr val="tx1"/>
                </a:solidFill>
                <a:latin typeface="Arial" charset="0"/>
              </a:defRPr>
            </a:lvl6pPr>
            <a:lvl7pPr marL="2971800" indent="-228600" defTabSz="930275" eaLnBrk="0" fontAlgn="base" hangingPunct="0">
              <a:spcBef>
                <a:spcPct val="0"/>
              </a:spcBef>
              <a:spcAft>
                <a:spcPct val="0"/>
              </a:spcAft>
              <a:defRPr>
                <a:solidFill>
                  <a:schemeClr val="tx1"/>
                </a:solidFill>
                <a:latin typeface="Arial" charset="0"/>
              </a:defRPr>
            </a:lvl7pPr>
            <a:lvl8pPr marL="3429000" indent="-228600" defTabSz="930275" eaLnBrk="0" fontAlgn="base" hangingPunct="0">
              <a:spcBef>
                <a:spcPct val="0"/>
              </a:spcBef>
              <a:spcAft>
                <a:spcPct val="0"/>
              </a:spcAft>
              <a:defRPr>
                <a:solidFill>
                  <a:schemeClr val="tx1"/>
                </a:solidFill>
                <a:latin typeface="Arial" charset="0"/>
              </a:defRPr>
            </a:lvl8pPr>
            <a:lvl9pPr marL="3886200" indent="-228600" defTabSz="930275" eaLnBrk="0" fontAlgn="base" hangingPunct="0">
              <a:spcBef>
                <a:spcPct val="0"/>
              </a:spcBef>
              <a:spcAft>
                <a:spcPct val="0"/>
              </a:spcAft>
              <a:defRPr>
                <a:solidFill>
                  <a:schemeClr val="tx1"/>
                </a:solidFill>
                <a:latin typeface="Arial" charset="0"/>
              </a:defRPr>
            </a:lvl9pPr>
          </a:lstStyle>
          <a:p>
            <a:pPr eaLnBrk="1" hangingPunct="1"/>
            <a:fld id="{3000A60D-A741-4249-9CEB-6943209610E5}" type="datetime2">
              <a:rPr lang="fr-FR" altLang="en-US" smtClean="0"/>
              <a:t>jeudi 23 mars 2023</a:t>
            </a:fld>
            <a:endParaRPr lang="fr-FR" altLang="en-US"/>
          </a:p>
        </p:txBody>
      </p:sp>
      <p:sp>
        <p:nvSpPr>
          <p:cNvPr id="33795" name="Rectangle 2"/>
          <p:cNvSpPr>
            <a:spLocks noGrp="1" noRot="1" noChangeAspect="1" noChangeArrowheads="1" noTextEdit="1"/>
          </p:cNvSpPr>
          <p:nvPr>
            <p:ph type="sldImg"/>
          </p:nvPr>
        </p:nvSpPr>
        <p:spPr>
          <a:xfrm>
            <a:off x="1177925" y="696913"/>
            <a:ext cx="4641850" cy="3481387"/>
          </a:xfrm>
          <a:ln/>
        </p:spPr>
      </p:sp>
      <p:sp>
        <p:nvSpPr>
          <p:cNvPr id="33796" name="Rectangle 3"/>
          <p:cNvSpPr>
            <a:spLocks noGrp="1" noChangeArrowheads="1"/>
          </p:cNvSpPr>
          <p:nvPr>
            <p:ph type="body" idx="1"/>
          </p:nvPr>
        </p:nvSpPr>
        <p:spPr>
          <a:xfrm>
            <a:off x="700088" y="4410075"/>
            <a:ext cx="559752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charset="0"/>
              </a:defRPr>
            </a:lvl1pPr>
            <a:lvl2pPr marL="742950" indent="-285750" defTabSz="930275" eaLnBrk="0" hangingPunct="0">
              <a:defRPr>
                <a:solidFill>
                  <a:schemeClr val="tx1"/>
                </a:solidFill>
                <a:latin typeface="Arial" charset="0"/>
              </a:defRPr>
            </a:lvl2pPr>
            <a:lvl3pPr marL="1143000" indent="-228600" defTabSz="930275" eaLnBrk="0" hangingPunct="0">
              <a:defRPr>
                <a:solidFill>
                  <a:schemeClr val="tx1"/>
                </a:solidFill>
                <a:latin typeface="Arial" charset="0"/>
              </a:defRPr>
            </a:lvl3pPr>
            <a:lvl4pPr marL="1600200" indent="-228600" defTabSz="930275" eaLnBrk="0" hangingPunct="0">
              <a:defRPr>
                <a:solidFill>
                  <a:schemeClr val="tx1"/>
                </a:solidFill>
                <a:latin typeface="Arial" charset="0"/>
              </a:defRPr>
            </a:lvl4pPr>
            <a:lvl5pPr marL="2057400" indent="-228600" defTabSz="930275" eaLnBrk="0" hangingPunct="0">
              <a:defRPr>
                <a:solidFill>
                  <a:schemeClr val="tx1"/>
                </a:solidFill>
                <a:latin typeface="Arial" charset="0"/>
              </a:defRPr>
            </a:lvl5pPr>
            <a:lvl6pPr marL="2514600" indent="-228600" defTabSz="930275" eaLnBrk="0" fontAlgn="base" hangingPunct="0">
              <a:spcBef>
                <a:spcPct val="0"/>
              </a:spcBef>
              <a:spcAft>
                <a:spcPct val="0"/>
              </a:spcAft>
              <a:defRPr>
                <a:solidFill>
                  <a:schemeClr val="tx1"/>
                </a:solidFill>
                <a:latin typeface="Arial" charset="0"/>
              </a:defRPr>
            </a:lvl6pPr>
            <a:lvl7pPr marL="2971800" indent="-228600" defTabSz="930275" eaLnBrk="0" fontAlgn="base" hangingPunct="0">
              <a:spcBef>
                <a:spcPct val="0"/>
              </a:spcBef>
              <a:spcAft>
                <a:spcPct val="0"/>
              </a:spcAft>
              <a:defRPr>
                <a:solidFill>
                  <a:schemeClr val="tx1"/>
                </a:solidFill>
                <a:latin typeface="Arial" charset="0"/>
              </a:defRPr>
            </a:lvl7pPr>
            <a:lvl8pPr marL="3429000" indent="-228600" defTabSz="930275" eaLnBrk="0" fontAlgn="base" hangingPunct="0">
              <a:spcBef>
                <a:spcPct val="0"/>
              </a:spcBef>
              <a:spcAft>
                <a:spcPct val="0"/>
              </a:spcAft>
              <a:defRPr>
                <a:solidFill>
                  <a:schemeClr val="tx1"/>
                </a:solidFill>
                <a:latin typeface="Arial" charset="0"/>
              </a:defRPr>
            </a:lvl8pPr>
            <a:lvl9pPr marL="3886200" indent="-228600" defTabSz="930275" eaLnBrk="0" fontAlgn="base" hangingPunct="0">
              <a:spcBef>
                <a:spcPct val="0"/>
              </a:spcBef>
              <a:spcAft>
                <a:spcPct val="0"/>
              </a:spcAft>
              <a:defRPr>
                <a:solidFill>
                  <a:schemeClr val="tx1"/>
                </a:solidFill>
                <a:latin typeface="Arial" charset="0"/>
              </a:defRPr>
            </a:lvl9pPr>
          </a:lstStyle>
          <a:p>
            <a:pPr eaLnBrk="1" hangingPunct="1"/>
            <a:fld id="{6DFAB4C1-3A35-4F5C-AE4F-AEBCC5C52B7F}" type="datetime2">
              <a:rPr lang="fr-FR" altLang="en-US" smtClean="0"/>
              <a:t>jeudi 23 mars 2023</a:t>
            </a:fld>
            <a:endParaRPr lang="fr-FR" altLang="en-US"/>
          </a:p>
        </p:txBody>
      </p:sp>
      <p:sp>
        <p:nvSpPr>
          <p:cNvPr id="34819" name="Rectangle 2"/>
          <p:cNvSpPr>
            <a:spLocks noGrp="1" noRot="1" noChangeAspect="1" noChangeArrowheads="1" noTextEdit="1"/>
          </p:cNvSpPr>
          <p:nvPr>
            <p:ph type="sldImg"/>
          </p:nvPr>
        </p:nvSpPr>
        <p:spPr>
          <a:xfrm>
            <a:off x="1177925" y="696913"/>
            <a:ext cx="4641850" cy="3481387"/>
          </a:xfrm>
          <a:ln/>
        </p:spPr>
      </p:sp>
      <p:sp>
        <p:nvSpPr>
          <p:cNvPr id="34820" name="Rectangle 3"/>
          <p:cNvSpPr>
            <a:spLocks noGrp="1" noChangeArrowheads="1"/>
          </p:cNvSpPr>
          <p:nvPr>
            <p:ph type="body" idx="1"/>
          </p:nvPr>
        </p:nvSpPr>
        <p:spPr>
          <a:xfrm>
            <a:off x="700088" y="4410075"/>
            <a:ext cx="559752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charset="0"/>
              </a:defRPr>
            </a:lvl1pPr>
            <a:lvl2pPr marL="742950" indent="-285750" defTabSz="930275" eaLnBrk="0" hangingPunct="0">
              <a:defRPr>
                <a:solidFill>
                  <a:schemeClr val="tx1"/>
                </a:solidFill>
                <a:latin typeface="Arial" charset="0"/>
              </a:defRPr>
            </a:lvl2pPr>
            <a:lvl3pPr marL="1143000" indent="-228600" defTabSz="930275" eaLnBrk="0" hangingPunct="0">
              <a:defRPr>
                <a:solidFill>
                  <a:schemeClr val="tx1"/>
                </a:solidFill>
                <a:latin typeface="Arial" charset="0"/>
              </a:defRPr>
            </a:lvl3pPr>
            <a:lvl4pPr marL="1600200" indent="-228600" defTabSz="930275" eaLnBrk="0" hangingPunct="0">
              <a:defRPr>
                <a:solidFill>
                  <a:schemeClr val="tx1"/>
                </a:solidFill>
                <a:latin typeface="Arial" charset="0"/>
              </a:defRPr>
            </a:lvl4pPr>
            <a:lvl5pPr marL="2057400" indent="-228600" defTabSz="930275" eaLnBrk="0" hangingPunct="0">
              <a:defRPr>
                <a:solidFill>
                  <a:schemeClr val="tx1"/>
                </a:solidFill>
                <a:latin typeface="Arial" charset="0"/>
              </a:defRPr>
            </a:lvl5pPr>
            <a:lvl6pPr marL="2514600" indent="-228600" defTabSz="930275" eaLnBrk="0" fontAlgn="base" hangingPunct="0">
              <a:spcBef>
                <a:spcPct val="0"/>
              </a:spcBef>
              <a:spcAft>
                <a:spcPct val="0"/>
              </a:spcAft>
              <a:defRPr>
                <a:solidFill>
                  <a:schemeClr val="tx1"/>
                </a:solidFill>
                <a:latin typeface="Arial" charset="0"/>
              </a:defRPr>
            </a:lvl6pPr>
            <a:lvl7pPr marL="2971800" indent="-228600" defTabSz="930275" eaLnBrk="0" fontAlgn="base" hangingPunct="0">
              <a:spcBef>
                <a:spcPct val="0"/>
              </a:spcBef>
              <a:spcAft>
                <a:spcPct val="0"/>
              </a:spcAft>
              <a:defRPr>
                <a:solidFill>
                  <a:schemeClr val="tx1"/>
                </a:solidFill>
                <a:latin typeface="Arial" charset="0"/>
              </a:defRPr>
            </a:lvl7pPr>
            <a:lvl8pPr marL="3429000" indent="-228600" defTabSz="930275" eaLnBrk="0" fontAlgn="base" hangingPunct="0">
              <a:spcBef>
                <a:spcPct val="0"/>
              </a:spcBef>
              <a:spcAft>
                <a:spcPct val="0"/>
              </a:spcAft>
              <a:defRPr>
                <a:solidFill>
                  <a:schemeClr val="tx1"/>
                </a:solidFill>
                <a:latin typeface="Arial" charset="0"/>
              </a:defRPr>
            </a:lvl8pPr>
            <a:lvl9pPr marL="3886200" indent="-228600" defTabSz="930275" eaLnBrk="0" fontAlgn="base" hangingPunct="0">
              <a:spcBef>
                <a:spcPct val="0"/>
              </a:spcBef>
              <a:spcAft>
                <a:spcPct val="0"/>
              </a:spcAft>
              <a:defRPr>
                <a:solidFill>
                  <a:schemeClr val="tx1"/>
                </a:solidFill>
                <a:latin typeface="Arial" charset="0"/>
              </a:defRPr>
            </a:lvl9pPr>
          </a:lstStyle>
          <a:p>
            <a:pPr eaLnBrk="1" hangingPunct="1"/>
            <a:fld id="{7796F589-B1B8-4CC9-9CC4-814B7FD8C31D}" type="datetime2">
              <a:rPr lang="fr-FR" altLang="en-US" smtClean="0"/>
              <a:t>jeudi 23 mars 2023</a:t>
            </a:fld>
            <a:endParaRPr lang="fr-FR" altLang="en-US"/>
          </a:p>
        </p:txBody>
      </p:sp>
      <p:sp>
        <p:nvSpPr>
          <p:cNvPr id="35843" name="Rectangle 2"/>
          <p:cNvSpPr>
            <a:spLocks noGrp="1" noRot="1" noChangeAspect="1" noChangeArrowheads="1" noTextEdit="1"/>
          </p:cNvSpPr>
          <p:nvPr>
            <p:ph type="sldImg"/>
          </p:nvPr>
        </p:nvSpPr>
        <p:spPr>
          <a:xfrm>
            <a:off x="1177925" y="696913"/>
            <a:ext cx="4641850" cy="3481387"/>
          </a:xfrm>
          <a:ln/>
        </p:spPr>
      </p:sp>
      <p:sp>
        <p:nvSpPr>
          <p:cNvPr id="35844" name="Rectangle 3"/>
          <p:cNvSpPr>
            <a:spLocks noGrp="1" noChangeArrowheads="1"/>
          </p:cNvSpPr>
          <p:nvPr>
            <p:ph type="body" idx="1"/>
          </p:nvPr>
        </p:nvSpPr>
        <p:spPr>
          <a:xfrm>
            <a:off x="700088" y="4410075"/>
            <a:ext cx="559752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charset="0"/>
              </a:defRPr>
            </a:lvl1pPr>
            <a:lvl2pPr marL="742950" indent="-285750" defTabSz="930275" eaLnBrk="0" hangingPunct="0">
              <a:defRPr>
                <a:solidFill>
                  <a:schemeClr val="tx1"/>
                </a:solidFill>
                <a:latin typeface="Arial" charset="0"/>
              </a:defRPr>
            </a:lvl2pPr>
            <a:lvl3pPr marL="1143000" indent="-228600" defTabSz="930275" eaLnBrk="0" hangingPunct="0">
              <a:defRPr>
                <a:solidFill>
                  <a:schemeClr val="tx1"/>
                </a:solidFill>
                <a:latin typeface="Arial" charset="0"/>
              </a:defRPr>
            </a:lvl3pPr>
            <a:lvl4pPr marL="1600200" indent="-228600" defTabSz="930275" eaLnBrk="0" hangingPunct="0">
              <a:defRPr>
                <a:solidFill>
                  <a:schemeClr val="tx1"/>
                </a:solidFill>
                <a:latin typeface="Arial" charset="0"/>
              </a:defRPr>
            </a:lvl4pPr>
            <a:lvl5pPr marL="2057400" indent="-228600" defTabSz="930275" eaLnBrk="0" hangingPunct="0">
              <a:defRPr>
                <a:solidFill>
                  <a:schemeClr val="tx1"/>
                </a:solidFill>
                <a:latin typeface="Arial" charset="0"/>
              </a:defRPr>
            </a:lvl5pPr>
            <a:lvl6pPr marL="2514600" indent="-228600" defTabSz="930275" eaLnBrk="0" fontAlgn="base" hangingPunct="0">
              <a:spcBef>
                <a:spcPct val="0"/>
              </a:spcBef>
              <a:spcAft>
                <a:spcPct val="0"/>
              </a:spcAft>
              <a:defRPr>
                <a:solidFill>
                  <a:schemeClr val="tx1"/>
                </a:solidFill>
                <a:latin typeface="Arial" charset="0"/>
              </a:defRPr>
            </a:lvl6pPr>
            <a:lvl7pPr marL="2971800" indent="-228600" defTabSz="930275" eaLnBrk="0" fontAlgn="base" hangingPunct="0">
              <a:spcBef>
                <a:spcPct val="0"/>
              </a:spcBef>
              <a:spcAft>
                <a:spcPct val="0"/>
              </a:spcAft>
              <a:defRPr>
                <a:solidFill>
                  <a:schemeClr val="tx1"/>
                </a:solidFill>
                <a:latin typeface="Arial" charset="0"/>
              </a:defRPr>
            </a:lvl7pPr>
            <a:lvl8pPr marL="3429000" indent="-228600" defTabSz="930275" eaLnBrk="0" fontAlgn="base" hangingPunct="0">
              <a:spcBef>
                <a:spcPct val="0"/>
              </a:spcBef>
              <a:spcAft>
                <a:spcPct val="0"/>
              </a:spcAft>
              <a:defRPr>
                <a:solidFill>
                  <a:schemeClr val="tx1"/>
                </a:solidFill>
                <a:latin typeface="Arial" charset="0"/>
              </a:defRPr>
            </a:lvl8pPr>
            <a:lvl9pPr marL="3886200" indent="-228600" defTabSz="930275" eaLnBrk="0" fontAlgn="base" hangingPunct="0">
              <a:spcBef>
                <a:spcPct val="0"/>
              </a:spcBef>
              <a:spcAft>
                <a:spcPct val="0"/>
              </a:spcAft>
              <a:defRPr>
                <a:solidFill>
                  <a:schemeClr val="tx1"/>
                </a:solidFill>
                <a:latin typeface="Arial" charset="0"/>
              </a:defRPr>
            </a:lvl9pPr>
          </a:lstStyle>
          <a:p>
            <a:pPr eaLnBrk="1" hangingPunct="1"/>
            <a:fld id="{7150BE0D-C615-47A7-95FB-5C0E8DF8EB54}" type="datetime2">
              <a:rPr lang="fr-FR" altLang="en-US" smtClean="0"/>
              <a:t>jeudi 23 mars 2023</a:t>
            </a:fld>
            <a:endParaRPr lang="fr-FR" altLang="en-US"/>
          </a:p>
        </p:txBody>
      </p:sp>
      <p:sp>
        <p:nvSpPr>
          <p:cNvPr id="36867" name="Rectangle 2"/>
          <p:cNvSpPr>
            <a:spLocks noGrp="1" noRot="1" noChangeAspect="1" noChangeArrowheads="1" noTextEdit="1"/>
          </p:cNvSpPr>
          <p:nvPr>
            <p:ph type="sldImg"/>
          </p:nvPr>
        </p:nvSpPr>
        <p:spPr>
          <a:xfrm>
            <a:off x="1177925" y="696913"/>
            <a:ext cx="4641850" cy="3481387"/>
          </a:xfrm>
          <a:ln/>
        </p:spPr>
      </p:sp>
      <p:sp>
        <p:nvSpPr>
          <p:cNvPr id="36868" name="Rectangle 3"/>
          <p:cNvSpPr>
            <a:spLocks noGrp="1" noChangeArrowheads="1"/>
          </p:cNvSpPr>
          <p:nvPr>
            <p:ph type="body" idx="1"/>
          </p:nvPr>
        </p:nvSpPr>
        <p:spPr>
          <a:xfrm>
            <a:off x="700088" y="4410075"/>
            <a:ext cx="559752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charset="0"/>
              </a:defRPr>
            </a:lvl1pPr>
            <a:lvl2pPr marL="742950" indent="-285750" defTabSz="930275" eaLnBrk="0" hangingPunct="0">
              <a:defRPr>
                <a:solidFill>
                  <a:schemeClr val="tx1"/>
                </a:solidFill>
                <a:latin typeface="Arial" charset="0"/>
              </a:defRPr>
            </a:lvl2pPr>
            <a:lvl3pPr marL="1143000" indent="-228600" defTabSz="930275" eaLnBrk="0" hangingPunct="0">
              <a:defRPr>
                <a:solidFill>
                  <a:schemeClr val="tx1"/>
                </a:solidFill>
                <a:latin typeface="Arial" charset="0"/>
              </a:defRPr>
            </a:lvl3pPr>
            <a:lvl4pPr marL="1600200" indent="-228600" defTabSz="930275" eaLnBrk="0" hangingPunct="0">
              <a:defRPr>
                <a:solidFill>
                  <a:schemeClr val="tx1"/>
                </a:solidFill>
                <a:latin typeface="Arial" charset="0"/>
              </a:defRPr>
            </a:lvl4pPr>
            <a:lvl5pPr marL="2057400" indent="-228600" defTabSz="930275" eaLnBrk="0" hangingPunct="0">
              <a:defRPr>
                <a:solidFill>
                  <a:schemeClr val="tx1"/>
                </a:solidFill>
                <a:latin typeface="Arial" charset="0"/>
              </a:defRPr>
            </a:lvl5pPr>
            <a:lvl6pPr marL="2514600" indent="-228600" defTabSz="930275" eaLnBrk="0" fontAlgn="base" hangingPunct="0">
              <a:spcBef>
                <a:spcPct val="0"/>
              </a:spcBef>
              <a:spcAft>
                <a:spcPct val="0"/>
              </a:spcAft>
              <a:defRPr>
                <a:solidFill>
                  <a:schemeClr val="tx1"/>
                </a:solidFill>
                <a:latin typeface="Arial" charset="0"/>
              </a:defRPr>
            </a:lvl6pPr>
            <a:lvl7pPr marL="2971800" indent="-228600" defTabSz="930275" eaLnBrk="0" fontAlgn="base" hangingPunct="0">
              <a:spcBef>
                <a:spcPct val="0"/>
              </a:spcBef>
              <a:spcAft>
                <a:spcPct val="0"/>
              </a:spcAft>
              <a:defRPr>
                <a:solidFill>
                  <a:schemeClr val="tx1"/>
                </a:solidFill>
                <a:latin typeface="Arial" charset="0"/>
              </a:defRPr>
            </a:lvl7pPr>
            <a:lvl8pPr marL="3429000" indent="-228600" defTabSz="930275" eaLnBrk="0" fontAlgn="base" hangingPunct="0">
              <a:spcBef>
                <a:spcPct val="0"/>
              </a:spcBef>
              <a:spcAft>
                <a:spcPct val="0"/>
              </a:spcAft>
              <a:defRPr>
                <a:solidFill>
                  <a:schemeClr val="tx1"/>
                </a:solidFill>
                <a:latin typeface="Arial" charset="0"/>
              </a:defRPr>
            </a:lvl8pPr>
            <a:lvl9pPr marL="3886200" indent="-228600" defTabSz="930275" eaLnBrk="0" fontAlgn="base" hangingPunct="0">
              <a:spcBef>
                <a:spcPct val="0"/>
              </a:spcBef>
              <a:spcAft>
                <a:spcPct val="0"/>
              </a:spcAft>
              <a:defRPr>
                <a:solidFill>
                  <a:schemeClr val="tx1"/>
                </a:solidFill>
                <a:latin typeface="Arial" charset="0"/>
              </a:defRPr>
            </a:lvl9pPr>
          </a:lstStyle>
          <a:p>
            <a:pPr eaLnBrk="1" hangingPunct="1"/>
            <a:fld id="{975A075C-FB68-40ED-AEB9-3B558246464B}" type="datetime2">
              <a:rPr lang="fr-FR" altLang="en-US" smtClean="0"/>
              <a:t>jeudi 23 mars 2023</a:t>
            </a:fld>
            <a:endParaRPr lang="fr-FR" altLang="en-US"/>
          </a:p>
        </p:txBody>
      </p:sp>
      <p:sp>
        <p:nvSpPr>
          <p:cNvPr id="37891" name="Rectangle 2"/>
          <p:cNvSpPr>
            <a:spLocks noGrp="1" noRot="1" noChangeAspect="1" noChangeArrowheads="1" noTextEdit="1"/>
          </p:cNvSpPr>
          <p:nvPr>
            <p:ph type="sldImg"/>
          </p:nvPr>
        </p:nvSpPr>
        <p:spPr>
          <a:xfrm>
            <a:off x="1177925" y="696913"/>
            <a:ext cx="4641850" cy="3481387"/>
          </a:xfrm>
          <a:ln/>
        </p:spPr>
      </p:sp>
      <p:sp>
        <p:nvSpPr>
          <p:cNvPr id="37892" name="Rectangle 3"/>
          <p:cNvSpPr>
            <a:spLocks noGrp="1" noChangeArrowheads="1"/>
          </p:cNvSpPr>
          <p:nvPr>
            <p:ph type="body" idx="1"/>
          </p:nvPr>
        </p:nvSpPr>
        <p:spPr>
          <a:xfrm>
            <a:off x="700088" y="4410075"/>
            <a:ext cx="559752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charset="0"/>
              </a:defRPr>
            </a:lvl1pPr>
            <a:lvl2pPr marL="742950" indent="-285750" defTabSz="930275" eaLnBrk="0" hangingPunct="0">
              <a:defRPr>
                <a:solidFill>
                  <a:schemeClr val="tx1"/>
                </a:solidFill>
                <a:latin typeface="Arial" charset="0"/>
              </a:defRPr>
            </a:lvl2pPr>
            <a:lvl3pPr marL="1143000" indent="-228600" defTabSz="930275" eaLnBrk="0" hangingPunct="0">
              <a:defRPr>
                <a:solidFill>
                  <a:schemeClr val="tx1"/>
                </a:solidFill>
                <a:latin typeface="Arial" charset="0"/>
              </a:defRPr>
            </a:lvl3pPr>
            <a:lvl4pPr marL="1600200" indent="-228600" defTabSz="930275" eaLnBrk="0" hangingPunct="0">
              <a:defRPr>
                <a:solidFill>
                  <a:schemeClr val="tx1"/>
                </a:solidFill>
                <a:latin typeface="Arial" charset="0"/>
              </a:defRPr>
            </a:lvl4pPr>
            <a:lvl5pPr marL="2057400" indent="-228600" defTabSz="930275" eaLnBrk="0" hangingPunct="0">
              <a:defRPr>
                <a:solidFill>
                  <a:schemeClr val="tx1"/>
                </a:solidFill>
                <a:latin typeface="Arial" charset="0"/>
              </a:defRPr>
            </a:lvl5pPr>
            <a:lvl6pPr marL="2514600" indent="-228600" defTabSz="930275" eaLnBrk="0" fontAlgn="base" hangingPunct="0">
              <a:spcBef>
                <a:spcPct val="0"/>
              </a:spcBef>
              <a:spcAft>
                <a:spcPct val="0"/>
              </a:spcAft>
              <a:defRPr>
                <a:solidFill>
                  <a:schemeClr val="tx1"/>
                </a:solidFill>
                <a:latin typeface="Arial" charset="0"/>
              </a:defRPr>
            </a:lvl6pPr>
            <a:lvl7pPr marL="2971800" indent="-228600" defTabSz="930275" eaLnBrk="0" fontAlgn="base" hangingPunct="0">
              <a:spcBef>
                <a:spcPct val="0"/>
              </a:spcBef>
              <a:spcAft>
                <a:spcPct val="0"/>
              </a:spcAft>
              <a:defRPr>
                <a:solidFill>
                  <a:schemeClr val="tx1"/>
                </a:solidFill>
                <a:latin typeface="Arial" charset="0"/>
              </a:defRPr>
            </a:lvl7pPr>
            <a:lvl8pPr marL="3429000" indent="-228600" defTabSz="930275" eaLnBrk="0" fontAlgn="base" hangingPunct="0">
              <a:spcBef>
                <a:spcPct val="0"/>
              </a:spcBef>
              <a:spcAft>
                <a:spcPct val="0"/>
              </a:spcAft>
              <a:defRPr>
                <a:solidFill>
                  <a:schemeClr val="tx1"/>
                </a:solidFill>
                <a:latin typeface="Arial" charset="0"/>
              </a:defRPr>
            </a:lvl8pPr>
            <a:lvl9pPr marL="3886200" indent="-228600" defTabSz="930275" eaLnBrk="0" fontAlgn="base" hangingPunct="0">
              <a:spcBef>
                <a:spcPct val="0"/>
              </a:spcBef>
              <a:spcAft>
                <a:spcPct val="0"/>
              </a:spcAft>
              <a:defRPr>
                <a:solidFill>
                  <a:schemeClr val="tx1"/>
                </a:solidFill>
                <a:latin typeface="Arial" charset="0"/>
              </a:defRPr>
            </a:lvl9pPr>
          </a:lstStyle>
          <a:p>
            <a:pPr eaLnBrk="1" hangingPunct="1"/>
            <a:fld id="{E972F220-EE1E-432B-8289-655196C3E3F5}" type="datetime2">
              <a:rPr lang="fr-FR" altLang="en-US" smtClean="0"/>
              <a:t>jeudi 23 mars 2023</a:t>
            </a:fld>
            <a:endParaRPr lang="fr-FR" altLang="en-US"/>
          </a:p>
        </p:txBody>
      </p:sp>
      <p:sp>
        <p:nvSpPr>
          <p:cNvPr id="38915" name="Rectangle 2"/>
          <p:cNvSpPr>
            <a:spLocks noGrp="1" noRot="1" noChangeAspect="1" noChangeArrowheads="1" noTextEdit="1"/>
          </p:cNvSpPr>
          <p:nvPr>
            <p:ph type="sldImg"/>
          </p:nvPr>
        </p:nvSpPr>
        <p:spPr>
          <a:xfrm>
            <a:off x="1177925" y="696913"/>
            <a:ext cx="4641850" cy="3481387"/>
          </a:xfrm>
          <a:ln/>
        </p:spPr>
      </p:sp>
      <p:sp>
        <p:nvSpPr>
          <p:cNvPr id="38916" name="Rectangle 3"/>
          <p:cNvSpPr>
            <a:spLocks noGrp="1" noChangeArrowheads="1"/>
          </p:cNvSpPr>
          <p:nvPr>
            <p:ph type="body" idx="1"/>
          </p:nvPr>
        </p:nvSpPr>
        <p:spPr>
          <a:xfrm>
            <a:off x="700088" y="4410075"/>
            <a:ext cx="559752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charset="0"/>
              </a:defRPr>
            </a:lvl1pPr>
            <a:lvl2pPr marL="742950" indent="-285750" defTabSz="930275" eaLnBrk="0" hangingPunct="0">
              <a:defRPr>
                <a:solidFill>
                  <a:schemeClr val="tx1"/>
                </a:solidFill>
                <a:latin typeface="Arial" charset="0"/>
              </a:defRPr>
            </a:lvl2pPr>
            <a:lvl3pPr marL="1143000" indent="-228600" defTabSz="930275" eaLnBrk="0" hangingPunct="0">
              <a:defRPr>
                <a:solidFill>
                  <a:schemeClr val="tx1"/>
                </a:solidFill>
                <a:latin typeface="Arial" charset="0"/>
              </a:defRPr>
            </a:lvl3pPr>
            <a:lvl4pPr marL="1600200" indent="-228600" defTabSz="930275" eaLnBrk="0" hangingPunct="0">
              <a:defRPr>
                <a:solidFill>
                  <a:schemeClr val="tx1"/>
                </a:solidFill>
                <a:latin typeface="Arial" charset="0"/>
              </a:defRPr>
            </a:lvl4pPr>
            <a:lvl5pPr marL="2057400" indent="-228600" defTabSz="930275" eaLnBrk="0" hangingPunct="0">
              <a:defRPr>
                <a:solidFill>
                  <a:schemeClr val="tx1"/>
                </a:solidFill>
                <a:latin typeface="Arial" charset="0"/>
              </a:defRPr>
            </a:lvl5pPr>
            <a:lvl6pPr marL="2514600" indent="-228600" defTabSz="930275" eaLnBrk="0" fontAlgn="base" hangingPunct="0">
              <a:spcBef>
                <a:spcPct val="0"/>
              </a:spcBef>
              <a:spcAft>
                <a:spcPct val="0"/>
              </a:spcAft>
              <a:defRPr>
                <a:solidFill>
                  <a:schemeClr val="tx1"/>
                </a:solidFill>
                <a:latin typeface="Arial" charset="0"/>
              </a:defRPr>
            </a:lvl6pPr>
            <a:lvl7pPr marL="2971800" indent="-228600" defTabSz="930275" eaLnBrk="0" fontAlgn="base" hangingPunct="0">
              <a:spcBef>
                <a:spcPct val="0"/>
              </a:spcBef>
              <a:spcAft>
                <a:spcPct val="0"/>
              </a:spcAft>
              <a:defRPr>
                <a:solidFill>
                  <a:schemeClr val="tx1"/>
                </a:solidFill>
                <a:latin typeface="Arial" charset="0"/>
              </a:defRPr>
            </a:lvl7pPr>
            <a:lvl8pPr marL="3429000" indent="-228600" defTabSz="930275" eaLnBrk="0" fontAlgn="base" hangingPunct="0">
              <a:spcBef>
                <a:spcPct val="0"/>
              </a:spcBef>
              <a:spcAft>
                <a:spcPct val="0"/>
              </a:spcAft>
              <a:defRPr>
                <a:solidFill>
                  <a:schemeClr val="tx1"/>
                </a:solidFill>
                <a:latin typeface="Arial" charset="0"/>
              </a:defRPr>
            </a:lvl8pPr>
            <a:lvl9pPr marL="3886200" indent="-228600" defTabSz="930275" eaLnBrk="0" fontAlgn="base" hangingPunct="0">
              <a:spcBef>
                <a:spcPct val="0"/>
              </a:spcBef>
              <a:spcAft>
                <a:spcPct val="0"/>
              </a:spcAft>
              <a:defRPr>
                <a:solidFill>
                  <a:schemeClr val="tx1"/>
                </a:solidFill>
                <a:latin typeface="Arial" charset="0"/>
              </a:defRPr>
            </a:lvl9pPr>
          </a:lstStyle>
          <a:p>
            <a:pPr eaLnBrk="1" hangingPunct="1"/>
            <a:fld id="{3CD56382-87F2-4B07-9B11-FC3C3DC27673}" type="datetime2">
              <a:rPr lang="fr-FR" altLang="en-US" smtClean="0"/>
              <a:t>jeudi 23 mars 2023</a:t>
            </a:fld>
            <a:endParaRPr lang="fr-FR" altLang="en-US"/>
          </a:p>
        </p:txBody>
      </p:sp>
      <p:sp>
        <p:nvSpPr>
          <p:cNvPr id="39939" name="Rectangle 2"/>
          <p:cNvSpPr>
            <a:spLocks noGrp="1" noRot="1" noChangeAspect="1" noChangeArrowheads="1" noTextEdit="1"/>
          </p:cNvSpPr>
          <p:nvPr>
            <p:ph type="sldImg"/>
          </p:nvPr>
        </p:nvSpPr>
        <p:spPr>
          <a:xfrm>
            <a:off x="1177925" y="696913"/>
            <a:ext cx="4641850" cy="3481387"/>
          </a:xfrm>
          <a:ln/>
        </p:spPr>
      </p:sp>
      <p:sp>
        <p:nvSpPr>
          <p:cNvPr id="39940" name="Rectangle 3"/>
          <p:cNvSpPr>
            <a:spLocks noGrp="1" noChangeArrowheads="1"/>
          </p:cNvSpPr>
          <p:nvPr>
            <p:ph type="body" idx="1"/>
          </p:nvPr>
        </p:nvSpPr>
        <p:spPr>
          <a:xfrm>
            <a:off x="700088" y="4410075"/>
            <a:ext cx="559752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charset="0"/>
              </a:defRPr>
            </a:lvl1pPr>
            <a:lvl2pPr marL="742950" indent="-285750" defTabSz="930275" eaLnBrk="0" hangingPunct="0">
              <a:defRPr>
                <a:solidFill>
                  <a:schemeClr val="tx1"/>
                </a:solidFill>
                <a:latin typeface="Arial" charset="0"/>
              </a:defRPr>
            </a:lvl2pPr>
            <a:lvl3pPr marL="1143000" indent="-228600" defTabSz="930275" eaLnBrk="0" hangingPunct="0">
              <a:defRPr>
                <a:solidFill>
                  <a:schemeClr val="tx1"/>
                </a:solidFill>
                <a:latin typeface="Arial" charset="0"/>
              </a:defRPr>
            </a:lvl3pPr>
            <a:lvl4pPr marL="1600200" indent="-228600" defTabSz="930275" eaLnBrk="0" hangingPunct="0">
              <a:defRPr>
                <a:solidFill>
                  <a:schemeClr val="tx1"/>
                </a:solidFill>
                <a:latin typeface="Arial" charset="0"/>
              </a:defRPr>
            </a:lvl4pPr>
            <a:lvl5pPr marL="2057400" indent="-228600" defTabSz="930275" eaLnBrk="0" hangingPunct="0">
              <a:defRPr>
                <a:solidFill>
                  <a:schemeClr val="tx1"/>
                </a:solidFill>
                <a:latin typeface="Arial" charset="0"/>
              </a:defRPr>
            </a:lvl5pPr>
            <a:lvl6pPr marL="2514600" indent="-228600" defTabSz="930275" eaLnBrk="0" fontAlgn="base" hangingPunct="0">
              <a:spcBef>
                <a:spcPct val="0"/>
              </a:spcBef>
              <a:spcAft>
                <a:spcPct val="0"/>
              </a:spcAft>
              <a:defRPr>
                <a:solidFill>
                  <a:schemeClr val="tx1"/>
                </a:solidFill>
                <a:latin typeface="Arial" charset="0"/>
              </a:defRPr>
            </a:lvl6pPr>
            <a:lvl7pPr marL="2971800" indent="-228600" defTabSz="930275" eaLnBrk="0" fontAlgn="base" hangingPunct="0">
              <a:spcBef>
                <a:spcPct val="0"/>
              </a:spcBef>
              <a:spcAft>
                <a:spcPct val="0"/>
              </a:spcAft>
              <a:defRPr>
                <a:solidFill>
                  <a:schemeClr val="tx1"/>
                </a:solidFill>
                <a:latin typeface="Arial" charset="0"/>
              </a:defRPr>
            </a:lvl7pPr>
            <a:lvl8pPr marL="3429000" indent="-228600" defTabSz="930275" eaLnBrk="0" fontAlgn="base" hangingPunct="0">
              <a:spcBef>
                <a:spcPct val="0"/>
              </a:spcBef>
              <a:spcAft>
                <a:spcPct val="0"/>
              </a:spcAft>
              <a:defRPr>
                <a:solidFill>
                  <a:schemeClr val="tx1"/>
                </a:solidFill>
                <a:latin typeface="Arial" charset="0"/>
              </a:defRPr>
            </a:lvl8pPr>
            <a:lvl9pPr marL="3886200" indent="-228600" defTabSz="930275" eaLnBrk="0" fontAlgn="base" hangingPunct="0">
              <a:spcBef>
                <a:spcPct val="0"/>
              </a:spcBef>
              <a:spcAft>
                <a:spcPct val="0"/>
              </a:spcAft>
              <a:defRPr>
                <a:solidFill>
                  <a:schemeClr val="tx1"/>
                </a:solidFill>
                <a:latin typeface="Arial" charset="0"/>
              </a:defRPr>
            </a:lvl9pPr>
          </a:lstStyle>
          <a:p>
            <a:pPr eaLnBrk="1" hangingPunct="1"/>
            <a:fld id="{88DF126D-C742-43D4-A551-D5944CA21BAD}" type="datetime2">
              <a:rPr lang="fr-FR" altLang="en-US" smtClean="0"/>
              <a:t>jeudi 23 mars 2023</a:t>
            </a:fld>
            <a:endParaRPr lang="fr-FR" altLang="en-US"/>
          </a:p>
        </p:txBody>
      </p:sp>
      <p:sp>
        <p:nvSpPr>
          <p:cNvPr id="40963" name="Rectangle 2"/>
          <p:cNvSpPr>
            <a:spLocks noGrp="1" noRot="1" noChangeAspect="1" noChangeArrowheads="1" noTextEdit="1"/>
          </p:cNvSpPr>
          <p:nvPr>
            <p:ph type="sldImg"/>
          </p:nvPr>
        </p:nvSpPr>
        <p:spPr>
          <a:xfrm>
            <a:off x="1177925" y="696913"/>
            <a:ext cx="4641850" cy="3481387"/>
          </a:xfrm>
          <a:ln/>
        </p:spPr>
      </p:sp>
      <p:sp>
        <p:nvSpPr>
          <p:cNvPr id="40964" name="Rectangle 3"/>
          <p:cNvSpPr>
            <a:spLocks noGrp="1" noChangeArrowheads="1"/>
          </p:cNvSpPr>
          <p:nvPr>
            <p:ph type="body" idx="1"/>
          </p:nvPr>
        </p:nvSpPr>
        <p:spPr>
          <a:xfrm>
            <a:off x="700088" y="4410075"/>
            <a:ext cx="559752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charset="0"/>
              </a:defRPr>
            </a:lvl1pPr>
            <a:lvl2pPr marL="742950" indent="-285750" defTabSz="930275" eaLnBrk="0" hangingPunct="0">
              <a:defRPr>
                <a:solidFill>
                  <a:schemeClr val="tx1"/>
                </a:solidFill>
                <a:latin typeface="Arial" charset="0"/>
              </a:defRPr>
            </a:lvl2pPr>
            <a:lvl3pPr marL="1143000" indent="-228600" defTabSz="930275" eaLnBrk="0" hangingPunct="0">
              <a:defRPr>
                <a:solidFill>
                  <a:schemeClr val="tx1"/>
                </a:solidFill>
                <a:latin typeface="Arial" charset="0"/>
              </a:defRPr>
            </a:lvl3pPr>
            <a:lvl4pPr marL="1600200" indent="-228600" defTabSz="930275" eaLnBrk="0" hangingPunct="0">
              <a:defRPr>
                <a:solidFill>
                  <a:schemeClr val="tx1"/>
                </a:solidFill>
                <a:latin typeface="Arial" charset="0"/>
              </a:defRPr>
            </a:lvl4pPr>
            <a:lvl5pPr marL="2057400" indent="-228600" defTabSz="930275" eaLnBrk="0" hangingPunct="0">
              <a:defRPr>
                <a:solidFill>
                  <a:schemeClr val="tx1"/>
                </a:solidFill>
                <a:latin typeface="Arial" charset="0"/>
              </a:defRPr>
            </a:lvl5pPr>
            <a:lvl6pPr marL="2514600" indent="-228600" defTabSz="930275" eaLnBrk="0" fontAlgn="base" hangingPunct="0">
              <a:spcBef>
                <a:spcPct val="0"/>
              </a:spcBef>
              <a:spcAft>
                <a:spcPct val="0"/>
              </a:spcAft>
              <a:defRPr>
                <a:solidFill>
                  <a:schemeClr val="tx1"/>
                </a:solidFill>
                <a:latin typeface="Arial" charset="0"/>
              </a:defRPr>
            </a:lvl6pPr>
            <a:lvl7pPr marL="2971800" indent="-228600" defTabSz="930275" eaLnBrk="0" fontAlgn="base" hangingPunct="0">
              <a:spcBef>
                <a:spcPct val="0"/>
              </a:spcBef>
              <a:spcAft>
                <a:spcPct val="0"/>
              </a:spcAft>
              <a:defRPr>
                <a:solidFill>
                  <a:schemeClr val="tx1"/>
                </a:solidFill>
                <a:latin typeface="Arial" charset="0"/>
              </a:defRPr>
            </a:lvl7pPr>
            <a:lvl8pPr marL="3429000" indent="-228600" defTabSz="930275" eaLnBrk="0" fontAlgn="base" hangingPunct="0">
              <a:spcBef>
                <a:spcPct val="0"/>
              </a:spcBef>
              <a:spcAft>
                <a:spcPct val="0"/>
              </a:spcAft>
              <a:defRPr>
                <a:solidFill>
                  <a:schemeClr val="tx1"/>
                </a:solidFill>
                <a:latin typeface="Arial" charset="0"/>
              </a:defRPr>
            </a:lvl8pPr>
            <a:lvl9pPr marL="3886200" indent="-228600" defTabSz="930275" eaLnBrk="0" fontAlgn="base" hangingPunct="0">
              <a:spcBef>
                <a:spcPct val="0"/>
              </a:spcBef>
              <a:spcAft>
                <a:spcPct val="0"/>
              </a:spcAft>
              <a:defRPr>
                <a:solidFill>
                  <a:schemeClr val="tx1"/>
                </a:solidFill>
                <a:latin typeface="Arial" charset="0"/>
              </a:defRPr>
            </a:lvl9pPr>
          </a:lstStyle>
          <a:p>
            <a:pPr eaLnBrk="1" hangingPunct="1"/>
            <a:fld id="{4CB7A8F9-67CF-4332-94C5-A65BBAE8A455}" type="datetime2">
              <a:rPr lang="fr-FR" altLang="en-US" smtClean="0"/>
              <a:t>jeudi 23 mars 2023</a:t>
            </a:fld>
            <a:endParaRPr lang="fr-FR" altLang="en-US"/>
          </a:p>
        </p:txBody>
      </p:sp>
      <p:sp>
        <p:nvSpPr>
          <p:cNvPr id="41987" name="Rectangle 2"/>
          <p:cNvSpPr>
            <a:spLocks noGrp="1" noRot="1" noChangeAspect="1" noChangeArrowheads="1" noTextEdit="1"/>
          </p:cNvSpPr>
          <p:nvPr>
            <p:ph type="sldImg"/>
          </p:nvPr>
        </p:nvSpPr>
        <p:spPr>
          <a:xfrm>
            <a:off x="1177925" y="696913"/>
            <a:ext cx="4641850" cy="3481387"/>
          </a:xfrm>
          <a:ln/>
        </p:spPr>
      </p:sp>
      <p:sp>
        <p:nvSpPr>
          <p:cNvPr id="41988" name="Rectangle 3"/>
          <p:cNvSpPr>
            <a:spLocks noGrp="1" noChangeArrowheads="1"/>
          </p:cNvSpPr>
          <p:nvPr>
            <p:ph type="body" idx="1"/>
          </p:nvPr>
        </p:nvSpPr>
        <p:spPr>
          <a:xfrm>
            <a:off x="700088" y="4410075"/>
            <a:ext cx="559752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charset="0"/>
              </a:defRPr>
            </a:lvl1pPr>
            <a:lvl2pPr marL="742950" indent="-285750" defTabSz="930275" eaLnBrk="0" hangingPunct="0">
              <a:defRPr>
                <a:solidFill>
                  <a:schemeClr val="tx1"/>
                </a:solidFill>
                <a:latin typeface="Arial" charset="0"/>
              </a:defRPr>
            </a:lvl2pPr>
            <a:lvl3pPr marL="1143000" indent="-228600" defTabSz="930275" eaLnBrk="0" hangingPunct="0">
              <a:defRPr>
                <a:solidFill>
                  <a:schemeClr val="tx1"/>
                </a:solidFill>
                <a:latin typeface="Arial" charset="0"/>
              </a:defRPr>
            </a:lvl3pPr>
            <a:lvl4pPr marL="1600200" indent="-228600" defTabSz="930275" eaLnBrk="0" hangingPunct="0">
              <a:defRPr>
                <a:solidFill>
                  <a:schemeClr val="tx1"/>
                </a:solidFill>
                <a:latin typeface="Arial" charset="0"/>
              </a:defRPr>
            </a:lvl4pPr>
            <a:lvl5pPr marL="2057400" indent="-228600" defTabSz="930275" eaLnBrk="0" hangingPunct="0">
              <a:defRPr>
                <a:solidFill>
                  <a:schemeClr val="tx1"/>
                </a:solidFill>
                <a:latin typeface="Arial" charset="0"/>
              </a:defRPr>
            </a:lvl5pPr>
            <a:lvl6pPr marL="2514600" indent="-228600" defTabSz="930275" eaLnBrk="0" fontAlgn="base" hangingPunct="0">
              <a:spcBef>
                <a:spcPct val="0"/>
              </a:spcBef>
              <a:spcAft>
                <a:spcPct val="0"/>
              </a:spcAft>
              <a:defRPr>
                <a:solidFill>
                  <a:schemeClr val="tx1"/>
                </a:solidFill>
                <a:latin typeface="Arial" charset="0"/>
              </a:defRPr>
            </a:lvl6pPr>
            <a:lvl7pPr marL="2971800" indent="-228600" defTabSz="930275" eaLnBrk="0" fontAlgn="base" hangingPunct="0">
              <a:spcBef>
                <a:spcPct val="0"/>
              </a:spcBef>
              <a:spcAft>
                <a:spcPct val="0"/>
              </a:spcAft>
              <a:defRPr>
                <a:solidFill>
                  <a:schemeClr val="tx1"/>
                </a:solidFill>
                <a:latin typeface="Arial" charset="0"/>
              </a:defRPr>
            </a:lvl7pPr>
            <a:lvl8pPr marL="3429000" indent="-228600" defTabSz="930275" eaLnBrk="0" fontAlgn="base" hangingPunct="0">
              <a:spcBef>
                <a:spcPct val="0"/>
              </a:spcBef>
              <a:spcAft>
                <a:spcPct val="0"/>
              </a:spcAft>
              <a:defRPr>
                <a:solidFill>
                  <a:schemeClr val="tx1"/>
                </a:solidFill>
                <a:latin typeface="Arial" charset="0"/>
              </a:defRPr>
            </a:lvl8pPr>
            <a:lvl9pPr marL="3886200" indent="-228600" defTabSz="930275" eaLnBrk="0" fontAlgn="base" hangingPunct="0">
              <a:spcBef>
                <a:spcPct val="0"/>
              </a:spcBef>
              <a:spcAft>
                <a:spcPct val="0"/>
              </a:spcAft>
              <a:defRPr>
                <a:solidFill>
                  <a:schemeClr val="tx1"/>
                </a:solidFill>
                <a:latin typeface="Arial" charset="0"/>
              </a:defRPr>
            </a:lvl9pPr>
          </a:lstStyle>
          <a:p>
            <a:pPr eaLnBrk="1" hangingPunct="1"/>
            <a:fld id="{DF8CF03F-95DA-43A1-9993-84A44E96C6AA}" type="datetime2">
              <a:rPr lang="fr-FR" altLang="en-US" smtClean="0"/>
              <a:t>jeudi 23 mars 2023</a:t>
            </a:fld>
            <a:endParaRPr lang="fr-FR" altLang="en-US"/>
          </a:p>
        </p:txBody>
      </p:sp>
      <p:sp>
        <p:nvSpPr>
          <p:cNvPr id="43011" name="Rectangle 2"/>
          <p:cNvSpPr>
            <a:spLocks noGrp="1" noRot="1" noChangeAspect="1" noChangeArrowheads="1" noTextEdit="1"/>
          </p:cNvSpPr>
          <p:nvPr>
            <p:ph type="sldImg"/>
          </p:nvPr>
        </p:nvSpPr>
        <p:spPr>
          <a:xfrm>
            <a:off x="1177925" y="696913"/>
            <a:ext cx="4641850" cy="3481387"/>
          </a:xfrm>
          <a:ln/>
        </p:spPr>
      </p:sp>
      <p:sp>
        <p:nvSpPr>
          <p:cNvPr id="43012" name="Rectangle 3"/>
          <p:cNvSpPr>
            <a:spLocks noGrp="1" noChangeArrowheads="1"/>
          </p:cNvSpPr>
          <p:nvPr>
            <p:ph type="body" idx="1"/>
          </p:nvPr>
        </p:nvSpPr>
        <p:spPr>
          <a:xfrm>
            <a:off x="700088" y="4410075"/>
            <a:ext cx="559752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charset="0"/>
              </a:defRPr>
            </a:lvl1pPr>
            <a:lvl2pPr marL="742950" indent="-285750" defTabSz="930275" eaLnBrk="0" hangingPunct="0">
              <a:defRPr>
                <a:solidFill>
                  <a:schemeClr val="tx1"/>
                </a:solidFill>
                <a:latin typeface="Arial" charset="0"/>
              </a:defRPr>
            </a:lvl2pPr>
            <a:lvl3pPr marL="1143000" indent="-228600" defTabSz="930275" eaLnBrk="0" hangingPunct="0">
              <a:defRPr>
                <a:solidFill>
                  <a:schemeClr val="tx1"/>
                </a:solidFill>
                <a:latin typeface="Arial" charset="0"/>
              </a:defRPr>
            </a:lvl3pPr>
            <a:lvl4pPr marL="1600200" indent="-228600" defTabSz="930275" eaLnBrk="0" hangingPunct="0">
              <a:defRPr>
                <a:solidFill>
                  <a:schemeClr val="tx1"/>
                </a:solidFill>
                <a:latin typeface="Arial" charset="0"/>
              </a:defRPr>
            </a:lvl4pPr>
            <a:lvl5pPr marL="2057400" indent="-228600" defTabSz="930275" eaLnBrk="0" hangingPunct="0">
              <a:defRPr>
                <a:solidFill>
                  <a:schemeClr val="tx1"/>
                </a:solidFill>
                <a:latin typeface="Arial" charset="0"/>
              </a:defRPr>
            </a:lvl5pPr>
            <a:lvl6pPr marL="2514600" indent="-228600" defTabSz="930275" eaLnBrk="0" fontAlgn="base" hangingPunct="0">
              <a:spcBef>
                <a:spcPct val="0"/>
              </a:spcBef>
              <a:spcAft>
                <a:spcPct val="0"/>
              </a:spcAft>
              <a:defRPr>
                <a:solidFill>
                  <a:schemeClr val="tx1"/>
                </a:solidFill>
                <a:latin typeface="Arial" charset="0"/>
              </a:defRPr>
            </a:lvl6pPr>
            <a:lvl7pPr marL="2971800" indent="-228600" defTabSz="930275" eaLnBrk="0" fontAlgn="base" hangingPunct="0">
              <a:spcBef>
                <a:spcPct val="0"/>
              </a:spcBef>
              <a:spcAft>
                <a:spcPct val="0"/>
              </a:spcAft>
              <a:defRPr>
                <a:solidFill>
                  <a:schemeClr val="tx1"/>
                </a:solidFill>
                <a:latin typeface="Arial" charset="0"/>
              </a:defRPr>
            </a:lvl7pPr>
            <a:lvl8pPr marL="3429000" indent="-228600" defTabSz="930275" eaLnBrk="0" fontAlgn="base" hangingPunct="0">
              <a:spcBef>
                <a:spcPct val="0"/>
              </a:spcBef>
              <a:spcAft>
                <a:spcPct val="0"/>
              </a:spcAft>
              <a:defRPr>
                <a:solidFill>
                  <a:schemeClr val="tx1"/>
                </a:solidFill>
                <a:latin typeface="Arial" charset="0"/>
              </a:defRPr>
            </a:lvl8pPr>
            <a:lvl9pPr marL="3886200" indent="-228600" defTabSz="930275" eaLnBrk="0" fontAlgn="base" hangingPunct="0">
              <a:spcBef>
                <a:spcPct val="0"/>
              </a:spcBef>
              <a:spcAft>
                <a:spcPct val="0"/>
              </a:spcAft>
              <a:defRPr>
                <a:solidFill>
                  <a:schemeClr val="tx1"/>
                </a:solidFill>
                <a:latin typeface="Arial" charset="0"/>
              </a:defRPr>
            </a:lvl9pPr>
          </a:lstStyle>
          <a:p>
            <a:pPr eaLnBrk="1" hangingPunct="1"/>
            <a:fld id="{D62A3593-F57E-4D41-836F-5B7A3681F4EC}" type="datetime2">
              <a:rPr lang="fr-FR" altLang="en-US" smtClean="0"/>
              <a:t>jeudi 23 mars 2023</a:t>
            </a:fld>
            <a:endParaRPr lang="fr-FR" altLang="en-US"/>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charset="0"/>
              </a:defRPr>
            </a:lvl1pPr>
            <a:lvl2pPr marL="742950" indent="-285750" defTabSz="930275" eaLnBrk="0" hangingPunct="0">
              <a:defRPr>
                <a:solidFill>
                  <a:schemeClr val="tx1"/>
                </a:solidFill>
                <a:latin typeface="Arial" charset="0"/>
              </a:defRPr>
            </a:lvl2pPr>
            <a:lvl3pPr marL="1143000" indent="-228600" defTabSz="930275" eaLnBrk="0" hangingPunct="0">
              <a:defRPr>
                <a:solidFill>
                  <a:schemeClr val="tx1"/>
                </a:solidFill>
                <a:latin typeface="Arial" charset="0"/>
              </a:defRPr>
            </a:lvl3pPr>
            <a:lvl4pPr marL="1600200" indent="-228600" defTabSz="930275" eaLnBrk="0" hangingPunct="0">
              <a:defRPr>
                <a:solidFill>
                  <a:schemeClr val="tx1"/>
                </a:solidFill>
                <a:latin typeface="Arial" charset="0"/>
              </a:defRPr>
            </a:lvl4pPr>
            <a:lvl5pPr marL="2057400" indent="-228600" defTabSz="930275" eaLnBrk="0" hangingPunct="0">
              <a:defRPr>
                <a:solidFill>
                  <a:schemeClr val="tx1"/>
                </a:solidFill>
                <a:latin typeface="Arial" charset="0"/>
              </a:defRPr>
            </a:lvl5pPr>
            <a:lvl6pPr marL="2514600" indent="-228600" defTabSz="930275" eaLnBrk="0" fontAlgn="base" hangingPunct="0">
              <a:spcBef>
                <a:spcPct val="0"/>
              </a:spcBef>
              <a:spcAft>
                <a:spcPct val="0"/>
              </a:spcAft>
              <a:defRPr>
                <a:solidFill>
                  <a:schemeClr val="tx1"/>
                </a:solidFill>
                <a:latin typeface="Arial" charset="0"/>
              </a:defRPr>
            </a:lvl6pPr>
            <a:lvl7pPr marL="2971800" indent="-228600" defTabSz="930275" eaLnBrk="0" fontAlgn="base" hangingPunct="0">
              <a:spcBef>
                <a:spcPct val="0"/>
              </a:spcBef>
              <a:spcAft>
                <a:spcPct val="0"/>
              </a:spcAft>
              <a:defRPr>
                <a:solidFill>
                  <a:schemeClr val="tx1"/>
                </a:solidFill>
                <a:latin typeface="Arial" charset="0"/>
              </a:defRPr>
            </a:lvl7pPr>
            <a:lvl8pPr marL="3429000" indent="-228600" defTabSz="930275" eaLnBrk="0" fontAlgn="base" hangingPunct="0">
              <a:spcBef>
                <a:spcPct val="0"/>
              </a:spcBef>
              <a:spcAft>
                <a:spcPct val="0"/>
              </a:spcAft>
              <a:defRPr>
                <a:solidFill>
                  <a:schemeClr val="tx1"/>
                </a:solidFill>
                <a:latin typeface="Arial" charset="0"/>
              </a:defRPr>
            </a:lvl8pPr>
            <a:lvl9pPr marL="3886200" indent="-228600" defTabSz="930275" eaLnBrk="0" fontAlgn="base" hangingPunct="0">
              <a:spcBef>
                <a:spcPct val="0"/>
              </a:spcBef>
              <a:spcAft>
                <a:spcPct val="0"/>
              </a:spcAft>
              <a:defRPr>
                <a:solidFill>
                  <a:schemeClr val="tx1"/>
                </a:solidFill>
                <a:latin typeface="Arial" charset="0"/>
              </a:defRPr>
            </a:lvl9pPr>
          </a:lstStyle>
          <a:p>
            <a:pPr eaLnBrk="1" hangingPunct="1"/>
            <a:fld id="{326C81CF-D260-4D3A-8C21-623B4A25448C}" type="datetime2">
              <a:rPr lang="fr-FR" altLang="en-US" smtClean="0"/>
              <a:t>jeudi 23 mars 2023</a:t>
            </a:fld>
            <a:endParaRPr lang="fr-FR" altLang="en-US"/>
          </a:p>
        </p:txBody>
      </p:sp>
      <p:sp>
        <p:nvSpPr>
          <p:cNvPr id="44035" name="Rectangle 2"/>
          <p:cNvSpPr>
            <a:spLocks noGrp="1" noRot="1" noChangeAspect="1" noChangeArrowheads="1" noTextEdit="1"/>
          </p:cNvSpPr>
          <p:nvPr>
            <p:ph type="sldImg"/>
          </p:nvPr>
        </p:nvSpPr>
        <p:spPr>
          <a:xfrm>
            <a:off x="1177925" y="696913"/>
            <a:ext cx="4641850" cy="3481387"/>
          </a:xfrm>
          <a:ln/>
        </p:spPr>
      </p:sp>
      <p:sp>
        <p:nvSpPr>
          <p:cNvPr id="44036" name="Rectangle 3"/>
          <p:cNvSpPr>
            <a:spLocks noGrp="1" noChangeArrowheads="1"/>
          </p:cNvSpPr>
          <p:nvPr>
            <p:ph type="body" idx="1"/>
          </p:nvPr>
        </p:nvSpPr>
        <p:spPr>
          <a:xfrm>
            <a:off x="700088" y="4410075"/>
            <a:ext cx="559752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auto">
              <a:spcBef>
                <a:spcPts val="0"/>
              </a:spcBef>
              <a:spcAft>
                <a:spcPts val="0"/>
              </a:spcAft>
              <a:defRPr/>
            </a:pPr>
            <a:r>
              <a:rPr lang="en-CA" dirty="0" err="1"/>
              <a:t>Geffner</a:t>
            </a:r>
            <a:r>
              <a:rPr lang="en-CA" dirty="0"/>
              <a:t>, AAAI-10:</a:t>
            </a:r>
          </a:p>
          <a:p>
            <a:pPr marL="180000" indent="-180000" fontAlgn="auto">
              <a:spcBef>
                <a:spcPts val="0"/>
              </a:spcBef>
              <a:spcAft>
                <a:spcPts val="0"/>
              </a:spcAft>
              <a:buFont typeface="Arial" pitchFamily="34" charset="0"/>
              <a:buChar char="•"/>
              <a:defRPr/>
            </a:pPr>
            <a:r>
              <a:rPr lang="en-CA" dirty="0"/>
              <a:t>In the programming-based approach, the controller that prescribes the action to do next is given by the programmer, usually in a suitable high-level language. In this approach, Le </a:t>
            </a:r>
            <a:r>
              <a:rPr lang="en-CA" dirty="0" err="1"/>
              <a:t>problème</a:t>
            </a:r>
            <a:r>
              <a:rPr lang="en-CA" dirty="0"/>
              <a:t> is solved by the programmer in his head, and the solution is expressed as a high-level program.</a:t>
            </a:r>
          </a:p>
          <a:p>
            <a:pPr marL="180000" indent="-180000" fontAlgn="auto">
              <a:spcBef>
                <a:spcPts val="0"/>
              </a:spcBef>
              <a:spcAft>
                <a:spcPts val="0"/>
              </a:spcAft>
              <a:buFont typeface="Arial" pitchFamily="34" charset="0"/>
              <a:buChar char="•"/>
              <a:defRPr/>
            </a:pPr>
            <a:r>
              <a:rPr lang="en-CA" dirty="0"/>
              <a:t>In the learning-based approach, the controller is not given by a programmer, but is induced from experience: the agent’s own experience, in reinforcement learning, or the experience of a ‘teacher’, in supervised learning schemes.</a:t>
            </a:r>
          </a:p>
          <a:p>
            <a:pPr marL="180000" indent="-180000" fontAlgn="auto">
              <a:spcBef>
                <a:spcPts val="0"/>
              </a:spcBef>
              <a:spcAft>
                <a:spcPts val="0"/>
              </a:spcAft>
              <a:buFont typeface="Arial" pitchFamily="34" charset="0"/>
              <a:buChar char="•"/>
              <a:defRPr/>
            </a:pPr>
            <a:r>
              <a:rPr lang="en-CA" dirty="0"/>
              <a:t>Finally, in the model-based approach, the controller is not learned from experience, but is derived automatically from a model of the actions, sensors and Son buts. The controller is the solution to the model.</a:t>
            </a:r>
          </a:p>
          <a:p>
            <a:pPr marL="180000" indent="-180000" fontAlgn="auto">
              <a:spcBef>
                <a:spcPts val="0"/>
              </a:spcBef>
              <a:spcAft>
                <a:spcPts val="0"/>
              </a:spcAft>
              <a:buFont typeface="Arial" pitchFamily="34" charset="0"/>
              <a:buChar char="•"/>
              <a:defRPr/>
            </a:pPr>
            <a:r>
              <a:rPr lang="en-CA" dirty="0"/>
              <a:t>The three approaches to the action selection problem are not orthogonal and exhibit different virtues and limitations. Programming agents by hand puts all the burden on the programmer that can’t anticipate all possible contingencies, and often results in systems that are brittle. Learning methods have the greatest promise and potential, but tend to be limited in scope. In particular, reinforcement learning methods do not provide a principled solution when the state of the system is not observable. Last, model-based methods require a model of the actions, sensors and Son buts, and face the computational problem of solving the model.</a:t>
            </a:r>
            <a:endParaRPr lang="fr-CA" dirty="0"/>
          </a:p>
          <a:p>
            <a:pPr marL="57150" indent="0">
              <a:buClr>
                <a:schemeClr val="tx1"/>
              </a:buClr>
              <a:buSzPct val="100000"/>
              <a:buNone/>
            </a:pPr>
            <a:endParaRPr lang="fr-CA" dirty="0"/>
          </a:p>
          <a:p>
            <a:pPr marL="57150" indent="0">
              <a:buClr>
                <a:schemeClr val="tx1"/>
              </a:buClr>
              <a:buSzPct val="100000"/>
              <a:buNone/>
            </a:pPr>
            <a:r>
              <a:rPr lang="fr-CA" dirty="0"/>
              <a:t>La meilleure solution actuelle résiderait probablement en une intégration de ces approches. Certains travaux sont orientés dans ce sens.</a:t>
            </a:r>
          </a:p>
          <a:p>
            <a:endParaRPr lang="en-CA" dirty="0"/>
          </a:p>
          <a:p>
            <a:endParaRPr lang="en-CA" dirty="0"/>
          </a:p>
        </p:txBody>
      </p:sp>
      <p:sp>
        <p:nvSpPr>
          <p:cNvPr id="4" name="Slide Number Placeholder 3"/>
          <p:cNvSpPr>
            <a:spLocks noGrp="1"/>
          </p:cNvSpPr>
          <p:nvPr>
            <p:ph type="sldNum" sz="quarter" idx="10"/>
          </p:nvPr>
        </p:nvSpPr>
        <p:spPr/>
        <p:txBody>
          <a:bodyPr/>
          <a:lstStyle/>
          <a:p>
            <a:fld id="{C11ABC67-33F5-4122-9803-EEEB0841A244}" type="slidenum">
              <a:rPr lang="en-CA" smtClean="0"/>
              <a:t>5</a:t>
            </a:fld>
            <a:endParaRPr lang="en-CA"/>
          </a:p>
        </p:txBody>
      </p:sp>
    </p:spTree>
    <p:extLst>
      <p:ext uri="{BB962C8B-B14F-4D97-AF65-F5344CB8AC3E}">
        <p14:creationId xmlns:p14="http://schemas.microsoft.com/office/powerpoint/2010/main" val="15602253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txBox="1">
            <a:spLocks noGrp="1" noChangeArrowheads="1"/>
          </p:cNvSpPr>
          <p:nvPr/>
        </p:nvSpPr>
        <p:spPr bwMode="auto">
          <a:xfrm>
            <a:off x="0" y="0"/>
            <a:ext cx="1499799" cy="653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5" tIns="45708" rIns="91415" bIns="45708"/>
          <a:lstStyle>
            <a:lvl1pPr defTabSz="930275" eaLnBrk="0" hangingPunct="0">
              <a:spcBef>
                <a:spcPct val="30000"/>
              </a:spcBef>
              <a:defRPr sz="1200">
                <a:solidFill>
                  <a:schemeClr val="tx1"/>
                </a:solidFill>
                <a:latin typeface="Arial" charset="0"/>
              </a:defRPr>
            </a:lvl1pPr>
            <a:lvl2pPr marL="742950" indent="-285750" defTabSz="930275" eaLnBrk="0" hangingPunct="0">
              <a:spcBef>
                <a:spcPct val="30000"/>
              </a:spcBef>
              <a:defRPr sz="1200">
                <a:solidFill>
                  <a:schemeClr val="tx1"/>
                </a:solidFill>
                <a:latin typeface="Arial" charset="0"/>
              </a:defRPr>
            </a:lvl2pPr>
            <a:lvl3pPr marL="1143000" indent="-228600" defTabSz="930275" eaLnBrk="0" hangingPunct="0">
              <a:spcBef>
                <a:spcPct val="30000"/>
              </a:spcBef>
              <a:defRPr sz="1200">
                <a:solidFill>
                  <a:schemeClr val="tx1"/>
                </a:solidFill>
                <a:latin typeface="Arial" charset="0"/>
              </a:defRPr>
            </a:lvl3pPr>
            <a:lvl4pPr marL="1600200" indent="-228600" defTabSz="930275" eaLnBrk="0" hangingPunct="0">
              <a:spcBef>
                <a:spcPct val="30000"/>
              </a:spcBef>
              <a:defRPr sz="1200">
                <a:solidFill>
                  <a:schemeClr val="tx1"/>
                </a:solidFill>
                <a:latin typeface="Arial" charset="0"/>
              </a:defRPr>
            </a:lvl4pPr>
            <a:lvl5pPr marL="2057400" indent="-228600" defTabSz="930275" eaLnBrk="0" hangingPunct="0">
              <a:spcBef>
                <a:spcPct val="30000"/>
              </a:spcBef>
              <a:defRPr sz="1200">
                <a:solidFill>
                  <a:schemeClr val="tx1"/>
                </a:solidFill>
                <a:latin typeface="Arial" charset="0"/>
              </a:defRPr>
            </a:lvl5pPr>
            <a:lvl6pPr marL="2514600" indent="-228600" defTabSz="930275" eaLnBrk="0" fontAlgn="base" hangingPunct="0">
              <a:spcBef>
                <a:spcPct val="30000"/>
              </a:spcBef>
              <a:spcAft>
                <a:spcPct val="0"/>
              </a:spcAft>
              <a:defRPr sz="1200">
                <a:solidFill>
                  <a:schemeClr val="tx1"/>
                </a:solidFill>
                <a:latin typeface="Arial" charset="0"/>
              </a:defRPr>
            </a:lvl6pPr>
            <a:lvl7pPr marL="2971800" indent="-228600" defTabSz="930275" eaLnBrk="0" fontAlgn="base" hangingPunct="0">
              <a:spcBef>
                <a:spcPct val="30000"/>
              </a:spcBef>
              <a:spcAft>
                <a:spcPct val="0"/>
              </a:spcAft>
              <a:defRPr sz="1200">
                <a:solidFill>
                  <a:schemeClr val="tx1"/>
                </a:solidFill>
                <a:latin typeface="Arial" charset="0"/>
              </a:defRPr>
            </a:lvl7pPr>
            <a:lvl8pPr marL="3429000" indent="-228600" defTabSz="930275" eaLnBrk="0" fontAlgn="base" hangingPunct="0">
              <a:spcBef>
                <a:spcPct val="30000"/>
              </a:spcBef>
              <a:spcAft>
                <a:spcPct val="0"/>
              </a:spcAft>
              <a:defRPr sz="1200">
                <a:solidFill>
                  <a:schemeClr val="tx1"/>
                </a:solidFill>
                <a:latin typeface="Arial" charset="0"/>
              </a:defRPr>
            </a:lvl8pPr>
            <a:lvl9pPr marL="3886200" indent="-228600" defTabSz="930275"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691A20F5-602D-4D56-9589-46BDB45185DC}" type="datetime2">
              <a:rPr lang="fr-FR" altLang="en-US" sz="1300"/>
              <a:pPr eaLnBrk="1" hangingPunct="1">
                <a:spcBef>
                  <a:spcPct val="0"/>
                </a:spcBef>
              </a:pPr>
              <a:t>jeudi 23 mars 2023</a:t>
            </a:fld>
            <a:endParaRPr lang="fr-FR" altLang="en-US" sz="1300"/>
          </a:p>
        </p:txBody>
      </p:sp>
      <p:sp>
        <p:nvSpPr>
          <p:cNvPr id="36867" name="Rectangle 2"/>
          <p:cNvSpPr>
            <a:spLocks noGrp="1" noRot="1" noChangeAspect="1" noChangeArrowheads="1" noTextEdit="1"/>
          </p:cNvSpPr>
          <p:nvPr>
            <p:ph type="sldImg"/>
          </p:nvPr>
        </p:nvSpPr>
        <p:spPr>
          <a:xfrm>
            <a:off x="1143000" y="685800"/>
            <a:ext cx="4572000" cy="3429000"/>
          </a:xfrm>
          <a:ln/>
        </p:spPr>
      </p:sp>
      <p:sp>
        <p:nvSpPr>
          <p:cNvPr id="36868" name="Rectangle 3"/>
          <p:cNvSpPr>
            <a:spLocks noGrp="1" noChangeArrowheads="1"/>
          </p:cNvSpPr>
          <p:nvPr>
            <p:ph type="body" idx="1"/>
          </p:nvPr>
        </p:nvSpPr>
        <p:spPr>
          <a:xfrm>
            <a:off x="686112" y="4343713"/>
            <a:ext cx="5485778" cy="41138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CA" sz="1200" dirty="0"/>
              <a:t>Le modèle ne décrit pas les capteurs puisque l’environnement est déterministe.</a:t>
            </a:r>
            <a:r>
              <a:rPr lang="en-CA" sz="1200" baseline="0" dirty="0"/>
              <a:t> </a:t>
            </a:r>
            <a:r>
              <a:rPr lang="en-CA" sz="1200" baseline="0" dirty="0" err="1"/>
              <a:t>L’agent</a:t>
            </a:r>
            <a:r>
              <a:rPr lang="en-CA" sz="1200" baseline="0" dirty="0"/>
              <a:t> </a:t>
            </a:r>
            <a:r>
              <a:rPr lang="en-CA" sz="1200" baseline="0" dirty="0" err="1"/>
              <a:t>est</a:t>
            </a:r>
            <a:r>
              <a:rPr lang="en-CA" sz="1200" baseline="0" dirty="0"/>
              <a:t> le </a:t>
            </a:r>
            <a:r>
              <a:rPr lang="en-CA" sz="1200" baseline="0" dirty="0" err="1"/>
              <a:t>seul</a:t>
            </a:r>
            <a:r>
              <a:rPr lang="en-CA" sz="1200" baseline="0" dirty="0"/>
              <a:t> </a:t>
            </a:r>
            <a:r>
              <a:rPr lang="en-CA" sz="1200" baseline="0" dirty="0" err="1"/>
              <a:t>acteur</a:t>
            </a:r>
            <a:r>
              <a:rPr lang="en-CA" sz="1200" baseline="0" dirty="0"/>
              <a:t> du </a:t>
            </a:r>
            <a:r>
              <a:rPr lang="en-CA" sz="1200" baseline="0" dirty="0" err="1"/>
              <a:t>changement</a:t>
            </a:r>
            <a:r>
              <a:rPr lang="en-CA" sz="1200" baseline="0" dirty="0"/>
              <a:t>.</a:t>
            </a:r>
          </a:p>
          <a:p>
            <a:pPr marL="0" marR="0" indent="0" algn="l" defTabSz="914400" rtl="0" eaLnBrk="1" fontAlgn="auto" latinLnBrk="0" hangingPunct="1">
              <a:lnSpc>
                <a:spcPct val="100000"/>
              </a:lnSpc>
              <a:spcBef>
                <a:spcPts val="0"/>
              </a:spcBef>
              <a:spcAft>
                <a:spcPts val="0"/>
              </a:spcAft>
              <a:buClrTx/>
              <a:buSzTx/>
              <a:buFontTx/>
              <a:buNone/>
              <a:tabLst/>
              <a:defRPr/>
            </a:pPr>
            <a:endParaRPr lang="en-CA"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CA" sz="1200" baseline="0" dirty="0"/>
              <a:t>Pour les </a:t>
            </a:r>
            <a:r>
              <a:rPr lang="en-CA" sz="1200" baseline="0" dirty="0" err="1"/>
              <a:t>mêmes</a:t>
            </a:r>
            <a:r>
              <a:rPr lang="en-CA" sz="1200" baseline="0" dirty="0"/>
              <a:t> raisons, le plan </a:t>
            </a:r>
            <a:r>
              <a:rPr lang="en-CA" sz="1200" baseline="0" dirty="0" err="1"/>
              <a:t>est</a:t>
            </a:r>
            <a:r>
              <a:rPr lang="en-CA" sz="1200" baseline="0" dirty="0"/>
              <a:t> </a:t>
            </a:r>
            <a:r>
              <a:rPr lang="en-CA" sz="1200" baseline="0" dirty="0" err="1"/>
              <a:t>une</a:t>
            </a:r>
            <a:r>
              <a:rPr lang="en-CA" sz="1200" baseline="0" dirty="0"/>
              <a:t> </a:t>
            </a:r>
            <a:r>
              <a:rPr lang="en-CA" sz="1200" baseline="0" dirty="0" err="1"/>
              <a:t>séquence</a:t>
            </a:r>
            <a:r>
              <a:rPr lang="en-CA" sz="1200" baseline="0" dirty="0"/>
              <a:t> </a:t>
            </a:r>
            <a:r>
              <a:rPr lang="en-CA" sz="1200" baseline="0" dirty="0" err="1"/>
              <a:t>d’actions</a:t>
            </a:r>
            <a:r>
              <a:rPr lang="en-CA" sz="1200" baseline="0" dirty="0"/>
              <a:t>.</a:t>
            </a:r>
            <a:endParaRPr lang="fr-CA" sz="1200" dirty="0"/>
          </a:p>
        </p:txBody>
      </p:sp>
    </p:spTree>
    <p:extLst>
      <p:ext uri="{BB962C8B-B14F-4D97-AF65-F5344CB8AC3E}">
        <p14:creationId xmlns:p14="http://schemas.microsoft.com/office/powerpoint/2010/main" val="2956064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charset="0"/>
              </a:defRPr>
            </a:lvl1pPr>
            <a:lvl2pPr marL="742950" indent="-285750" defTabSz="930275" eaLnBrk="0" hangingPunct="0">
              <a:defRPr>
                <a:solidFill>
                  <a:schemeClr val="tx1"/>
                </a:solidFill>
                <a:latin typeface="Arial" charset="0"/>
              </a:defRPr>
            </a:lvl2pPr>
            <a:lvl3pPr marL="1143000" indent="-228600" defTabSz="930275" eaLnBrk="0" hangingPunct="0">
              <a:defRPr>
                <a:solidFill>
                  <a:schemeClr val="tx1"/>
                </a:solidFill>
                <a:latin typeface="Arial" charset="0"/>
              </a:defRPr>
            </a:lvl3pPr>
            <a:lvl4pPr marL="1600200" indent="-228600" defTabSz="930275" eaLnBrk="0" hangingPunct="0">
              <a:defRPr>
                <a:solidFill>
                  <a:schemeClr val="tx1"/>
                </a:solidFill>
                <a:latin typeface="Arial" charset="0"/>
              </a:defRPr>
            </a:lvl4pPr>
            <a:lvl5pPr marL="2057400" indent="-228600" defTabSz="930275" eaLnBrk="0" hangingPunct="0">
              <a:defRPr>
                <a:solidFill>
                  <a:schemeClr val="tx1"/>
                </a:solidFill>
                <a:latin typeface="Arial" charset="0"/>
              </a:defRPr>
            </a:lvl5pPr>
            <a:lvl6pPr marL="2514600" indent="-228600" defTabSz="930275" eaLnBrk="0" fontAlgn="base" hangingPunct="0">
              <a:spcBef>
                <a:spcPct val="0"/>
              </a:spcBef>
              <a:spcAft>
                <a:spcPct val="0"/>
              </a:spcAft>
              <a:defRPr>
                <a:solidFill>
                  <a:schemeClr val="tx1"/>
                </a:solidFill>
                <a:latin typeface="Arial" charset="0"/>
              </a:defRPr>
            </a:lvl6pPr>
            <a:lvl7pPr marL="2971800" indent="-228600" defTabSz="930275" eaLnBrk="0" fontAlgn="base" hangingPunct="0">
              <a:spcBef>
                <a:spcPct val="0"/>
              </a:spcBef>
              <a:spcAft>
                <a:spcPct val="0"/>
              </a:spcAft>
              <a:defRPr>
                <a:solidFill>
                  <a:schemeClr val="tx1"/>
                </a:solidFill>
                <a:latin typeface="Arial" charset="0"/>
              </a:defRPr>
            </a:lvl7pPr>
            <a:lvl8pPr marL="3429000" indent="-228600" defTabSz="930275" eaLnBrk="0" fontAlgn="base" hangingPunct="0">
              <a:spcBef>
                <a:spcPct val="0"/>
              </a:spcBef>
              <a:spcAft>
                <a:spcPct val="0"/>
              </a:spcAft>
              <a:defRPr>
                <a:solidFill>
                  <a:schemeClr val="tx1"/>
                </a:solidFill>
                <a:latin typeface="Arial" charset="0"/>
              </a:defRPr>
            </a:lvl8pPr>
            <a:lvl9pPr marL="3886200" indent="-228600" defTabSz="930275" eaLnBrk="0" fontAlgn="base" hangingPunct="0">
              <a:spcBef>
                <a:spcPct val="0"/>
              </a:spcBef>
              <a:spcAft>
                <a:spcPct val="0"/>
              </a:spcAft>
              <a:defRPr>
                <a:solidFill>
                  <a:schemeClr val="tx1"/>
                </a:solidFill>
                <a:latin typeface="Arial" charset="0"/>
              </a:defRPr>
            </a:lvl9pPr>
          </a:lstStyle>
          <a:p>
            <a:pPr eaLnBrk="1" hangingPunct="1"/>
            <a:fld id="{7796F589-B1B8-4CC9-9CC4-814B7FD8C31D}" type="datetime2">
              <a:rPr lang="fr-FR" altLang="en-US" smtClean="0"/>
              <a:t>jeudi 23 mars 2023</a:t>
            </a:fld>
            <a:endParaRPr lang="fr-FR" altLang="en-US"/>
          </a:p>
        </p:txBody>
      </p:sp>
      <p:sp>
        <p:nvSpPr>
          <p:cNvPr id="35843" name="Rectangle 2"/>
          <p:cNvSpPr>
            <a:spLocks noGrp="1" noRot="1" noChangeAspect="1" noChangeArrowheads="1" noTextEdit="1"/>
          </p:cNvSpPr>
          <p:nvPr>
            <p:ph type="sldImg"/>
          </p:nvPr>
        </p:nvSpPr>
        <p:spPr>
          <a:xfrm>
            <a:off x="1177925" y="696913"/>
            <a:ext cx="4641850" cy="3481387"/>
          </a:xfrm>
          <a:ln/>
        </p:spPr>
      </p:sp>
      <p:sp>
        <p:nvSpPr>
          <p:cNvPr id="35844" name="Rectangle 3"/>
          <p:cNvSpPr>
            <a:spLocks noGrp="1" noChangeArrowheads="1"/>
          </p:cNvSpPr>
          <p:nvPr>
            <p:ph type="body" idx="1"/>
          </p:nvPr>
        </p:nvSpPr>
        <p:spPr>
          <a:xfrm>
            <a:off x="700088" y="4410075"/>
            <a:ext cx="559752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29096884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charset="0"/>
              </a:defRPr>
            </a:lvl1pPr>
            <a:lvl2pPr marL="742950" indent="-285750" defTabSz="930275" eaLnBrk="0" hangingPunct="0">
              <a:defRPr>
                <a:solidFill>
                  <a:schemeClr val="tx1"/>
                </a:solidFill>
                <a:latin typeface="Arial" charset="0"/>
              </a:defRPr>
            </a:lvl2pPr>
            <a:lvl3pPr marL="1143000" indent="-228600" defTabSz="930275" eaLnBrk="0" hangingPunct="0">
              <a:defRPr>
                <a:solidFill>
                  <a:schemeClr val="tx1"/>
                </a:solidFill>
                <a:latin typeface="Arial" charset="0"/>
              </a:defRPr>
            </a:lvl3pPr>
            <a:lvl4pPr marL="1600200" indent="-228600" defTabSz="930275" eaLnBrk="0" hangingPunct="0">
              <a:defRPr>
                <a:solidFill>
                  <a:schemeClr val="tx1"/>
                </a:solidFill>
                <a:latin typeface="Arial" charset="0"/>
              </a:defRPr>
            </a:lvl4pPr>
            <a:lvl5pPr marL="2057400" indent="-228600" defTabSz="930275" eaLnBrk="0" hangingPunct="0">
              <a:defRPr>
                <a:solidFill>
                  <a:schemeClr val="tx1"/>
                </a:solidFill>
                <a:latin typeface="Arial" charset="0"/>
              </a:defRPr>
            </a:lvl5pPr>
            <a:lvl6pPr marL="2514600" indent="-228600" defTabSz="930275" eaLnBrk="0" fontAlgn="base" hangingPunct="0">
              <a:spcBef>
                <a:spcPct val="0"/>
              </a:spcBef>
              <a:spcAft>
                <a:spcPct val="0"/>
              </a:spcAft>
              <a:defRPr>
                <a:solidFill>
                  <a:schemeClr val="tx1"/>
                </a:solidFill>
                <a:latin typeface="Arial" charset="0"/>
              </a:defRPr>
            </a:lvl6pPr>
            <a:lvl7pPr marL="2971800" indent="-228600" defTabSz="930275" eaLnBrk="0" fontAlgn="base" hangingPunct="0">
              <a:spcBef>
                <a:spcPct val="0"/>
              </a:spcBef>
              <a:spcAft>
                <a:spcPct val="0"/>
              </a:spcAft>
              <a:defRPr>
                <a:solidFill>
                  <a:schemeClr val="tx1"/>
                </a:solidFill>
                <a:latin typeface="Arial" charset="0"/>
              </a:defRPr>
            </a:lvl7pPr>
            <a:lvl8pPr marL="3429000" indent="-228600" defTabSz="930275" eaLnBrk="0" fontAlgn="base" hangingPunct="0">
              <a:spcBef>
                <a:spcPct val="0"/>
              </a:spcBef>
              <a:spcAft>
                <a:spcPct val="0"/>
              </a:spcAft>
              <a:defRPr>
                <a:solidFill>
                  <a:schemeClr val="tx1"/>
                </a:solidFill>
                <a:latin typeface="Arial" charset="0"/>
              </a:defRPr>
            </a:lvl8pPr>
            <a:lvl9pPr marL="3886200" indent="-228600" defTabSz="930275" eaLnBrk="0" fontAlgn="base" hangingPunct="0">
              <a:spcBef>
                <a:spcPct val="0"/>
              </a:spcBef>
              <a:spcAft>
                <a:spcPct val="0"/>
              </a:spcAft>
              <a:defRPr>
                <a:solidFill>
                  <a:schemeClr val="tx1"/>
                </a:solidFill>
                <a:latin typeface="Arial" charset="0"/>
              </a:defRPr>
            </a:lvl9pPr>
          </a:lstStyle>
          <a:p>
            <a:pPr eaLnBrk="1" hangingPunct="1"/>
            <a:fld id="{2A54DF71-11A3-4765-B0D3-91BAA85E379B}" type="datetime2">
              <a:rPr lang="fr-FR" altLang="en-US" smtClean="0"/>
              <a:t>jeudi 23 mars 2023</a:t>
            </a:fld>
            <a:endParaRPr lang="fr-FR" altLang="en-US"/>
          </a:p>
        </p:txBody>
      </p:sp>
      <p:sp>
        <p:nvSpPr>
          <p:cNvPr id="29699" name="Rectangle 2"/>
          <p:cNvSpPr>
            <a:spLocks noGrp="1" noRot="1" noChangeAspect="1" noChangeArrowheads="1" noTextEdit="1"/>
          </p:cNvSpPr>
          <p:nvPr>
            <p:ph type="sldImg"/>
          </p:nvPr>
        </p:nvSpPr>
        <p:spPr>
          <a:xfrm>
            <a:off x="1177925" y="696913"/>
            <a:ext cx="4641850" cy="3481387"/>
          </a:xfrm>
          <a:ln/>
        </p:spPr>
      </p:sp>
      <p:sp>
        <p:nvSpPr>
          <p:cNvPr id="29700" name="Rectangle 3"/>
          <p:cNvSpPr>
            <a:spLocks noGrp="1" noChangeArrowheads="1"/>
          </p:cNvSpPr>
          <p:nvPr>
            <p:ph type="body" idx="1"/>
          </p:nvPr>
        </p:nvSpPr>
        <p:spPr>
          <a:xfrm>
            <a:off x="700088" y="4410075"/>
            <a:ext cx="559752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charset="0"/>
              </a:defRPr>
            </a:lvl1pPr>
            <a:lvl2pPr marL="742950" indent="-285750" defTabSz="930275" eaLnBrk="0" hangingPunct="0">
              <a:defRPr>
                <a:solidFill>
                  <a:schemeClr val="tx1"/>
                </a:solidFill>
                <a:latin typeface="Arial" charset="0"/>
              </a:defRPr>
            </a:lvl2pPr>
            <a:lvl3pPr marL="1143000" indent="-228600" defTabSz="930275" eaLnBrk="0" hangingPunct="0">
              <a:defRPr>
                <a:solidFill>
                  <a:schemeClr val="tx1"/>
                </a:solidFill>
                <a:latin typeface="Arial" charset="0"/>
              </a:defRPr>
            </a:lvl3pPr>
            <a:lvl4pPr marL="1600200" indent="-228600" defTabSz="930275" eaLnBrk="0" hangingPunct="0">
              <a:defRPr>
                <a:solidFill>
                  <a:schemeClr val="tx1"/>
                </a:solidFill>
                <a:latin typeface="Arial" charset="0"/>
              </a:defRPr>
            </a:lvl4pPr>
            <a:lvl5pPr marL="2057400" indent="-228600" defTabSz="930275" eaLnBrk="0" hangingPunct="0">
              <a:defRPr>
                <a:solidFill>
                  <a:schemeClr val="tx1"/>
                </a:solidFill>
                <a:latin typeface="Arial" charset="0"/>
              </a:defRPr>
            </a:lvl5pPr>
            <a:lvl6pPr marL="2514600" indent="-228600" defTabSz="930275" eaLnBrk="0" fontAlgn="base" hangingPunct="0">
              <a:spcBef>
                <a:spcPct val="0"/>
              </a:spcBef>
              <a:spcAft>
                <a:spcPct val="0"/>
              </a:spcAft>
              <a:defRPr>
                <a:solidFill>
                  <a:schemeClr val="tx1"/>
                </a:solidFill>
                <a:latin typeface="Arial" charset="0"/>
              </a:defRPr>
            </a:lvl6pPr>
            <a:lvl7pPr marL="2971800" indent="-228600" defTabSz="930275" eaLnBrk="0" fontAlgn="base" hangingPunct="0">
              <a:spcBef>
                <a:spcPct val="0"/>
              </a:spcBef>
              <a:spcAft>
                <a:spcPct val="0"/>
              </a:spcAft>
              <a:defRPr>
                <a:solidFill>
                  <a:schemeClr val="tx1"/>
                </a:solidFill>
                <a:latin typeface="Arial" charset="0"/>
              </a:defRPr>
            </a:lvl7pPr>
            <a:lvl8pPr marL="3429000" indent="-228600" defTabSz="930275" eaLnBrk="0" fontAlgn="base" hangingPunct="0">
              <a:spcBef>
                <a:spcPct val="0"/>
              </a:spcBef>
              <a:spcAft>
                <a:spcPct val="0"/>
              </a:spcAft>
              <a:defRPr>
                <a:solidFill>
                  <a:schemeClr val="tx1"/>
                </a:solidFill>
                <a:latin typeface="Arial" charset="0"/>
              </a:defRPr>
            </a:lvl8pPr>
            <a:lvl9pPr marL="3886200" indent="-228600" defTabSz="930275" eaLnBrk="0" fontAlgn="base" hangingPunct="0">
              <a:spcBef>
                <a:spcPct val="0"/>
              </a:spcBef>
              <a:spcAft>
                <a:spcPct val="0"/>
              </a:spcAft>
              <a:defRPr>
                <a:solidFill>
                  <a:schemeClr val="tx1"/>
                </a:solidFill>
                <a:latin typeface="Arial" charset="0"/>
              </a:defRPr>
            </a:lvl9pPr>
          </a:lstStyle>
          <a:p>
            <a:pPr eaLnBrk="1" hangingPunct="1"/>
            <a:fld id="{822C309F-95DD-41BC-8DA3-CF88FA9488D7}" type="datetime2">
              <a:rPr lang="fr-FR" altLang="en-US" smtClean="0"/>
              <a:t>jeudi 23 mars 2023</a:t>
            </a:fld>
            <a:endParaRPr lang="fr-FR" altLang="en-US"/>
          </a:p>
        </p:txBody>
      </p:sp>
      <p:sp>
        <p:nvSpPr>
          <p:cNvPr id="30723" name="Rectangle 2"/>
          <p:cNvSpPr>
            <a:spLocks noGrp="1" noRot="1" noChangeAspect="1" noChangeArrowheads="1" noTextEdit="1"/>
          </p:cNvSpPr>
          <p:nvPr>
            <p:ph type="sldImg"/>
          </p:nvPr>
        </p:nvSpPr>
        <p:spPr>
          <a:xfrm>
            <a:off x="1177925" y="696913"/>
            <a:ext cx="4641850" cy="3481387"/>
          </a:xfrm>
          <a:ln/>
        </p:spPr>
      </p:sp>
      <p:sp>
        <p:nvSpPr>
          <p:cNvPr id="30724" name="Rectangle 3"/>
          <p:cNvSpPr>
            <a:spLocks noGrp="1" noChangeArrowheads="1"/>
          </p:cNvSpPr>
          <p:nvPr>
            <p:ph type="body" idx="1"/>
          </p:nvPr>
        </p:nvSpPr>
        <p:spPr>
          <a:xfrm>
            <a:off x="700088" y="4410075"/>
            <a:ext cx="559752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charset="0"/>
              </a:defRPr>
            </a:lvl1pPr>
            <a:lvl2pPr marL="742950" indent="-285750" defTabSz="930275" eaLnBrk="0" hangingPunct="0">
              <a:defRPr>
                <a:solidFill>
                  <a:schemeClr val="tx1"/>
                </a:solidFill>
                <a:latin typeface="Arial" charset="0"/>
              </a:defRPr>
            </a:lvl2pPr>
            <a:lvl3pPr marL="1143000" indent="-228600" defTabSz="930275" eaLnBrk="0" hangingPunct="0">
              <a:defRPr>
                <a:solidFill>
                  <a:schemeClr val="tx1"/>
                </a:solidFill>
                <a:latin typeface="Arial" charset="0"/>
              </a:defRPr>
            </a:lvl3pPr>
            <a:lvl4pPr marL="1600200" indent="-228600" defTabSz="930275" eaLnBrk="0" hangingPunct="0">
              <a:defRPr>
                <a:solidFill>
                  <a:schemeClr val="tx1"/>
                </a:solidFill>
                <a:latin typeface="Arial" charset="0"/>
              </a:defRPr>
            </a:lvl4pPr>
            <a:lvl5pPr marL="2057400" indent="-228600" defTabSz="930275" eaLnBrk="0" hangingPunct="0">
              <a:defRPr>
                <a:solidFill>
                  <a:schemeClr val="tx1"/>
                </a:solidFill>
                <a:latin typeface="Arial" charset="0"/>
              </a:defRPr>
            </a:lvl5pPr>
            <a:lvl6pPr marL="2514600" indent="-228600" defTabSz="930275" eaLnBrk="0" fontAlgn="base" hangingPunct="0">
              <a:spcBef>
                <a:spcPct val="0"/>
              </a:spcBef>
              <a:spcAft>
                <a:spcPct val="0"/>
              </a:spcAft>
              <a:defRPr>
                <a:solidFill>
                  <a:schemeClr val="tx1"/>
                </a:solidFill>
                <a:latin typeface="Arial" charset="0"/>
              </a:defRPr>
            </a:lvl6pPr>
            <a:lvl7pPr marL="2971800" indent="-228600" defTabSz="930275" eaLnBrk="0" fontAlgn="base" hangingPunct="0">
              <a:spcBef>
                <a:spcPct val="0"/>
              </a:spcBef>
              <a:spcAft>
                <a:spcPct val="0"/>
              </a:spcAft>
              <a:defRPr>
                <a:solidFill>
                  <a:schemeClr val="tx1"/>
                </a:solidFill>
                <a:latin typeface="Arial" charset="0"/>
              </a:defRPr>
            </a:lvl7pPr>
            <a:lvl8pPr marL="3429000" indent="-228600" defTabSz="930275" eaLnBrk="0" fontAlgn="base" hangingPunct="0">
              <a:spcBef>
                <a:spcPct val="0"/>
              </a:spcBef>
              <a:spcAft>
                <a:spcPct val="0"/>
              </a:spcAft>
              <a:defRPr>
                <a:solidFill>
                  <a:schemeClr val="tx1"/>
                </a:solidFill>
                <a:latin typeface="Arial" charset="0"/>
              </a:defRPr>
            </a:lvl8pPr>
            <a:lvl9pPr marL="3886200" indent="-228600" defTabSz="930275" eaLnBrk="0" fontAlgn="base" hangingPunct="0">
              <a:spcBef>
                <a:spcPct val="0"/>
              </a:spcBef>
              <a:spcAft>
                <a:spcPct val="0"/>
              </a:spcAft>
              <a:defRPr>
                <a:solidFill>
                  <a:schemeClr val="tx1"/>
                </a:solidFill>
                <a:latin typeface="Arial" charset="0"/>
              </a:defRPr>
            </a:lvl9pPr>
          </a:lstStyle>
          <a:p>
            <a:pPr eaLnBrk="1" hangingPunct="1"/>
            <a:fld id="{A81401D8-A995-453B-B506-3A086374988A}" type="datetime2">
              <a:rPr lang="fr-FR" altLang="en-US" smtClean="0"/>
              <a:t>jeudi 23 mars 2023</a:t>
            </a:fld>
            <a:endParaRPr lang="fr-FR" altLang="en-US"/>
          </a:p>
        </p:txBody>
      </p:sp>
      <p:sp>
        <p:nvSpPr>
          <p:cNvPr id="31747" name="Rectangle 2"/>
          <p:cNvSpPr>
            <a:spLocks noGrp="1" noRot="1" noChangeAspect="1" noChangeArrowheads="1" noTextEdit="1"/>
          </p:cNvSpPr>
          <p:nvPr>
            <p:ph type="sldImg"/>
          </p:nvPr>
        </p:nvSpPr>
        <p:spPr>
          <a:xfrm>
            <a:off x="1177925" y="696913"/>
            <a:ext cx="4641850" cy="3481387"/>
          </a:xfrm>
          <a:ln/>
        </p:spPr>
      </p:sp>
      <p:sp>
        <p:nvSpPr>
          <p:cNvPr id="31748" name="Rectangle 3"/>
          <p:cNvSpPr>
            <a:spLocks noGrp="1" noChangeArrowheads="1"/>
          </p:cNvSpPr>
          <p:nvPr>
            <p:ph type="body" idx="1"/>
          </p:nvPr>
        </p:nvSpPr>
        <p:spPr>
          <a:xfrm>
            <a:off x="700088" y="4410075"/>
            <a:ext cx="559752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en-CA" sz="1200" kern="1200" dirty="0" err="1">
                <a:solidFill>
                  <a:schemeClr val="tx1"/>
                </a:solidFill>
                <a:effectLst/>
                <a:latin typeface="Arial" charset="0"/>
                <a:ea typeface="+mn-ea"/>
                <a:cs typeface="+mn-cs"/>
              </a:rPr>
              <a:t>Eval</a:t>
            </a:r>
            <a:r>
              <a:rPr lang="en-CA" sz="1200" kern="1200" dirty="0">
                <a:solidFill>
                  <a:schemeClr val="tx1"/>
                </a:solidFill>
                <a:effectLst/>
                <a:latin typeface="Arial" charset="0"/>
                <a:ea typeface="+mn-ea"/>
                <a:cs typeface="+mn-cs"/>
              </a:rPr>
              <a:t>: c-x c-e</a:t>
            </a:r>
          </a:p>
          <a:p>
            <a:pPr lvl="0"/>
            <a:r>
              <a:rPr lang="en-CA" sz="1200" kern="1200" dirty="0">
                <a:solidFill>
                  <a:schemeClr val="tx1"/>
                </a:solidFill>
                <a:effectLst/>
                <a:latin typeface="Arial" charset="0"/>
                <a:ea typeface="+mn-ea"/>
                <a:cs typeface="+mn-cs"/>
              </a:rPr>
              <a:t>Abort: c-c </a:t>
            </a:r>
            <a:r>
              <a:rPr lang="en-CA" sz="1200" kern="1200" dirty="0" err="1">
                <a:solidFill>
                  <a:schemeClr val="tx1"/>
                </a:solidFill>
                <a:effectLst/>
                <a:latin typeface="Arial" charset="0"/>
                <a:ea typeface="+mn-ea"/>
                <a:cs typeface="+mn-cs"/>
              </a:rPr>
              <a:t>c-c</a:t>
            </a:r>
            <a:endParaRPr lang="en-CA" sz="1200" kern="1200" dirty="0">
              <a:solidFill>
                <a:schemeClr val="tx1"/>
              </a:solidFill>
              <a:effectLst/>
              <a:latin typeface="Arial" charset="0"/>
              <a:ea typeface="+mn-ea"/>
              <a:cs typeface="+mn-cs"/>
            </a:endParaRPr>
          </a:p>
          <a:p>
            <a:pPr lvl="0"/>
            <a:r>
              <a:rPr lang="en-CA" sz="1200" kern="1200" dirty="0">
                <a:solidFill>
                  <a:schemeClr val="tx1"/>
                </a:solidFill>
                <a:effectLst/>
                <a:latin typeface="Arial" charset="0"/>
                <a:ea typeface="+mn-ea"/>
                <a:cs typeface="+mn-cs"/>
              </a:rPr>
              <a:t>To run TLPLAN</a:t>
            </a:r>
          </a:p>
          <a:p>
            <a:pPr lvl="1"/>
            <a:r>
              <a:rPr lang="en-CA" sz="1200" kern="1200" dirty="0">
                <a:solidFill>
                  <a:schemeClr val="tx1"/>
                </a:solidFill>
                <a:effectLst/>
                <a:latin typeface="Arial" charset="0"/>
                <a:ea typeface="+mn-ea"/>
                <a:cs typeface="+mn-cs"/>
              </a:rPr>
              <a:t>(load “main”)   c-x c-e</a:t>
            </a:r>
          </a:p>
          <a:p>
            <a:pPr lvl="1"/>
            <a:r>
              <a:rPr lang="en-CA" sz="1200" kern="1200" dirty="0">
                <a:solidFill>
                  <a:schemeClr val="tx1"/>
                </a:solidFill>
                <a:effectLst/>
                <a:latin typeface="Arial" charset="0"/>
                <a:ea typeface="+mn-ea"/>
                <a:cs typeface="+mn-cs"/>
              </a:rPr>
              <a:t>(</a:t>
            </a:r>
            <a:r>
              <a:rPr lang="en-CA" sz="1200" kern="1200" dirty="0" err="1">
                <a:solidFill>
                  <a:schemeClr val="tx1"/>
                </a:solidFill>
                <a:effectLst/>
                <a:latin typeface="Arial" charset="0"/>
                <a:ea typeface="+mn-ea"/>
                <a:cs typeface="+mn-cs"/>
              </a:rPr>
              <a:t>ld</a:t>
            </a:r>
            <a:r>
              <a:rPr lang="en-CA" sz="1200" kern="1200" dirty="0">
                <a:solidFill>
                  <a:schemeClr val="tx1"/>
                </a:solidFill>
                <a:effectLst/>
                <a:latin typeface="Arial" charset="0"/>
                <a:ea typeface="+mn-ea"/>
                <a:cs typeface="+mn-cs"/>
              </a:rPr>
              <a:t> ‘robot)    c-x c-e</a:t>
            </a:r>
          </a:p>
          <a:p>
            <a:pPr lvl="1"/>
            <a:r>
              <a:rPr lang="fr-CA" sz="1200" kern="1200" dirty="0">
                <a:solidFill>
                  <a:schemeClr val="tx1"/>
                </a:solidFill>
                <a:effectLst/>
                <a:latin typeface="Arial" charset="0"/>
                <a:ea typeface="+mn-ea"/>
                <a:cs typeface="+mn-cs"/>
              </a:rPr>
              <a:t>(si state3a)   c-x c-e    --- ou (si</a:t>
            </a:r>
            <a:r>
              <a:rPr lang="fr-CA" sz="1200" kern="1200" baseline="0" dirty="0">
                <a:solidFill>
                  <a:schemeClr val="tx1"/>
                </a:solidFill>
                <a:effectLst/>
                <a:latin typeface="Arial" charset="0"/>
                <a:ea typeface="+mn-ea"/>
                <a:cs typeface="+mn-cs"/>
              </a:rPr>
              <a:t> state1a)</a:t>
            </a:r>
            <a:endParaRPr lang="en-CA" sz="1200" kern="1200" dirty="0">
              <a:solidFill>
                <a:schemeClr val="tx1"/>
              </a:solidFill>
              <a:effectLst/>
              <a:latin typeface="Arial" charset="0"/>
              <a:ea typeface="+mn-ea"/>
              <a:cs typeface="+mn-cs"/>
            </a:endParaRPr>
          </a:p>
          <a:p>
            <a:pPr lvl="1"/>
            <a:r>
              <a:rPr lang="en-CA" sz="1200" kern="1200" dirty="0">
                <a:solidFill>
                  <a:schemeClr val="tx1"/>
                </a:solidFill>
                <a:effectLst/>
                <a:latin typeface="Arial" charset="0"/>
                <a:ea typeface="+mn-ea"/>
                <a:cs typeface="+mn-cs"/>
              </a:rPr>
              <a:t>(</a:t>
            </a:r>
            <a:r>
              <a:rPr lang="en-CA" sz="1200" kern="1200" dirty="0" err="1">
                <a:solidFill>
                  <a:schemeClr val="tx1"/>
                </a:solidFill>
                <a:effectLst/>
                <a:latin typeface="Arial" charset="0"/>
                <a:ea typeface="+mn-ea"/>
                <a:cs typeface="+mn-cs"/>
              </a:rPr>
              <a:t>sg</a:t>
            </a:r>
            <a:r>
              <a:rPr lang="en-CA" sz="1200" kern="1200" dirty="0">
                <a:solidFill>
                  <a:schemeClr val="tx1"/>
                </a:solidFill>
                <a:effectLst/>
                <a:latin typeface="Arial" charset="0"/>
                <a:ea typeface="+mn-ea"/>
                <a:cs typeface="+mn-cs"/>
              </a:rPr>
              <a:t> goal3a)   c-x c-e    --- </a:t>
            </a:r>
            <a:r>
              <a:rPr lang="en-CA" sz="1200" kern="1200" dirty="0" err="1">
                <a:solidFill>
                  <a:schemeClr val="tx1"/>
                </a:solidFill>
                <a:effectLst/>
                <a:latin typeface="Arial" charset="0"/>
                <a:ea typeface="+mn-ea"/>
                <a:cs typeface="+mn-cs"/>
              </a:rPr>
              <a:t>ou</a:t>
            </a:r>
            <a:r>
              <a:rPr lang="en-CA" sz="1200" kern="1200" dirty="0">
                <a:solidFill>
                  <a:schemeClr val="tx1"/>
                </a:solidFill>
                <a:effectLst/>
                <a:latin typeface="Arial" charset="0"/>
                <a:ea typeface="+mn-ea"/>
                <a:cs typeface="+mn-cs"/>
              </a:rPr>
              <a:t> (</a:t>
            </a:r>
            <a:r>
              <a:rPr lang="en-CA" sz="1200" kern="1200" dirty="0" err="1">
                <a:solidFill>
                  <a:schemeClr val="tx1"/>
                </a:solidFill>
                <a:effectLst/>
                <a:latin typeface="Arial" charset="0"/>
                <a:ea typeface="+mn-ea"/>
                <a:cs typeface="+mn-cs"/>
              </a:rPr>
              <a:t>sg</a:t>
            </a:r>
            <a:r>
              <a:rPr lang="en-CA" sz="1200" kern="1200" dirty="0">
                <a:solidFill>
                  <a:schemeClr val="tx1"/>
                </a:solidFill>
                <a:effectLst/>
                <a:latin typeface="Arial" charset="0"/>
                <a:ea typeface="+mn-ea"/>
                <a:cs typeface="+mn-cs"/>
              </a:rPr>
              <a:t> goal1a)</a:t>
            </a:r>
          </a:p>
          <a:p>
            <a:pPr lvl="1"/>
            <a:r>
              <a:rPr lang="en-CA" sz="1200" kern="1200" dirty="0">
                <a:solidFill>
                  <a:schemeClr val="tx1"/>
                </a:solidFill>
                <a:effectLst/>
                <a:latin typeface="Arial" charset="0"/>
                <a:ea typeface="+mn-ea"/>
                <a:cs typeface="+mn-cs"/>
              </a:rPr>
              <a:t> </a:t>
            </a:r>
            <a:r>
              <a:rPr lang="fr-CA" sz="1200" kern="1200" dirty="0">
                <a:solidFill>
                  <a:schemeClr val="tx1"/>
                </a:solidFill>
                <a:effectLst/>
                <a:latin typeface="Arial" charset="0"/>
                <a:ea typeface="+mn-ea"/>
                <a:cs typeface="+mn-cs"/>
              </a:rPr>
              <a:t>--- On peut sauter cette étape car </a:t>
            </a:r>
            <a:r>
              <a:rPr lang="fr-CA" sz="1200" kern="1200" dirty="0" err="1">
                <a:solidFill>
                  <a:schemeClr val="tx1"/>
                </a:solidFill>
                <a:effectLst/>
                <a:latin typeface="Arial" charset="0"/>
                <a:ea typeface="+mn-ea"/>
                <a:cs typeface="+mn-cs"/>
              </a:rPr>
              <a:t>rsim</a:t>
            </a:r>
            <a:r>
              <a:rPr lang="fr-CA" sz="1200" kern="1200" dirty="0">
                <a:solidFill>
                  <a:schemeClr val="tx1"/>
                </a:solidFill>
                <a:effectLst/>
                <a:latin typeface="Arial" charset="0"/>
                <a:ea typeface="+mn-ea"/>
                <a:cs typeface="+mn-cs"/>
              </a:rPr>
              <a:t> fait (plan)--   (plan)  c-x c-e</a:t>
            </a:r>
            <a:endParaRPr lang="en-CA" sz="1200" kern="1200" dirty="0">
              <a:solidFill>
                <a:schemeClr val="tx1"/>
              </a:solidFill>
              <a:effectLst/>
              <a:latin typeface="Arial" charset="0"/>
              <a:ea typeface="+mn-ea"/>
              <a:cs typeface="+mn-cs"/>
            </a:endParaRPr>
          </a:p>
          <a:p>
            <a:pPr lvl="1"/>
            <a:r>
              <a:rPr lang="fr-CA" sz="1200" kern="1200" dirty="0">
                <a:solidFill>
                  <a:schemeClr val="tx1"/>
                </a:solidFill>
                <a:effectLst/>
                <a:latin typeface="Arial" charset="0"/>
                <a:ea typeface="+mn-ea"/>
                <a:cs typeface="+mn-cs"/>
              </a:rPr>
              <a:t>(</a:t>
            </a:r>
            <a:r>
              <a:rPr lang="fr-CA" sz="1200" kern="1200" dirty="0" err="1">
                <a:solidFill>
                  <a:schemeClr val="tx1"/>
                </a:solidFill>
                <a:effectLst/>
                <a:latin typeface="Arial" charset="0"/>
                <a:ea typeface="+mn-ea"/>
                <a:cs typeface="+mn-cs"/>
              </a:rPr>
              <a:t>rsim</a:t>
            </a:r>
            <a:r>
              <a:rPr lang="fr-CA" sz="1200" kern="1200" dirty="0">
                <a:solidFill>
                  <a:schemeClr val="tx1"/>
                </a:solidFill>
                <a:effectLst/>
                <a:latin typeface="Arial" charset="0"/>
                <a:ea typeface="+mn-ea"/>
                <a:cs typeface="+mn-cs"/>
              </a:rPr>
              <a:t>)  c-x c-e</a:t>
            </a:r>
            <a:endParaRPr lang="en-CA" sz="1200" kern="1200" dirty="0">
              <a:solidFill>
                <a:schemeClr val="tx1"/>
              </a:solidFill>
              <a:effectLst/>
              <a:latin typeface="Arial" charset="0"/>
              <a:ea typeface="+mn-ea"/>
              <a:cs typeface="+mn-cs"/>
            </a:endParaRPr>
          </a:p>
          <a:p>
            <a:pPr eaLnBrk="1" hangingPunct="1"/>
            <a:endParaRPr lang="en-CA" altLang="en-US" dirty="0"/>
          </a:p>
          <a:p>
            <a:pPr eaLnBrk="1" hangingPunct="1"/>
            <a:endParaRPr lang="en-CA"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charset="0"/>
              </a:defRPr>
            </a:lvl1pPr>
            <a:lvl2pPr marL="742950" indent="-285750" defTabSz="930275" eaLnBrk="0" hangingPunct="0">
              <a:defRPr>
                <a:solidFill>
                  <a:schemeClr val="tx1"/>
                </a:solidFill>
                <a:latin typeface="Arial" charset="0"/>
              </a:defRPr>
            </a:lvl2pPr>
            <a:lvl3pPr marL="1143000" indent="-228600" defTabSz="930275" eaLnBrk="0" hangingPunct="0">
              <a:defRPr>
                <a:solidFill>
                  <a:schemeClr val="tx1"/>
                </a:solidFill>
                <a:latin typeface="Arial" charset="0"/>
              </a:defRPr>
            </a:lvl3pPr>
            <a:lvl4pPr marL="1600200" indent="-228600" defTabSz="930275" eaLnBrk="0" hangingPunct="0">
              <a:defRPr>
                <a:solidFill>
                  <a:schemeClr val="tx1"/>
                </a:solidFill>
                <a:latin typeface="Arial" charset="0"/>
              </a:defRPr>
            </a:lvl4pPr>
            <a:lvl5pPr marL="2057400" indent="-228600" defTabSz="930275" eaLnBrk="0" hangingPunct="0">
              <a:defRPr>
                <a:solidFill>
                  <a:schemeClr val="tx1"/>
                </a:solidFill>
                <a:latin typeface="Arial" charset="0"/>
              </a:defRPr>
            </a:lvl5pPr>
            <a:lvl6pPr marL="2514600" indent="-228600" defTabSz="930275" eaLnBrk="0" fontAlgn="base" hangingPunct="0">
              <a:spcBef>
                <a:spcPct val="0"/>
              </a:spcBef>
              <a:spcAft>
                <a:spcPct val="0"/>
              </a:spcAft>
              <a:defRPr>
                <a:solidFill>
                  <a:schemeClr val="tx1"/>
                </a:solidFill>
                <a:latin typeface="Arial" charset="0"/>
              </a:defRPr>
            </a:lvl6pPr>
            <a:lvl7pPr marL="2971800" indent="-228600" defTabSz="930275" eaLnBrk="0" fontAlgn="base" hangingPunct="0">
              <a:spcBef>
                <a:spcPct val="0"/>
              </a:spcBef>
              <a:spcAft>
                <a:spcPct val="0"/>
              </a:spcAft>
              <a:defRPr>
                <a:solidFill>
                  <a:schemeClr val="tx1"/>
                </a:solidFill>
                <a:latin typeface="Arial" charset="0"/>
              </a:defRPr>
            </a:lvl7pPr>
            <a:lvl8pPr marL="3429000" indent="-228600" defTabSz="930275" eaLnBrk="0" fontAlgn="base" hangingPunct="0">
              <a:spcBef>
                <a:spcPct val="0"/>
              </a:spcBef>
              <a:spcAft>
                <a:spcPct val="0"/>
              </a:spcAft>
              <a:defRPr>
                <a:solidFill>
                  <a:schemeClr val="tx1"/>
                </a:solidFill>
                <a:latin typeface="Arial" charset="0"/>
              </a:defRPr>
            </a:lvl8pPr>
            <a:lvl9pPr marL="3886200" indent="-228600" defTabSz="930275" eaLnBrk="0" fontAlgn="base" hangingPunct="0">
              <a:spcBef>
                <a:spcPct val="0"/>
              </a:spcBef>
              <a:spcAft>
                <a:spcPct val="0"/>
              </a:spcAft>
              <a:defRPr>
                <a:solidFill>
                  <a:schemeClr val="tx1"/>
                </a:solidFill>
                <a:latin typeface="Arial" charset="0"/>
              </a:defRPr>
            </a:lvl9pPr>
          </a:lstStyle>
          <a:p>
            <a:pPr eaLnBrk="1" hangingPunct="1"/>
            <a:fld id="{D90871EF-FB02-435D-A22E-3244BA4F4DDF}" type="datetime2">
              <a:rPr lang="fr-FR" altLang="en-US" smtClean="0"/>
              <a:t>jeudi 23 mars 2023</a:t>
            </a:fld>
            <a:endParaRPr lang="fr-FR" altLang="en-US"/>
          </a:p>
        </p:txBody>
      </p:sp>
      <p:sp>
        <p:nvSpPr>
          <p:cNvPr id="32771" name="Rectangle 2"/>
          <p:cNvSpPr>
            <a:spLocks noGrp="1" noRot="1" noChangeAspect="1" noChangeArrowheads="1" noTextEdit="1"/>
          </p:cNvSpPr>
          <p:nvPr>
            <p:ph type="sldImg"/>
          </p:nvPr>
        </p:nvSpPr>
        <p:spPr>
          <a:xfrm>
            <a:off x="1177925" y="696913"/>
            <a:ext cx="4641850" cy="3481387"/>
          </a:xfrm>
          <a:ln/>
        </p:spPr>
      </p:sp>
      <p:sp>
        <p:nvSpPr>
          <p:cNvPr id="32772" name="Rectangle 3"/>
          <p:cNvSpPr>
            <a:spLocks noGrp="1" noChangeArrowheads="1"/>
          </p:cNvSpPr>
          <p:nvPr>
            <p:ph type="body" idx="1"/>
          </p:nvPr>
        </p:nvSpPr>
        <p:spPr>
          <a:xfrm>
            <a:off x="700088" y="4410075"/>
            <a:ext cx="559752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620713"/>
            <a:ext cx="7924800" cy="914400"/>
          </a:xfrm>
          <a:custGeom>
            <a:avLst/>
            <a:gdLst>
              <a:gd name="T0" fmla="*/ 0 w 1000"/>
              <a:gd name="T1" fmla="*/ 836127360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5" name="Line 8"/>
          <p:cNvSpPr>
            <a:spLocks noChangeShapeType="1"/>
          </p:cNvSpPr>
          <p:nvPr/>
        </p:nvSpPr>
        <p:spPr bwMode="auto">
          <a:xfrm>
            <a:off x="1981200" y="3213100"/>
            <a:ext cx="6511925"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1506" name="Rectangle 2"/>
          <p:cNvSpPr>
            <a:spLocks noGrp="1" noChangeArrowheads="1"/>
          </p:cNvSpPr>
          <p:nvPr>
            <p:ph type="ctrTitle"/>
          </p:nvPr>
        </p:nvSpPr>
        <p:spPr>
          <a:xfrm>
            <a:off x="914400" y="908050"/>
            <a:ext cx="7623175" cy="1752600"/>
          </a:xfrm>
        </p:spPr>
        <p:txBody>
          <a:bodyPr/>
          <a:lstStyle>
            <a:lvl1pPr>
              <a:defRPr sz="5000"/>
            </a:lvl1pPr>
          </a:lstStyle>
          <a:p>
            <a:r>
              <a:rPr lang="fr-FR" altLang="en-US"/>
              <a:t>Cliquez pour modifier le style du titre</a:t>
            </a:r>
          </a:p>
        </p:txBody>
      </p:sp>
      <p:sp>
        <p:nvSpPr>
          <p:cNvPr id="21507" name="Rectangle 3"/>
          <p:cNvSpPr>
            <a:spLocks noGrp="1" noChangeArrowheads="1"/>
          </p:cNvSpPr>
          <p:nvPr>
            <p:ph type="subTitle" idx="1"/>
          </p:nvPr>
        </p:nvSpPr>
        <p:spPr>
          <a:xfrm>
            <a:off x="1981200" y="3500438"/>
            <a:ext cx="6553200" cy="1752600"/>
          </a:xfrm>
        </p:spPr>
        <p:txBody>
          <a:bodyPr/>
          <a:lstStyle>
            <a:lvl1pPr marL="0" indent="0">
              <a:buFont typeface="Wingdings" pitchFamily="2" charset="2"/>
              <a:buNone/>
              <a:defRPr sz="2800"/>
            </a:lvl1pPr>
          </a:lstStyle>
          <a:p>
            <a:r>
              <a:rPr lang="fr-FR" altLang="en-US"/>
              <a:t>Cliquez pour modifier le style des sous-titres du masque</a:t>
            </a:r>
          </a:p>
        </p:txBody>
      </p:sp>
      <p:sp>
        <p:nvSpPr>
          <p:cNvPr id="6" name="Rectangle 4"/>
          <p:cNvSpPr>
            <a:spLocks noGrp="1" noChangeArrowheads="1"/>
          </p:cNvSpPr>
          <p:nvPr>
            <p:ph type="dt" sz="half" idx="10"/>
          </p:nvPr>
        </p:nvSpPr>
        <p:spPr bwMode="auto">
          <a:xfrm>
            <a:off x="457200" y="6243638"/>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200">
                <a:latin typeface="+mj-lt"/>
              </a:defRPr>
            </a:lvl1pPr>
          </a:lstStyle>
          <a:p>
            <a:pPr>
              <a:defRPr/>
            </a:pPr>
            <a:endParaRPr lang="fr-FR" altLang="en-US"/>
          </a:p>
        </p:txBody>
      </p:sp>
      <p:sp>
        <p:nvSpPr>
          <p:cNvPr id="7" name="Rectangle 5"/>
          <p:cNvSpPr>
            <a:spLocks noGrp="1" noChangeArrowheads="1"/>
          </p:cNvSpPr>
          <p:nvPr>
            <p:ph type="ftr" sz="quarter" idx="11"/>
          </p:nvPr>
        </p:nvSpPr>
        <p:spPr bwMode="auto">
          <a:xfrm>
            <a:off x="3124200" y="6243638"/>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a:defRPr sz="1200">
                <a:latin typeface="+mj-lt"/>
              </a:defRPr>
            </a:lvl1pPr>
          </a:lstStyle>
          <a:p>
            <a:pPr>
              <a:defRPr/>
            </a:pPr>
            <a:r>
              <a:rPr lang="fr-FR" altLang="en-US"/>
              <a:t>IFT 608 / IFT 702</a:t>
            </a:r>
          </a:p>
        </p:txBody>
      </p:sp>
      <p:sp>
        <p:nvSpPr>
          <p:cNvPr id="8" name="Rectangle 6"/>
          <p:cNvSpPr>
            <a:spLocks noGrp="1" noChangeArrowheads="1"/>
          </p:cNvSpPr>
          <p:nvPr>
            <p:ph type="sldNum" sz="quarter" idx="12"/>
          </p:nvPr>
        </p:nvSpPr>
        <p:spPr bwMode="auto">
          <a:xfrm>
            <a:off x="6553200" y="6243638"/>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r">
              <a:defRPr sz="1200">
                <a:latin typeface="+mj-lt"/>
              </a:defRPr>
            </a:lvl1pPr>
          </a:lstStyle>
          <a:p>
            <a:pPr>
              <a:defRPr/>
            </a:pPr>
            <a:fld id="{A9ED501F-360E-410B-AB74-092482561968}" type="slidenum">
              <a:rPr lang="fr-FR" altLang="en-US"/>
              <a:pPr>
                <a:defRPr/>
              </a:pPr>
              <a:t>‹#›</a:t>
            </a:fld>
            <a:endParaRPr lang="fr-FR" altLang="en-US"/>
          </a:p>
        </p:txBody>
      </p:sp>
    </p:spTree>
    <p:extLst>
      <p:ext uri="{BB962C8B-B14F-4D97-AF65-F5344CB8AC3E}">
        <p14:creationId xmlns:p14="http://schemas.microsoft.com/office/powerpoint/2010/main" val="4120956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1009680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35201256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endParaRPr lang="en-CA"/>
          </a:p>
        </p:txBody>
      </p:sp>
      <p:sp>
        <p:nvSpPr>
          <p:cNvPr id="3" name="Content Placeholder 2"/>
          <p:cNvSpPr>
            <a:spLocks noGrp="1"/>
          </p:cNvSpPr>
          <p:nvPr>
            <p:ph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648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19509557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endParaRPr lang="en-CA"/>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48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20915518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CA"/>
          </a:p>
        </p:txBody>
      </p:sp>
    </p:spTree>
    <p:extLst>
      <p:ext uri="{BB962C8B-B14F-4D97-AF65-F5344CB8AC3E}">
        <p14:creationId xmlns:p14="http://schemas.microsoft.com/office/powerpoint/2010/main" val="32574751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7962796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152327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1776267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4625015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Tree>
    <p:extLst>
      <p:ext uri="{BB962C8B-B14F-4D97-AF65-F5344CB8AC3E}">
        <p14:creationId xmlns:p14="http://schemas.microsoft.com/office/powerpoint/2010/main" val="3331369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18462353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66165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6017774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337379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42471492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3163845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521286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3189160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3069560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Tree>
    <p:extLst>
      <p:ext uri="{BB962C8B-B14F-4D97-AF65-F5344CB8AC3E}">
        <p14:creationId xmlns:p14="http://schemas.microsoft.com/office/powerpoint/2010/main" val="1364548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0781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663945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82264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1.pn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2"/>
            </a:gs>
            <a:gs pos="100000">
              <a:schemeClr val="bg1"/>
            </a:gs>
          </a:gsLst>
          <a:path path="rect">
            <a:fillToRect r="100000" b="100000"/>
          </a:path>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en-US"/>
              <a:t>Cliquez pour modifier le style du titre</a:t>
            </a:r>
          </a:p>
        </p:txBody>
      </p:sp>
      <p:sp>
        <p:nvSpPr>
          <p:cNvPr id="1027" name="Rectangle 3"/>
          <p:cNvSpPr>
            <a:spLocks noGrp="1" noChangeArrowheads="1"/>
          </p:cNvSpPr>
          <p:nvPr>
            <p:ph type="body" idx="1"/>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en-US"/>
              <a:t>Cliquez pour modifier les styles du texte du masque</a:t>
            </a:r>
          </a:p>
          <a:p>
            <a:pPr lvl="1"/>
            <a:r>
              <a:rPr lang="fr-FR" altLang="en-US"/>
              <a:t>Deuxième niveau</a:t>
            </a:r>
          </a:p>
          <a:p>
            <a:pPr lvl="2"/>
            <a:r>
              <a:rPr lang="fr-FR" altLang="en-US"/>
              <a:t>Troisième niveau</a:t>
            </a:r>
          </a:p>
          <a:p>
            <a:pPr lvl="3"/>
            <a:r>
              <a:rPr lang="fr-FR" altLang="en-US"/>
              <a:t>Quatrième niveau</a:t>
            </a:r>
          </a:p>
          <a:p>
            <a:pPr lvl="4"/>
            <a:r>
              <a:rPr lang="fr-FR" altLang="en-US"/>
              <a:t>Cinquième niveau</a:t>
            </a:r>
          </a:p>
        </p:txBody>
      </p:sp>
      <p:sp>
        <p:nvSpPr>
          <p:cNvPr id="1028" name="Freeform 7"/>
          <p:cNvSpPr>
            <a:spLocks noChangeArrowheads="1"/>
          </p:cNvSpPr>
          <p:nvPr/>
        </p:nvSpPr>
        <p:spPr bwMode="auto">
          <a:xfrm>
            <a:off x="381000" y="228600"/>
            <a:ext cx="8229600" cy="609600"/>
          </a:xfrm>
          <a:custGeom>
            <a:avLst/>
            <a:gdLst>
              <a:gd name="T0" fmla="*/ 0 w 1000"/>
              <a:gd name="T1" fmla="*/ 371612160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1029" name="Line 8"/>
          <p:cNvSpPr>
            <a:spLocks noChangeShapeType="1"/>
          </p:cNvSpPr>
          <p:nvPr/>
        </p:nvSpPr>
        <p:spPr bwMode="auto">
          <a:xfrm>
            <a:off x="457200" y="617220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031" name="Rectangle 11"/>
          <p:cNvSpPr>
            <a:spLocks noChangeArrowheads="1"/>
          </p:cNvSpPr>
          <p:nvPr/>
        </p:nvSpPr>
        <p:spPr bwMode="auto">
          <a:xfrm>
            <a:off x="8027988" y="6380163"/>
            <a:ext cx="65881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88BCE0A8-8464-49C5-A29A-DCDD06B9CB39}" type="slidenum">
              <a:rPr lang="fr-FR" altLang="en-US" b="1">
                <a:latin typeface="Garamond" pitchFamily="18" charset="0"/>
              </a:rPr>
              <a:pPr algn="r" eaLnBrk="1" hangingPunct="1"/>
              <a:t>‹#›</a:t>
            </a:fld>
            <a:endParaRPr lang="fr-FR" altLang="en-US" b="1">
              <a:latin typeface="Garamond" pitchFamily="18" charset="0"/>
            </a:endParaRPr>
          </a:p>
        </p:txBody>
      </p:sp>
      <p:sp>
        <p:nvSpPr>
          <p:cNvPr id="1032" name="Line 12"/>
          <p:cNvSpPr>
            <a:spLocks noChangeShapeType="1"/>
          </p:cNvSpPr>
          <p:nvPr userDrawn="1"/>
        </p:nvSpPr>
        <p:spPr bwMode="auto">
          <a:xfrm>
            <a:off x="457200" y="617220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033" name="Text Box 15"/>
          <p:cNvSpPr txBox="1">
            <a:spLocks noChangeArrowheads="1"/>
          </p:cNvSpPr>
          <p:nvPr userDrawn="1"/>
        </p:nvSpPr>
        <p:spPr bwMode="auto">
          <a:xfrm>
            <a:off x="468312" y="6381750"/>
            <a:ext cx="1871439"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defRPr/>
            </a:pPr>
            <a:r>
              <a:rPr lang="fr-FR" b="1" dirty="0">
                <a:latin typeface="Garamond" pitchFamily="18" charset="0"/>
              </a:rPr>
              <a:t>IFT</a:t>
            </a:r>
            <a:r>
              <a:rPr lang="fr-FR" b="1" baseline="0" dirty="0">
                <a:latin typeface="Garamond" pitchFamily="18" charset="0"/>
              </a:rPr>
              <a:t> 608 / IFT 702</a:t>
            </a:r>
            <a:endParaRPr lang="fr-FR" b="1" dirty="0">
              <a:latin typeface="Garamond" pitchFamily="18" charset="0"/>
            </a:endParaRPr>
          </a:p>
        </p:txBody>
      </p:sp>
    </p:spTree>
  </p:cSld>
  <p:clrMap bg1="dk2" tx1="lt1" bg2="dk1" tx2="lt2" accent1="accent1" accent2="accent2" accent3="accent3" accent4="accent4" accent5="accent5" accent6="accent6" hlink="hlink" folHlink="folHlink"/>
  <p:sldLayoutIdLst>
    <p:sldLayoutId id="2147483886" r:id="rId1"/>
    <p:sldLayoutId id="2147483863" r:id="rId2"/>
    <p:sldLayoutId id="2147483864" r:id="rId3"/>
    <p:sldLayoutId id="2147483865" r:id="rId4"/>
    <p:sldLayoutId id="2147483866" r:id="rId5"/>
    <p:sldLayoutId id="2147483867" r:id="rId6"/>
    <p:sldLayoutId id="2147483868" r:id="rId7"/>
    <p:sldLayoutId id="2147483869" r:id="rId8"/>
    <p:sldLayoutId id="2147483870" r:id="rId9"/>
    <p:sldLayoutId id="2147483871" r:id="rId10"/>
    <p:sldLayoutId id="2147483872" r:id="rId11"/>
    <p:sldLayoutId id="2147483873" r:id="rId12"/>
    <p:sldLayoutId id="2147483874" r:id="rId13"/>
  </p:sldLayoutIdLst>
  <p:hf hdr="0" dt="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defRPr>
      </a:lvl2pPr>
      <a:lvl3pPr algn="l" rtl="0" eaLnBrk="0" fontAlgn="base" hangingPunct="0">
        <a:spcBef>
          <a:spcPct val="0"/>
        </a:spcBef>
        <a:spcAft>
          <a:spcPct val="0"/>
        </a:spcAft>
        <a:defRPr sz="4200">
          <a:solidFill>
            <a:schemeClr val="tx2"/>
          </a:solidFill>
          <a:latin typeface="Garamond" pitchFamily="18" charset="0"/>
        </a:defRPr>
      </a:lvl3pPr>
      <a:lvl4pPr algn="l" rtl="0" eaLnBrk="0" fontAlgn="base" hangingPunct="0">
        <a:spcBef>
          <a:spcPct val="0"/>
        </a:spcBef>
        <a:spcAft>
          <a:spcPct val="0"/>
        </a:spcAft>
        <a:defRPr sz="4200">
          <a:solidFill>
            <a:schemeClr val="tx2"/>
          </a:solidFill>
          <a:latin typeface="Garamond" pitchFamily="18" charset="0"/>
        </a:defRPr>
      </a:lvl4pPr>
      <a:lvl5pPr algn="l" rtl="0" eaLnBrk="0" fontAlgn="base" hangingPunct="0">
        <a:spcBef>
          <a:spcPct val="0"/>
        </a:spcBef>
        <a:spcAft>
          <a:spcPct val="0"/>
        </a:spcAft>
        <a:defRPr sz="4200">
          <a:solidFill>
            <a:schemeClr val="tx2"/>
          </a:solidFill>
          <a:latin typeface="Garamond" pitchFamily="18" charset="0"/>
        </a:defRPr>
      </a:lvl5pPr>
      <a:lvl6pPr marL="457200" algn="l" rtl="0" fontAlgn="base">
        <a:spcBef>
          <a:spcPct val="0"/>
        </a:spcBef>
        <a:spcAft>
          <a:spcPct val="0"/>
        </a:spcAft>
        <a:defRPr sz="4200">
          <a:solidFill>
            <a:schemeClr val="tx2"/>
          </a:solidFill>
          <a:latin typeface="Garamond" pitchFamily="18" charset="0"/>
        </a:defRPr>
      </a:lvl6pPr>
      <a:lvl7pPr marL="914400" algn="l" rtl="0" fontAlgn="base">
        <a:spcBef>
          <a:spcPct val="0"/>
        </a:spcBef>
        <a:spcAft>
          <a:spcPct val="0"/>
        </a:spcAft>
        <a:defRPr sz="4200">
          <a:solidFill>
            <a:schemeClr val="tx2"/>
          </a:solidFill>
          <a:latin typeface="Garamond" pitchFamily="18" charset="0"/>
        </a:defRPr>
      </a:lvl7pPr>
      <a:lvl8pPr marL="1371600" algn="l" rtl="0" fontAlgn="base">
        <a:spcBef>
          <a:spcPct val="0"/>
        </a:spcBef>
        <a:spcAft>
          <a:spcPct val="0"/>
        </a:spcAft>
        <a:defRPr sz="4200">
          <a:solidFill>
            <a:schemeClr val="tx2"/>
          </a:solidFill>
          <a:latin typeface="Garamond" pitchFamily="18" charset="0"/>
        </a:defRPr>
      </a:lvl8pPr>
      <a:lvl9pPr marL="1828800" algn="l" rtl="0" fontAlgn="base">
        <a:spcBef>
          <a:spcPct val="0"/>
        </a:spcBef>
        <a:spcAft>
          <a:spcPct val="0"/>
        </a:spcAft>
        <a:defRPr sz="42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bg2"/>
            </a:gs>
            <a:gs pos="100000">
              <a:schemeClr val="bg1"/>
            </a:gs>
          </a:gsLst>
          <a:path path="rect">
            <a:fillToRect r="100000" b="100000"/>
          </a:path>
        </a:gra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7813"/>
            <a:ext cx="82296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en-US"/>
              <a:t>Cliquez pour modifier le style du titre</a:t>
            </a:r>
          </a:p>
        </p:txBody>
      </p:sp>
      <p:sp>
        <p:nvSpPr>
          <p:cNvPr id="2051" name="Rectangle 3"/>
          <p:cNvSpPr>
            <a:spLocks noGrp="1" noChangeArrowheads="1"/>
          </p:cNvSpPr>
          <p:nvPr>
            <p:ph type="body" idx="1"/>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en-US"/>
              <a:t>Cliquez pour modifier les styles du texte du masque</a:t>
            </a:r>
          </a:p>
          <a:p>
            <a:pPr lvl="1"/>
            <a:r>
              <a:rPr lang="fr-FR" altLang="en-US"/>
              <a:t>Deuxième niveau</a:t>
            </a:r>
          </a:p>
          <a:p>
            <a:pPr lvl="2"/>
            <a:r>
              <a:rPr lang="fr-FR" altLang="en-US"/>
              <a:t>Troisième niveau</a:t>
            </a:r>
          </a:p>
          <a:p>
            <a:pPr lvl="3"/>
            <a:r>
              <a:rPr lang="fr-FR" altLang="en-US"/>
              <a:t>Quatrième niveau</a:t>
            </a:r>
          </a:p>
          <a:p>
            <a:pPr lvl="4"/>
            <a:r>
              <a:rPr lang="fr-FR" altLang="en-US"/>
              <a:t>Cinquième niveau</a:t>
            </a:r>
          </a:p>
        </p:txBody>
      </p:sp>
      <p:sp>
        <p:nvSpPr>
          <p:cNvPr id="2052" name="Freeform 6"/>
          <p:cNvSpPr>
            <a:spLocks noChangeArrowheads="1"/>
          </p:cNvSpPr>
          <p:nvPr/>
        </p:nvSpPr>
        <p:spPr bwMode="auto">
          <a:xfrm>
            <a:off x="381000" y="228600"/>
            <a:ext cx="8229600" cy="609600"/>
          </a:xfrm>
          <a:custGeom>
            <a:avLst/>
            <a:gdLst>
              <a:gd name="T0" fmla="*/ 0 w 1000"/>
              <a:gd name="T1" fmla="*/ 371612160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2053" name="Line 19"/>
          <p:cNvSpPr>
            <a:spLocks noChangeShapeType="1"/>
          </p:cNvSpPr>
          <p:nvPr userDrawn="1"/>
        </p:nvSpPr>
        <p:spPr bwMode="auto">
          <a:xfrm>
            <a:off x="457200" y="617220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054" name="Rectangle 20"/>
          <p:cNvSpPr>
            <a:spLocks noChangeArrowheads="1"/>
          </p:cNvSpPr>
          <p:nvPr userDrawn="1"/>
        </p:nvSpPr>
        <p:spPr bwMode="auto">
          <a:xfrm>
            <a:off x="2555875" y="6308725"/>
            <a:ext cx="54006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fr-FR" altLang="en-US" b="1">
                <a:latin typeface="Garamond" pitchFamily="18" charset="0"/>
              </a:rPr>
              <a:t>© Froduald Kabanza</a:t>
            </a:r>
          </a:p>
        </p:txBody>
      </p:sp>
      <p:sp>
        <p:nvSpPr>
          <p:cNvPr id="2055" name="Rectangle 21"/>
          <p:cNvSpPr>
            <a:spLocks noChangeArrowheads="1"/>
          </p:cNvSpPr>
          <p:nvPr userDrawn="1"/>
        </p:nvSpPr>
        <p:spPr bwMode="auto">
          <a:xfrm>
            <a:off x="8027988" y="6380163"/>
            <a:ext cx="65881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B3410AE8-410B-4D22-B754-91A108796C16}" type="slidenum">
              <a:rPr lang="fr-FR" altLang="en-US" b="1">
                <a:latin typeface="Garamond" pitchFamily="18" charset="0"/>
              </a:rPr>
              <a:pPr algn="r" eaLnBrk="1" hangingPunct="1"/>
              <a:t>‹#›</a:t>
            </a:fld>
            <a:endParaRPr lang="fr-FR" altLang="en-US" b="1">
              <a:latin typeface="Garamond" pitchFamily="18" charset="0"/>
            </a:endParaRPr>
          </a:p>
        </p:txBody>
      </p:sp>
      <p:sp>
        <p:nvSpPr>
          <p:cNvPr id="2056" name="Line 22"/>
          <p:cNvSpPr>
            <a:spLocks noChangeShapeType="1"/>
          </p:cNvSpPr>
          <p:nvPr userDrawn="1"/>
        </p:nvSpPr>
        <p:spPr bwMode="auto">
          <a:xfrm>
            <a:off x="457200" y="617220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CA"/>
          </a:p>
        </p:txBody>
      </p:sp>
      <p:pic>
        <p:nvPicPr>
          <p:cNvPr id="2057" name="Picture 23" descr="logoUdS"/>
          <p:cNvPicPr preferRelativeResize="0">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436563" y="6308725"/>
            <a:ext cx="390525"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8" name="Text Box 24"/>
          <p:cNvSpPr txBox="1">
            <a:spLocks noChangeArrowheads="1"/>
          </p:cNvSpPr>
          <p:nvPr userDrawn="1"/>
        </p:nvSpPr>
        <p:spPr bwMode="auto">
          <a:xfrm>
            <a:off x="1116013" y="6381750"/>
            <a:ext cx="15113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defRPr/>
            </a:pPr>
            <a:r>
              <a:rPr lang="fr-FR" b="1">
                <a:latin typeface="Garamond" pitchFamily="18" charset="0"/>
              </a:rPr>
              <a:t>AI-CBT’05</a:t>
            </a:r>
          </a:p>
        </p:txBody>
      </p:sp>
    </p:spTree>
  </p:cSld>
  <p:clrMap bg1="dk2" tx1="lt1" bg2="dk1" tx2="lt2" accent1="accent1" accent2="accent2" accent3="accent3" accent4="accent4" accent5="accent5" accent6="accent6" hlink="hlink" folHlink="folHlink"/>
  <p:sldLayoutIdLst>
    <p:sldLayoutId id="2147483875"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 id="2147483884" r:id="rId10"/>
    <p:sldLayoutId id="2147483885" r:id="rId11"/>
  </p:sldLayoutIdLst>
  <p:hf hdr="0" dt="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defRPr>
      </a:lvl2pPr>
      <a:lvl3pPr algn="l" rtl="0" eaLnBrk="0" fontAlgn="base" hangingPunct="0">
        <a:spcBef>
          <a:spcPct val="0"/>
        </a:spcBef>
        <a:spcAft>
          <a:spcPct val="0"/>
        </a:spcAft>
        <a:defRPr sz="4200">
          <a:solidFill>
            <a:schemeClr val="tx2"/>
          </a:solidFill>
          <a:latin typeface="Garamond" pitchFamily="18" charset="0"/>
        </a:defRPr>
      </a:lvl3pPr>
      <a:lvl4pPr algn="l" rtl="0" eaLnBrk="0" fontAlgn="base" hangingPunct="0">
        <a:spcBef>
          <a:spcPct val="0"/>
        </a:spcBef>
        <a:spcAft>
          <a:spcPct val="0"/>
        </a:spcAft>
        <a:defRPr sz="4200">
          <a:solidFill>
            <a:schemeClr val="tx2"/>
          </a:solidFill>
          <a:latin typeface="Garamond" pitchFamily="18" charset="0"/>
        </a:defRPr>
      </a:lvl4pPr>
      <a:lvl5pPr algn="l" rtl="0" eaLnBrk="0" fontAlgn="base" hangingPunct="0">
        <a:spcBef>
          <a:spcPct val="0"/>
        </a:spcBef>
        <a:spcAft>
          <a:spcPct val="0"/>
        </a:spcAft>
        <a:defRPr sz="4200">
          <a:solidFill>
            <a:schemeClr val="tx2"/>
          </a:solidFill>
          <a:latin typeface="Garamond" pitchFamily="18" charset="0"/>
        </a:defRPr>
      </a:lvl5pPr>
      <a:lvl6pPr marL="457200" algn="l" rtl="0" fontAlgn="base">
        <a:spcBef>
          <a:spcPct val="0"/>
        </a:spcBef>
        <a:spcAft>
          <a:spcPct val="0"/>
        </a:spcAft>
        <a:defRPr sz="4200">
          <a:solidFill>
            <a:schemeClr val="tx2"/>
          </a:solidFill>
          <a:latin typeface="Garamond" pitchFamily="18" charset="0"/>
        </a:defRPr>
      </a:lvl6pPr>
      <a:lvl7pPr marL="914400" algn="l" rtl="0" fontAlgn="base">
        <a:spcBef>
          <a:spcPct val="0"/>
        </a:spcBef>
        <a:spcAft>
          <a:spcPct val="0"/>
        </a:spcAft>
        <a:defRPr sz="4200">
          <a:solidFill>
            <a:schemeClr val="tx2"/>
          </a:solidFill>
          <a:latin typeface="Garamond" pitchFamily="18" charset="0"/>
        </a:defRPr>
      </a:lvl7pPr>
      <a:lvl8pPr marL="1371600" algn="l" rtl="0" fontAlgn="base">
        <a:spcBef>
          <a:spcPct val="0"/>
        </a:spcBef>
        <a:spcAft>
          <a:spcPct val="0"/>
        </a:spcAft>
        <a:defRPr sz="4200">
          <a:solidFill>
            <a:schemeClr val="tx2"/>
          </a:solidFill>
          <a:latin typeface="Garamond" pitchFamily="18" charset="0"/>
        </a:defRPr>
      </a:lvl8pPr>
      <a:lvl9pPr marL="1828800" algn="l" rtl="0" fontAlgn="base">
        <a:spcBef>
          <a:spcPct val="0"/>
        </a:spcBef>
        <a:spcAft>
          <a:spcPct val="0"/>
        </a:spcAft>
        <a:defRPr sz="42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hyperlink" Target="robotworld.doc" TargetMode="External"/><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file:///L:\Cours\IFT608\Tools\TLPlan-Scheme\mit-scheme.lnk"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planiart.usherbrooke.ca/kabanza/publications/00/aij00.pdf" TargetMode="External"/><Relationship Id="rId2" Type="http://schemas.openxmlformats.org/officeDocument/2006/relationships/hyperlink" Target="http://www.laas.fr/planning/" TargetMode="External"/><Relationship Id="rId1" Type="http://schemas.openxmlformats.org/officeDocument/2006/relationships/slideLayout" Target="../slideLayouts/slideLayout2.xml"/><Relationship Id="rId4" Type="http://schemas.openxmlformats.org/officeDocument/2006/relationships/hyperlink" Target="http://www.cs.toronto.edu/tlplan/tlplan.shtml"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cs.umd.edu/~nau/planning/slides/" TargetMode="External"/><Relationship Id="rId2" Type="http://schemas.openxmlformats.org/officeDocument/2006/relationships/hyperlink" Target="http://planiart.usherbrooke.ca/kabanza/publications/00/aij00.pdf" TargetMode="External"/><Relationship Id="rId1" Type="http://schemas.openxmlformats.org/officeDocument/2006/relationships/slideLayout" Target="../slideLayouts/slideLayout2.xml"/><Relationship Id="rId4" Type="http://schemas.openxmlformats.org/officeDocument/2006/relationships/hyperlink" Target="http://www.cs.toronto.edu/tlplan/" TargetMode="External"/></Relationships>
</file>

<file path=ppt/slides/_rels/slide30.xml.rels><?xml version="1.0" encoding="UTF-8" standalone="yes"?>
<Relationships xmlns="http://schemas.openxmlformats.org/package/2006/relationships"><Relationship Id="rId3" Type="http://schemas.openxmlformats.org/officeDocument/2006/relationships/hyperlink" Target="file:///L:\Cours\IFT608\Tools\TLPlan-Scheme\Domains\Robot\robotproblems-icaps05.scm" TargetMode="External"/><Relationship Id="rId2" Type="http://schemas.openxmlformats.org/officeDocument/2006/relationships/hyperlink" Target="file:///L:\Cours\IFT608\Tools\TLPlan-Scheme\Domains\Robot\robotworld.scm"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file:///L:\Cours\IFT608\Tools\TLPlan-Scheme\Domains\Robot\robotworld.scm" TargetMode="External"/><Relationship Id="rId2" Type="http://schemas.openxmlformats.org/officeDocument/2006/relationships/hyperlink" Target="https://arxiv.org/abs/2003.04218"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914400" y="908050"/>
            <a:ext cx="7834313" cy="2265363"/>
          </a:xfrm>
        </p:spPr>
        <p:txBody>
          <a:bodyPr/>
          <a:lstStyle/>
          <a:p>
            <a:pPr algn="ctr" eaLnBrk="1" hangingPunct="1"/>
            <a:r>
              <a:rPr lang="fr-CA" altLang="ko-KR" sz="4800" b="1">
                <a:ea typeface="굴림" pitchFamily="34" charset="-127"/>
              </a:rPr>
              <a:t>IFT608 / IFT702</a:t>
            </a:r>
            <a:br>
              <a:rPr lang="fr-CA" altLang="ko-KR" sz="4800" b="1" dirty="0">
                <a:ea typeface="굴림" pitchFamily="34" charset="-127"/>
              </a:rPr>
            </a:br>
            <a:r>
              <a:rPr lang="fr-CA" altLang="ko-KR" sz="4800" b="1" dirty="0">
                <a:ea typeface="굴림" pitchFamily="34" charset="-127"/>
              </a:rPr>
              <a:t> Intelligence Artificielle</a:t>
            </a:r>
            <a:endParaRPr lang="fr-CA" altLang="en-US" sz="4800" b="1" dirty="0"/>
          </a:p>
        </p:txBody>
      </p:sp>
      <p:sp>
        <p:nvSpPr>
          <p:cNvPr id="4101" name="Rectangle 13"/>
          <p:cNvSpPr>
            <a:spLocks noChangeArrowheads="1"/>
          </p:cNvSpPr>
          <p:nvPr/>
        </p:nvSpPr>
        <p:spPr bwMode="auto">
          <a:xfrm>
            <a:off x="936949" y="3573016"/>
            <a:ext cx="7848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fr-CA" altLang="en-US" sz="2800" b="1" dirty="0">
                <a:solidFill>
                  <a:schemeClr val="tx2"/>
                </a:solidFill>
                <a:latin typeface="Garamond" pitchFamily="18" charset="0"/>
                <a:ea typeface="굴림" pitchFamily="34" charset="-127"/>
              </a:rPr>
              <a:t>Contrôle de la recherche avec des formules LTL</a:t>
            </a:r>
          </a:p>
          <a:p>
            <a:pPr algn="ctr" eaLnBrk="1" hangingPunct="1"/>
            <a:endParaRPr lang="en-CA" altLang="en-US" sz="2800" b="1" dirty="0">
              <a:solidFill>
                <a:schemeClr val="tx2"/>
              </a:solidFill>
              <a:latin typeface="Garamond" pitchFamily="18" charset="0"/>
              <a:ea typeface="굴림" pitchFamily="34" charset="-127"/>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2"/>
          <p:cNvSpPr>
            <a:spLocks noGrp="1" noChangeArrowheads="1"/>
          </p:cNvSpPr>
          <p:nvPr>
            <p:ph type="title"/>
          </p:nvPr>
        </p:nvSpPr>
        <p:spPr>
          <a:xfrm>
            <a:off x="468313" y="260350"/>
            <a:ext cx="8229600" cy="1139825"/>
          </a:xfrm>
        </p:spPr>
        <p:txBody>
          <a:bodyPr/>
          <a:lstStyle/>
          <a:p>
            <a:pPr eaLnBrk="1" hangingPunct="1">
              <a:defRPr/>
            </a:pPr>
            <a:r>
              <a:rPr lang="en-CA" sz="3400" dirty="0">
                <a:effectLst>
                  <a:outerShdw blurRad="38100" dist="38100" dir="2700000" algn="tl">
                    <a:srgbClr val="000000"/>
                  </a:outerShdw>
                </a:effectLst>
              </a:rPr>
              <a:t>Architecture du </a:t>
            </a:r>
            <a:r>
              <a:rPr lang="en-CA" sz="3400" dirty="0" err="1">
                <a:effectLst>
                  <a:outerShdw blurRad="38100" dist="38100" dir="2700000" algn="tl">
                    <a:srgbClr val="000000"/>
                  </a:outerShdw>
                </a:effectLst>
              </a:rPr>
              <a:t>planificateur</a:t>
            </a:r>
            <a:endParaRPr lang="en-CA" sz="3400" dirty="0">
              <a:effectLst>
                <a:outerShdw blurRad="38100" dist="38100" dir="2700000" algn="tl">
                  <a:srgbClr val="000000"/>
                </a:outerShdw>
              </a:effectLst>
            </a:endParaRPr>
          </a:p>
        </p:txBody>
      </p:sp>
      <p:sp>
        <p:nvSpPr>
          <p:cNvPr id="12291" name="Oval 3"/>
          <p:cNvSpPr>
            <a:spLocks noChangeArrowheads="1"/>
          </p:cNvSpPr>
          <p:nvPr/>
        </p:nvSpPr>
        <p:spPr bwMode="auto">
          <a:xfrm>
            <a:off x="3059113" y="1412875"/>
            <a:ext cx="2868612" cy="500063"/>
          </a:xfrm>
          <a:prstGeom prst="ellipse">
            <a:avLst/>
          </a:prstGeom>
          <a:noFill/>
          <a:ln w="1905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CA" altLang="en-US"/>
              <a:t>Actions primitives</a:t>
            </a:r>
          </a:p>
        </p:txBody>
      </p:sp>
      <p:sp>
        <p:nvSpPr>
          <p:cNvPr id="12292" name="Line 5"/>
          <p:cNvSpPr>
            <a:spLocks noChangeShapeType="1"/>
          </p:cNvSpPr>
          <p:nvPr/>
        </p:nvSpPr>
        <p:spPr bwMode="auto">
          <a:xfrm>
            <a:off x="4427538" y="1916113"/>
            <a:ext cx="1587" cy="34131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grpSp>
        <p:nvGrpSpPr>
          <p:cNvPr id="12293" name="Group 36"/>
          <p:cNvGrpSpPr>
            <a:grpSpLocks/>
          </p:cNvGrpSpPr>
          <p:nvPr/>
        </p:nvGrpSpPr>
        <p:grpSpPr bwMode="auto">
          <a:xfrm>
            <a:off x="2411413" y="4273550"/>
            <a:ext cx="1368425" cy="936625"/>
            <a:chOff x="1519" y="2692"/>
            <a:chExt cx="862" cy="590"/>
          </a:xfrm>
        </p:grpSpPr>
        <p:grpSp>
          <p:nvGrpSpPr>
            <p:cNvPr id="12317" name="Group 29"/>
            <p:cNvGrpSpPr>
              <a:grpSpLocks/>
            </p:cNvGrpSpPr>
            <p:nvPr/>
          </p:nvGrpSpPr>
          <p:grpSpPr bwMode="auto">
            <a:xfrm>
              <a:off x="1519" y="2692"/>
              <a:ext cx="635" cy="590"/>
              <a:chOff x="1519" y="2692"/>
              <a:chExt cx="635" cy="590"/>
            </a:xfrm>
          </p:grpSpPr>
          <p:sp>
            <p:nvSpPr>
              <p:cNvPr id="12319" name="Oval 19"/>
              <p:cNvSpPr>
                <a:spLocks noChangeArrowheads="1"/>
              </p:cNvSpPr>
              <p:nvPr/>
            </p:nvSpPr>
            <p:spPr bwMode="auto">
              <a:xfrm>
                <a:off x="1519" y="2692"/>
                <a:ext cx="635" cy="590"/>
              </a:xfrm>
              <a:prstGeom prst="ellipse">
                <a:avLst/>
              </a:prstGeom>
              <a:noFill/>
              <a:ln w="1905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CA" altLang="en-US">
                  <a:solidFill>
                    <a:schemeClr val="tx2"/>
                  </a:solidFill>
                </a:endParaRPr>
              </a:p>
            </p:txBody>
          </p:sp>
          <p:sp>
            <p:nvSpPr>
              <p:cNvPr id="12320" name="Rectangle 20"/>
              <p:cNvSpPr>
                <a:spLocks noChangeArrowheads="1"/>
              </p:cNvSpPr>
              <p:nvPr/>
            </p:nvSpPr>
            <p:spPr bwMode="auto">
              <a:xfrm>
                <a:off x="1610" y="2828"/>
                <a:ext cx="433"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CA" altLang="en-US" sz="1600">
                    <a:solidFill>
                      <a:schemeClr val="tx2"/>
                    </a:solidFill>
                  </a:rPr>
                  <a:t>Search </a:t>
                </a:r>
              </a:p>
              <a:p>
                <a:pPr algn="ctr" eaLnBrk="1" hangingPunct="1"/>
                <a:r>
                  <a:rPr lang="en-CA" altLang="en-US" sz="1600">
                    <a:solidFill>
                      <a:schemeClr val="tx2"/>
                    </a:solidFill>
                  </a:rPr>
                  <a:t>Control</a:t>
                </a:r>
              </a:p>
              <a:p>
                <a:pPr algn="ctr" eaLnBrk="1" hangingPunct="1"/>
                <a:r>
                  <a:rPr lang="en-CA" altLang="en-US" sz="1600">
                    <a:solidFill>
                      <a:schemeClr val="tx2"/>
                    </a:solidFill>
                  </a:rPr>
                  <a:t>Formula</a:t>
                </a:r>
              </a:p>
            </p:txBody>
          </p:sp>
        </p:grpSp>
        <p:sp>
          <p:nvSpPr>
            <p:cNvPr id="12318" name="Line 21"/>
            <p:cNvSpPr>
              <a:spLocks noChangeShapeType="1"/>
            </p:cNvSpPr>
            <p:nvPr/>
          </p:nvSpPr>
          <p:spPr bwMode="auto">
            <a:xfrm flipV="1">
              <a:off x="2154" y="2828"/>
              <a:ext cx="227" cy="9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grpSp>
      <p:grpSp>
        <p:nvGrpSpPr>
          <p:cNvPr id="12294" name="Group 37"/>
          <p:cNvGrpSpPr>
            <a:grpSpLocks/>
          </p:cNvGrpSpPr>
          <p:nvPr/>
        </p:nvGrpSpPr>
        <p:grpSpPr bwMode="auto">
          <a:xfrm>
            <a:off x="2195513" y="1177925"/>
            <a:ext cx="4537075" cy="4483100"/>
            <a:chOff x="1383" y="742"/>
            <a:chExt cx="2858" cy="2824"/>
          </a:xfrm>
        </p:grpSpPr>
        <p:sp>
          <p:nvSpPr>
            <p:cNvPr id="12299" name="Rectangle 4"/>
            <p:cNvSpPr>
              <a:spLocks noChangeArrowheads="1"/>
            </p:cNvSpPr>
            <p:nvPr/>
          </p:nvSpPr>
          <p:spPr bwMode="auto">
            <a:xfrm>
              <a:off x="2427" y="1422"/>
              <a:ext cx="816" cy="68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CA" altLang="en-US"/>
                <a:t>Fonction de</a:t>
              </a:r>
            </a:p>
            <a:p>
              <a:pPr algn="ctr" eaLnBrk="1" hangingPunct="1"/>
              <a:r>
                <a:rPr lang="en-CA" altLang="en-US"/>
                <a:t>transition</a:t>
              </a:r>
            </a:p>
          </p:txBody>
        </p:sp>
        <p:grpSp>
          <p:nvGrpSpPr>
            <p:cNvPr id="12300" name="Group 35"/>
            <p:cNvGrpSpPr>
              <a:grpSpLocks/>
            </p:cNvGrpSpPr>
            <p:nvPr/>
          </p:nvGrpSpPr>
          <p:grpSpPr bwMode="auto">
            <a:xfrm>
              <a:off x="2381" y="2329"/>
              <a:ext cx="1134" cy="680"/>
              <a:chOff x="2381" y="2329"/>
              <a:chExt cx="1134" cy="680"/>
            </a:xfrm>
          </p:grpSpPr>
          <p:sp>
            <p:nvSpPr>
              <p:cNvPr id="12315" name="Rectangle 12"/>
              <p:cNvSpPr>
                <a:spLocks noChangeArrowheads="1"/>
              </p:cNvSpPr>
              <p:nvPr/>
            </p:nvSpPr>
            <p:spPr bwMode="auto">
              <a:xfrm>
                <a:off x="2381" y="2329"/>
                <a:ext cx="1134" cy="68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CA" altLang="en-US"/>
              </a:p>
            </p:txBody>
          </p:sp>
          <p:sp>
            <p:nvSpPr>
              <p:cNvPr id="12316" name="Text Box 13"/>
              <p:cNvSpPr txBox="1">
                <a:spLocks noChangeArrowheads="1"/>
              </p:cNvSpPr>
              <p:nvPr/>
            </p:nvSpPr>
            <p:spPr bwMode="auto">
              <a:xfrm>
                <a:off x="2381" y="2387"/>
                <a:ext cx="1088"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CA" altLang="en-US"/>
                  <a:t>A* ou</a:t>
                </a:r>
              </a:p>
              <a:p>
                <a:pPr algn="ctr" eaLnBrk="1" hangingPunct="1"/>
                <a:r>
                  <a:rPr lang="en-CA" altLang="en-US"/>
                  <a:t>depth-first search</a:t>
                </a:r>
              </a:p>
            </p:txBody>
          </p:sp>
        </p:grpSp>
        <p:grpSp>
          <p:nvGrpSpPr>
            <p:cNvPr id="12301" name="Group 34"/>
            <p:cNvGrpSpPr>
              <a:grpSpLocks/>
            </p:cNvGrpSpPr>
            <p:nvPr/>
          </p:nvGrpSpPr>
          <p:grpSpPr bwMode="auto">
            <a:xfrm>
              <a:off x="2608" y="3009"/>
              <a:ext cx="680" cy="454"/>
              <a:chOff x="2608" y="3009"/>
              <a:chExt cx="680" cy="454"/>
            </a:xfrm>
          </p:grpSpPr>
          <p:sp>
            <p:nvSpPr>
              <p:cNvPr id="12312" name="Oval 9"/>
              <p:cNvSpPr>
                <a:spLocks noChangeArrowheads="1"/>
              </p:cNvSpPr>
              <p:nvPr/>
            </p:nvSpPr>
            <p:spPr bwMode="auto">
              <a:xfrm>
                <a:off x="2608" y="3236"/>
                <a:ext cx="680" cy="227"/>
              </a:xfrm>
              <a:prstGeom prst="ellipse">
                <a:avLst/>
              </a:prstGeom>
              <a:noFill/>
              <a:ln w="19050">
                <a:solidFill>
                  <a:srgbClr val="00D46A"/>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2313" name="Rectangle 10"/>
              <p:cNvSpPr>
                <a:spLocks noChangeArrowheads="1"/>
              </p:cNvSpPr>
              <p:nvPr/>
            </p:nvSpPr>
            <p:spPr bwMode="auto">
              <a:xfrm>
                <a:off x="2653" y="3236"/>
                <a:ext cx="590"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CA" altLang="en-US"/>
                  <a:t>Plan</a:t>
                </a:r>
              </a:p>
            </p:txBody>
          </p:sp>
          <p:sp>
            <p:nvSpPr>
              <p:cNvPr id="12314" name="Line 14"/>
              <p:cNvSpPr>
                <a:spLocks noChangeShapeType="1"/>
              </p:cNvSpPr>
              <p:nvPr/>
            </p:nvSpPr>
            <p:spPr bwMode="auto">
              <a:xfrm>
                <a:off x="2879" y="3009"/>
                <a:ext cx="0" cy="22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grpSp>
        <p:sp>
          <p:nvSpPr>
            <p:cNvPr id="12302" name="Line 15"/>
            <p:cNvSpPr>
              <a:spLocks noChangeShapeType="1"/>
            </p:cNvSpPr>
            <p:nvPr/>
          </p:nvSpPr>
          <p:spPr bwMode="auto">
            <a:xfrm>
              <a:off x="2835" y="2102"/>
              <a:ext cx="0" cy="22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grpSp>
          <p:nvGrpSpPr>
            <p:cNvPr id="12303" name="Group 33"/>
            <p:cNvGrpSpPr>
              <a:grpSpLocks/>
            </p:cNvGrpSpPr>
            <p:nvPr/>
          </p:nvGrpSpPr>
          <p:grpSpPr bwMode="auto">
            <a:xfrm>
              <a:off x="3515" y="2601"/>
              <a:ext cx="635" cy="363"/>
              <a:chOff x="3515" y="2601"/>
              <a:chExt cx="635" cy="363"/>
            </a:xfrm>
          </p:grpSpPr>
          <p:sp>
            <p:nvSpPr>
              <p:cNvPr id="12309" name="Oval 16"/>
              <p:cNvSpPr>
                <a:spLocks noChangeArrowheads="1"/>
              </p:cNvSpPr>
              <p:nvPr/>
            </p:nvSpPr>
            <p:spPr bwMode="auto">
              <a:xfrm>
                <a:off x="3651" y="2601"/>
                <a:ext cx="499" cy="363"/>
              </a:xfrm>
              <a:prstGeom prst="ellipse">
                <a:avLst/>
              </a:prstGeom>
              <a:noFill/>
              <a:ln w="19050">
                <a:solidFill>
                  <a:srgbClr val="00D46A"/>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2310" name="Rectangle 17"/>
              <p:cNvSpPr>
                <a:spLocks noChangeArrowheads="1"/>
              </p:cNvSpPr>
              <p:nvPr/>
            </p:nvSpPr>
            <p:spPr bwMode="auto">
              <a:xfrm>
                <a:off x="3684" y="2601"/>
                <a:ext cx="433"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CA" altLang="en-US"/>
                  <a:t>État</a:t>
                </a:r>
              </a:p>
              <a:p>
                <a:pPr algn="ctr" eaLnBrk="1" hangingPunct="1"/>
                <a:r>
                  <a:rPr lang="en-CA" altLang="en-US"/>
                  <a:t>initial</a:t>
                </a:r>
              </a:p>
            </p:txBody>
          </p:sp>
          <p:sp>
            <p:nvSpPr>
              <p:cNvPr id="12311" name="Line 18"/>
              <p:cNvSpPr>
                <a:spLocks noChangeShapeType="1"/>
              </p:cNvSpPr>
              <p:nvPr/>
            </p:nvSpPr>
            <p:spPr bwMode="auto">
              <a:xfrm flipH="1">
                <a:off x="3515" y="2783"/>
                <a:ext cx="136"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grpSp>
        <p:grpSp>
          <p:nvGrpSpPr>
            <p:cNvPr id="12304" name="Group 30"/>
            <p:cNvGrpSpPr>
              <a:grpSpLocks/>
            </p:cNvGrpSpPr>
            <p:nvPr/>
          </p:nvGrpSpPr>
          <p:grpSpPr bwMode="auto">
            <a:xfrm>
              <a:off x="1429" y="2341"/>
              <a:ext cx="952" cy="259"/>
              <a:chOff x="1429" y="2341"/>
              <a:chExt cx="952" cy="259"/>
            </a:xfrm>
          </p:grpSpPr>
          <p:sp>
            <p:nvSpPr>
              <p:cNvPr id="12306" name="Oval 7"/>
              <p:cNvSpPr>
                <a:spLocks noChangeArrowheads="1"/>
              </p:cNvSpPr>
              <p:nvPr/>
            </p:nvSpPr>
            <p:spPr bwMode="auto">
              <a:xfrm>
                <a:off x="1429" y="2341"/>
                <a:ext cx="816" cy="259"/>
              </a:xfrm>
              <a:prstGeom prst="ellipse">
                <a:avLst/>
              </a:prstGeom>
              <a:noFill/>
              <a:ln w="19050">
                <a:solidFill>
                  <a:srgbClr val="00D46A"/>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2307" name="Rectangle 8"/>
              <p:cNvSpPr>
                <a:spLocks noChangeArrowheads="1"/>
              </p:cNvSpPr>
              <p:nvPr/>
            </p:nvSpPr>
            <p:spPr bwMode="auto">
              <a:xfrm>
                <a:off x="1519" y="2341"/>
                <a:ext cx="635"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CA" altLang="en-US"/>
                  <a:t>(LTL) Goal</a:t>
                </a:r>
              </a:p>
            </p:txBody>
          </p:sp>
          <p:sp>
            <p:nvSpPr>
              <p:cNvPr id="12308" name="Line 11"/>
              <p:cNvSpPr>
                <a:spLocks noChangeShapeType="1"/>
              </p:cNvSpPr>
              <p:nvPr/>
            </p:nvSpPr>
            <p:spPr bwMode="auto">
              <a:xfrm flipV="1">
                <a:off x="2245" y="2465"/>
                <a:ext cx="136" cy="1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grpSp>
        <p:sp>
          <p:nvSpPr>
            <p:cNvPr id="12305" name="Rectangle 22"/>
            <p:cNvSpPr>
              <a:spLocks noChangeArrowheads="1"/>
            </p:cNvSpPr>
            <p:nvPr/>
          </p:nvSpPr>
          <p:spPr bwMode="auto">
            <a:xfrm>
              <a:off x="1383" y="742"/>
              <a:ext cx="2858" cy="28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CA" altLang="en-US">
                <a:solidFill>
                  <a:schemeClr val="bg1"/>
                </a:solidFill>
              </a:endParaRPr>
            </a:p>
          </p:txBody>
        </p:sp>
      </p:grpSp>
      <p:grpSp>
        <p:nvGrpSpPr>
          <p:cNvPr id="12295" name="Group 32"/>
          <p:cNvGrpSpPr>
            <a:grpSpLocks/>
          </p:cNvGrpSpPr>
          <p:nvPr/>
        </p:nvGrpSpPr>
        <p:grpSpPr bwMode="auto">
          <a:xfrm>
            <a:off x="5219700" y="2546350"/>
            <a:ext cx="1296988" cy="1150938"/>
            <a:chOff x="3288" y="1604"/>
            <a:chExt cx="817" cy="725"/>
          </a:xfrm>
        </p:grpSpPr>
        <p:sp>
          <p:nvSpPr>
            <p:cNvPr id="12296" name="Rectangle 6"/>
            <p:cNvSpPr>
              <a:spLocks noChangeArrowheads="1"/>
            </p:cNvSpPr>
            <p:nvPr/>
          </p:nvSpPr>
          <p:spPr bwMode="auto">
            <a:xfrm>
              <a:off x="3424" y="1740"/>
              <a:ext cx="681"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CA" altLang="en-US">
                  <a:solidFill>
                    <a:schemeClr val="tx2"/>
                  </a:solidFill>
                </a:rPr>
                <a:t>LTL</a:t>
              </a:r>
            </a:p>
            <a:p>
              <a:pPr algn="ctr" eaLnBrk="1" hangingPunct="1"/>
              <a:r>
                <a:rPr lang="en-CA" altLang="en-US">
                  <a:solidFill>
                    <a:schemeClr val="tx2"/>
                  </a:solidFill>
                </a:rPr>
                <a:t>Formula</a:t>
              </a:r>
            </a:p>
            <a:p>
              <a:pPr algn="ctr" eaLnBrk="1" hangingPunct="1"/>
              <a:r>
                <a:rPr lang="en-CA" altLang="en-US">
                  <a:solidFill>
                    <a:schemeClr val="tx2"/>
                  </a:solidFill>
                </a:rPr>
                <a:t>Progress</a:t>
              </a:r>
            </a:p>
          </p:txBody>
        </p:sp>
        <p:sp>
          <p:nvSpPr>
            <p:cNvPr id="12297" name="Line 25"/>
            <p:cNvSpPr>
              <a:spLocks noChangeShapeType="1"/>
            </p:cNvSpPr>
            <p:nvPr/>
          </p:nvSpPr>
          <p:spPr bwMode="auto">
            <a:xfrm flipH="1">
              <a:off x="3288" y="2193"/>
              <a:ext cx="136" cy="13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12298" name="Rectangle 27"/>
            <p:cNvSpPr>
              <a:spLocks noChangeArrowheads="1"/>
            </p:cNvSpPr>
            <p:nvPr/>
          </p:nvSpPr>
          <p:spPr bwMode="auto">
            <a:xfrm>
              <a:off x="3424" y="1604"/>
              <a:ext cx="681" cy="589"/>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CA" altLang="en-US"/>
            </a:p>
          </p:txBody>
        </p:sp>
      </p:grpSp>
    </p:spTree>
    <p:extLst>
      <p:ext uri="{BB962C8B-B14F-4D97-AF65-F5344CB8AC3E}">
        <p14:creationId xmlns:p14="http://schemas.microsoft.com/office/powerpoint/2010/main" val="421660800"/>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p:txBody>
          <a:bodyPr/>
          <a:lstStyle/>
          <a:p>
            <a:pPr eaLnBrk="1" hangingPunct="1">
              <a:defRPr/>
            </a:pPr>
            <a:r>
              <a:rPr lang="en-CA" sz="3400">
                <a:effectLst>
                  <a:outerShdw blurRad="38100" dist="38100" dir="2700000" algn="tl">
                    <a:srgbClr val="000000"/>
                  </a:outerShdw>
                </a:effectLst>
              </a:rPr>
              <a:t>Robot domestique</a:t>
            </a:r>
          </a:p>
        </p:txBody>
      </p:sp>
      <p:sp>
        <p:nvSpPr>
          <p:cNvPr id="6147" name="Rectangle 3"/>
          <p:cNvSpPr>
            <a:spLocks noGrp="1" noChangeArrowheads="1"/>
          </p:cNvSpPr>
          <p:nvPr>
            <p:ph type="body" sz="half" idx="2"/>
          </p:nvPr>
        </p:nvSpPr>
        <p:spPr>
          <a:xfrm>
            <a:off x="395288" y="3213100"/>
            <a:ext cx="8218487" cy="2984500"/>
          </a:xfrm>
        </p:spPr>
        <p:txBody>
          <a:bodyPr/>
          <a:lstStyle/>
          <a:p>
            <a:pPr eaLnBrk="1" hangingPunct="1">
              <a:lnSpc>
                <a:spcPct val="90000"/>
              </a:lnSpc>
            </a:pPr>
            <a:r>
              <a:rPr lang="fr-CA" altLang="en-US" sz="2000" dirty="0"/>
              <a:t>Des robots vont bientôt devenir omniprésents</a:t>
            </a:r>
            <a:r>
              <a:rPr lang="fr-CA" altLang="en-US" sz="2000" dirty="0">
                <a:solidFill>
                  <a:schemeClr val="accent1"/>
                </a:solidFill>
              </a:rPr>
              <a:t>:</a:t>
            </a:r>
          </a:p>
          <a:p>
            <a:pPr eaLnBrk="1" hangingPunct="1">
              <a:lnSpc>
                <a:spcPct val="90000"/>
              </a:lnSpc>
              <a:buFont typeface="Wingdings" pitchFamily="2" charset="2"/>
              <a:buNone/>
            </a:pPr>
            <a:endParaRPr lang="fr-CA" altLang="en-US" sz="2000" dirty="0">
              <a:solidFill>
                <a:schemeClr val="accent1"/>
              </a:solidFill>
            </a:endParaRPr>
          </a:p>
          <a:p>
            <a:pPr marL="742950" lvl="1" indent="-285750" eaLnBrk="1" hangingPunct="1">
              <a:lnSpc>
                <a:spcPct val="110000"/>
              </a:lnSpc>
            </a:pPr>
            <a:r>
              <a:rPr lang="fr-CA" altLang="en-US" sz="2000" dirty="0"/>
              <a:t>Transporter des objets pour eux (ex.: verre d’eau)</a:t>
            </a:r>
          </a:p>
          <a:p>
            <a:pPr marL="742950" lvl="1" indent="-285750" eaLnBrk="1" hangingPunct="1">
              <a:lnSpc>
                <a:spcPct val="110000"/>
              </a:lnSpc>
            </a:pPr>
            <a:r>
              <a:rPr lang="fr-CA" altLang="en-US" sz="2000" dirty="0"/>
              <a:t>Chercher des objets (ex., lunettes)</a:t>
            </a:r>
          </a:p>
          <a:p>
            <a:pPr marL="742950" lvl="1" indent="-285750" eaLnBrk="1" hangingPunct="1">
              <a:lnSpc>
                <a:spcPct val="110000"/>
              </a:lnSpc>
            </a:pPr>
            <a:r>
              <a:rPr lang="fr-CA" altLang="en-US" sz="2000" dirty="0"/>
              <a:t>Surveiller des activités (ex., les portes sont fermées)</a:t>
            </a:r>
          </a:p>
          <a:p>
            <a:pPr marL="742950" lvl="1" indent="-285750" eaLnBrk="1" hangingPunct="1">
              <a:lnSpc>
                <a:spcPct val="110000"/>
              </a:lnSpc>
              <a:buFont typeface="Wingdings" pitchFamily="2" charset="2"/>
              <a:buNone/>
            </a:pPr>
            <a:endParaRPr lang="fr-CA" altLang="en-US" sz="2000" dirty="0"/>
          </a:p>
          <a:p>
            <a:pPr eaLnBrk="1" hangingPunct="1">
              <a:lnSpc>
                <a:spcPct val="90000"/>
              </a:lnSpc>
            </a:pPr>
            <a:r>
              <a:rPr lang="fr-CA" altLang="en-US" sz="2000" dirty="0"/>
              <a:t>Le Challenge AAAI simule des tâches similaires à ces activités.</a:t>
            </a:r>
          </a:p>
        </p:txBody>
      </p:sp>
      <p:grpSp>
        <p:nvGrpSpPr>
          <p:cNvPr id="6148" name="Group 54"/>
          <p:cNvGrpSpPr>
            <a:grpSpLocks/>
          </p:cNvGrpSpPr>
          <p:nvPr/>
        </p:nvGrpSpPr>
        <p:grpSpPr bwMode="auto">
          <a:xfrm>
            <a:off x="395288" y="1196975"/>
            <a:ext cx="5762625" cy="1944688"/>
            <a:chOff x="249" y="754"/>
            <a:chExt cx="3630" cy="1225"/>
          </a:xfrm>
        </p:grpSpPr>
        <p:grpSp>
          <p:nvGrpSpPr>
            <p:cNvPr id="6149" name="Group 4"/>
            <p:cNvGrpSpPr>
              <a:grpSpLocks/>
            </p:cNvGrpSpPr>
            <p:nvPr/>
          </p:nvGrpSpPr>
          <p:grpSpPr bwMode="auto">
            <a:xfrm>
              <a:off x="249" y="754"/>
              <a:ext cx="3629" cy="1225"/>
              <a:chOff x="249" y="845"/>
              <a:chExt cx="3630" cy="1180"/>
            </a:xfrm>
          </p:grpSpPr>
          <p:sp>
            <p:nvSpPr>
              <p:cNvPr id="6164" name="Rectangle 5"/>
              <p:cNvSpPr>
                <a:spLocks noChangeArrowheads="1"/>
              </p:cNvSpPr>
              <p:nvPr/>
            </p:nvSpPr>
            <p:spPr bwMode="auto">
              <a:xfrm>
                <a:off x="249" y="845"/>
                <a:ext cx="3629" cy="118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CA" altLang="en-US" sz="1600"/>
              </a:p>
            </p:txBody>
          </p:sp>
          <p:sp>
            <p:nvSpPr>
              <p:cNvPr id="6165" name="Line 6"/>
              <p:cNvSpPr>
                <a:spLocks noChangeShapeType="1"/>
              </p:cNvSpPr>
              <p:nvPr/>
            </p:nvSpPr>
            <p:spPr bwMode="auto">
              <a:xfrm>
                <a:off x="249" y="1571"/>
                <a:ext cx="31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6166" name="Line 7"/>
              <p:cNvSpPr>
                <a:spLocks noChangeShapeType="1"/>
              </p:cNvSpPr>
              <p:nvPr/>
            </p:nvSpPr>
            <p:spPr bwMode="auto">
              <a:xfrm>
                <a:off x="839" y="1571"/>
                <a:ext cx="31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6167" name="Line 8"/>
              <p:cNvSpPr>
                <a:spLocks noChangeShapeType="1"/>
              </p:cNvSpPr>
              <p:nvPr/>
            </p:nvSpPr>
            <p:spPr bwMode="auto">
              <a:xfrm>
                <a:off x="1156" y="845"/>
                <a:ext cx="0" cy="72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6168" name="Line 9"/>
              <p:cNvSpPr>
                <a:spLocks noChangeShapeType="1"/>
              </p:cNvSpPr>
              <p:nvPr/>
            </p:nvSpPr>
            <p:spPr bwMode="auto">
              <a:xfrm>
                <a:off x="1156" y="1571"/>
                <a:ext cx="31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6169" name="Line 10"/>
              <p:cNvSpPr>
                <a:spLocks noChangeShapeType="1"/>
              </p:cNvSpPr>
              <p:nvPr/>
            </p:nvSpPr>
            <p:spPr bwMode="auto">
              <a:xfrm>
                <a:off x="1746" y="1571"/>
                <a:ext cx="31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6170" name="Line 11"/>
              <p:cNvSpPr>
                <a:spLocks noChangeShapeType="1"/>
              </p:cNvSpPr>
              <p:nvPr/>
            </p:nvSpPr>
            <p:spPr bwMode="auto">
              <a:xfrm>
                <a:off x="2063" y="845"/>
                <a:ext cx="1" cy="90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grpSp>
            <p:nvGrpSpPr>
              <p:cNvPr id="6171" name="Group 12"/>
              <p:cNvGrpSpPr>
                <a:grpSpLocks/>
              </p:cNvGrpSpPr>
              <p:nvPr/>
            </p:nvGrpSpPr>
            <p:grpSpPr bwMode="auto">
              <a:xfrm>
                <a:off x="2064" y="845"/>
                <a:ext cx="908" cy="726"/>
                <a:chOff x="385" y="1071"/>
                <a:chExt cx="908" cy="726"/>
              </a:xfrm>
            </p:grpSpPr>
            <p:sp>
              <p:nvSpPr>
                <p:cNvPr id="6186" name="Line 13"/>
                <p:cNvSpPr>
                  <a:spLocks noChangeShapeType="1"/>
                </p:cNvSpPr>
                <p:nvPr/>
              </p:nvSpPr>
              <p:spPr bwMode="auto">
                <a:xfrm>
                  <a:off x="385" y="1797"/>
                  <a:ext cx="31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6187" name="Line 14"/>
                <p:cNvSpPr>
                  <a:spLocks noChangeShapeType="1"/>
                </p:cNvSpPr>
                <p:nvPr/>
              </p:nvSpPr>
              <p:spPr bwMode="auto">
                <a:xfrm>
                  <a:off x="975" y="1797"/>
                  <a:ext cx="31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6188" name="Line 15"/>
                <p:cNvSpPr>
                  <a:spLocks noChangeShapeType="1"/>
                </p:cNvSpPr>
                <p:nvPr/>
              </p:nvSpPr>
              <p:spPr bwMode="auto">
                <a:xfrm>
                  <a:off x="1292" y="1071"/>
                  <a:ext cx="0" cy="72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grpSp>
          <p:sp>
            <p:nvSpPr>
              <p:cNvPr id="6172" name="Line 16"/>
              <p:cNvSpPr>
                <a:spLocks noChangeShapeType="1"/>
              </p:cNvSpPr>
              <p:nvPr/>
            </p:nvSpPr>
            <p:spPr bwMode="auto">
              <a:xfrm>
                <a:off x="2971" y="1571"/>
                <a:ext cx="31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6173" name="Line 17"/>
              <p:cNvSpPr>
                <a:spLocks noChangeShapeType="1"/>
              </p:cNvSpPr>
              <p:nvPr/>
            </p:nvSpPr>
            <p:spPr bwMode="auto">
              <a:xfrm>
                <a:off x="3561" y="1571"/>
                <a:ext cx="31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grpSp>
            <p:nvGrpSpPr>
              <p:cNvPr id="6174" name="Group 18"/>
              <p:cNvGrpSpPr>
                <a:grpSpLocks/>
              </p:cNvGrpSpPr>
              <p:nvPr/>
            </p:nvGrpSpPr>
            <p:grpSpPr bwMode="auto">
              <a:xfrm>
                <a:off x="1474" y="1435"/>
                <a:ext cx="272" cy="136"/>
                <a:chOff x="1474" y="1525"/>
                <a:chExt cx="272" cy="136"/>
              </a:xfrm>
            </p:grpSpPr>
            <p:sp>
              <p:nvSpPr>
                <p:cNvPr id="6184" name="Line 19"/>
                <p:cNvSpPr>
                  <a:spLocks noChangeShapeType="1"/>
                </p:cNvSpPr>
                <p:nvPr/>
              </p:nvSpPr>
              <p:spPr bwMode="auto">
                <a:xfrm flipV="1">
                  <a:off x="1474" y="1525"/>
                  <a:ext cx="181" cy="1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6185" name="Arc 20"/>
                <p:cNvSpPr>
                  <a:spLocks/>
                </p:cNvSpPr>
                <p:nvPr/>
              </p:nvSpPr>
              <p:spPr bwMode="auto">
                <a:xfrm>
                  <a:off x="1655" y="1525"/>
                  <a:ext cx="91" cy="1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CA"/>
                </a:p>
              </p:txBody>
            </p:sp>
          </p:grpSp>
          <p:grpSp>
            <p:nvGrpSpPr>
              <p:cNvPr id="6175" name="Group 21"/>
              <p:cNvGrpSpPr>
                <a:grpSpLocks/>
              </p:cNvGrpSpPr>
              <p:nvPr/>
            </p:nvGrpSpPr>
            <p:grpSpPr bwMode="auto">
              <a:xfrm>
                <a:off x="567" y="1435"/>
                <a:ext cx="272" cy="136"/>
                <a:chOff x="1474" y="1525"/>
                <a:chExt cx="272" cy="136"/>
              </a:xfrm>
            </p:grpSpPr>
            <p:sp>
              <p:nvSpPr>
                <p:cNvPr id="6182" name="Line 22"/>
                <p:cNvSpPr>
                  <a:spLocks noChangeShapeType="1"/>
                </p:cNvSpPr>
                <p:nvPr/>
              </p:nvSpPr>
              <p:spPr bwMode="auto">
                <a:xfrm flipV="1">
                  <a:off x="1474" y="1525"/>
                  <a:ext cx="181" cy="1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6183" name="Arc 23"/>
                <p:cNvSpPr>
                  <a:spLocks/>
                </p:cNvSpPr>
                <p:nvPr/>
              </p:nvSpPr>
              <p:spPr bwMode="auto">
                <a:xfrm>
                  <a:off x="1655" y="1525"/>
                  <a:ext cx="91" cy="1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CA"/>
                </a:p>
              </p:txBody>
            </p:sp>
          </p:grpSp>
          <p:grpSp>
            <p:nvGrpSpPr>
              <p:cNvPr id="6176" name="Group 24"/>
              <p:cNvGrpSpPr>
                <a:grpSpLocks/>
              </p:cNvGrpSpPr>
              <p:nvPr/>
            </p:nvGrpSpPr>
            <p:grpSpPr bwMode="auto">
              <a:xfrm>
                <a:off x="2381" y="1435"/>
                <a:ext cx="272" cy="136"/>
                <a:chOff x="1474" y="1525"/>
                <a:chExt cx="272" cy="136"/>
              </a:xfrm>
            </p:grpSpPr>
            <p:sp>
              <p:nvSpPr>
                <p:cNvPr id="6180" name="Line 25"/>
                <p:cNvSpPr>
                  <a:spLocks noChangeShapeType="1"/>
                </p:cNvSpPr>
                <p:nvPr/>
              </p:nvSpPr>
              <p:spPr bwMode="auto">
                <a:xfrm flipV="1">
                  <a:off x="1474" y="1525"/>
                  <a:ext cx="181" cy="1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6181" name="Arc 26"/>
                <p:cNvSpPr>
                  <a:spLocks/>
                </p:cNvSpPr>
                <p:nvPr/>
              </p:nvSpPr>
              <p:spPr bwMode="auto">
                <a:xfrm>
                  <a:off x="1655" y="1525"/>
                  <a:ext cx="91" cy="1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CA"/>
                </a:p>
              </p:txBody>
            </p:sp>
          </p:grpSp>
          <p:grpSp>
            <p:nvGrpSpPr>
              <p:cNvPr id="6177" name="Group 27"/>
              <p:cNvGrpSpPr>
                <a:grpSpLocks/>
              </p:cNvGrpSpPr>
              <p:nvPr/>
            </p:nvGrpSpPr>
            <p:grpSpPr bwMode="auto">
              <a:xfrm>
                <a:off x="3288" y="1435"/>
                <a:ext cx="272" cy="136"/>
                <a:chOff x="1474" y="1525"/>
                <a:chExt cx="272" cy="136"/>
              </a:xfrm>
            </p:grpSpPr>
            <p:sp>
              <p:nvSpPr>
                <p:cNvPr id="6178" name="Line 28"/>
                <p:cNvSpPr>
                  <a:spLocks noChangeShapeType="1"/>
                </p:cNvSpPr>
                <p:nvPr/>
              </p:nvSpPr>
              <p:spPr bwMode="auto">
                <a:xfrm flipV="1">
                  <a:off x="1474" y="1525"/>
                  <a:ext cx="181" cy="1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6179" name="Arc 29"/>
                <p:cNvSpPr>
                  <a:spLocks/>
                </p:cNvSpPr>
                <p:nvPr/>
              </p:nvSpPr>
              <p:spPr bwMode="auto">
                <a:xfrm>
                  <a:off x="1655" y="1525"/>
                  <a:ext cx="91" cy="1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CA"/>
                </a:p>
              </p:txBody>
            </p:sp>
          </p:grpSp>
        </p:grpSp>
        <p:sp>
          <p:nvSpPr>
            <p:cNvPr id="6150" name="Text Box 30"/>
            <p:cNvSpPr txBox="1">
              <a:spLocks noChangeArrowheads="1"/>
            </p:cNvSpPr>
            <p:nvPr/>
          </p:nvSpPr>
          <p:spPr bwMode="auto">
            <a:xfrm>
              <a:off x="295" y="769"/>
              <a:ext cx="11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sz="1600"/>
            </a:p>
          </p:txBody>
        </p:sp>
        <p:sp>
          <p:nvSpPr>
            <p:cNvPr id="6151" name="Text Box 31"/>
            <p:cNvSpPr txBox="1">
              <a:spLocks noChangeArrowheads="1"/>
            </p:cNvSpPr>
            <p:nvPr/>
          </p:nvSpPr>
          <p:spPr bwMode="auto">
            <a:xfrm>
              <a:off x="249" y="769"/>
              <a:ext cx="85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CA" altLang="en-US" sz="1600"/>
                <a:t>r1 (chambre)</a:t>
              </a:r>
            </a:p>
          </p:txBody>
        </p:sp>
        <p:sp>
          <p:nvSpPr>
            <p:cNvPr id="6152" name="Text Box 32"/>
            <p:cNvSpPr txBox="1">
              <a:spLocks noChangeArrowheads="1"/>
            </p:cNvSpPr>
            <p:nvPr/>
          </p:nvSpPr>
          <p:spPr bwMode="auto">
            <a:xfrm>
              <a:off x="1156" y="769"/>
              <a:ext cx="85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CA" altLang="en-US" sz="1600"/>
                <a:t>r2 (chambre)</a:t>
              </a:r>
            </a:p>
          </p:txBody>
        </p:sp>
        <p:sp>
          <p:nvSpPr>
            <p:cNvPr id="6153" name="Text Box 33"/>
            <p:cNvSpPr txBox="1">
              <a:spLocks noChangeArrowheads="1"/>
            </p:cNvSpPr>
            <p:nvPr/>
          </p:nvSpPr>
          <p:spPr bwMode="auto">
            <a:xfrm>
              <a:off x="295" y="1631"/>
              <a:ext cx="80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CA" altLang="en-US" sz="1600"/>
                <a:t>c1 (corridor)</a:t>
              </a:r>
            </a:p>
          </p:txBody>
        </p:sp>
        <p:sp>
          <p:nvSpPr>
            <p:cNvPr id="6154" name="Text Box 34"/>
            <p:cNvSpPr txBox="1">
              <a:spLocks noChangeArrowheads="1"/>
            </p:cNvSpPr>
            <p:nvPr/>
          </p:nvSpPr>
          <p:spPr bwMode="auto">
            <a:xfrm>
              <a:off x="2971" y="769"/>
              <a:ext cx="72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CA" altLang="en-US" sz="1600"/>
                <a:t>r4 (cusine)</a:t>
              </a:r>
            </a:p>
          </p:txBody>
        </p:sp>
        <p:sp>
          <p:nvSpPr>
            <p:cNvPr id="6155" name="Text Box 35"/>
            <p:cNvSpPr txBox="1">
              <a:spLocks noChangeArrowheads="1"/>
            </p:cNvSpPr>
            <p:nvPr/>
          </p:nvSpPr>
          <p:spPr bwMode="auto">
            <a:xfrm>
              <a:off x="2018" y="769"/>
              <a:ext cx="72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CA" altLang="en-US" sz="1600"/>
                <a:t>r3 (s. bain)</a:t>
              </a:r>
            </a:p>
          </p:txBody>
        </p:sp>
        <p:sp>
          <p:nvSpPr>
            <p:cNvPr id="6156" name="Text Box 36"/>
            <p:cNvSpPr txBox="1">
              <a:spLocks noChangeArrowheads="1"/>
            </p:cNvSpPr>
            <p:nvPr/>
          </p:nvSpPr>
          <p:spPr bwMode="auto">
            <a:xfrm>
              <a:off x="2109" y="1585"/>
              <a:ext cx="80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CA" altLang="en-US" sz="1600"/>
                <a:t>c2 (corridor)</a:t>
              </a:r>
            </a:p>
          </p:txBody>
        </p:sp>
        <p:sp>
          <p:nvSpPr>
            <p:cNvPr id="6157" name="Text Box 37"/>
            <p:cNvSpPr txBox="1">
              <a:spLocks noChangeArrowheads="1"/>
            </p:cNvSpPr>
            <p:nvPr/>
          </p:nvSpPr>
          <p:spPr bwMode="auto">
            <a:xfrm>
              <a:off x="1202" y="1036"/>
              <a:ext cx="44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CA" altLang="en-US" sz="1600" i="1">
                  <a:solidFill>
                    <a:schemeClr val="accent2"/>
                  </a:solidFill>
                </a:rPr>
                <a:t>Smith</a:t>
              </a:r>
            </a:p>
          </p:txBody>
        </p:sp>
        <p:sp>
          <p:nvSpPr>
            <p:cNvPr id="6158" name="Text Box 38"/>
            <p:cNvSpPr txBox="1">
              <a:spLocks noChangeArrowheads="1"/>
            </p:cNvSpPr>
            <p:nvPr/>
          </p:nvSpPr>
          <p:spPr bwMode="auto">
            <a:xfrm>
              <a:off x="1202" y="1571"/>
              <a:ext cx="65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CA" altLang="en-US" sz="1600" i="1">
                  <a:solidFill>
                    <a:schemeClr val="accent2"/>
                  </a:solidFill>
                </a:rPr>
                <a:t>Infirmière</a:t>
              </a:r>
            </a:p>
          </p:txBody>
        </p:sp>
        <p:sp>
          <p:nvSpPr>
            <p:cNvPr id="6159" name="Text Box 40"/>
            <p:cNvSpPr txBox="1">
              <a:spLocks noChangeArrowheads="1"/>
            </p:cNvSpPr>
            <p:nvPr/>
          </p:nvSpPr>
          <p:spPr bwMode="auto">
            <a:xfrm>
              <a:off x="612" y="1207"/>
              <a:ext cx="32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CA" altLang="en-US" sz="1600" i="1"/>
                <a:t>d11</a:t>
              </a:r>
            </a:p>
          </p:txBody>
        </p:sp>
        <p:sp>
          <p:nvSpPr>
            <p:cNvPr id="6160" name="Text Box 41"/>
            <p:cNvSpPr txBox="1">
              <a:spLocks noChangeArrowheads="1"/>
            </p:cNvSpPr>
            <p:nvPr/>
          </p:nvSpPr>
          <p:spPr bwMode="auto">
            <a:xfrm>
              <a:off x="1565" y="1207"/>
              <a:ext cx="32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CA" altLang="en-US" sz="1600" i="1"/>
                <a:t>d12</a:t>
              </a:r>
            </a:p>
          </p:txBody>
        </p:sp>
        <p:sp>
          <p:nvSpPr>
            <p:cNvPr id="6161" name="Text Box 42"/>
            <p:cNvSpPr txBox="1">
              <a:spLocks noChangeArrowheads="1"/>
            </p:cNvSpPr>
            <p:nvPr/>
          </p:nvSpPr>
          <p:spPr bwMode="auto">
            <a:xfrm>
              <a:off x="2426" y="1162"/>
              <a:ext cx="32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CA" altLang="en-US" sz="1600" i="1"/>
                <a:t>d23</a:t>
              </a:r>
            </a:p>
          </p:txBody>
        </p:sp>
        <p:sp>
          <p:nvSpPr>
            <p:cNvPr id="6162" name="Text Box 43"/>
            <p:cNvSpPr txBox="1">
              <a:spLocks noChangeArrowheads="1"/>
            </p:cNvSpPr>
            <p:nvPr/>
          </p:nvSpPr>
          <p:spPr bwMode="auto">
            <a:xfrm>
              <a:off x="3334" y="1207"/>
              <a:ext cx="32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CA" altLang="en-US" sz="1600" i="1"/>
                <a:t>d24</a:t>
              </a:r>
            </a:p>
          </p:txBody>
        </p:sp>
        <p:pic>
          <p:nvPicPr>
            <p:cNvPr id="6163" name="Picture 50" descr="c0111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0" y="1525"/>
              <a:ext cx="409" cy="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lstStyle/>
          <a:p>
            <a:pPr eaLnBrk="1" hangingPunct="1">
              <a:defRPr/>
            </a:pPr>
            <a:r>
              <a:rPr lang="fr-CA" sz="3400">
                <a:effectLst>
                  <a:outerShdw blurRad="38100" dist="38100" dir="2700000" algn="tl">
                    <a:srgbClr val="000000"/>
                  </a:outerShdw>
                </a:effectLst>
              </a:rPr>
              <a:t>Types de tâches</a:t>
            </a:r>
          </a:p>
        </p:txBody>
      </p:sp>
      <p:sp>
        <p:nvSpPr>
          <p:cNvPr id="7171" name="Rectangle 3"/>
          <p:cNvSpPr>
            <a:spLocks noGrp="1" noChangeArrowheads="1"/>
          </p:cNvSpPr>
          <p:nvPr>
            <p:ph type="body" sz="half" idx="2"/>
          </p:nvPr>
        </p:nvSpPr>
        <p:spPr>
          <a:xfrm>
            <a:off x="395288" y="836613"/>
            <a:ext cx="8064500" cy="5184775"/>
          </a:xfrm>
        </p:spPr>
        <p:txBody>
          <a:bodyPr/>
          <a:lstStyle/>
          <a:p>
            <a:pPr eaLnBrk="1" hangingPunct="1">
              <a:lnSpc>
                <a:spcPct val="90000"/>
              </a:lnSpc>
            </a:pPr>
            <a:endParaRPr lang="fr-CA" altLang="en-US" sz="1800">
              <a:solidFill>
                <a:schemeClr val="accent2"/>
              </a:solidFill>
            </a:endParaRPr>
          </a:p>
          <a:p>
            <a:pPr eaLnBrk="1" hangingPunct="1">
              <a:lnSpc>
                <a:spcPct val="90000"/>
              </a:lnSpc>
            </a:pPr>
            <a:r>
              <a:rPr lang="fr-CA" altLang="en-US" sz="1800"/>
              <a:t>Certaines tâches sont des buts classiques (atteindre un état final) :</a:t>
            </a:r>
          </a:p>
          <a:p>
            <a:pPr marL="742950" lvl="1" indent="-285750" eaLnBrk="1" hangingPunct="1">
              <a:lnSpc>
                <a:spcPct val="90000"/>
              </a:lnSpc>
            </a:pPr>
            <a:r>
              <a:rPr lang="fr-CA" altLang="en-US" sz="1800"/>
              <a:t>Transporter des objets à des endroits désignés.</a:t>
            </a:r>
          </a:p>
          <a:p>
            <a:pPr marL="742950" lvl="1" indent="-285750" eaLnBrk="1" hangingPunct="1">
              <a:lnSpc>
                <a:spcPct val="90000"/>
              </a:lnSpc>
              <a:buFont typeface="Wingdings" pitchFamily="2" charset="2"/>
              <a:buNone/>
            </a:pPr>
            <a:endParaRPr lang="fr-CA" altLang="en-US" sz="1800"/>
          </a:p>
          <a:p>
            <a:pPr eaLnBrk="1" hangingPunct="1">
              <a:lnSpc>
                <a:spcPct val="90000"/>
              </a:lnSpc>
            </a:pPr>
            <a:r>
              <a:rPr lang="fr-CA" altLang="en-US" sz="1800"/>
              <a:t>D’autres tâches sont comportementales :</a:t>
            </a:r>
          </a:p>
          <a:p>
            <a:pPr marL="742950" lvl="1" indent="-285750" eaLnBrk="1" hangingPunct="1">
              <a:lnSpc>
                <a:spcPct val="110000"/>
              </a:lnSpc>
            </a:pPr>
            <a:r>
              <a:rPr lang="fr-CA" altLang="en-US" sz="1800"/>
              <a:t>Conduire Madame Smith à la cuisine, lui servir un verre d’eau, et si vous rencontrez l’infermière, donnez-lui ce message.</a:t>
            </a:r>
          </a:p>
          <a:p>
            <a:pPr marL="742950" lvl="1" indent="-285750" eaLnBrk="1" hangingPunct="1">
              <a:lnSpc>
                <a:spcPct val="110000"/>
              </a:lnSpc>
            </a:pPr>
            <a:r>
              <a:rPr lang="fr-CA" altLang="en-US" sz="1800"/>
              <a:t>Chaque fois que la cuisine est salie, la nettoyer, et une fois fini, préparer le prochain repas. </a:t>
            </a:r>
          </a:p>
          <a:p>
            <a:pPr marL="742950" lvl="1" indent="-285750" eaLnBrk="1" hangingPunct="1">
              <a:lnSpc>
                <a:spcPct val="90000"/>
              </a:lnSpc>
              <a:buFont typeface="Wingdings" pitchFamily="2" charset="2"/>
              <a:buNone/>
            </a:pPr>
            <a:endParaRPr lang="fr-CA" altLang="en-US" sz="1800"/>
          </a:p>
          <a:p>
            <a:pPr eaLnBrk="1" hangingPunct="1">
              <a:lnSpc>
                <a:spcPct val="90000"/>
              </a:lnSpc>
            </a:pPr>
            <a:r>
              <a:rPr lang="fr-CA" altLang="en-US" sz="1800"/>
              <a:t>Ce genre de buts sont dits « temporels »  :</a:t>
            </a:r>
          </a:p>
          <a:p>
            <a:pPr marL="742950" lvl="1" indent="-285750" eaLnBrk="1" hangingPunct="1">
              <a:lnSpc>
                <a:spcPct val="90000"/>
              </a:lnSpc>
            </a:pPr>
            <a:r>
              <a:rPr lang="fr-CA" altLang="en-US" sz="1800"/>
              <a:t>Maintenir certaines conditions vraies. </a:t>
            </a:r>
            <a:endParaRPr lang="fr-CA" altLang="en-US" sz="1800">
              <a:solidFill>
                <a:schemeClr val="accent1"/>
              </a:solidFill>
            </a:endParaRPr>
          </a:p>
          <a:p>
            <a:pPr marL="742950" lvl="1" indent="-285750" eaLnBrk="1" hangingPunct="1">
              <a:lnSpc>
                <a:spcPct val="90000"/>
              </a:lnSpc>
            </a:pPr>
            <a:r>
              <a:rPr lang="fr-CA" altLang="en-US" sz="1800"/>
              <a:t>Accomplir une tâche périodiquement.</a:t>
            </a:r>
          </a:p>
          <a:p>
            <a:pPr marL="742950" lvl="1" indent="-285750" eaLnBrk="1" hangingPunct="1">
              <a:lnSpc>
                <a:spcPct val="90000"/>
              </a:lnSpc>
            </a:pPr>
            <a:r>
              <a:rPr lang="fr-CA" altLang="en-US" sz="1800"/>
              <a:t>Accomplir une tâche dans un délai prescrit suite à une requête.</a:t>
            </a:r>
          </a:p>
          <a:p>
            <a:pPr marL="742950" lvl="1" indent="-285750" eaLnBrk="1" hangingPunct="1">
              <a:lnSpc>
                <a:spcPct val="90000"/>
              </a:lnSpc>
            </a:pPr>
            <a:r>
              <a:rPr lang="fr-CA" altLang="en-US" sz="1800"/>
              <a:t>Accomplir des tâches dans une séquence donnée.</a:t>
            </a:r>
          </a:p>
          <a:p>
            <a:pPr marL="742950" lvl="1" indent="-285750" eaLnBrk="1" hangingPunct="1">
              <a:lnSpc>
                <a:spcPct val="90000"/>
              </a:lnSpc>
            </a:pPr>
            <a:r>
              <a:rPr lang="fr-CA" altLang="en-US" sz="1800"/>
              <a:t>Combinaisons des buts précédents.</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Grp="1" noChangeArrowheads="1"/>
          </p:cNvSpPr>
          <p:nvPr>
            <p:ph type="title"/>
          </p:nvPr>
        </p:nvSpPr>
        <p:spPr/>
        <p:txBody>
          <a:bodyPr/>
          <a:lstStyle/>
          <a:p>
            <a:pPr eaLnBrk="1" hangingPunct="1">
              <a:defRPr/>
            </a:pPr>
            <a:r>
              <a:rPr lang="fr-CA" sz="3400">
                <a:effectLst>
                  <a:outerShdw blurRad="38100" dist="38100" dir="2700000" algn="tl">
                    <a:srgbClr val="000000"/>
                  </a:outerShdw>
                </a:effectLst>
              </a:rPr>
              <a:t>Connaissance experte de planification</a:t>
            </a:r>
          </a:p>
        </p:txBody>
      </p:sp>
      <p:sp>
        <p:nvSpPr>
          <p:cNvPr id="8195" name="Rectangle 3"/>
          <p:cNvSpPr>
            <a:spLocks noGrp="1" noChangeArrowheads="1"/>
          </p:cNvSpPr>
          <p:nvPr>
            <p:ph type="body" sz="half" idx="2"/>
          </p:nvPr>
        </p:nvSpPr>
        <p:spPr>
          <a:xfrm>
            <a:off x="395288" y="836613"/>
            <a:ext cx="8208962" cy="5184775"/>
          </a:xfrm>
        </p:spPr>
        <p:txBody>
          <a:bodyPr/>
          <a:lstStyle/>
          <a:p>
            <a:pPr eaLnBrk="1" hangingPunct="1">
              <a:lnSpc>
                <a:spcPct val="80000"/>
              </a:lnSpc>
            </a:pPr>
            <a:endParaRPr lang="fr-CA" altLang="en-US" sz="2000" dirty="0">
              <a:solidFill>
                <a:schemeClr val="accent2"/>
              </a:solidFill>
            </a:endParaRPr>
          </a:p>
          <a:p>
            <a:pPr eaLnBrk="1" hangingPunct="1">
              <a:lnSpc>
                <a:spcPct val="80000"/>
              </a:lnSpc>
            </a:pPr>
            <a:r>
              <a:rPr lang="fr-CA" altLang="en-US" sz="2000" dirty="0"/>
              <a:t>Un planificateur classique a comme connaissance </a:t>
            </a:r>
            <a:r>
              <a:rPr lang="fr-CA" altLang="en-US" sz="2000" dirty="0">
                <a:hlinkClick r:id="rId3" action="ppaction://hlinkfile"/>
              </a:rPr>
              <a:t>les actions primitives ou les transitions possibles</a:t>
            </a:r>
            <a:r>
              <a:rPr lang="fr-CA" altLang="en-US" sz="2000" dirty="0"/>
              <a:t> (effets, préconditions)</a:t>
            </a:r>
          </a:p>
          <a:p>
            <a:pPr marL="742950" lvl="1" indent="-285750" eaLnBrk="1" hangingPunct="1">
              <a:lnSpc>
                <a:spcPct val="80000"/>
              </a:lnSpc>
              <a:buFont typeface="Wingdings" pitchFamily="2" charset="2"/>
              <a:buNone/>
            </a:pPr>
            <a:endParaRPr lang="fr-CA" altLang="en-US" sz="2000" dirty="0"/>
          </a:p>
          <a:p>
            <a:pPr eaLnBrk="1" hangingPunct="1">
              <a:lnSpc>
                <a:spcPct val="80000"/>
              </a:lnSpc>
            </a:pPr>
            <a:r>
              <a:rPr lang="fr-CA" altLang="en-US" sz="2000" dirty="0"/>
              <a:t>Certains planificateurs utilisent en plus des connaissances expertes pour planifier. </a:t>
            </a:r>
          </a:p>
          <a:p>
            <a:pPr eaLnBrk="1" hangingPunct="1">
              <a:lnSpc>
                <a:spcPct val="80000"/>
              </a:lnSpc>
              <a:buFont typeface="Wingdings" pitchFamily="2" charset="2"/>
              <a:buNone/>
            </a:pPr>
            <a:endParaRPr lang="fr-CA" altLang="en-US" sz="2000" dirty="0"/>
          </a:p>
          <a:p>
            <a:pPr marL="742950" lvl="1" indent="-285750" eaLnBrk="1" hangingPunct="1">
              <a:lnSpc>
                <a:spcPct val="80000"/>
              </a:lnSpc>
            </a:pPr>
            <a:r>
              <a:rPr lang="fr-CA" altLang="en-US" sz="1800" dirty="0"/>
              <a:t>Ce sont des connaissances sur les stratégies de planification.</a:t>
            </a:r>
          </a:p>
          <a:p>
            <a:pPr eaLnBrk="1" hangingPunct="1">
              <a:lnSpc>
                <a:spcPct val="80000"/>
              </a:lnSpc>
              <a:buFont typeface="Wingdings" pitchFamily="2" charset="2"/>
              <a:buNone/>
            </a:pPr>
            <a:endParaRPr lang="fr-CA" altLang="en-US" sz="2000" dirty="0"/>
          </a:p>
          <a:p>
            <a:pPr marL="742950" lvl="1" indent="-285750" eaLnBrk="1" hangingPunct="1">
              <a:lnSpc>
                <a:spcPct val="80000"/>
              </a:lnSpc>
            </a:pPr>
            <a:r>
              <a:rPr lang="fr-CA" altLang="en-US" sz="1800" dirty="0"/>
              <a:t>Par exemple: </a:t>
            </a:r>
            <a:r>
              <a:rPr lang="fr-CA" altLang="en-US" sz="1800" b="1" u="sng" dirty="0">
                <a:solidFill>
                  <a:srgbClr val="00B0F0"/>
                </a:solidFill>
              </a:rPr>
              <a:t>chaque fois </a:t>
            </a:r>
            <a:r>
              <a:rPr lang="fr-CA" altLang="en-US" sz="1800" dirty="0"/>
              <a:t>que </a:t>
            </a:r>
            <a:r>
              <a:rPr lang="fr-CA" altLang="en-US" sz="1800" dirty="0">
                <a:solidFill>
                  <a:srgbClr val="00B0F0"/>
                </a:solidFill>
              </a:rPr>
              <a:t>le but est </a:t>
            </a:r>
            <a:r>
              <a:rPr lang="fr-CA" altLang="en-US" sz="1800" dirty="0"/>
              <a:t>d’</a:t>
            </a:r>
            <a:r>
              <a:rPr lang="fr-CA" altLang="en-US" sz="1800" i="1" dirty="0">
                <a:solidFill>
                  <a:srgbClr val="00B0F0"/>
                </a:solidFill>
              </a:rPr>
              <a:t>avoir un objet quelconque à un endroit quelconque</a:t>
            </a:r>
            <a:r>
              <a:rPr lang="fr-CA" altLang="en-US" sz="1800" dirty="0"/>
              <a:t> et que l’état actuel durant la recherche est tel que </a:t>
            </a:r>
            <a:r>
              <a:rPr lang="fr-CA" altLang="en-US" sz="1800" i="1" dirty="0">
                <a:solidFill>
                  <a:srgbClr val="00B0F0"/>
                </a:solidFill>
              </a:rPr>
              <a:t>le robot tient l’objet mais l’objet n’est pas à sa destination  </a:t>
            </a:r>
            <a:r>
              <a:rPr lang="fr-CA" altLang="en-US" sz="1800" b="1" u="sng" dirty="0">
                <a:solidFill>
                  <a:srgbClr val="00B0F0"/>
                </a:solidFill>
              </a:rPr>
              <a:t>alors</a:t>
            </a:r>
            <a:r>
              <a:rPr lang="fr-CA" altLang="en-US" sz="1800" dirty="0"/>
              <a:t> </a:t>
            </a:r>
            <a:r>
              <a:rPr lang="fr-CA" altLang="en-US" sz="1800" b="1" u="sng" dirty="0">
                <a:solidFill>
                  <a:srgbClr val="00B0F0"/>
                </a:solidFill>
              </a:rPr>
              <a:t>ne pas</a:t>
            </a:r>
            <a:r>
              <a:rPr lang="fr-CA" altLang="en-US" sz="1800" dirty="0"/>
              <a:t> faire des actions qui auraient pour effet de </a:t>
            </a:r>
            <a:r>
              <a:rPr lang="fr-CA" altLang="en-US" sz="1800" i="1" dirty="0">
                <a:solidFill>
                  <a:srgbClr val="00B0F0"/>
                </a:solidFill>
              </a:rPr>
              <a:t>relâcher l’objet</a:t>
            </a:r>
            <a:r>
              <a:rPr lang="fr-CA" altLang="en-US" sz="1800" dirty="0"/>
              <a:t>.</a:t>
            </a:r>
          </a:p>
          <a:p>
            <a:pPr marL="742950" lvl="1" indent="-285750" eaLnBrk="1" hangingPunct="1">
              <a:lnSpc>
                <a:spcPct val="80000"/>
              </a:lnSpc>
              <a:buFont typeface="Wingdings" pitchFamily="2" charset="2"/>
              <a:buNone/>
            </a:pPr>
            <a:endParaRPr lang="fr-CA" altLang="en-US" sz="1800" dirty="0"/>
          </a:p>
          <a:p>
            <a:pPr marL="1143000" lvl="2" indent="-228600" eaLnBrk="1" hangingPunct="1">
              <a:lnSpc>
                <a:spcPct val="80000"/>
              </a:lnSpc>
            </a:pPr>
            <a:r>
              <a:rPr lang="fr-CA" altLang="en-US" sz="1800" dirty="0"/>
              <a:t>Durant la planification, éviter d’explorer des comportements inutiles selon les connaissances données par un expert</a:t>
            </a:r>
          </a:p>
          <a:p>
            <a:pPr marL="914400" lvl="2" indent="0" eaLnBrk="1" hangingPunct="1">
              <a:lnSpc>
                <a:spcPct val="80000"/>
              </a:lnSpc>
              <a:buNone/>
            </a:pPr>
            <a:endParaRPr lang="fr-CA" altLang="en-US" sz="2200" dirty="0"/>
          </a:p>
          <a:p>
            <a:pPr eaLnBrk="1" hangingPunct="1">
              <a:lnSpc>
                <a:spcPct val="80000"/>
              </a:lnSpc>
            </a:pPr>
            <a:r>
              <a:rPr lang="fr-CA" altLang="en-US" sz="2200" dirty="0"/>
              <a:t>Ça s’appelle aussi des </a:t>
            </a:r>
            <a:r>
              <a:rPr lang="fr-CA" altLang="en-US" sz="2200" b="1" dirty="0"/>
              <a:t>connaissances de contrôle de recherche </a:t>
            </a:r>
            <a:endParaRPr lang="fr-CA" altLang="en-US" sz="2600" b="1" dirty="0"/>
          </a:p>
          <a:p>
            <a:pPr marL="742950" lvl="1" indent="-285750" eaLnBrk="1" hangingPunct="1">
              <a:lnSpc>
                <a:spcPct val="80000"/>
              </a:lnSpc>
              <a:buFont typeface="Wingdings" pitchFamily="2" charset="2"/>
              <a:buNone/>
            </a:pPr>
            <a:endParaRPr lang="fr-CA" altLang="en-US" sz="1800"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2"/>
          <p:cNvSpPr>
            <a:spLocks noGrp="1" noChangeArrowheads="1"/>
          </p:cNvSpPr>
          <p:nvPr>
            <p:ph type="title"/>
          </p:nvPr>
        </p:nvSpPr>
        <p:spPr/>
        <p:txBody>
          <a:bodyPr/>
          <a:lstStyle/>
          <a:p>
            <a:pPr eaLnBrk="1" hangingPunct="1">
              <a:defRPr/>
            </a:pPr>
            <a:r>
              <a:rPr lang="fr-CA" sz="3400" dirty="0">
                <a:effectLst>
                  <a:outerShdw blurRad="38100" dist="38100" dir="2700000" algn="tl">
                    <a:srgbClr val="000000"/>
                  </a:outerShdw>
                </a:effectLst>
              </a:rPr>
              <a:t>Règles de contrôle de recherche</a:t>
            </a:r>
          </a:p>
        </p:txBody>
      </p:sp>
      <p:sp>
        <p:nvSpPr>
          <p:cNvPr id="9219" name="Rectangle 3"/>
          <p:cNvSpPr>
            <a:spLocks noGrp="1" noChangeArrowheads="1"/>
          </p:cNvSpPr>
          <p:nvPr>
            <p:ph type="body" sz="half" idx="2"/>
          </p:nvPr>
        </p:nvSpPr>
        <p:spPr>
          <a:xfrm>
            <a:off x="355600" y="3141663"/>
            <a:ext cx="8218488" cy="2735262"/>
          </a:xfrm>
        </p:spPr>
        <p:txBody>
          <a:bodyPr/>
          <a:lstStyle/>
          <a:p>
            <a:pPr eaLnBrk="1" hangingPunct="1"/>
            <a:r>
              <a:rPr lang="fr-CA" altLang="en-US" sz="2000" dirty="0"/>
              <a:t>Exemple :</a:t>
            </a:r>
          </a:p>
          <a:p>
            <a:pPr eaLnBrk="1" hangingPunct="1">
              <a:buFont typeface="Wingdings" pitchFamily="2" charset="2"/>
              <a:buNone/>
            </a:pPr>
            <a:endParaRPr lang="fr-CA" altLang="en-US" sz="2000" dirty="0">
              <a:solidFill>
                <a:schemeClr val="accent1"/>
              </a:solidFill>
            </a:endParaRPr>
          </a:p>
          <a:p>
            <a:pPr marL="742950" lvl="1" indent="-285750" eaLnBrk="1" hangingPunct="1">
              <a:lnSpc>
                <a:spcPct val="110000"/>
              </a:lnSpc>
            </a:pPr>
            <a:r>
              <a:rPr lang="fr-CA" altLang="en-US" sz="1800" dirty="0"/>
              <a:t>Lorsque le but exige d’amener un objet </a:t>
            </a:r>
            <a:r>
              <a:rPr lang="fr-CA" altLang="en-US" sz="1800" i="1" dirty="0"/>
              <a:t>x</a:t>
            </a:r>
            <a:r>
              <a:rPr lang="fr-CA" altLang="en-US" sz="1800" dirty="0"/>
              <a:t> à la chambre</a:t>
            </a:r>
            <a:r>
              <a:rPr lang="fr-CA" altLang="en-US" sz="1800" i="1" dirty="0"/>
              <a:t> y</a:t>
            </a:r>
            <a:r>
              <a:rPr lang="fr-CA" altLang="en-US" sz="1800" dirty="0"/>
              <a:t>, alors le planificateur s’il atteint un état tel que le robot a l’objet </a:t>
            </a:r>
            <a:r>
              <a:rPr lang="fr-CA" altLang="en-US" sz="1800" i="1" dirty="0"/>
              <a:t>x</a:t>
            </a:r>
            <a:r>
              <a:rPr lang="fr-CA" altLang="en-US" sz="1800" dirty="0"/>
              <a:t> dans la main, il (le planificateur) doit préserver cette condition jusqu’à ce qu’à un nœud tel que le robot  est  rendu dans </a:t>
            </a:r>
            <a:r>
              <a:rPr lang="fr-CA" altLang="en-US" sz="1800" i="1" dirty="0"/>
              <a:t>y</a:t>
            </a:r>
            <a:r>
              <a:rPr lang="fr-CA" altLang="en-US" sz="1800" dirty="0"/>
              <a:t>. </a:t>
            </a:r>
          </a:p>
          <a:p>
            <a:pPr marL="742950" lvl="1" indent="-285750" eaLnBrk="1" hangingPunct="1">
              <a:lnSpc>
                <a:spcPct val="110000"/>
              </a:lnSpc>
              <a:buFont typeface="Wingdings" pitchFamily="2" charset="2"/>
              <a:buNone/>
            </a:pPr>
            <a:endParaRPr lang="fr-CA" altLang="en-US" sz="1800" dirty="0"/>
          </a:p>
          <a:p>
            <a:pPr eaLnBrk="1" hangingPunct="1">
              <a:lnSpc>
                <a:spcPct val="110000"/>
              </a:lnSpc>
            </a:pPr>
            <a:r>
              <a:rPr lang="fr-CA" altLang="en-US" sz="2000" dirty="0"/>
              <a:t>Une telle règle permet d’éviter la génération de transitions inutiles durant la recherche d’un plan.</a:t>
            </a:r>
          </a:p>
        </p:txBody>
      </p:sp>
      <p:grpSp>
        <p:nvGrpSpPr>
          <p:cNvPr id="9220" name="Group 46"/>
          <p:cNvGrpSpPr>
            <a:grpSpLocks/>
          </p:cNvGrpSpPr>
          <p:nvPr/>
        </p:nvGrpSpPr>
        <p:grpSpPr bwMode="auto">
          <a:xfrm>
            <a:off x="395288" y="1196975"/>
            <a:ext cx="5762625" cy="1944688"/>
            <a:chOff x="249" y="754"/>
            <a:chExt cx="3630" cy="1225"/>
          </a:xfrm>
        </p:grpSpPr>
        <p:grpSp>
          <p:nvGrpSpPr>
            <p:cNvPr id="9221" name="Group 47"/>
            <p:cNvGrpSpPr>
              <a:grpSpLocks/>
            </p:cNvGrpSpPr>
            <p:nvPr/>
          </p:nvGrpSpPr>
          <p:grpSpPr bwMode="auto">
            <a:xfrm>
              <a:off x="249" y="754"/>
              <a:ext cx="3629" cy="1225"/>
              <a:chOff x="249" y="845"/>
              <a:chExt cx="3630" cy="1180"/>
            </a:xfrm>
          </p:grpSpPr>
          <p:sp>
            <p:nvSpPr>
              <p:cNvPr id="9236" name="Rectangle 48"/>
              <p:cNvSpPr>
                <a:spLocks noChangeArrowheads="1"/>
              </p:cNvSpPr>
              <p:nvPr/>
            </p:nvSpPr>
            <p:spPr bwMode="auto">
              <a:xfrm>
                <a:off x="249" y="845"/>
                <a:ext cx="3629" cy="118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CA" altLang="en-US" sz="1600"/>
              </a:p>
            </p:txBody>
          </p:sp>
          <p:sp>
            <p:nvSpPr>
              <p:cNvPr id="9237" name="Line 49"/>
              <p:cNvSpPr>
                <a:spLocks noChangeShapeType="1"/>
              </p:cNvSpPr>
              <p:nvPr/>
            </p:nvSpPr>
            <p:spPr bwMode="auto">
              <a:xfrm>
                <a:off x="249" y="1571"/>
                <a:ext cx="31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9238" name="Line 50"/>
              <p:cNvSpPr>
                <a:spLocks noChangeShapeType="1"/>
              </p:cNvSpPr>
              <p:nvPr/>
            </p:nvSpPr>
            <p:spPr bwMode="auto">
              <a:xfrm>
                <a:off x="839" y="1571"/>
                <a:ext cx="31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9239" name="Line 51"/>
              <p:cNvSpPr>
                <a:spLocks noChangeShapeType="1"/>
              </p:cNvSpPr>
              <p:nvPr/>
            </p:nvSpPr>
            <p:spPr bwMode="auto">
              <a:xfrm>
                <a:off x="1156" y="845"/>
                <a:ext cx="0" cy="72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9240" name="Line 52"/>
              <p:cNvSpPr>
                <a:spLocks noChangeShapeType="1"/>
              </p:cNvSpPr>
              <p:nvPr/>
            </p:nvSpPr>
            <p:spPr bwMode="auto">
              <a:xfrm>
                <a:off x="1156" y="1571"/>
                <a:ext cx="31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9241" name="Line 53"/>
              <p:cNvSpPr>
                <a:spLocks noChangeShapeType="1"/>
              </p:cNvSpPr>
              <p:nvPr/>
            </p:nvSpPr>
            <p:spPr bwMode="auto">
              <a:xfrm>
                <a:off x="1746" y="1571"/>
                <a:ext cx="31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9242" name="Line 54"/>
              <p:cNvSpPr>
                <a:spLocks noChangeShapeType="1"/>
              </p:cNvSpPr>
              <p:nvPr/>
            </p:nvSpPr>
            <p:spPr bwMode="auto">
              <a:xfrm>
                <a:off x="2063" y="845"/>
                <a:ext cx="1" cy="90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grpSp>
            <p:nvGrpSpPr>
              <p:cNvPr id="9243" name="Group 55"/>
              <p:cNvGrpSpPr>
                <a:grpSpLocks/>
              </p:cNvGrpSpPr>
              <p:nvPr/>
            </p:nvGrpSpPr>
            <p:grpSpPr bwMode="auto">
              <a:xfrm>
                <a:off x="2064" y="845"/>
                <a:ext cx="908" cy="726"/>
                <a:chOff x="385" y="1071"/>
                <a:chExt cx="908" cy="726"/>
              </a:xfrm>
            </p:grpSpPr>
            <p:sp>
              <p:nvSpPr>
                <p:cNvPr id="9258" name="Line 56"/>
                <p:cNvSpPr>
                  <a:spLocks noChangeShapeType="1"/>
                </p:cNvSpPr>
                <p:nvPr/>
              </p:nvSpPr>
              <p:spPr bwMode="auto">
                <a:xfrm>
                  <a:off x="385" y="1797"/>
                  <a:ext cx="31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9259" name="Line 57"/>
                <p:cNvSpPr>
                  <a:spLocks noChangeShapeType="1"/>
                </p:cNvSpPr>
                <p:nvPr/>
              </p:nvSpPr>
              <p:spPr bwMode="auto">
                <a:xfrm>
                  <a:off x="975" y="1797"/>
                  <a:ext cx="31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9260" name="Line 58"/>
                <p:cNvSpPr>
                  <a:spLocks noChangeShapeType="1"/>
                </p:cNvSpPr>
                <p:nvPr/>
              </p:nvSpPr>
              <p:spPr bwMode="auto">
                <a:xfrm>
                  <a:off x="1292" y="1071"/>
                  <a:ext cx="0" cy="72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grpSp>
          <p:sp>
            <p:nvSpPr>
              <p:cNvPr id="9244" name="Line 59"/>
              <p:cNvSpPr>
                <a:spLocks noChangeShapeType="1"/>
              </p:cNvSpPr>
              <p:nvPr/>
            </p:nvSpPr>
            <p:spPr bwMode="auto">
              <a:xfrm>
                <a:off x="2971" y="1571"/>
                <a:ext cx="31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9245" name="Line 60"/>
              <p:cNvSpPr>
                <a:spLocks noChangeShapeType="1"/>
              </p:cNvSpPr>
              <p:nvPr/>
            </p:nvSpPr>
            <p:spPr bwMode="auto">
              <a:xfrm>
                <a:off x="3561" y="1571"/>
                <a:ext cx="31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grpSp>
            <p:nvGrpSpPr>
              <p:cNvPr id="9246" name="Group 61"/>
              <p:cNvGrpSpPr>
                <a:grpSpLocks/>
              </p:cNvGrpSpPr>
              <p:nvPr/>
            </p:nvGrpSpPr>
            <p:grpSpPr bwMode="auto">
              <a:xfrm>
                <a:off x="1474" y="1435"/>
                <a:ext cx="272" cy="136"/>
                <a:chOff x="1474" y="1525"/>
                <a:chExt cx="272" cy="136"/>
              </a:xfrm>
            </p:grpSpPr>
            <p:sp>
              <p:nvSpPr>
                <p:cNvPr id="9256" name="Line 62"/>
                <p:cNvSpPr>
                  <a:spLocks noChangeShapeType="1"/>
                </p:cNvSpPr>
                <p:nvPr/>
              </p:nvSpPr>
              <p:spPr bwMode="auto">
                <a:xfrm flipV="1">
                  <a:off x="1474" y="1525"/>
                  <a:ext cx="181" cy="1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9257" name="Arc 63"/>
                <p:cNvSpPr>
                  <a:spLocks/>
                </p:cNvSpPr>
                <p:nvPr/>
              </p:nvSpPr>
              <p:spPr bwMode="auto">
                <a:xfrm>
                  <a:off x="1655" y="1525"/>
                  <a:ext cx="91" cy="1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CA"/>
                </a:p>
              </p:txBody>
            </p:sp>
          </p:grpSp>
          <p:grpSp>
            <p:nvGrpSpPr>
              <p:cNvPr id="9247" name="Group 64"/>
              <p:cNvGrpSpPr>
                <a:grpSpLocks/>
              </p:cNvGrpSpPr>
              <p:nvPr/>
            </p:nvGrpSpPr>
            <p:grpSpPr bwMode="auto">
              <a:xfrm>
                <a:off x="567" y="1435"/>
                <a:ext cx="272" cy="136"/>
                <a:chOff x="1474" y="1525"/>
                <a:chExt cx="272" cy="136"/>
              </a:xfrm>
            </p:grpSpPr>
            <p:sp>
              <p:nvSpPr>
                <p:cNvPr id="9254" name="Line 65"/>
                <p:cNvSpPr>
                  <a:spLocks noChangeShapeType="1"/>
                </p:cNvSpPr>
                <p:nvPr/>
              </p:nvSpPr>
              <p:spPr bwMode="auto">
                <a:xfrm flipV="1">
                  <a:off x="1474" y="1525"/>
                  <a:ext cx="181" cy="1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9255" name="Arc 66"/>
                <p:cNvSpPr>
                  <a:spLocks/>
                </p:cNvSpPr>
                <p:nvPr/>
              </p:nvSpPr>
              <p:spPr bwMode="auto">
                <a:xfrm>
                  <a:off x="1655" y="1525"/>
                  <a:ext cx="91" cy="1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CA"/>
                </a:p>
              </p:txBody>
            </p:sp>
          </p:grpSp>
          <p:grpSp>
            <p:nvGrpSpPr>
              <p:cNvPr id="9248" name="Group 67"/>
              <p:cNvGrpSpPr>
                <a:grpSpLocks/>
              </p:cNvGrpSpPr>
              <p:nvPr/>
            </p:nvGrpSpPr>
            <p:grpSpPr bwMode="auto">
              <a:xfrm>
                <a:off x="2381" y="1435"/>
                <a:ext cx="272" cy="136"/>
                <a:chOff x="1474" y="1525"/>
                <a:chExt cx="272" cy="136"/>
              </a:xfrm>
            </p:grpSpPr>
            <p:sp>
              <p:nvSpPr>
                <p:cNvPr id="9252" name="Line 68"/>
                <p:cNvSpPr>
                  <a:spLocks noChangeShapeType="1"/>
                </p:cNvSpPr>
                <p:nvPr/>
              </p:nvSpPr>
              <p:spPr bwMode="auto">
                <a:xfrm flipV="1">
                  <a:off x="1474" y="1525"/>
                  <a:ext cx="181" cy="1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9253" name="Arc 69"/>
                <p:cNvSpPr>
                  <a:spLocks/>
                </p:cNvSpPr>
                <p:nvPr/>
              </p:nvSpPr>
              <p:spPr bwMode="auto">
                <a:xfrm>
                  <a:off x="1655" y="1525"/>
                  <a:ext cx="91" cy="1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CA"/>
                </a:p>
              </p:txBody>
            </p:sp>
          </p:grpSp>
          <p:grpSp>
            <p:nvGrpSpPr>
              <p:cNvPr id="9249" name="Group 70"/>
              <p:cNvGrpSpPr>
                <a:grpSpLocks/>
              </p:cNvGrpSpPr>
              <p:nvPr/>
            </p:nvGrpSpPr>
            <p:grpSpPr bwMode="auto">
              <a:xfrm>
                <a:off x="3288" y="1435"/>
                <a:ext cx="272" cy="136"/>
                <a:chOff x="1474" y="1525"/>
                <a:chExt cx="272" cy="136"/>
              </a:xfrm>
            </p:grpSpPr>
            <p:sp>
              <p:nvSpPr>
                <p:cNvPr id="9250" name="Line 71"/>
                <p:cNvSpPr>
                  <a:spLocks noChangeShapeType="1"/>
                </p:cNvSpPr>
                <p:nvPr/>
              </p:nvSpPr>
              <p:spPr bwMode="auto">
                <a:xfrm flipV="1">
                  <a:off x="1474" y="1525"/>
                  <a:ext cx="181" cy="1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9251" name="Arc 72"/>
                <p:cNvSpPr>
                  <a:spLocks/>
                </p:cNvSpPr>
                <p:nvPr/>
              </p:nvSpPr>
              <p:spPr bwMode="auto">
                <a:xfrm>
                  <a:off x="1655" y="1525"/>
                  <a:ext cx="91" cy="1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CA"/>
                </a:p>
              </p:txBody>
            </p:sp>
          </p:grpSp>
        </p:grpSp>
        <p:sp>
          <p:nvSpPr>
            <p:cNvPr id="9222" name="Text Box 73"/>
            <p:cNvSpPr txBox="1">
              <a:spLocks noChangeArrowheads="1"/>
            </p:cNvSpPr>
            <p:nvPr/>
          </p:nvSpPr>
          <p:spPr bwMode="auto">
            <a:xfrm>
              <a:off x="295" y="769"/>
              <a:ext cx="11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sz="1600"/>
            </a:p>
          </p:txBody>
        </p:sp>
        <p:sp>
          <p:nvSpPr>
            <p:cNvPr id="9223" name="Text Box 74"/>
            <p:cNvSpPr txBox="1">
              <a:spLocks noChangeArrowheads="1"/>
            </p:cNvSpPr>
            <p:nvPr/>
          </p:nvSpPr>
          <p:spPr bwMode="auto">
            <a:xfrm>
              <a:off x="249" y="769"/>
              <a:ext cx="85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CA" altLang="en-US" sz="1600"/>
                <a:t>r1 (chambre)</a:t>
              </a:r>
            </a:p>
          </p:txBody>
        </p:sp>
        <p:sp>
          <p:nvSpPr>
            <p:cNvPr id="9224" name="Text Box 75"/>
            <p:cNvSpPr txBox="1">
              <a:spLocks noChangeArrowheads="1"/>
            </p:cNvSpPr>
            <p:nvPr/>
          </p:nvSpPr>
          <p:spPr bwMode="auto">
            <a:xfrm>
              <a:off x="1156" y="769"/>
              <a:ext cx="85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CA" altLang="en-US" sz="1600"/>
                <a:t>r2 (chambre)</a:t>
              </a:r>
            </a:p>
          </p:txBody>
        </p:sp>
        <p:sp>
          <p:nvSpPr>
            <p:cNvPr id="9225" name="Text Box 76"/>
            <p:cNvSpPr txBox="1">
              <a:spLocks noChangeArrowheads="1"/>
            </p:cNvSpPr>
            <p:nvPr/>
          </p:nvSpPr>
          <p:spPr bwMode="auto">
            <a:xfrm>
              <a:off x="295" y="1631"/>
              <a:ext cx="80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CA" altLang="en-US" sz="1600"/>
                <a:t>c1 (corridor)</a:t>
              </a:r>
            </a:p>
          </p:txBody>
        </p:sp>
        <p:sp>
          <p:nvSpPr>
            <p:cNvPr id="9226" name="Text Box 77"/>
            <p:cNvSpPr txBox="1">
              <a:spLocks noChangeArrowheads="1"/>
            </p:cNvSpPr>
            <p:nvPr/>
          </p:nvSpPr>
          <p:spPr bwMode="auto">
            <a:xfrm>
              <a:off x="2971" y="769"/>
              <a:ext cx="72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CA" altLang="en-US" sz="1600"/>
                <a:t>r4 (cusine)</a:t>
              </a:r>
            </a:p>
          </p:txBody>
        </p:sp>
        <p:sp>
          <p:nvSpPr>
            <p:cNvPr id="9227" name="Text Box 78"/>
            <p:cNvSpPr txBox="1">
              <a:spLocks noChangeArrowheads="1"/>
            </p:cNvSpPr>
            <p:nvPr/>
          </p:nvSpPr>
          <p:spPr bwMode="auto">
            <a:xfrm>
              <a:off x="2018" y="769"/>
              <a:ext cx="72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CA" altLang="en-US" sz="1600"/>
                <a:t>r3 (s. bain)</a:t>
              </a:r>
            </a:p>
          </p:txBody>
        </p:sp>
        <p:sp>
          <p:nvSpPr>
            <p:cNvPr id="9228" name="Text Box 79"/>
            <p:cNvSpPr txBox="1">
              <a:spLocks noChangeArrowheads="1"/>
            </p:cNvSpPr>
            <p:nvPr/>
          </p:nvSpPr>
          <p:spPr bwMode="auto">
            <a:xfrm>
              <a:off x="2109" y="1585"/>
              <a:ext cx="80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CA" altLang="en-US" sz="1600"/>
                <a:t>c2 (corridor)</a:t>
              </a:r>
            </a:p>
          </p:txBody>
        </p:sp>
        <p:sp>
          <p:nvSpPr>
            <p:cNvPr id="9229" name="Text Box 80"/>
            <p:cNvSpPr txBox="1">
              <a:spLocks noChangeArrowheads="1"/>
            </p:cNvSpPr>
            <p:nvPr/>
          </p:nvSpPr>
          <p:spPr bwMode="auto">
            <a:xfrm>
              <a:off x="1202" y="1036"/>
              <a:ext cx="44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CA" altLang="en-US" sz="1600" i="1">
                  <a:solidFill>
                    <a:schemeClr val="accent2"/>
                  </a:solidFill>
                </a:rPr>
                <a:t>Smith</a:t>
              </a:r>
            </a:p>
          </p:txBody>
        </p:sp>
        <p:sp>
          <p:nvSpPr>
            <p:cNvPr id="9230" name="Text Box 81"/>
            <p:cNvSpPr txBox="1">
              <a:spLocks noChangeArrowheads="1"/>
            </p:cNvSpPr>
            <p:nvPr/>
          </p:nvSpPr>
          <p:spPr bwMode="auto">
            <a:xfrm>
              <a:off x="1202" y="1571"/>
              <a:ext cx="65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CA" altLang="en-US" sz="1600" i="1">
                  <a:solidFill>
                    <a:schemeClr val="accent2"/>
                  </a:solidFill>
                </a:rPr>
                <a:t>Infirmière</a:t>
              </a:r>
            </a:p>
          </p:txBody>
        </p:sp>
        <p:sp>
          <p:nvSpPr>
            <p:cNvPr id="9231" name="Text Box 82"/>
            <p:cNvSpPr txBox="1">
              <a:spLocks noChangeArrowheads="1"/>
            </p:cNvSpPr>
            <p:nvPr/>
          </p:nvSpPr>
          <p:spPr bwMode="auto">
            <a:xfrm>
              <a:off x="612" y="1207"/>
              <a:ext cx="32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CA" altLang="en-US" sz="1600" i="1"/>
                <a:t>d11</a:t>
              </a:r>
            </a:p>
          </p:txBody>
        </p:sp>
        <p:sp>
          <p:nvSpPr>
            <p:cNvPr id="9232" name="Text Box 83"/>
            <p:cNvSpPr txBox="1">
              <a:spLocks noChangeArrowheads="1"/>
            </p:cNvSpPr>
            <p:nvPr/>
          </p:nvSpPr>
          <p:spPr bwMode="auto">
            <a:xfrm>
              <a:off x="1565" y="1207"/>
              <a:ext cx="32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CA" altLang="en-US" sz="1600" i="1"/>
                <a:t>d12</a:t>
              </a:r>
            </a:p>
          </p:txBody>
        </p:sp>
        <p:sp>
          <p:nvSpPr>
            <p:cNvPr id="9233" name="Text Box 84"/>
            <p:cNvSpPr txBox="1">
              <a:spLocks noChangeArrowheads="1"/>
            </p:cNvSpPr>
            <p:nvPr/>
          </p:nvSpPr>
          <p:spPr bwMode="auto">
            <a:xfrm>
              <a:off x="2426" y="1162"/>
              <a:ext cx="32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CA" altLang="en-US" sz="1600" i="1"/>
                <a:t>d23</a:t>
              </a:r>
            </a:p>
          </p:txBody>
        </p:sp>
        <p:sp>
          <p:nvSpPr>
            <p:cNvPr id="9234" name="Text Box 85"/>
            <p:cNvSpPr txBox="1">
              <a:spLocks noChangeArrowheads="1"/>
            </p:cNvSpPr>
            <p:nvPr/>
          </p:nvSpPr>
          <p:spPr bwMode="auto">
            <a:xfrm>
              <a:off x="3334" y="1207"/>
              <a:ext cx="32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CA" altLang="en-US" sz="1600" i="1"/>
                <a:t>d24</a:t>
              </a:r>
            </a:p>
          </p:txBody>
        </p:sp>
        <p:pic>
          <p:nvPicPr>
            <p:cNvPr id="9235" name="Picture 86" descr="c0111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0" y="1525"/>
              <a:ext cx="409" cy="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Grp="1" noChangeArrowheads="1"/>
          </p:cNvSpPr>
          <p:nvPr>
            <p:ph type="title"/>
          </p:nvPr>
        </p:nvSpPr>
        <p:spPr/>
        <p:txBody>
          <a:bodyPr/>
          <a:lstStyle/>
          <a:p>
            <a:pPr eaLnBrk="1" hangingPunct="1">
              <a:defRPr/>
            </a:pPr>
            <a:r>
              <a:rPr lang="fr-CA" sz="3400">
                <a:effectLst>
                  <a:outerShdw blurRad="38100" dist="38100" dir="2700000" algn="tl">
                    <a:srgbClr val="000000"/>
                  </a:outerShdw>
                </a:effectLst>
              </a:rPr>
              <a:t>D’où viennent les connaissances stratégiques?</a:t>
            </a:r>
          </a:p>
        </p:txBody>
      </p:sp>
      <p:sp>
        <p:nvSpPr>
          <p:cNvPr id="10243" name="Rectangle 3"/>
          <p:cNvSpPr>
            <a:spLocks noGrp="1" noChangeArrowheads="1"/>
          </p:cNvSpPr>
          <p:nvPr>
            <p:ph type="body" sz="half" idx="2"/>
          </p:nvPr>
        </p:nvSpPr>
        <p:spPr>
          <a:xfrm>
            <a:off x="395288" y="836613"/>
            <a:ext cx="8208962" cy="5184775"/>
          </a:xfrm>
        </p:spPr>
        <p:txBody>
          <a:bodyPr/>
          <a:lstStyle/>
          <a:p>
            <a:pPr eaLnBrk="1" hangingPunct="1"/>
            <a:endParaRPr lang="fr-CA" altLang="en-US" sz="2000" dirty="0">
              <a:solidFill>
                <a:schemeClr val="accent2"/>
              </a:solidFill>
            </a:endParaRPr>
          </a:p>
          <a:p>
            <a:pPr eaLnBrk="1" hangingPunct="1"/>
            <a:r>
              <a:rPr lang="fr-CA" altLang="en-US" sz="2000" dirty="0"/>
              <a:t>Les connaissances de contrôle de recherche </a:t>
            </a:r>
          </a:p>
          <a:p>
            <a:pPr eaLnBrk="1" hangingPunct="1"/>
            <a:endParaRPr lang="fr-CA" altLang="en-US" sz="2000" dirty="0"/>
          </a:p>
          <a:p>
            <a:pPr marL="742950" lvl="1" indent="-285750" eaLnBrk="1" hangingPunct="1"/>
            <a:r>
              <a:rPr lang="fr-CA" altLang="en-US" sz="2000" dirty="0"/>
              <a:t>Rendent le planificateur plus efficace</a:t>
            </a:r>
          </a:p>
          <a:p>
            <a:pPr marL="742950" lvl="1" indent="-285750" eaLnBrk="1" hangingPunct="1"/>
            <a:r>
              <a:rPr lang="fr-CA" altLang="en-US" sz="2000" dirty="0"/>
              <a:t>Et le font paraître plus intelligents (les personnes évitent certaines alternatives lorsqu’ils cogitent un plan, grâce à leur expérience/connaissances).  </a:t>
            </a:r>
          </a:p>
          <a:p>
            <a:pPr marL="742950" lvl="1" indent="-285750" eaLnBrk="1" hangingPunct="1">
              <a:buFont typeface="Wingdings" pitchFamily="2" charset="2"/>
              <a:buNone/>
            </a:pPr>
            <a:endParaRPr lang="fr-CA" altLang="en-US" sz="2000" dirty="0"/>
          </a:p>
          <a:p>
            <a:pPr eaLnBrk="1" hangingPunct="1"/>
            <a:r>
              <a:rPr lang="fr-CA" altLang="en-US" sz="2000" dirty="0"/>
              <a:t>Les connaissances stratégiques sont données par le programmeur</a:t>
            </a:r>
          </a:p>
          <a:p>
            <a:pPr eaLnBrk="1" hangingPunct="1">
              <a:buFont typeface="Wingdings" pitchFamily="2" charset="2"/>
              <a:buNone/>
            </a:pPr>
            <a:r>
              <a:rPr lang="fr-CA" altLang="en-US" sz="2000" dirty="0"/>
              <a:t>     … au même titre que les actions primitives.</a:t>
            </a:r>
          </a:p>
          <a:p>
            <a:pPr eaLnBrk="1" hangingPunct="1">
              <a:buFont typeface="Wingdings" pitchFamily="2" charset="2"/>
              <a:buNone/>
            </a:pPr>
            <a:endParaRPr lang="fr-CA" altLang="en-US" sz="2000" dirty="0"/>
          </a:p>
          <a:p>
            <a:pPr eaLnBrk="1" hangingPunct="1"/>
            <a:r>
              <a:rPr lang="fr-CA" altLang="en-US" sz="2000" dirty="0"/>
              <a:t>Certains chercheurs travaillent à développer des algorithmes capables d’apprendre de tels connaissances.  </a:t>
            </a:r>
          </a:p>
          <a:p>
            <a:pPr eaLnBrk="1" hangingPunct="1">
              <a:buFont typeface="Wingdings" pitchFamily="2" charset="2"/>
              <a:buNone/>
            </a:pPr>
            <a:r>
              <a:rPr lang="fr-CA" altLang="en-US" sz="2000" dirty="0"/>
              <a:t>     … D’autres visent à apprendre les actions primitives.</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fr-CA" altLang="en-US" sz="4300">
                <a:solidFill>
                  <a:schemeClr val="accent1"/>
                </a:solidFill>
              </a:rPr>
              <a:t>Illustration : TLPLAN</a:t>
            </a:r>
          </a:p>
        </p:txBody>
      </p:sp>
      <p:sp>
        <p:nvSpPr>
          <p:cNvPr id="11267" name="Rectangle 3"/>
          <p:cNvSpPr>
            <a:spLocks noGrp="1" noChangeArrowheads="1"/>
          </p:cNvSpPr>
          <p:nvPr>
            <p:ph type="body" sz="half" idx="2"/>
          </p:nvPr>
        </p:nvSpPr>
        <p:spPr>
          <a:xfrm>
            <a:off x="395288" y="1412875"/>
            <a:ext cx="8064500" cy="3959225"/>
          </a:xfrm>
        </p:spPr>
        <p:txBody>
          <a:bodyPr/>
          <a:lstStyle/>
          <a:p>
            <a:pPr eaLnBrk="1" hangingPunct="1">
              <a:lnSpc>
                <a:spcPct val="90000"/>
              </a:lnSpc>
            </a:pPr>
            <a:r>
              <a:rPr lang="fr-CA" altLang="en-US" sz="2000" dirty="0"/>
              <a:t>TLPLAN  est un planificateur basé sur une recherche dans un espace d’états comme A*:</a:t>
            </a:r>
          </a:p>
          <a:p>
            <a:pPr eaLnBrk="1" hangingPunct="1">
              <a:lnSpc>
                <a:spcPct val="90000"/>
              </a:lnSpc>
              <a:buFont typeface="Wingdings" pitchFamily="2" charset="2"/>
              <a:buNone/>
            </a:pPr>
            <a:endParaRPr lang="fr-CA" altLang="en-US" sz="2000" dirty="0"/>
          </a:p>
          <a:p>
            <a:pPr marL="742950" lvl="1" indent="-285750" eaLnBrk="1" hangingPunct="1">
              <a:lnSpc>
                <a:spcPct val="90000"/>
              </a:lnSpc>
            </a:pPr>
            <a:r>
              <a:rPr lang="fr-CA" altLang="en-US" sz="2000" dirty="0"/>
              <a:t>Utilise un langage à base de règles pour spécifier les transitions (actions primitives)</a:t>
            </a:r>
          </a:p>
          <a:p>
            <a:pPr marL="742950" lvl="1" indent="-285750" eaLnBrk="1" hangingPunct="1">
              <a:lnSpc>
                <a:spcPct val="90000"/>
              </a:lnSpc>
            </a:pPr>
            <a:endParaRPr lang="fr-CA" altLang="en-US" sz="2000" dirty="0"/>
          </a:p>
          <a:p>
            <a:pPr marL="742950" lvl="1" indent="-285750" eaLnBrk="1" hangingPunct="1">
              <a:lnSpc>
                <a:spcPct val="90000"/>
              </a:lnSpc>
            </a:pPr>
            <a:r>
              <a:rPr lang="fr-CA" altLang="en-US" sz="2000" dirty="0"/>
              <a:t>Utilise la Logique temporelle linéaire (LTL) pour spécifier des buts comportementales.</a:t>
            </a:r>
          </a:p>
          <a:p>
            <a:pPr marL="742950" lvl="1" indent="-285750" eaLnBrk="1" hangingPunct="1">
              <a:lnSpc>
                <a:spcPct val="90000"/>
              </a:lnSpc>
              <a:buFont typeface="Wingdings" pitchFamily="2" charset="2"/>
              <a:buNone/>
            </a:pPr>
            <a:endParaRPr lang="fr-CA" altLang="en-US" sz="2000" dirty="0">
              <a:solidFill>
                <a:schemeClr val="accent1"/>
              </a:solidFill>
            </a:endParaRPr>
          </a:p>
          <a:p>
            <a:pPr marL="742950" lvl="1" indent="-285750" eaLnBrk="1" hangingPunct="1">
              <a:lnSpc>
                <a:spcPct val="90000"/>
              </a:lnSpc>
            </a:pPr>
            <a:r>
              <a:rPr lang="fr-CA" altLang="en-US" sz="2000" dirty="0"/>
              <a:t>Utilise LTL pour spécifier des connaissances de contrôle de recherche.</a:t>
            </a:r>
            <a:endParaRPr lang="fr-CA" altLang="en-US" sz="2000" dirty="0">
              <a:solidFill>
                <a:schemeClr val="accent1"/>
              </a:solidFill>
            </a:endParaRPr>
          </a:p>
          <a:p>
            <a:pPr marL="742950" lvl="1" indent="-285750" eaLnBrk="1" hangingPunct="1">
              <a:lnSpc>
                <a:spcPct val="90000"/>
              </a:lnSpc>
              <a:buFont typeface="Wingdings" pitchFamily="2" charset="2"/>
              <a:buNone/>
            </a:pPr>
            <a:endParaRPr lang="fr-CA" altLang="en-US" sz="2000" dirty="0">
              <a:solidFill>
                <a:schemeClr val="accent1"/>
              </a:solidFill>
            </a:endParaRPr>
          </a:p>
          <a:p>
            <a:pPr eaLnBrk="1" hangingPunct="1">
              <a:lnSpc>
                <a:spcPct val="90000"/>
              </a:lnSpc>
            </a:pPr>
            <a:endParaRPr lang="fr-CA" altLang="en-US" sz="2600" dirty="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2"/>
          <p:cNvSpPr>
            <a:spLocks noGrp="1" noChangeArrowheads="1"/>
          </p:cNvSpPr>
          <p:nvPr>
            <p:ph type="title"/>
          </p:nvPr>
        </p:nvSpPr>
        <p:spPr>
          <a:xfrm>
            <a:off x="468313" y="260350"/>
            <a:ext cx="8229600" cy="1139825"/>
          </a:xfrm>
        </p:spPr>
        <p:txBody>
          <a:bodyPr/>
          <a:lstStyle/>
          <a:p>
            <a:pPr eaLnBrk="1" hangingPunct="1">
              <a:defRPr/>
            </a:pPr>
            <a:r>
              <a:rPr lang="en-CA" sz="3400">
                <a:effectLst>
                  <a:outerShdw blurRad="38100" dist="38100" dir="2700000" algn="tl">
                    <a:srgbClr val="000000"/>
                  </a:outerShdw>
                </a:effectLst>
              </a:rPr>
              <a:t>Architecture de TLPLAN</a:t>
            </a:r>
          </a:p>
        </p:txBody>
      </p:sp>
      <p:sp>
        <p:nvSpPr>
          <p:cNvPr id="12291" name="Oval 3"/>
          <p:cNvSpPr>
            <a:spLocks noChangeArrowheads="1"/>
          </p:cNvSpPr>
          <p:nvPr/>
        </p:nvSpPr>
        <p:spPr bwMode="auto">
          <a:xfrm>
            <a:off x="3059113" y="1412875"/>
            <a:ext cx="2868612" cy="500063"/>
          </a:xfrm>
          <a:prstGeom prst="ellipse">
            <a:avLst/>
          </a:prstGeom>
          <a:noFill/>
          <a:ln w="1905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CA" altLang="en-US"/>
              <a:t>Actions primitives</a:t>
            </a:r>
          </a:p>
        </p:txBody>
      </p:sp>
      <p:sp>
        <p:nvSpPr>
          <p:cNvPr id="12292" name="Line 5"/>
          <p:cNvSpPr>
            <a:spLocks noChangeShapeType="1"/>
          </p:cNvSpPr>
          <p:nvPr/>
        </p:nvSpPr>
        <p:spPr bwMode="auto">
          <a:xfrm>
            <a:off x="4427538" y="1916113"/>
            <a:ext cx="1587" cy="34131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grpSp>
        <p:nvGrpSpPr>
          <p:cNvPr id="12293" name="Group 36"/>
          <p:cNvGrpSpPr>
            <a:grpSpLocks/>
          </p:cNvGrpSpPr>
          <p:nvPr/>
        </p:nvGrpSpPr>
        <p:grpSpPr bwMode="auto">
          <a:xfrm>
            <a:off x="2411413" y="4273550"/>
            <a:ext cx="1368425" cy="936625"/>
            <a:chOff x="1519" y="2692"/>
            <a:chExt cx="862" cy="590"/>
          </a:xfrm>
        </p:grpSpPr>
        <p:grpSp>
          <p:nvGrpSpPr>
            <p:cNvPr id="12317" name="Group 29"/>
            <p:cNvGrpSpPr>
              <a:grpSpLocks/>
            </p:cNvGrpSpPr>
            <p:nvPr/>
          </p:nvGrpSpPr>
          <p:grpSpPr bwMode="auto">
            <a:xfrm>
              <a:off x="1519" y="2692"/>
              <a:ext cx="635" cy="590"/>
              <a:chOff x="1519" y="2692"/>
              <a:chExt cx="635" cy="590"/>
            </a:xfrm>
          </p:grpSpPr>
          <p:sp>
            <p:nvSpPr>
              <p:cNvPr id="12319" name="Oval 19"/>
              <p:cNvSpPr>
                <a:spLocks noChangeArrowheads="1"/>
              </p:cNvSpPr>
              <p:nvPr/>
            </p:nvSpPr>
            <p:spPr bwMode="auto">
              <a:xfrm>
                <a:off x="1519" y="2692"/>
                <a:ext cx="635" cy="590"/>
              </a:xfrm>
              <a:prstGeom prst="ellipse">
                <a:avLst/>
              </a:prstGeom>
              <a:noFill/>
              <a:ln w="1905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CA" altLang="en-US">
                  <a:solidFill>
                    <a:schemeClr val="tx2"/>
                  </a:solidFill>
                </a:endParaRPr>
              </a:p>
            </p:txBody>
          </p:sp>
          <p:sp>
            <p:nvSpPr>
              <p:cNvPr id="12320" name="Rectangle 20"/>
              <p:cNvSpPr>
                <a:spLocks noChangeArrowheads="1"/>
              </p:cNvSpPr>
              <p:nvPr/>
            </p:nvSpPr>
            <p:spPr bwMode="auto">
              <a:xfrm>
                <a:off x="1610" y="2828"/>
                <a:ext cx="433"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CA" altLang="en-US" sz="1600">
                    <a:solidFill>
                      <a:schemeClr val="tx2"/>
                    </a:solidFill>
                  </a:rPr>
                  <a:t>Search </a:t>
                </a:r>
              </a:p>
              <a:p>
                <a:pPr algn="ctr" eaLnBrk="1" hangingPunct="1"/>
                <a:r>
                  <a:rPr lang="en-CA" altLang="en-US" sz="1600">
                    <a:solidFill>
                      <a:schemeClr val="tx2"/>
                    </a:solidFill>
                  </a:rPr>
                  <a:t>Control</a:t>
                </a:r>
              </a:p>
              <a:p>
                <a:pPr algn="ctr" eaLnBrk="1" hangingPunct="1"/>
                <a:r>
                  <a:rPr lang="en-CA" altLang="en-US" sz="1600">
                    <a:solidFill>
                      <a:schemeClr val="tx2"/>
                    </a:solidFill>
                  </a:rPr>
                  <a:t>Formula</a:t>
                </a:r>
              </a:p>
            </p:txBody>
          </p:sp>
        </p:grpSp>
        <p:sp>
          <p:nvSpPr>
            <p:cNvPr id="12318" name="Line 21"/>
            <p:cNvSpPr>
              <a:spLocks noChangeShapeType="1"/>
            </p:cNvSpPr>
            <p:nvPr/>
          </p:nvSpPr>
          <p:spPr bwMode="auto">
            <a:xfrm flipV="1">
              <a:off x="2154" y="2828"/>
              <a:ext cx="227" cy="9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grpSp>
      <p:grpSp>
        <p:nvGrpSpPr>
          <p:cNvPr id="12294" name="Group 37"/>
          <p:cNvGrpSpPr>
            <a:grpSpLocks/>
          </p:cNvGrpSpPr>
          <p:nvPr/>
        </p:nvGrpSpPr>
        <p:grpSpPr bwMode="auto">
          <a:xfrm>
            <a:off x="2195513" y="1177925"/>
            <a:ext cx="4537075" cy="4483100"/>
            <a:chOff x="1383" y="742"/>
            <a:chExt cx="2858" cy="2824"/>
          </a:xfrm>
        </p:grpSpPr>
        <p:sp>
          <p:nvSpPr>
            <p:cNvPr id="12299" name="Rectangle 4"/>
            <p:cNvSpPr>
              <a:spLocks noChangeArrowheads="1"/>
            </p:cNvSpPr>
            <p:nvPr/>
          </p:nvSpPr>
          <p:spPr bwMode="auto">
            <a:xfrm>
              <a:off x="2427" y="1422"/>
              <a:ext cx="816" cy="68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CA" altLang="en-US"/>
                <a:t>Fonction de</a:t>
              </a:r>
            </a:p>
            <a:p>
              <a:pPr algn="ctr" eaLnBrk="1" hangingPunct="1"/>
              <a:r>
                <a:rPr lang="en-CA" altLang="en-US"/>
                <a:t>transition</a:t>
              </a:r>
            </a:p>
          </p:txBody>
        </p:sp>
        <p:grpSp>
          <p:nvGrpSpPr>
            <p:cNvPr id="12300" name="Group 35"/>
            <p:cNvGrpSpPr>
              <a:grpSpLocks/>
            </p:cNvGrpSpPr>
            <p:nvPr/>
          </p:nvGrpSpPr>
          <p:grpSpPr bwMode="auto">
            <a:xfrm>
              <a:off x="2381" y="2329"/>
              <a:ext cx="1134" cy="680"/>
              <a:chOff x="2381" y="2329"/>
              <a:chExt cx="1134" cy="680"/>
            </a:xfrm>
          </p:grpSpPr>
          <p:sp>
            <p:nvSpPr>
              <p:cNvPr id="12315" name="Rectangle 12"/>
              <p:cNvSpPr>
                <a:spLocks noChangeArrowheads="1"/>
              </p:cNvSpPr>
              <p:nvPr/>
            </p:nvSpPr>
            <p:spPr bwMode="auto">
              <a:xfrm>
                <a:off x="2381" y="2329"/>
                <a:ext cx="1134" cy="68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CA" altLang="en-US"/>
              </a:p>
            </p:txBody>
          </p:sp>
          <p:sp>
            <p:nvSpPr>
              <p:cNvPr id="12316" name="Text Box 13"/>
              <p:cNvSpPr txBox="1">
                <a:spLocks noChangeArrowheads="1"/>
              </p:cNvSpPr>
              <p:nvPr/>
            </p:nvSpPr>
            <p:spPr bwMode="auto">
              <a:xfrm>
                <a:off x="2381" y="2387"/>
                <a:ext cx="1088"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CA" altLang="en-US"/>
                  <a:t>A* ou</a:t>
                </a:r>
              </a:p>
              <a:p>
                <a:pPr algn="ctr" eaLnBrk="1" hangingPunct="1"/>
                <a:r>
                  <a:rPr lang="en-CA" altLang="en-US"/>
                  <a:t>depth-first search</a:t>
                </a:r>
              </a:p>
            </p:txBody>
          </p:sp>
        </p:grpSp>
        <p:grpSp>
          <p:nvGrpSpPr>
            <p:cNvPr id="12301" name="Group 34"/>
            <p:cNvGrpSpPr>
              <a:grpSpLocks/>
            </p:cNvGrpSpPr>
            <p:nvPr/>
          </p:nvGrpSpPr>
          <p:grpSpPr bwMode="auto">
            <a:xfrm>
              <a:off x="2608" y="3009"/>
              <a:ext cx="680" cy="454"/>
              <a:chOff x="2608" y="3009"/>
              <a:chExt cx="680" cy="454"/>
            </a:xfrm>
          </p:grpSpPr>
          <p:sp>
            <p:nvSpPr>
              <p:cNvPr id="12312" name="Oval 9"/>
              <p:cNvSpPr>
                <a:spLocks noChangeArrowheads="1"/>
              </p:cNvSpPr>
              <p:nvPr/>
            </p:nvSpPr>
            <p:spPr bwMode="auto">
              <a:xfrm>
                <a:off x="2608" y="3236"/>
                <a:ext cx="680" cy="227"/>
              </a:xfrm>
              <a:prstGeom prst="ellipse">
                <a:avLst/>
              </a:prstGeom>
              <a:noFill/>
              <a:ln w="19050">
                <a:solidFill>
                  <a:srgbClr val="00D46A"/>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2313" name="Rectangle 10"/>
              <p:cNvSpPr>
                <a:spLocks noChangeArrowheads="1"/>
              </p:cNvSpPr>
              <p:nvPr/>
            </p:nvSpPr>
            <p:spPr bwMode="auto">
              <a:xfrm>
                <a:off x="2653" y="3236"/>
                <a:ext cx="590"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CA" altLang="en-US"/>
                  <a:t>Plan</a:t>
                </a:r>
              </a:p>
            </p:txBody>
          </p:sp>
          <p:sp>
            <p:nvSpPr>
              <p:cNvPr id="12314" name="Line 14"/>
              <p:cNvSpPr>
                <a:spLocks noChangeShapeType="1"/>
              </p:cNvSpPr>
              <p:nvPr/>
            </p:nvSpPr>
            <p:spPr bwMode="auto">
              <a:xfrm>
                <a:off x="2879" y="3009"/>
                <a:ext cx="0" cy="22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grpSp>
        <p:sp>
          <p:nvSpPr>
            <p:cNvPr id="12302" name="Line 15"/>
            <p:cNvSpPr>
              <a:spLocks noChangeShapeType="1"/>
            </p:cNvSpPr>
            <p:nvPr/>
          </p:nvSpPr>
          <p:spPr bwMode="auto">
            <a:xfrm>
              <a:off x="2835" y="2102"/>
              <a:ext cx="0" cy="22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grpSp>
          <p:nvGrpSpPr>
            <p:cNvPr id="12303" name="Group 33"/>
            <p:cNvGrpSpPr>
              <a:grpSpLocks/>
            </p:cNvGrpSpPr>
            <p:nvPr/>
          </p:nvGrpSpPr>
          <p:grpSpPr bwMode="auto">
            <a:xfrm>
              <a:off x="3515" y="2601"/>
              <a:ext cx="635" cy="363"/>
              <a:chOff x="3515" y="2601"/>
              <a:chExt cx="635" cy="363"/>
            </a:xfrm>
          </p:grpSpPr>
          <p:sp>
            <p:nvSpPr>
              <p:cNvPr id="12309" name="Oval 16"/>
              <p:cNvSpPr>
                <a:spLocks noChangeArrowheads="1"/>
              </p:cNvSpPr>
              <p:nvPr/>
            </p:nvSpPr>
            <p:spPr bwMode="auto">
              <a:xfrm>
                <a:off x="3651" y="2601"/>
                <a:ext cx="499" cy="363"/>
              </a:xfrm>
              <a:prstGeom prst="ellipse">
                <a:avLst/>
              </a:prstGeom>
              <a:noFill/>
              <a:ln w="19050">
                <a:solidFill>
                  <a:srgbClr val="00D46A"/>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2310" name="Rectangle 17"/>
              <p:cNvSpPr>
                <a:spLocks noChangeArrowheads="1"/>
              </p:cNvSpPr>
              <p:nvPr/>
            </p:nvSpPr>
            <p:spPr bwMode="auto">
              <a:xfrm>
                <a:off x="3684" y="2601"/>
                <a:ext cx="433"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CA" altLang="en-US"/>
                  <a:t>État</a:t>
                </a:r>
              </a:p>
              <a:p>
                <a:pPr algn="ctr" eaLnBrk="1" hangingPunct="1"/>
                <a:r>
                  <a:rPr lang="en-CA" altLang="en-US"/>
                  <a:t>initial</a:t>
                </a:r>
              </a:p>
            </p:txBody>
          </p:sp>
          <p:sp>
            <p:nvSpPr>
              <p:cNvPr id="12311" name="Line 18"/>
              <p:cNvSpPr>
                <a:spLocks noChangeShapeType="1"/>
              </p:cNvSpPr>
              <p:nvPr/>
            </p:nvSpPr>
            <p:spPr bwMode="auto">
              <a:xfrm flipH="1">
                <a:off x="3515" y="2783"/>
                <a:ext cx="136"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grpSp>
        <p:grpSp>
          <p:nvGrpSpPr>
            <p:cNvPr id="12304" name="Group 30"/>
            <p:cNvGrpSpPr>
              <a:grpSpLocks/>
            </p:cNvGrpSpPr>
            <p:nvPr/>
          </p:nvGrpSpPr>
          <p:grpSpPr bwMode="auto">
            <a:xfrm>
              <a:off x="1429" y="2341"/>
              <a:ext cx="952" cy="259"/>
              <a:chOff x="1429" y="2341"/>
              <a:chExt cx="952" cy="259"/>
            </a:xfrm>
          </p:grpSpPr>
          <p:sp>
            <p:nvSpPr>
              <p:cNvPr id="12306" name="Oval 7"/>
              <p:cNvSpPr>
                <a:spLocks noChangeArrowheads="1"/>
              </p:cNvSpPr>
              <p:nvPr/>
            </p:nvSpPr>
            <p:spPr bwMode="auto">
              <a:xfrm>
                <a:off x="1429" y="2341"/>
                <a:ext cx="816" cy="259"/>
              </a:xfrm>
              <a:prstGeom prst="ellipse">
                <a:avLst/>
              </a:prstGeom>
              <a:noFill/>
              <a:ln w="19050">
                <a:solidFill>
                  <a:srgbClr val="00D46A"/>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2307" name="Rectangle 8"/>
              <p:cNvSpPr>
                <a:spLocks noChangeArrowheads="1"/>
              </p:cNvSpPr>
              <p:nvPr/>
            </p:nvSpPr>
            <p:spPr bwMode="auto">
              <a:xfrm>
                <a:off x="1519" y="2341"/>
                <a:ext cx="635"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CA" altLang="en-US"/>
                  <a:t>(LTL) Goal</a:t>
                </a:r>
              </a:p>
            </p:txBody>
          </p:sp>
          <p:sp>
            <p:nvSpPr>
              <p:cNvPr id="12308" name="Line 11"/>
              <p:cNvSpPr>
                <a:spLocks noChangeShapeType="1"/>
              </p:cNvSpPr>
              <p:nvPr/>
            </p:nvSpPr>
            <p:spPr bwMode="auto">
              <a:xfrm flipV="1">
                <a:off x="2245" y="2465"/>
                <a:ext cx="136" cy="1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grpSp>
        <p:sp>
          <p:nvSpPr>
            <p:cNvPr id="12305" name="Rectangle 22"/>
            <p:cNvSpPr>
              <a:spLocks noChangeArrowheads="1"/>
            </p:cNvSpPr>
            <p:nvPr/>
          </p:nvSpPr>
          <p:spPr bwMode="auto">
            <a:xfrm>
              <a:off x="1383" y="742"/>
              <a:ext cx="2858" cy="28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CA" altLang="en-US">
                <a:solidFill>
                  <a:schemeClr val="bg1"/>
                </a:solidFill>
              </a:endParaRPr>
            </a:p>
          </p:txBody>
        </p:sp>
      </p:grpSp>
      <p:grpSp>
        <p:nvGrpSpPr>
          <p:cNvPr id="12295" name="Group 32"/>
          <p:cNvGrpSpPr>
            <a:grpSpLocks/>
          </p:cNvGrpSpPr>
          <p:nvPr/>
        </p:nvGrpSpPr>
        <p:grpSpPr bwMode="auto">
          <a:xfrm>
            <a:off x="5219700" y="2546350"/>
            <a:ext cx="1296988" cy="1150938"/>
            <a:chOff x="3288" y="1604"/>
            <a:chExt cx="817" cy="725"/>
          </a:xfrm>
        </p:grpSpPr>
        <p:sp>
          <p:nvSpPr>
            <p:cNvPr id="12296" name="Rectangle 6"/>
            <p:cNvSpPr>
              <a:spLocks noChangeArrowheads="1"/>
            </p:cNvSpPr>
            <p:nvPr/>
          </p:nvSpPr>
          <p:spPr bwMode="auto">
            <a:xfrm>
              <a:off x="3424" y="1740"/>
              <a:ext cx="681"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CA" altLang="en-US">
                  <a:solidFill>
                    <a:schemeClr val="tx2"/>
                  </a:solidFill>
                </a:rPr>
                <a:t>LTL</a:t>
              </a:r>
            </a:p>
            <a:p>
              <a:pPr algn="ctr" eaLnBrk="1" hangingPunct="1"/>
              <a:r>
                <a:rPr lang="en-CA" altLang="en-US">
                  <a:solidFill>
                    <a:schemeClr val="tx2"/>
                  </a:solidFill>
                </a:rPr>
                <a:t>Formula</a:t>
              </a:r>
            </a:p>
            <a:p>
              <a:pPr algn="ctr" eaLnBrk="1" hangingPunct="1"/>
              <a:r>
                <a:rPr lang="en-CA" altLang="en-US">
                  <a:solidFill>
                    <a:schemeClr val="tx2"/>
                  </a:solidFill>
                </a:rPr>
                <a:t>Progress</a:t>
              </a:r>
            </a:p>
          </p:txBody>
        </p:sp>
        <p:sp>
          <p:nvSpPr>
            <p:cNvPr id="12297" name="Line 25"/>
            <p:cNvSpPr>
              <a:spLocks noChangeShapeType="1"/>
            </p:cNvSpPr>
            <p:nvPr/>
          </p:nvSpPr>
          <p:spPr bwMode="auto">
            <a:xfrm flipH="1">
              <a:off x="3288" y="2193"/>
              <a:ext cx="136" cy="13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12298" name="Rectangle 27"/>
            <p:cNvSpPr>
              <a:spLocks noChangeArrowheads="1"/>
            </p:cNvSpPr>
            <p:nvPr/>
          </p:nvSpPr>
          <p:spPr bwMode="auto">
            <a:xfrm>
              <a:off x="3424" y="1604"/>
              <a:ext cx="681" cy="589"/>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CA" altLang="en-US"/>
            </a:p>
          </p:txBody>
        </p:sp>
      </p:gr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CA" altLang="en-US"/>
              <a:t>LTL</a:t>
            </a:r>
          </a:p>
        </p:txBody>
      </p:sp>
      <p:sp>
        <p:nvSpPr>
          <p:cNvPr id="13315" name="Rectangle 3"/>
          <p:cNvSpPr>
            <a:spLocks noGrp="1" noChangeArrowheads="1"/>
          </p:cNvSpPr>
          <p:nvPr>
            <p:ph type="body" sz="half" idx="1"/>
          </p:nvPr>
        </p:nvSpPr>
        <p:spPr>
          <a:xfrm>
            <a:off x="179388" y="981075"/>
            <a:ext cx="8713787" cy="2879725"/>
          </a:xfrm>
        </p:spPr>
        <p:txBody>
          <a:bodyPr/>
          <a:lstStyle/>
          <a:p>
            <a:pPr eaLnBrk="1" hangingPunct="1">
              <a:lnSpc>
                <a:spcPct val="90000"/>
              </a:lnSpc>
            </a:pPr>
            <a:r>
              <a:rPr lang="fr-CA" altLang="en-US" sz="2000"/>
              <a:t>LTL :</a:t>
            </a:r>
          </a:p>
          <a:p>
            <a:pPr marL="742950" lvl="1" indent="-285750" eaLnBrk="1" hangingPunct="1">
              <a:lnSpc>
                <a:spcPct val="90000"/>
              </a:lnSpc>
            </a:pPr>
            <a:r>
              <a:rPr lang="fr-CA" altLang="en-US" sz="2000"/>
              <a:t>Logique du premier ordre + </a:t>
            </a:r>
          </a:p>
          <a:p>
            <a:pPr marL="742950" lvl="1" indent="-285750" eaLnBrk="1" hangingPunct="1">
              <a:lnSpc>
                <a:spcPct val="90000"/>
              </a:lnSpc>
            </a:pPr>
            <a:r>
              <a:rPr lang="fr-CA" altLang="en-US" sz="2000"/>
              <a:t>Opérateurs temporels : </a:t>
            </a:r>
            <a:r>
              <a:rPr lang="fr-CA" altLang="en-US" sz="2000">
                <a:solidFill>
                  <a:schemeClr val="accent1"/>
                </a:solidFill>
              </a:rPr>
              <a:t>O</a:t>
            </a:r>
            <a:r>
              <a:rPr lang="fr-CA" altLang="en-US" sz="2000"/>
              <a:t> (</a:t>
            </a:r>
            <a:r>
              <a:rPr lang="fr-CA" altLang="en-US" sz="2000" i="1"/>
              <a:t>next)</a:t>
            </a:r>
            <a:r>
              <a:rPr lang="fr-CA" altLang="en-US" sz="2000"/>
              <a:t>, </a:t>
            </a:r>
            <a:r>
              <a:rPr lang="fr-CA" altLang="en-US" sz="2000">
                <a:solidFill>
                  <a:schemeClr val="accent1"/>
                </a:solidFill>
              </a:rPr>
              <a:t>&lt;&gt;</a:t>
            </a:r>
            <a:r>
              <a:rPr lang="fr-CA" altLang="en-US" sz="2000"/>
              <a:t> (eventually), </a:t>
            </a:r>
            <a:r>
              <a:rPr lang="fr-CA" altLang="en-US" sz="2000">
                <a:solidFill>
                  <a:schemeClr val="accent1"/>
                </a:solidFill>
              </a:rPr>
              <a:t>[] </a:t>
            </a:r>
            <a:r>
              <a:rPr lang="fr-CA" altLang="en-US" sz="2000"/>
              <a:t>(</a:t>
            </a:r>
            <a:r>
              <a:rPr lang="fr-CA" altLang="en-US" sz="2000" i="1"/>
              <a:t>always), </a:t>
            </a:r>
            <a:r>
              <a:rPr lang="fr-CA" altLang="en-US" sz="2000" i="1">
                <a:solidFill>
                  <a:schemeClr val="accent1"/>
                </a:solidFill>
              </a:rPr>
              <a:t>U</a:t>
            </a:r>
            <a:r>
              <a:rPr lang="fr-CA" altLang="en-US" sz="2000" i="1"/>
              <a:t> (until)</a:t>
            </a:r>
            <a:endParaRPr lang="fr-CA" altLang="en-US" sz="2000"/>
          </a:p>
          <a:p>
            <a:pPr eaLnBrk="1" hangingPunct="1">
              <a:lnSpc>
                <a:spcPct val="90000"/>
              </a:lnSpc>
              <a:buFont typeface="Wingdings" pitchFamily="2" charset="2"/>
              <a:buNone/>
            </a:pPr>
            <a:endParaRPr lang="fr-CA" altLang="en-US" sz="2000"/>
          </a:p>
          <a:p>
            <a:pPr eaLnBrk="1" hangingPunct="1">
              <a:lnSpc>
                <a:spcPct val="80000"/>
              </a:lnSpc>
            </a:pPr>
            <a:r>
              <a:rPr lang="fr-CA" altLang="en-US" sz="2000"/>
              <a:t>Les opérateurs sont appliquées sur des formules, permettant leur interprétation sur des séquences d’états (générés parr A* ou depth-first search)</a:t>
            </a:r>
          </a:p>
          <a:p>
            <a:pPr eaLnBrk="1" hangingPunct="1">
              <a:lnSpc>
                <a:spcPct val="80000"/>
              </a:lnSpc>
            </a:pPr>
            <a:endParaRPr lang="fr-CA" altLang="en-US" sz="2000"/>
          </a:p>
          <a:p>
            <a:pPr eaLnBrk="1" hangingPunct="1">
              <a:lnSpc>
                <a:spcPct val="80000"/>
              </a:lnSpc>
            </a:pPr>
            <a:r>
              <a:rPr lang="fr-CA" altLang="en-US" sz="2000"/>
              <a:t>Exemple: “toujours </a:t>
            </a:r>
            <a:r>
              <a:rPr lang="fr-CA" altLang="en-US" sz="2000" i="1"/>
              <a:t>p(x)</a:t>
            </a:r>
            <a:r>
              <a:rPr lang="fr-CA" altLang="en-US" sz="2000"/>
              <a:t> implique éventuellement </a:t>
            </a:r>
            <a:r>
              <a:rPr lang="fr-CA" altLang="en-US" sz="2000" i="1"/>
              <a:t>q(x)</a:t>
            </a:r>
            <a:r>
              <a:rPr lang="fr-CA" altLang="en-US" sz="2000"/>
              <a:t> et vice-versa”</a:t>
            </a:r>
            <a:endParaRPr lang="fr-CA" altLang="en-US" sz="2000" i="1"/>
          </a:p>
        </p:txBody>
      </p:sp>
      <p:sp>
        <p:nvSpPr>
          <p:cNvPr id="13316" name="Rectangle 4"/>
          <p:cNvSpPr>
            <a:spLocks noChangeArrowheads="1"/>
          </p:cNvSpPr>
          <p:nvPr/>
        </p:nvSpPr>
        <p:spPr bwMode="auto">
          <a:xfrm>
            <a:off x="468313" y="3933825"/>
            <a:ext cx="8075612" cy="208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80000"/>
              </a:lnSpc>
              <a:spcBef>
                <a:spcPct val="20000"/>
              </a:spcBef>
              <a:buClr>
                <a:schemeClr val="accent1"/>
              </a:buClr>
              <a:buSzPct val="65000"/>
              <a:buFont typeface="Wingdings" pitchFamily="2" charset="2"/>
              <a:buNone/>
            </a:pPr>
            <a:endParaRPr lang="en-CA" altLang="en-US" sz="2200">
              <a:solidFill>
                <a:schemeClr val="accent2"/>
              </a:solidFill>
            </a:endParaRPr>
          </a:p>
        </p:txBody>
      </p:sp>
      <p:sp>
        <p:nvSpPr>
          <p:cNvPr id="13317" name="Rectangle 5"/>
          <p:cNvSpPr>
            <a:spLocks noChangeArrowheads="1"/>
          </p:cNvSpPr>
          <p:nvPr/>
        </p:nvSpPr>
        <p:spPr bwMode="auto">
          <a:xfrm>
            <a:off x="539750" y="2852738"/>
            <a:ext cx="8280400" cy="194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80000"/>
              </a:lnSpc>
              <a:spcBef>
                <a:spcPct val="20000"/>
              </a:spcBef>
              <a:buClr>
                <a:schemeClr val="accent1"/>
              </a:buClr>
              <a:buSzPct val="65000"/>
              <a:buFont typeface="Wingdings" pitchFamily="2" charset="2"/>
              <a:buNone/>
            </a:pPr>
            <a:endParaRPr lang="en-CA" altLang="en-US" sz="2200" i="1"/>
          </a:p>
        </p:txBody>
      </p:sp>
      <p:sp>
        <p:nvSpPr>
          <p:cNvPr id="13318" name="Rectangle 6"/>
          <p:cNvSpPr>
            <a:spLocks noChangeArrowheads="1"/>
          </p:cNvSpPr>
          <p:nvPr/>
        </p:nvSpPr>
        <p:spPr bwMode="auto">
          <a:xfrm>
            <a:off x="468313" y="4221163"/>
            <a:ext cx="7561262"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80000"/>
              </a:lnSpc>
              <a:spcBef>
                <a:spcPct val="20000"/>
              </a:spcBef>
              <a:buClr>
                <a:schemeClr val="accent1"/>
              </a:buClr>
              <a:buSzPct val="65000"/>
              <a:buFont typeface="Wingdings" pitchFamily="2" charset="2"/>
              <a:buNone/>
            </a:pPr>
            <a:endParaRPr lang="en-CA" altLang="en-US" sz="2200" i="1"/>
          </a:p>
        </p:txBody>
      </p:sp>
      <p:grpSp>
        <p:nvGrpSpPr>
          <p:cNvPr id="13319" name="Group 55"/>
          <p:cNvGrpSpPr>
            <a:grpSpLocks/>
          </p:cNvGrpSpPr>
          <p:nvPr/>
        </p:nvGrpSpPr>
        <p:grpSpPr bwMode="auto">
          <a:xfrm>
            <a:off x="827088" y="3789363"/>
            <a:ext cx="6262687" cy="457200"/>
            <a:chOff x="658" y="2432"/>
            <a:chExt cx="3945" cy="288"/>
          </a:xfrm>
        </p:grpSpPr>
        <p:sp>
          <p:nvSpPr>
            <p:cNvPr id="13346" name="Rectangle 16"/>
            <p:cNvSpPr>
              <a:spLocks noChangeArrowheads="1"/>
            </p:cNvSpPr>
            <p:nvPr/>
          </p:nvSpPr>
          <p:spPr bwMode="auto">
            <a:xfrm>
              <a:off x="793" y="2478"/>
              <a:ext cx="381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CA" altLang="en-US">
                  <a:solidFill>
                    <a:schemeClr val="accent1"/>
                  </a:solidFill>
                </a:rPr>
                <a:t>x dom(x) [] ((p (x) -&gt; &lt;&gt; q (x)) </a:t>
              </a:r>
              <a:r>
                <a:rPr lang="el-GR" altLang="en-US">
                  <a:solidFill>
                    <a:schemeClr val="accent1"/>
                  </a:solidFill>
                </a:rPr>
                <a:t>Λ</a:t>
              </a:r>
              <a:r>
                <a:rPr lang="en-CA" altLang="en-US">
                  <a:solidFill>
                    <a:schemeClr val="accent1"/>
                  </a:solidFill>
                </a:rPr>
                <a:t> [] (q (x) -&gt; &lt;&gt; p (x)))</a:t>
              </a:r>
            </a:p>
          </p:txBody>
        </p:sp>
        <p:sp>
          <p:nvSpPr>
            <p:cNvPr id="13347" name="Text Box 17"/>
            <p:cNvSpPr txBox="1">
              <a:spLocks noChangeArrowheads="1"/>
            </p:cNvSpPr>
            <p:nvPr/>
          </p:nvSpPr>
          <p:spPr bwMode="auto">
            <a:xfrm rot="10800000">
              <a:off x="658" y="2432"/>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CA" altLang="en-US" sz="2400">
                  <a:solidFill>
                    <a:schemeClr val="accent1"/>
                  </a:solidFill>
                </a:rPr>
                <a:t>A</a:t>
              </a:r>
            </a:p>
          </p:txBody>
        </p:sp>
      </p:grpSp>
      <p:grpSp>
        <p:nvGrpSpPr>
          <p:cNvPr id="13320" name="Group 19"/>
          <p:cNvGrpSpPr>
            <a:grpSpLocks/>
          </p:cNvGrpSpPr>
          <p:nvPr/>
        </p:nvGrpSpPr>
        <p:grpSpPr bwMode="auto">
          <a:xfrm>
            <a:off x="900113" y="5445125"/>
            <a:ext cx="4435475" cy="582613"/>
            <a:chOff x="431" y="3430"/>
            <a:chExt cx="2794" cy="367"/>
          </a:xfrm>
        </p:grpSpPr>
        <p:sp>
          <p:nvSpPr>
            <p:cNvPr id="13334" name="Oval 20"/>
            <p:cNvSpPr>
              <a:spLocks noChangeArrowheads="1"/>
            </p:cNvSpPr>
            <p:nvPr/>
          </p:nvSpPr>
          <p:spPr bwMode="auto">
            <a:xfrm>
              <a:off x="521" y="3430"/>
              <a:ext cx="192" cy="144"/>
            </a:xfrm>
            <a:prstGeom prst="ellipse">
              <a:avLst/>
            </a:prstGeom>
            <a:noFill/>
            <a:ln w="19050" cap="sq">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endParaRPr lang="en-CA" altLang="en-US" sz="2000">
                <a:solidFill>
                  <a:schemeClr val="accent2"/>
                </a:solidFill>
                <a:latin typeface="Times New Roman" pitchFamily="18" charset="0"/>
              </a:endParaRPr>
            </a:p>
          </p:txBody>
        </p:sp>
        <p:sp>
          <p:nvSpPr>
            <p:cNvPr id="13335" name="Oval 21"/>
            <p:cNvSpPr>
              <a:spLocks noChangeArrowheads="1"/>
            </p:cNvSpPr>
            <p:nvPr/>
          </p:nvSpPr>
          <p:spPr bwMode="auto">
            <a:xfrm>
              <a:off x="1289" y="3430"/>
              <a:ext cx="192" cy="144"/>
            </a:xfrm>
            <a:prstGeom prst="ellipse">
              <a:avLst/>
            </a:prstGeom>
            <a:noFill/>
            <a:ln w="19050" cap="sq">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endParaRPr lang="en-CA" altLang="en-US" sz="2000">
                <a:solidFill>
                  <a:schemeClr val="accent2"/>
                </a:solidFill>
                <a:latin typeface="Times New Roman" pitchFamily="18" charset="0"/>
              </a:endParaRPr>
            </a:p>
          </p:txBody>
        </p:sp>
        <p:sp>
          <p:nvSpPr>
            <p:cNvPr id="13336" name="Oval 22"/>
            <p:cNvSpPr>
              <a:spLocks noChangeArrowheads="1"/>
            </p:cNvSpPr>
            <p:nvPr/>
          </p:nvSpPr>
          <p:spPr bwMode="auto">
            <a:xfrm>
              <a:off x="2057" y="3430"/>
              <a:ext cx="192" cy="144"/>
            </a:xfrm>
            <a:prstGeom prst="ellipse">
              <a:avLst/>
            </a:prstGeom>
            <a:noFill/>
            <a:ln w="19050" cap="sq">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endParaRPr lang="en-CA" altLang="en-US" sz="2000">
                <a:solidFill>
                  <a:schemeClr val="accent2"/>
                </a:solidFill>
                <a:latin typeface="Times New Roman" pitchFamily="18" charset="0"/>
              </a:endParaRPr>
            </a:p>
          </p:txBody>
        </p:sp>
        <p:sp>
          <p:nvSpPr>
            <p:cNvPr id="13337" name="Oval 23"/>
            <p:cNvSpPr>
              <a:spLocks noChangeArrowheads="1"/>
            </p:cNvSpPr>
            <p:nvPr/>
          </p:nvSpPr>
          <p:spPr bwMode="auto">
            <a:xfrm>
              <a:off x="2835" y="3430"/>
              <a:ext cx="192" cy="144"/>
            </a:xfrm>
            <a:prstGeom prst="ellipse">
              <a:avLst/>
            </a:prstGeom>
            <a:noFill/>
            <a:ln w="19050" cap="sq">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endParaRPr lang="en-CA" altLang="en-US" sz="2000">
                <a:solidFill>
                  <a:schemeClr val="accent2"/>
                </a:solidFill>
                <a:latin typeface="Times New Roman" pitchFamily="18" charset="0"/>
              </a:endParaRPr>
            </a:p>
          </p:txBody>
        </p:sp>
        <p:sp>
          <p:nvSpPr>
            <p:cNvPr id="13338" name="Line 24"/>
            <p:cNvSpPr>
              <a:spLocks noChangeShapeType="1"/>
            </p:cNvSpPr>
            <p:nvPr/>
          </p:nvSpPr>
          <p:spPr bwMode="auto">
            <a:xfrm>
              <a:off x="703" y="3521"/>
              <a:ext cx="589" cy="0"/>
            </a:xfrm>
            <a:prstGeom prst="line">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CA"/>
            </a:p>
          </p:txBody>
        </p:sp>
        <p:sp>
          <p:nvSpPr>
            <p:cNvPr id="13339" name="Line 25"/>
            <p:cNvSpPr>
              <a:spLocks noChangeShapeType="1"/>
            </p:cNvSpPr>
            <p:nvPr/>
          </p:nvSpPr>
          <p:spPr bwMode="auto">
            <a:xfrm>
              <a:off x="1474" y="3521"/>
              <a:ext cx="589" cy="0"/>
            </a:xfrm>
            <a:prstGeom prst="line">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CA"/>
            </a:p>
          </p:txBody>
        </p:sp>
        <p:sp>
          <p:nvSpPr>
            <p:cNvPr id="13340" name="Line 26"/>
            <p:cNvSpPr>
              <a:spLocks noChangeShapeType="1"/>
            </p:cNvSpPr>
            <p:nvPr/>
          </p:nvSpPr>
          <p:spPr bwMode="auto">
            <a:xfrm>
              <a:off x="2245" y="3521"/>
              <a:ext cx="589" cy="0"/>
            </a:xfrm>
            <a:prstGeom prst="line">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CA"/>
            </a:p>
          </p:txBody>
        </p:sp>
        <p:sp>
          <p:nvSpPr>
            <p:cNvPr id="13341" name="Text Box 27"/>
            <p:cNvSpPr txBox="1">
              <a:spLocks noChangeArrowheads="1"/>
            </p:cNvSpPr>
            <p:nvPr/>
          </p:nvSpPr>
          <p:spPr bwMode="auto">
            <a:xfrm>
              <a:off x="431" y="3566"/>
              <a:ext cx="4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CA" altLang="en-US"/>
                <a:t>{r(a)}</a:t>
              </a:r>
            </a:p>
          </p:txBody>
        </p:sp>
        <p:sp>
          <p:nvSpPr>
            <p:cNvPr id="13342" name="Text Box 28"/>
            <p:cNvSpPr txBox="1">
              <a:spLocks noChangeArrowheads="1"/>
            </p:cNvSpPr>
            <p:nvPr/>
          </p:nvSpPr>
          <p:spPr bwMode="auto">
            <a:xfrm>
              <a:off x="1247" y="3566"/>
              <a:ext cx="4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CA" altLang="en-US"/>
                <a:t>{r(b)}</a:t>
              </a:r>
            </a:p>
          </p:txBody>
        </p:sp>
        <p:sp>
          <p:nvSpPr>
            <p:cNvPr id="13343" name="Text Box 29"/>
            <p:cNvSpPr txBox="1">
              <a:spLocks noChangeArrowheads="1"/>
            </p:cNvSpPr>
            <p:nvPr/>
          </p:nvSpPr>
          <p:spPr bwMode="auto">
            <a:xfrm>
              <a:off x="1973" y="3566"/>
              <a:ext cx="6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CA" altLang="en-US"/>
                <a:t>{r(a),r(c)}</a:t>
              </a:r>
            </a:p>
          </p:txBody>
        </p:sp>
        <p:sp>
          <p:nvSpPr>
            <p:cNvPr id="13344" name="Text Box 30"/>
            <p:cNvSpPr txBox="1">
              <a:spLocks noChangeArrowheads="1"/>
            </p:cNvSpPr>
            <p:nvPr/>
          </p:nvSpPr>
          <p:spPr bwMode="auto">
            <a:xfrm>
              <a:off x="2789" y="3566"/>
              <a:ext cx="4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CA" altLang="en-US"/>
                <a:t>{r(b)}</a:t>
              </a:r>
            </a:p>
          </p:txBody>
        </p:sp>
        <p:sp>
          <p:nvSpPr>
            <p:cNvPr id="13345" name="Freeform 31"/>
            <p:cNvSpPr>
              <a:spLocks/>
            </p:cNvSpPr>
            <p:nvPr/>
          </p:nvSpPr>
          <p:spPr bwMode="auto">
            <a:xfrm flipH="1">
              <a:off x="2971" y="3430"/>
              <a:ext cx="181" cy="136"/>
            </a:xfrm>
            <a:custGeom>
              <a:avLst/>
              <a:gdLst>
                <a:gd name="T0" fmla="*/ 46 w 227"/>
                <a:gd name="T1" fmla="*/ 1 h 318"/>
                <a:gd name="T2" fmla="*/ 0 w 227"/>
                <a:gd name="T3" fmla="*/ 0 h 318"/>
                <a:gd name="T4" fmla="*/ 46 w 227"/>
                <a:gd name="T5" fmla="*/ 0 h 318"/>
                <a:gd name="T6" fmla="*/ 0 60000 65536"/>
                <a:gd name="T7" fmla="*/ 0 60000 65536"/>
                <a:gd name="T8" fmla="*/ 0 60000 65536"/>
                <a:gd name="T9" fmla="*/ 0 w 227"/>
                <a:gd name="T10" fmla="*/ 0 h 318"/>
                <a:gd name="T11" fmla="*/ 227 w 227"/>
                <a:gd name="T12" fmla="*/ 318 h 318"/>
              </a:gdLst>
              <a:ahLst/>
              <a:cxnLst>
                <a:cxn ang="T6">
                  <a:pos x="T0" y="T1"/>
                </a:cxn>
                <a:cxn ang="T7">
                  <a:pos x="T2" y="T3"/>
                </a:cxn>
                <a:cxn ang="T8">
                  <a:pos x="T4" y="T5"/>
                </a:cxn>
              </a:cxnLst>
              <a:rect l="T9" t="T10" r="T11" b="T12"/>
              <a:pathLst>
                <a:path w="227" h="318">
                  <a:moveTo>
                    <a:pt x="227" y="318"/>
                  </a:moveTo>
                  <a:cubicBezTo>
                    <a:pt x="113" y="254"/>
                    <a:pt x="0" y="190"/>
                    <a:pt x="0" y="137"/>
                  </a:cubicBezTo>
                  <a:cubicBezTo>
                    <a:pt x="0" y="84"/>
                    <a:pt x="113" y="42"/>
                    <a:pt x="227" y="0"/>
                  </a:cubicBezTo>
                </a:path>
              </a:pathLst>
            </a:custGeom>
            <a:noFill/>
            <a:ln w="19050">
              <a:solidFill>
                <a:schemeClr val="tx1"/>
              </a:solidFill>
              <a:miter lim="800000"/>
              <a:headE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CA"/>
            </a:p>
          </p:txBody>
        </p:sp>
      </p:grpSp>
      <p:grpSp>
        <p:nvGrpSpPr>
          <p:cNvPr id="13321" name="Group 32"/>
          <p:cNvGrpSpPr>
            <a:grpSpLocks/>
          </p:cNvGrpSpPr>
          <p:nvPr/>
        </p:nvGrpSpPr>
        <p:grpSpPr bwMode="auto">
          <a:xfrm>
            <a:off x="827088" y="4437063"/>
            <a:ext cx="4414837" cy="725487"/>
            <a:chOff x="431" y="2750"/>
            <a:chExt cx="2781" cy="457"/>
          </a:xfrm>
        </p:grpSpPr>
        <p:sp>
          <p:nvSpPr>
            <p:cNvPr id="13322" name="Oval 33"/>
            <p:cNvSpPr>
              <a:spLocks noChangeArrowheads="1"/>
            </p:cNvSpPr>
            <p:nvPr/>
          </p:nvSpPr>
          <p:spPr bwMode="auto">
            <a:xfrm>
              <a:off x="521" y="2840"/>
              <a:ext cx="192" cy="144"/>
            </a:xfrm>
            <a:prstGeom prst="ellipse">
              <a:avLst/>
            </a:prstGeom>
            <a:noFill/>
            <a:ln w="19050" cap="sq">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endParaRPr lang="en-CA" altLang="en-US" sz="2000">
                <a:solidFill>
                  <a:schemeClr val="accent2"/>
                </a:solidFill>
                <a:latin typeface="Times New Roman" pitchFamily="18" charset="0"/>
              </a:endParaRPr>
            </a:p>
          </p:txBody>
        </p:sp>
        <p:sp>
          <p:nvSpPr>
            <p:cNvPr id="13323" name="Oval 34"/>
            <p:cNvSpPr>
              <a:spLocks noChangeArrowheads="1"/>
            </p:cNvSpPr>
            <p:nvPr/>
          </p:nvSpPr>
          <p:spPr bwMode="auto">
            <a:xfrm>
              <a:off x="1289" y="2840"/>
              <a:ext cx="192" cy="144"/>
            </a:xfrm>
            <a:prstGeom prst="ellipse">
              <a:avLst/>
            </a:prstGeom>
            <a:noFill/>
            <a:ln w="19050" cap="sq">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endParaRPr lang="en-CA" altLang="en-US" sz="2000">
                <a:solidFill>
                  <a:schemeClr val="accent2"/>
                </a:solidFill>
                <a:latin typeface="Times New Roman" pitchFamily="18" charset="0"/>
              </a:endParaRPr>
            </a:p>
          </p:txBody>
        </p:sp>
        <p:sp>
          <p:nvSpPr>
            <p:cNvPr id="13324" name="Oval 35"/>
            <p:cNvSpPr>
              <a:spLocks noChangeArrowheads="1"/>
            </p:cNvSpPr>
            <p:nvPr/>
          </p:nvSpPr>
          <p:spPr bwMode="auto">
            <a:xfrm>
              <a:off x="2057" y="2840"/>
              <a:ext cx="192" cy="144"/>
            </a:xfrm>
            <a:prstGeom prst="ellipse">
              <a:avLst/>
            </a:prstGeom>
            <a:noFill/>
            <a:ln w="19050" cap="sq">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endParaRPr lang="en-CA" altLang="en-US" sz="2000">
                <a:solidFill>
                  <a:schemeClr val="accent2"/>
                </a:solidFill>
                <a:latin typeface="Times New Roman" pitchFamily="18" charset="0"/>
              </a:endParaRPr>
            </a:p>
          </p:txBody>
        </p:sp>
        <p:sp>
          <p:nvSpPr>
            <p:cNvPr id="13325" name="Oval 36"/>
            <p:cNvSpPr>
              <a:spLocks noChangeArrowheads="1"/>
            </p:cNvSpPr>
            <p:nvPr/>
          </p:nvSpPr>
          <p:spPr bwMode="auto">
            <a:xfrm>
              <a:off x="2835" y="2840"/>
              <a:ext cx="192" cy="144"/>
            </a:xfrm>
            <a:prstGeom prst="ellipse">
              <a:avLst/>
            </a:prstGeom>
            <a:noFill/>
            <a:ln w="19050" cap="sq">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endParaRPr lang="en-CA" altLang="en-US" sz="2000">
                <a:solidFill>
                  <a:schemeClr val="accent2"/>
                </a:solidFill>
                <a:latin typeface="Times New Roman" pitchFamily="18" charset="0"/>
              </a:endParaRPr>
            </a:p>
          </p:txBody>
        </p:sp>
        <p:sp>
          <p:nvSpPr>
            <p:cNvPr id="13326" name="Line 37"/>
            <p:cNvSpPr>
              <a:spLocks noChangeShapeType="1"/>
            </p:cNvSpPr>
            <p:nvPr/>
          </p:nvSpPr>
          <p:spPr bwMode="auto">
            <a:xfrm>
              <a:off x="703" y="2931"/>
              <a:ext cx="589" cy="0"/>
            </a:xfrm>
            <a:prstGeom prst="line">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CA"/>
            </a:p>
          </p:txBody>
        </p:sp>
        <p:sp>
          <p:nvSpPr>
            <p:cNvPr id="13327" name="Line 38"/>
            <p:cNvSpPr>
              <a:spLocks noChangeShapeType="1"/>
            </p:cNvSpPr>
            <p:nvPr/>
          </p:nvSpPr>
          <p:spPr bwMode="auto">
            <a:xfrm>
              <a:off x="1474" y="2931"/>
              <a:ext cx="589" cy="0"/>
            </a:xfrm>
            <a:prstGeom prst="line">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CA"/>
            </a:p>
          </p:txBody>
        </p:sp>
        <p:sp>
          <p:nvSpPr>
            <p:cNvPr id="13328" name="Line 39"/>
            <p:cNvSpPr>
              <a:spLocks noChangeShapeType="1"/>
            </p:cNvSpPr>
            <p:nvPr/>
          </p:nvSpPr>
          <p:spPr bwMode="auto">
            <a:xfrm>
              <a:off x="2245" y="2931"/>
              <a:ext cx="589" cy="0"/>
            </a:xfrm>
            <a:prstGeom prst="line">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CA"/>
            </a:p>
          </p:txBody>
        </p:sp>
        <p:sp>
          <p:nvSpPr>
            <p:cNvPr id="13329" name="Text Box 40"/>
            <p:cNvSpPr txBox="1">
              <a:spLocks noChangeArrowheads="1"/>
            </p:cNvSpPr>
            <p:nvPr/>
          </p:nvSpPr>
          <p:spPr bwMode="auto">
            <a:xfrm>
              <a:off x="431" y="2976"/>
              <a:ext cx="4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CA" altLang="en-US"/>
                <a:t>{r(a)}</a:t>
              </a:r>
            </a:p>
          </p:txBody>
        </p:sp>
        <p:sp>
          <p:nvSpPr>
            <p:cNvPr id="13330" name="Text Box 41"/>
            <p:cNvSpPr txBox="1">
              <a:spLocks noChangeArrowheads="1"/>
            </p:cNvSpPr>
            <p:nvPr/>
          </p:nvSpPr>
          <p:spPr bwMode="auto">
            <a:xfrm>
              <a:off x="1202" y="2976"/>
              <a:ext cx="4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CA" altLang="en-US"/>
                <a:t>{p(a)}</a:t>
              </a:r>
            </a:p>
          </p:txBody>
        </p:sp>
        <p:sp>
          <p:nvSpPr>
            <p:cNvPr id="13331" name="Text Box 42"/>
            <p:cNvSpPr txBox="1">
              <a:spLocks noChangeArrowheads="1"/>
            </p:cNvSpPr>
            <p:nvPr/>
          </p:nvSpPr>
          <p:spPr bwMode="auto">
            <a:xfrm>
              <a:off x="1973" y="2976"/>
              <a:ext cx="7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CA" altLang="en-US"/>
                <a:t>{r(b), p(a)}</a:t>
              </a:r>
            </a:p>
          </p:txBody>
        </p:sp>
        <p:sp>
          <p:nvSpPr>
            <p:cNvPr id="13332" name="Text Box 43"/>
            <p:cNvSpPr txBox="1">
              <a:spLocks noChangeArrowheads="1"/>
            </p:cNvSpPr>
            <p:nvPr/>
          </p:nvSpPr>
          <p:spPr bwMode="auto">
            <a:xfrm>
              <a:off x="2744" y="2976"/>
              <a:ext cx="4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CA" altLang="en-US"/>
                <a:t>{q(a)}</a:t>
              </a:r>
            </a:p>
          </p:txBody>
        </p:sp>
        <p:sp>
          <p:nvSpPr>
            <p:cNvPr id="13333" name="Freeform 44"/>
            <p:cNvSpPr>
              <a:spLocks/>
            </p:cNvSpPr>
            <p:nvPr/>
          </p:nvSpPr>
          <p:spPr bwMode="auto">
            <a:xfrm>
              <a:off x="1383" y="2750"/>
              <a:ext cx="1542" cy="90"/>
            </a:xfrm>
            <a:custGeom>
              <a:avLst/>
              <a:gdLst>
                <a:gd name="T0" fmla="*/ 1542 w 1542"/>
                <a:gd name="T1" fmla="*/ 1 h 181"/>
                <a:gd name="T2" fmla="*/ 771 w 1542"/>
                <a:gd name="T3" fmla="*/ 0 h 181"/>
                <a:gd name="T4" fmla="*/ 0 w 1542"/>
                <a:gd name="T5" fmla="*/ 1 h 181"/>
                <a:gd name="T6" fmla="*/ 0 60000 65536"/>
                <a:gd name="T7" fmla="*/ 0 60000 65536"/>
                <a:gd name="T8" fmla="*/ 0 60000 65536"/>
                <a:gd name="T9" fmla="*/ 0 w 1542"/>
                <a:gd name="T10" fmla="*/ 0 h 181"/>
                <a:gd name="T11" fmla="*/ 1542 w 1542"/>
                <a:gd name="T12" fmla="*/ 181 h 181"/>
              </a:gdLst>
              <a:ahLst/>
              <a:cxnLst>
                <a:cxn ang="T6">
                  <a:pos x="T0" y="T1"/>
                </a:cxn>
                <a:cxn ang="T7">
                  <a:pos x="T2" y="T3"/>
                </a:cxn>
                <a:cxn ang="T8">
                  <a:pos x="T4" y="T5"/>
                </a:cxn>
              </a:cxnLst>
              <a:rect l="T9" t="T10" r="T11" b="T12"/>
              <a:pathLst>
                <a:path w="1542" h="181">
                  <a:moveTo>
                    <a:pt x="1542" y="181"/>
                  </a:moveTo>
                  <a:cubicBezTo>
                    <a:pt x="1285" y="90"/>
                    <a:pt x="1028" y="0"/>
                    <a:pt x="771" y="0"/>
                  </a:cubicBezTo>
                  <a:cubicBezTo>
                    <a:pt x="514" y="0"/>
                    <a:pt x="257" y="90"/>
                    <a:pt x="0" y="181"/>
                  </a:cubicBezTo>
                </a:path>
              </a:pathLst>
            </a:custGeom>
            <a:noFill/>
            <a:ln w="19050">
              <a:solidFill>
                <a:schemeClr val="tx1"/>
              </a:solidFill>
              <a:miter lim="800000"/>
              <a:headE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CA"/>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2"/>
          <p:cNvSpPr>
            <a:spLocks noGrp="1" noChangeArrowheads="1"/>
          </p:cNvSpPr>
          <p:nvPr>
            <p:ph type="title"/>
          </p:nvPr>
        </p:nvSpPr>
        <p:spPr/>
        <p:txBody>
          <a:bodyPr/>
          <a:lstStyle/>
          <a:p>
            <a:pPr eaLnBrk="1" hangingPunct="1">
              <a:defRPr/>
            </a:pPr>
            <a:r>
              <a:rPr lang="fr-CA" sz="3400">
                <a:effectLst>
                  <a:outerShdw blurRad="38100" dist="38100" dir="2700000" algn="tl">
                    <a:srgbClr val="000000"/>
                  </a:outerShdw>
                </a:effectLst>
              </a:rPr>
              <a:t>Exemple : robot domestique</a:t>
            </a:r>
          </a:p>
        </p:txBody>
      </p:sp>
      <p:sp>
        <p:nvSpPr>
          <p:cNvPr id="14339" name="Rectangle 3"/>
          <p:cNvSpPr>
            <a:spLocks noGrp="1" noChangeArrowheads="1"/>
          </p:cNvSpPr>
          <p:nvPr>
            <p:ph type="body" sz="half" idx="2"/>
          </p:nvPr>
        </p:nvSpPr>
        <p:spPr>
          <a:xfrm>
            <a:off x="395288" y="2565400"/>
            <a:ext cx="8218487" cy="3527425"/>
          </a:xfrm>
        </p:spPr>
        <p:txBody>
          <a:bodyPr/>
          <a:lstStyle/>
          <a:p>
            <a:pPr eaLnBrk="1" hangingPunct="1"/>
            <a:r>
              <a:rPr lang="fr-CA" altLang="en-US" sz="2000"/>
              <a:t>TLPLAN utilise LTL pour spécifier des buts du genre:</a:t>
            </a:r>
          </a:p>
          <a:p>
            <a:pPr eaLnBrk="1" hangingPunct="1">
              <a:buFont typeface="Wingdings" pitchFamily="2" charset="2"/>
              <a:buNone/>
            </a:pPr>
            <a:endParaRPr lang="fr-CA" altLang="en-US" sz="2000">
              <a:solidFill>
                <a:schemeClr val="accent1"/>
              </a:solidFill>
            </a:endParaRPr>
          </a:p>
          <a:p>
            <a:pPr marL="742950" lvl="1" indent="-285750" eaLnBrk="1" hangingPunct="1">
              <a:lnSpc>
                <a:spcPct val="110000"/>
              </a:lnSpc>
            </a:pPr>
            <a:r>
              <a:rPr lang="fr-CA" altLang="en-US" sz="1800"/>
              <a:t>Chaque fois que la cuisine est salie, la nettoyer, et une fois fini, préparer le prochain repas. </a:t>
            </a:r>
          </a:p>
          <a:p>
            <a:pPr marL="742950" lvl="1" indent="-285750" eaLnBrk="1" hangingPunct="1">
              <a:lnSpc>
                <a:spcPct val="110000"/>
              </a:lnSpc>
              <a:buFont typeface="Wingdings" pitchFamily="2" charset="2"/>
              <a:buNone/>
            </a:pPr>
            <a:endParaRPr lang="fr-CA" altLang="en-US" sz="1800"/>
          </a:p>
          <a:p>
            <a:pPr eaLnBrk="1" hangingPunct="1">
              <a:lnSpc>
                <a:spcPct val="110000"/>
              </a:lnSpc>
            </a:pPr>
            <a:r>
              <a:rPr lang="fr-CA" altLang="en-US" sz="2000"/>
              <a:t>Et des connaissances stratégiques du genre:</a:t>
            </a:r>
          </a:p>
          <a:p>
            <a:pPr eaLnBrk="1" hangingPunct="1">
              <a:lnSpc>
                <a:spcPct val="110000"/>
              </a:lnSpc>
              <a:buFont typeface="Wingdings" pitchFamily="2" charset="2"/>
              <a:buNone/>
            </a:pPr>
            <a:endParaRPr lang="fr-CA" altLang="en-US" sz="2000"/>
          </a:p>
          <a:p>
            <a:pPr marL="742950" lvl="1" indent="-285750" eaLnBrk="1" hangingPunct="1">
              <a:lnSpc>
                <a:spcPct val="110000"/>
              </a:lnSpc>
            </a:pPr>
            <a:r>
              <a:rPr lang="fr-CA" altLang="en-US" sz="1800"/>
              <a:t>Lorsque le but exige d’amener un objet </a:t>
            </a:r>
            <a:r>
              <a:rPr lang="fr-CA" altLang="en-US" sz="1800" i="1"/>
              <a:t>x</a:t>
            </a:r>
            <a:r>
              <a:rPr lang="fr-CA" altLang="en-US" sz="1800"/>
              <a:t> à la chambre</a:t>
            </a:r>
            <a:r>
              <a:rPr lang="fr-CA" altLang="en-US" sz="1800" i="1"/>
              <a:t> y</a:t>
            </a:r>
            <a:r>
              <a:rPr lang="fr-CA" altLang="en-US" sz="1800"/>
              <a:t>, le robot, s’il réussit à saisir l’objet </a:t>
            </a:r>
            <a:r>
              <a:rPr lang="fr-CA" altLang="en-US" sz="1800" i="1"/>
              <a:t>x</a:t>
            </a:r>
            <a:r>
              <a:rPr lang="fr-CA" altLang="en-US" sz="1800"/>
              <a:t> doit le garder jusqu’à ce qu’il soit rendu dans </a:t>
            </a:r>
            <a:r>
              <a:rPr lang="fr-CA" altLang="en-US" sz="1800" i="1"/>
              <a:t>y</a:t>
            </a:r>
            <a:r>
              <a:rPr lang="fr-CA" altLang="en-US" sz="1800"/>
              <a:t>. </a:t>
            </a:r>
          </a:p>
        </p:txBody>
      </p:sp>
      <p:grpSp>
        <p:nvGrpSpPr>
          <p:cNvPr id="14340" name="Group 47"/>
          <p:cNvGrpSpPr>
            <a:grpSpLocks/>
          </p:cNvGrpSpPr>
          <p:nvPr/>
        </p:nvGrpSpPr>
        <p:grpSpPr bwMode="auto">
          <a:xfrm>
            <a:off x="395288" y="1052513"/>
            <a:ext cx="5762625" cy="1295400"/>
            <a:chOff x="249" y="754"/>
            <a:chExt cx="3630" cy="1225"/>
          </a:xfrm>
        </p:grpSpPr>
        <p:grpSp>
          <p:nvGrpSpPr>
            <p:cNvPr id="14341" name="Group 48"/>
            <p:cNvGrpSpPr>
              <a:grpSpLocks/>
            </p:cNvGrpSpPr>
            <p:nvPr/>
          </p:nvGrpSpPr>
          <p:grpSpPr bwMode="auto">
            <a:xfrm>
              <a:off x="249" y="754"/>
              <a:ext cx="3629" cy="1225"/>
              <a:chOff x="249" y="845"/>
              <a:chExt cx="3630" cy="1180"/>
            </a:xfrm>
          </p:grpSpPr>
          <p:sp>
            <p:nvSpPr>
              <p:cNvPr id="14356" name="Rectangle 49"/>
              <p:cNvSpPr>
                <a:spLocks noChangeArrowheads="1"/>
              </p:cNvSpPr>
              <p:nvPr/>
            </p:nvSpPr>
            <p:spPr bwMode="auto">
              <a:xfrm>
                <a:off x="249" y="845"/>
                <a:ext cx="3629" cy="118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CA" altLang="en-US" sz="1400"/>
              </a:p>
            </p:txBody>
          </p:sp>
          <p:sp>
            <p:nvSpPr>
              <p:cNvPr id="14357" name="Line 50"/>
              <p:cNvSpPr>
                <a:spLocks noChangeShapeType="1"/>
              </p:cNvSpPr>
              <p:nvPr/>
            </p:nvSpPr>
            <p:spPr bwMode="auto">
              <a:xfrm>
                <a:off x="249" y="1571"/>
                <a:ext cx="31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4358" name="Line 51"/>
              <p:cNvSpPr>
                <a:spLocks noChangeShapeType="1"/>
              </p:cNvSpPr>
              <p:nvPr/>
            </p:nvSpPr>
            <p:spPr bwMode="auto">
              <a:xfrm>
                <a:off x="839" y="1571"/>
                <a:ext cx="31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4359" name="Line 52"/>
              <p:cNvSpPr>
                <a:spLocks noChangeShapeType="1"/>
              </p:cNvSpPr>
              <p:nvPr/>
            </p:nvSpPr>
            <p:spPr bwMode="auto">
              <a:xfrm>
                <a:off x="1156" y="845"/>
                <a:ext cx="0" cy="72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4360" name="Line 53"/>
              <p:cNvSpPr>
                <a:spLocks noChangeShapeType="1"/>
              </p:cNvSpPr>
              <p:nvPr/>
            </p:nvSpPr>
            <p:spPr bwMode="auto">
              <a:xfrm>
                <a:off x="1156" y="1571"/>
                <a:ext cx="31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4361" name="Line 54"/>
              <p:cNvSpPr>
                <a:spLocks noChangeShapeType="1"/>
              </p:cNvSpPr>
              <p:nvPr/>
            </p:nvSpPr>
            <p:spPr bwMode="auto">
              <a:xfrm>
                <a:off x="1746" y="1571"/>
                <a:ext cx="31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4362" name="Line 55"/>
              <p:cNvSpPr>
                <a:spLocks noChangeShapeType="1"/>
              </p:cNvSpPr>
              <p:nvPr/>
            </p:nvSpPr>
            <p:spPr bwMode="auto">
              <a:xfrm>
                <a:off x="2063" y="845"/>
                <a:ext cx="1" cy="90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grpSp>
            <p:nvGrpSpPr>
              <p:cNvPr id="14363" name="Group 56"/>
              <p:cNvGrpSpPr>
                <a:grpSpLocks/>
              </p:cNvGrpSpPr>
              <p:nvPr/>
            </p:nvGrpSpPr>
            <p:grpSpPr bwMode="auto">
              <a:xfrm>
                <a:off x="2064" y="845"/>
                <a:ext cx="908" cy="726"/>
                <a:chOff x="385" y="1071"/>
                <a:chExt cx="908" cy="726"/>
              </a:xfrm>
            </p:grpSpPr>
            <p:sp>
              <p:nvSpPr>
                <p:cNvPr id="14378" name="Line 57"/>
                <p:cNvSpPr>
                  <a:spLocks noChangeShapeType="1"/>
                </p:cNvSpPr>
                <p:nvPr/>
              </p:nvSpPr>
              <p:spPr bwMode="auto">
                <a:xfrm>
                  <a:off x="385" y="1797"/>
                  <a:ext cx="31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4379" name="Line 58"/>
                <p:cNvSpPr>
                  <a:spLocks noChangeShapeType="1"/>
                </p:cNvSpPr>
                <p:nvPr/>
              </p:nvSpPr>
              <p:spPr bwMode="auto">
                <a:xfrm>
                  <a:off x="975" y="1797"/>
                  <a:ext cx="31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4380" name="Line 59"/>
                <p:cNvSpPr>
                  <a:spLocks noChangeShapeType="1"/>
                </p:cNvSpPr>
                <p:nvPr/>
              </p:nvSpPr>
              <p:spPr bwMode="auto">
                <a:xfrm>
                  <a:off x="1292" y="1071"/>
                  <a:ext cx="0" cy="72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grpSp>
          <p:sp>
            <p:nvSpPr>
              <p:cNvPr id="14364" name="Line 60"/>
              <p:cNvSpPr>
                <a:spLocks noChangeShapeType="1"/>
              </p:cNvSpPr>
              <p:nvPr/>
            </p:nvSpPr>
            <p:spPr bwMode="auto">
              <a:xfrm>
                <a:off x="2971" y="1571"/>
                <a:ext cx="31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4365" name="Line 61"/>
              <p:cNvSpPr>
                <a:spLocks noChangeShapeType="1"/>
              </p:cNvSpPr>
              <p:nvPr/>
            </p:nvSpPr>
            <p:spPr bwMode="auto">
              <a:xfrm>
                <a:off x="3561" y="1571"/>
                <a:ext cx="31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grpSp>
            <p:nvGrpSpPr>
              <p:cNvPr id="14366" name="Group 62"/>
              <p:cNvGrpSpPr>
                <a:grpSpLocks/>
              </p:cNvGrpSpPr>
              <p:nvPr/>
            </p:nvGrpSpPr>
            <p:grpSpPr bwMode="auto">
              <a:xfrm>
                <a:off x="1474" y="1435"/>
                <a:ext cx="272" cy="136"/>
                <a:chOff x="1474" y="1525"/>
                <a:chExt cx="272" cy="136"/>
              </a:xfrm>
            </p:grpSpPr>
            <p:sp>
              <p:nvSpPr>
                <p:cNvPr id="14376" name="Line 63"/>
                <p:cNvSpPr>
                  <a:spLocks noChangeShapeType="1"/>
                </p:cNvSpPr>
                <p:nvPr/>
              </p:nvSpPr>
              <p:spPr bwMode="auto">
                <a:xfrm flipV="1">
                  <a:off x="1474" y="1525"/>
                  <a:ext cx="181" cy="1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4377" name="Arc 64"/>
                <p:cNvSpPr>
                  <a:spLocks/>
                </p:cNvSpPr>
                <p:nvPr/>
              </p:nvSpPr>
              <p:spPr bwMode="auto">
                <a:xfrm>
                  <a:off x="1655" y="1525"/>
                  <a:ext cx="91" cy="1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CA"/>
                </a:p>
              </p:txBody>
            </p:sp>
          </p:grpSp>
          <p:grpSp>
            <p:nvGrpSpPr>
              <p:cNvPr id="14367" name="Group 65"/>
              <p:cNvGrpSpPr>
                <a:grpSpLocks/>
              </p:cNvGrpSpPr>
              <p:nvPr/>
            </p:nvGrpSpPr>
            <p:grpSpPr bwMode="auto">
              <a:xfrm>
                <a:off x="567" y="1435"/>
                <a:ext cx="272" cy="136"/>
                <a:chOff x="1474" y="1525"/>
                <a:chExt cx="272" cy="136"/>
              </a:xfrm>
            </p:grpSpPr>
            <p:sp>
              <p:nvSpPr>
                <p:cNvPr id="14374" name="Line 66"/>
                <p:cNvSpPr>
                  <a:spLocks noChangeShapeType="1"/>
                </p:cNvSpPr>
                <p:nvPr/>
              </p:nvSpPr>
              <p:spPr bwMode="auto">
                <a:xfrm flipV="1">
                  <a:off x="1474" y="1525"/>
                  <a:ext cx="181" cy="1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4375" name="Arc 67"/>
                <p:cNvSpPr>
                  <a:spLocks/>
                </p:cNvSpPr>
                <p:nvPr/>
              </p:nvSpPr>
              <p:spPr bwMode="auto">
                <a:xfrm>
                  <a:off x="1655" y="1525"/>
                  <a:ext cx="91" cy="1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CA"/>
                </a:p>
              </p:txBody>
            </p:sp>
          </p:grpSp>
          <p:grpSp>
            <p:nvGrpSpPr>
              <p:cNvPr id="14368" name="Group 68"/>
              <p:cNvGrpSpPr>
                <a:grpSpLocks/>
              </p:cNvGrpSpPr>
              <p:nvPr/>
            </p:nvGrpSpPr>
            <p:grpSpPr bwMode="auto">
              <a:xfrm>
                <a:off x="2381" y="1435"/>
                <a:ext cx="272" cy="136"/>
                <a:chOff x="1474" y="1525"/>
                <a:chExt cx="272" cy="136"/>
              </a:xfrm>
            </p:grpSpPr>
            <p:sp>
              <p:nvSpPr>
                <p:cNvPr id="14372" name="Line 69"/>
                <p:cNvSpPr>
                  <a:spLocks noChangeShapeType="1"/>
                </p:cNvSpPr>
                <p:nvPr/>
              </p:nvSpPr>
              <p:spPr bwMode="auto">
                <a:xfrm flipV="1">
                  <a:off x="1474" y="1525"/>
                  <a:ext cx="181" cy="1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4373" name="Arc 70"/>
                <p:cNvSpPr>
                  <a:spLocks/>
                </p:cNvSpPr>
                <p:nvPr/>
              </p:nvSpPr>
              <p:spPr bwMode="auto">
                <a:xfrm>
                  <a:off x="1655" y="1525"/>
                  <a:ext cx="91" cy="1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CA"/>
                </a:p>
              </p:txBody>
            </p:sp>
          </p:grpSp>
          <p:grpSp>
            <p:nvGrpSpPr>
              <p:cNvPr id="14369" name="Group 71"/>
              <p:cNvGrpSpPr>
                <a:grpSpLocks/>
              </p:cNvGrpSpPr>
              <p:nvPr/>
            </p:nvGrpSpPr>
            <p:grpSpPr bwMode="auto">
              <a:xfrm>
                <a:off x="3288" y="1435"/>
                <a:ext cx="272" cy="136"/>
                <a:chOff x="1474" y="1525"/>
                <a:chExt cx="272" cy="136"/>
              </a:xfrm>
            </p:grpSpPr>
            <p:sp>
              <p:nvSpPr>
                <p:cNvPr id="14370" name="Line 72"/>
                <p:cNvSpPr>
                  <a:spLocks noChangeShapeType="1"/>
                </p:cNvSpPr>
                <p:nvPr/>
              </p:nvSpPr>
              <p:spPr bwMode="auto">
                <a:xfrm flipV="1">
                  <a:off x="1474" y="1525"/>
                  <a:ext cx="181" cy="1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4371" name="Arc 73"/>
                <p:cNvSpPr>
                  <a:spLocks/>
                </p:cNvSpPr>
                <p:nvPr/>
              </p:nvSpPr>
              <p:spPr bwMode="auto">
                <a:xfrm>
                  <a:off x="1655" y="1525"/>
                  <a:ext cx="91" cy="1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CA"/>
                </a:p>
              </p:txBody>
            </p:sp>
          </p:grpSp>
        </p:grpSp>
        <p:sp>
          <p:nvSpPr>
            <p:cNvPr id="14342" name="Text Box 74"/>
            <p:cNvSpPr txBox="1">
              <a:spLocks noChangeArrowheads="1"/>
            </p:cNvSpPr>
            <p:nvPr/>
          </p:nvSpPr>
          <p:spPr bwMode="auto">
            <a:xfrm>
              <a:off x="295" y="786"/>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sz="1400"/>
            </a:p>
          </p:txBody>
        </p:sp>
        <p:sp>
          <p:nvSpPr>
            <p:cNvPr id="14343" name="Text Box 75"/>
            <p:cNvSpPr txBox="1">
              <a:spLocks noChangeArrowheads="1"/>
            </p:cNvSpPr>
            <p:nvPr/>
          </p:nvSpPr>
          <p:spPr bwMode="auto">
            <a:xfrm>
              <a:off x="249" y="786"/>
              <a:ext cx="75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CA" altLang="en-US" sz="1400"/>
                <a:t>r1 (chambre)</a:t>
              </a:r>
            </a:p>
          </p:txBody>
        </p:sp>
        <p:sp>
          <p:nvSpPr>
            <p:cNvPr id="14344" name="Text Box 76"/>
            <p:cNvSpPr txBox="1">
              <a:spLocks noChangeArrowheads="1"/>
            </p:cNvSpPr>
            <p:nvPr/>
          </p:nvSpPr>
          <p:spPr bwMode="auto">
            <a:xfrm>
              <a:off x="1156" y="786"/>
              <a:ext cx="75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CA" altLang="en-US" sz="1400"/>
                <a:t>r2 (chambre)</a:t>
              </a:r>
            </a:p>
          </p:txBody>
        </p:sp>
        <p:sp>
          <p:nvSpPr>
            <p:cNvPr id="14345" name="Text Box 77"/>
            <p:cNvSpPr txBox="1">
              <a:spLocks noChangeArrowheads="1"/>
            </p:cNvSpPr>
            <p:nvPr/>
          </p:nvSpPr>
          <p:spPr bwMode="auto">
            <a:xfrm>
              <a:off x="295" y="1647"/>
              <a:ext cx="71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CA" altLang="en-US" sz="1400"/>
                <a:t>c1 (corridor)</a:t>
              </a:r>
            </a:p>
          </p:txBody>
        </p:sp>
        <p:sp>
          <p:nvSpPr>
            <p:cNvPr id="14346" name="Text Box 78"/>
            <p:cNvSpPr txBox="1">
              <a:spLocks noChangeArrowheads="1"/>
            </p:cNvSpPr>
            <p:nvPr/>
          </p:nvSpPr>
          <p:spPr bwMode="auto">
            <a:xfrm>
              <a:off x="2971" y="786"/>
              <a:ext cx="64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CA" altLang="en-US" sz="1400"/>
                <a:t>r4 (cusine)</a:t>
              </a:r>
            </a:p>
          </p:txBody>
        </p:sp>
        <p:sp>
          <p:nvSpPr>
            <p:cNvPr id="14347" name="Text Box 79"/>
            <p:cNvSpPr txBox="1">
              <a:spLocks noChangeArrowheads="1"/>
            </p:cNvSpPr>
            <p:nvPr/>
          </p:nvSpPr>
          <p:spPr bwMode="auto">
            <a:xfrm>
              <a:off x="2018" y="786"/>
              <a:ext cx="64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CA" altLang="en-US" sz="1400"/>
                <a:t>r3 (s. bain)</a:t>
              </a:r>
            </a:p>
          </p:txBody>
        </p:sp>
        <p:sp>
          <p:nvSpPr>
            <p:cNvPr id="14348" name="Text Box 80"/>
            <p:cNvSpPr txBox="1">
              <a:spLocks noChangeArrowheads="1"/>
            </p:cNvSpPr>
            <p:nvPr/>
          </p:nvSpPr>
          <p:spPr bwMode="auto">
            <a:xfrm>
              <a:off x="2109" y="1602"/>
              <a:ext cx="71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CA" altLang="en-US" sz="1400"/>
                <a:t>c2 (corridor)</a:t>
              </a:r>
            </a:p>
          </p:txBody>
        </p:sp>
        <p:sp>
          <p:nvSpPr>
            <p:cNvPr id="14349" name="Text Box 81"/>
            <p:cNvSpPr txBox="1">
              <a:spLocks noChangeArrowheads="1"/>
            </p:cNvSpPr>
            <p:nvPr/>
          </p:nvSpPr>
          <p:spPr bwMode="auto">
            <a:xfrm>
              <a:off x="1202" y="1054"/>
              <a:ext cx="4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CA" altLang="en-US" sz="1400" i="1">
                  <a:solidFill>
                    <a:schemeClr val="accent2"/>
                  </a:solidFill>
                </a:rPr>
                <a:t>Smith</a:t>
              </a:r>
            </a:p>
          </p:txBody>
        </p:sp>
        <p:sp>
          <p:nvSpPr>
            <p:cNvPr id="14350" name="Text Box 82"/>
            <p:cNvSpPr txBox="1">
              <a:spLocks noChangeArrowheads="1"/>
            </p:cNvSpPr>
            <p:nvPr/>
          </p:nvSpPr>
          <p:spPr bwMode="auto">
            <a:xfrm>
              <a:off x="1202" y="1589"/>
              <a:ext cx="58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CA" altLang="en-US" sz="1400" i="1">
                  <a:solidFill>
                    <a:schemeClr val="accent2"/>
                  </a:solidFill>
                </a:rPr>
                <a:t>Infirmière</a:t>
              </a:r>
            </a:p>
          </p:txBody>
        </p:sp>
        <p:sp>
          <p:nvSpPr>
            <p:cNvPr id="14351" name="Text Box 83"/>
            <p:cNvSpPr txBox="1">
              <a:spLocks noChangeArrowheads="1"/>
            </p:cNvSpPr>
            <p:nvPr/>
          </p:nvSpPr>
          <p:spPr bwMode="auto">
            <a:xfrm>
              <a:off x="612" y="1224"/>
              <a:ext cx="3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CA" altLang="en-US" sz="1400" i="1"/>
                <a:t>d11</a:t>
              </a:r>
            </a:p>
          </p:txBody>
        </p:sp>
        <p:sp>
          <p:nvSpPr>
            <p:cNvPr id="14352" name="Text Box 84"/>
            <p:cNvSpPr txBox="1">
              <a:spLocks noChangeArrowheads="1"/>
            </p:cNvSpPr>
            <p:nvPr/>
          </p:nvSpPr>
          <p:spPr bwMode="auto">
            <a:xfrm>
              <a:off x="1565" y="1224"/>
              <a:ext cx="3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CA" altLang="en-US" sz="1400" i="1"/>
                <a:t>d12</a:t>
              </a:r>
            </a:p>
          </p:txBody>
        </p:sp>
        <p:sp>
          <p:nvSpPr>
            <p:cNvPr id="14353" name="Text Box 85"/>
            <p:cNvSpPr txBox="1">
              <a:spLocks noChangeArrowheads="1"/>
            </p:cNvSpPr>
            <p:nvPr/>
          </p:nvSpPr>
          <p:spPr bwMode="auto">
            <a:xfrm>
              <a:off x="2426" y="1179"/>
              <a:ext cx="3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CA" altLang="en-US" sz="1400" i="1"/>
                <a:t>d23</a:t>
              </a:r>
            </a:p>
          </p:txBody>
        </p:sp>
        <p:sp>
          <p:nvSpPr>
            <p:cNvPr id="14354" name="Text Box 86"/>
            <p:cNvSpPr txBox="1">
              <a:spLocks noChangeArrowheads="1"/>
            </p:cNvSpPr>
            <p:nvPr/>
          </p:nvSpPr>
          <p:spPr bwMode="auto">
            <a:xfrm>
              <a:off x="3334" y="1224"/>
              <a:ext cx="3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CA" altLang="en-US" sz="1400" i="1"/>
                <a:t>d24</a:t>
              </a:r>
            </a:p>
          </p:txBody>
        </p:sp>
        <p:pic>
          <p:nvPicPr>
            <p:cNvPr id="14355" name="Picture 87" descr="c0111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0" y="1525"/>
              <a:ext cx="409" cy="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fr-CA" altLang="en-US"/>
              <a:t>Sujets</a:t>
            </a:r>
          </a:p>
        </p:txBody>
      </p:sp>
      <p:sp>
        <p:nvSpPr>
          <p:cNvPr id="5123" name="Rectangle 3"/>
          <p:cNvSpPr>
            <a:spLocks noGrp="1" noChangeArrowheads="1"/>
          </p:cNvSpPr>
          <p:nvPr>
            <p:ph type="body" idx="1"/>
          </p:nvPr>
        </p:nvSpPr>
        <p:spPr/>
        <p:txBody>
          <a:bodyPr/>
          <a:lstStyle/>
          <a:p>
            <a:pPr eaLnBrk="1" hangingPunct="1"/>
            <a:r>
              <a:rPr lang="fr-CA" altLang="en-US" dirty="0"/>
              <a:t>Logique Temporelle Linéaire (LTL)</a:t>
            </a:r>
          </a:p>
          <a:p>
            <a:pPr eaLnBrk="1" hangingPunct="1">
              <a:buFont typeface="Wingdings" pitchFamily="2" charset="2"/>
              <a:buNone/>
            </a:pPr>
            <a:endParaRPr lang="fr-CA" altLang="en-US" dirty="0"/>
          </a:p>
          <a:p>
            <a:pPr eaLnBrk="1" hangingPunct="1"/>
            <a:r>
              <a:rPr lang="fr-CA" altLang="en-US" dirty="0"/>
              <a:t>Spécification des buts avec LTL</a:t>
            </a:r>
          </a:p>
          <a:p>
            <a:pPr eaLnBrk="1" hangingPunct="1">
              <a:buFont typeface="Wingdings" pitchFamily="2" charset="2"/>
              <a:buNone/>
            </a:pPr>
            <a:endParaRPr lang="fr-CA" altLang="en-US" dirty="0"/>
          </a:p>
          <a:p>
            <a:pPr eaLnBrk="1" hangingPunct="1"/>
            <a:r>
              <a:rPr lang="fr-CA" altLang="en-US" dirty="0"/>
              <a:t>Spécifications de règles de contrôle de recherche avec LTL.</a:t>
            </a:r>
          </a:p>
          <a:p>
            <a:pPr eaLnBrk="1" hangingPunct="1">
              <a:buFont typeface="Wingdings" pitchFamily="2" charset="2"/>
              <a:buNone/>
            </a:pPr>
            <a:endParaRPr lang="fr-CA" altLang="en-US" dirty="0"/>
          </a:p>
          <a:p>
            <a:pPr eaLnBrk="1" hangingPunct="1"/>
            <a:r>
              <a:rPr lang="fr-CA" altLang="en-US" dirty="0">
                <a:hlinkClick r:id="rId3" action="ppaction://hlinkfile"/>
              </a:rPr>
              <a:t>TLPLAN</a:t>
            </a:r>
            <a:endParaRPr lang="fr-CA"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85800" y="536575"/>
            <a:ext cx="7772400" cy="606425"/>
          </a:xfrm>
        </p:spPr>
        <p:txBody>
          <a:bodyPr/>
          <a:lstStyle/>
          <a:p>
            <a:pPr eaLnBrk="1" hangingPunct="1"/>
            <a:r>
              <a:rPr lang="fr-CA" altLang="en-US" sz="3400"/>
              <a:t>Progression des formules LTL</a:t>
            </a:r>
          </a:p>
        </p:txBody>
      </p:sp>
      <p:sp>
        <p:nvSpPr>
          <p:cNvPr id="15363" name="Rectangle 3"/>
          <p:cNvSpPr>
            <a:spLocks noGrp="1" noChangeArrowheads="1"/>
          </p:cNvSpPr>
          <p:nvPr>
            <p:ph type="body" idx="1"/>
          </p:nvPr>
        </p:nvSpPr>
        <p:spPr>
          <a:xfrm>
            <a:off x="685800" y="1295400"/>
            <a:ext cx="7772400" cy="4953000"/>
          </a:xfrm>
        </p:spPr>
        <p:txBody>
          <a:bodyPr/>
          <a:lstStyle/>
          <a:p>
            <a:pPr eaLnBrk="1" hangingPunct="1"/>
            <a:r>
              <a:rPr lang="fr-CA" altLang="en-US" sz="2000"/>
              <a:t>Cette technique permet de :</a:t>
            </a:r>
          </a:p>
          <a:p>
            <a:pPr eaLnBrk="1" hangingPunct="1">
              <a:buFont typeface="Wingdings" pitchFamily="2" charset="2"/>
              <a:buNone/>
            </a:pPr>
            <a:endParaRPr lang="fr-CA" altLang="en-US" sz="2000"/>
          </a:p>
          <a:p>
            <a:pPr marL="742950" lvl="1" indent="-285750" eaLnBrk="1" hangingPunct="1"/>
            <a:r>
              <a:rPr lang="fr-CA" altLang="en-US" sz="2000"/>
              <a:t>Vérifier une formule LTL sur des chemins générés par A* ou </a:t>
            </a:r>
            <a:r>
              <a:rPr lang="fr-CA" altLang="en-US" sz="2000" i="1"/>
              <a:t>depth-first</a:t>
            </a:r>
            <a:r>
              <a:rPr lang="fr-CA" altLang="en-US" sz="2000"/>
              <a:t> de manière incrémentales.</a:t>
            </a:r>
          </a:p>
          <a:p>
            <a:pPr marL="742950" lvl="1" indent="-285750" eaLnBrk="1" hangingPunct="1">
              <a:buFont typeface="Wingdings" pitchFamily="2" charset="2"/>
              <a:buNone/>
            </a:pPr>
            <a:endParaRPr lang="fr-CA" altLang="en-US" sz="2000"/>
          </a:p>
          <a:p>
            <a:pPr marL="742950" lvl="1" indent="-285750" eaLnBrk="1" hangingPunct="1"/>
            <a:r>
              <a:rPr lang="fr-CA" altLang="en-US" sz="2000"/>
              <a:t>Dans le nœud courant, on évalue la contrainte sur l’état courant et on retarde la contraintes sur les états futurs :</a:t>
            </a:r>
          </a:p>
          <a:p>
            <a:pPr marL="742950" lvl="1" indent="-285750" eaLnBrk="1" hangingPunct="1">
              <a:buFont typeface="Wingdings" pitchFamily="2" charset="2"/>
              <a:buNone/>
            </a:pPr>
            <a:endParaRPr lang="fr-CA" altLang="en-US" sz="2000"/>
          </a:p>
          <a:p>
            <a:pPr marL="1143000" lvl="2" indent="-228600" eaLnBrk="1" hangingPunct="1"/>
            <a:r>
              <a:rPr lang="fr-CA" altLang="en-US" sz="2000" i="1"/>
              <a:t>Cela est possible parce qu’on peut décomposer chaque formule en partie présente et partie future.</a:t>
            </a:r>
            <a:r>
              <a:rPr lang="fr-CA" altLang="en-US" sz="2000"/>
              <a:t> </a:t>
            </a:r>
          </a:p>
          <a:p>
            <a:pPr marL="742950" lvl="1" indent="-285750" eaLnBrk="1" hangingPunct="1">
              <a:buFont typeface="Wingdings" pitchFamily="2" charset="2"/>
              <a:buNone/>
            </a:pPr>
            <a:endParaRPr lang="fr-CA" altLang="en-US" sz="2000"/>
          </a:p>
          <a:p>
            <a:pPr eaLnBrk="1" hangingPunct="1"/>
            <a:r>
              <a:rPr lang="fr-CA" altLang="en-US" sz="2000"/>
              <a:t>La partie présente évalue à FALSE dans des états terminants des préfixes ne satisfaisant pas la formule LTL.</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85800" y="536575"/>
            <a:ext cx="7772400" cy="606425"/>
          </a:xfrm>
        </p:spPr>
        <p:txBody>
          <a:bodyPr/>
          <a:lstStyle/>
          <a:p>
            <a:pPr eaLnBrk="1" hangingPunct="1"/>
            <a:r>
              <a:rPr lang="fr-CA" altLang="en-US" sz="3400" b="1"/>
              <a:t>Algorithme Formula Progression </a:t>
            </a:r>
          </a:p>
        </p:txBody>
      </p:sp>
      <p:sp>
        <p:nvSpPr>
          <p:cNvPr id="16387" name="Rectangle 3"/>
          <p:cNvSpPr>
            <a:spLocks noGrp="1" noChangeArrowheads="1"/>
          </p:cNvSpPr>
          <p:nvPr>
            <p:ph type="body" idx="1"/>
          </p:nvPr>
        </p:nvSpPr>
        <p:spPr>
          <a:xfrm>
            <a:off x="684213" y="1557338"/>
            <a:ext cx="7772400" cy="4495800"/>
          </a:xfrm>
        </p:spPr>
        <p:txBody>
          <a:bodyPr/>
          <a:lstStyle/>
          <a:p>
            <a:pPr eaLnBrk="1" hangingPunct="1">
              <a:lnSpc>
                <a:spcPct val="90000"/>
              </a:lnSpc>
              <a:buFont typeface="Wingdings" pitchFamily="2" charset="2"/>
              <a:buNone/>
            </a:pPr>
            <a:r>
              <a:rPr lang="fr-CA" altLang="en-US" sz="2100" dirty="0"/>
              <a:t> </a:t>
            </a:r>
            <a:endParaRPr lang="fr-CA" altLang="en-US" sz="2600" dirty="0">
              <a:solidFill>
                <a:schemeClr val="accent1"/>
              </a:solidFill>
            </a:endParaRPr>
          </a:p>
          <a:p>
            <a:pPr eaLnBrk="1" hangingPunct="1">
              <a:lnSpc>
                <a:spcPct val="90000"/>
              </a:lnSpc>
            </a:pPr>
            <a:r>
              <a:rPr lang="fr-CA" altLang="en-US" sz="2100" dirty="0">
                <a:solidFill>
                  <a:schemeClr val="accent1"/>
                </a:solidFill>
              </a:rPr>
              <a:t>Entrée</a:t>
            </a:r>
            <a:r>
              <a:rPr lang="fr-CA" altLang="en-US" sz="2100" dirty="0">
                <a:solidFill>
                  <a:srgbClr val="FF0000"/>
                </a:solidFill>
              </a:rPr>
              <a:t> </a:t>
            </a:r>
            <a:r>
              <a:rPr lang="fr-CA" altLang="en-US" sz="2100" dirty="0"/>
              <a:t>:    - État</a:t>
            </a:r>
          </a:p>
          <a:p>
            <a:pPr marL="742950" lvl="1" indent="-285750" eaLnBrk="1" hangingPunct="1">
              <a:lnSpc>
                <a:spcPct val="90000"/>
              </a:lnSpc>
              <a:buFont typeface="Wingdings" pitchFamily="2" charset="2"/>
              <a:buNone/>
            </a:pPr>
            <a:r>
              <a:rPr lang="fr-CA" altLang="en-US" sz="2200" dirty="0"/>
              <a:t>              - Formule LTL</a:t>
            </a:r>
          </a:p>
          <a:p>
            <a:pPr eaLnBrk="1" hangingPunct="1">
              <a:lnSpc>
                <a:spcPct val="90000"/>
              </a:lnSpc>
            </a:pPr>
            <a:endParaRPr lang="fr-CA" altLang="en-US" sz="2100" dirty="0">
              <a:solidFill>
                <a:schemeClr val="accent1"/>
              </a:solidFill>
            </a:endParaRPr>
          </a:p>
          <a:p>
            <a:pPr eaLnBrk="1" hangingPunct="1">
              <a:lnSpc>
                <a:spcPct val="90000"/>
              </a:lnSpc>
            </a:pPr>
            <a:r>
              <a:rPr lang="fr-CA" altLang="en-US" sz="2100" dirty="0">
                <a:solidFill>
                  <a:schemeClr val="accent1"/>
                </a:solidFill>
              </a:rPr>
              <a:t>Sortie</a:t>
            </a:r>
            <a:r>
              <a:rPr lang="fr-CA" altLang="en-US" sz="2100" dirty="0"/>
              <a:t> : Formule LTL retardée au successeurs de l’état</a:t>
            </a:r>
          </a:p>
          <a:p>
            <a:pPr eaLnBrk="1" hangingPunct="1">
              <a:lnSpc>
                <a:spcPct val="90000"/>
              </a:lnSpc>
            </a:pPr>
            <a:endParaRPr lang="fr-CA" altLang="en-US" sz="2100" dirty="0"/>
          </a:p>
          <a:p>
            <a:pPr eaLnBrk="1" hangingPunct="1">
              <a:lnSpc>
                <a:spcPct val="90000"/>
              </a:lnSpc>
            </a:pPr>
            <a:r>
              <a:rPr lang="fr-CA" altLang="en-US" sz="2100" dirty="0">
                <a:solidFill>
                  <a:schemeClr val="accent1"/>
                </a:solidFill>
              </a:rPr>
              <a:t>Trois sorties possibles :</a:t>
            </a:r>
          </a:p>
          <a:p>
            <a:pPr eaLnBrk="1" hangingPunct="1">
              <a:lnSpc>
                <a:spcPct val="90000"/>
              </a:lnSpc>
              <a:buFont typeface="Wingdings" pitchFamily="2" charset="2"/>
              <a:buNone/>
            </a:pPr>
            <a:endParaRPr lang="fr-CA" altLang="en-US" sz="2100" dirty="0">
              <a:solidFill>
                <a:schemeClr val="accent1"/>
              </a:solidFill>
            </a:endParaRPr>
          </a:p>
          <a:p>
            <a:pPr marL="742950" lvl="1" indent="-285750" eaLnBrk="1" hangingPunct="1">
              <a:lnSpc>
                <a:spcPct val="90000"/>
              </a:lnSpc>
            </a:pPr>
            <a:r>
              <a:rPr lang="fr-CA" altLang="en-US" sz="2200" dirty="0" err="1"/>
              <a:t>True</a:t>
            </a:r>
            <a:r>
              <a:rPr lang="fr-CA" altLang="en-US" sz="2200" dirty="0"/>
              <a:t> : le chemin satisfait la formule</a:t>
            </a:r>
          </a:p>
          <a:p>
            <a:pPr marL="742950" lvl="1" indent="-285750" eaLnBrk="1" hangingPunct="1">
              <a:lnSpc>
                <a:spcPct val="90000"/>
              </a:lnSpc>
            </a:pPr>
            <a:r>
              <a:rPr lang="fr-CA" altLang="en-US" sz="2200" dirty="0"/>
              <a:t>False : le chemin viole la formule</a:t>
            </a:r>
          </a:p>
          <a:p>
            <a:pPr marL="742950" lvl="1" indent="-285750" eaLnBrk="1" hangingPunct="1">
              <a:lnSpc>
                <a:spcPct val="90000"/>
              </a:lnSpc>
            </a:pPr>
            <a:r>
              <a:rPr lang="fr-CA" altLang="en-US" sz="2200" dirty="0"/>
              <a:t>Une formule LTL avec au moins un connecteur temporel</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95536" y="332656"/>
            <a:ext cx="8568952" cy="6004840"/>
          </a:xfrm>
          <a:prstGeom prst="rect">
            <a:avLst/>
          </a:prstGeom>
        </p:spPr>
      </p:pic>
    </p:spTree>
    <p:extLst>
      <p:ext uri="{BB962C8B-B14F-4D97-AF65-F5344CB8AC3E}">
        <p14:creationId xmlns:p14="http://schemas.microsoft.com/office/powerpoint/2010/main" val="27148099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fr-CA" altLang="en-US" sz="3800"/>
              <a:t>Progression LTL combinée avec A*</a:t>
            </a:r>
          </a:p>
        </p:txBody>
      </p:sp>
      <p:sp>
        <p:nvSpPr>
          <p:cNvPr id="377859" name="Oval 3"/>
          <p:cNvSpPr>
            <a:spLocks noChangeArrowheads="1"/>
          </p:cNvSpPr>
          <p:nvPr/>
        </p:nvSpPr>
        <p:spPr bwMode="auto">
          <a:xfrm rot="5400000">
            <a:off x="7439025" y="1679575"/>
            <a:ext cx="88900" cy="88900"/>
          </a:xfrm>
          <a:prstGeom prst="ellipse">
            <a:avLst/>
          </a:prstGeom>
          <a:solidFill>
            <a:schemeClr val="accent2"/>
          </a:solidFill>
          <a:ln w="12700" cap="sq">
            <a:solidFill>
              <a:schemeClr val="accent2"/>
            </a:solidFill>
            <a:round/>
            <a:headEnd type="none" w="sm" len="sm"/>
            <a:tailEnd type="none" w="sm" len="sm"/>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377860" name="Oval 4"/>
          <p:cNvSpPr>
            <a:spLocks noChangeArrowheads="1"/>
          </p:cNvSpPr>
          <p:nvPr/>
        </p:nvSpPr>
        <p:spPr bwMode="auto">
          <a:xfrm rot="5400000">
            <a:off x="7683500" y="2147888"/>
            <a:ext cx="88900" cy="88900"/>
          </a:xfrm>
          <a:prstGeom prst="ellipse">
            <a:avLst/>
          </a:prstGeom>
          <a:solidFill>
            <a:schemeClr val="accent2"/>
          </a:solidFill>
          <a:ln w="12700" cap="sq">
            <a:solidFill>
              <a:schemeClr val="accent2"/>
            </a:solidFill>
            <a:round/>
            <a:headEnd type="none" w="sm" len="sm"/>
            <a:tailEnd type="none" w="sm" len="sm"/>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377861" name="Oval 5"/>
          <p:cNvSpPr>
            <a:spLocks noChangeArrowheads="1"/>
          </p:cNvSpPr>
          <p:nvPr/>
        </p:nvSpPr>
        <p:spPr bwMode="auto">
          <a:xfrm rot="5400000">
            <a:off x="7197725" y="2932113"/>
            <a:ext cx="88900" cy="88900"/>
          </a:xfrm>
          <a:prstGeom prst="ellipse">
            <a:avLst/>
          </a:prstGeom>
          <a:solidFill>
            <a:schemeClr val="accent2"/>
          </a:solidFill>
          <a:ln w="12700" cap="sq">
            <a:solidFill>
              <a:schemeClr val="accent2"/>
            </a:solidFill>
            <a:round/>
            <a:headEnd type="none" w="sm" len="sm"/>
            <a:tailEnd type="none" w="sm" len="sm"/>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377862" name="Oval 6"/>
          <p:cNvSpPr>
            <a:spLocks noChangeArrowheads="1"/>
          </p:cNvSpPr>
          <p:nvPr/>
        </p:nvSpPr>
        <p:spPr bwMode="auto">
          <a:xfrm rot="5400000">
            <a:off x="7053263" y="2058988"/>
            <a:ext cx="88900" cy="88900"/>
          </a:xfrm>
          <a:prstGeom prst="ellipse">
            <a:avLst/>
          </a:prstGeom>
          <a:solidFill>
            <a:schemeClr val="accent2"/>
          </a:solidFill>
          <a:ln w="12700" cap="sq">
            <a:solidFill>
              <a:schemeClr val="accent2"/>
            </a:solidFill>
            <a:round/>
            <a:headEnd type="none" w="sm" len="sm"/>
            <a:tailEnd type="none" w="sm" len="sm"/>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377863" name="Oval 7"/>
          <p:cNvSpPr>
            <a:spLocks noChangeArrowheads="1"/>
          </p:cNvSpPr>
          <p:nvPr/>
        </p:nvSpPr>
        <p:spPr bwMode="auto">
          <a:xfrm rot="5400000">
            <a:off x="7583488" y="3346450"/>
            <a:ext cx="88900" cy="88900"/>
          </a:xfrm>
          <a:prstGeom prst="ellipse">
            <a:avLst/>
          </a:prstGeom>
          <a:solidFill>
            <a:schemeClr val="accent2"/>
          </a:solidFill>
          <a:ln w="12700" cap="sq">
            <a:solidFill>
              <a:schemeClr val="accent2"/>
            </a:solidFill>
            <a:round/>
            <a:headEnd type="none" w="sm" len="sm"/>
            <a:tailEnd type="none" w="sm" len="sm"/>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377864" name="Oval 8"/>
          <p:cNvSpPr>
            <a:spLocks noChangeArrowheads="1"/>
          </p:cNvSpPr>
          <p:nvPr/>
        </p:nvSpPr>
        <p:spPr bwMode="auto">
          <a:xfrm rot="5400000">
            <a:off x="8064500" y="2767013"/>
            <a:ext cx="88900" cy="88900"/>
          </a:xfrm>
          <a:prstGeom prst="ellipse">
            <a:avLst/>
          </a:prstGeom>
          <a:solidFill>
            <a:schemeClr val="accent2"/>
          </a:solidFill>
          <a:ln w="12700" cap="sq">
            <a:solidFill>
              <a:schemeClr val="accent2"/>
            </a:solidFill>
            <a:round/>
            <a:headEnd type="none" w="sm" len="sm"/>
            <a:tailEnd type="none" w="sm" len="sm"/>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377865" name="Oval 9"/>
          <p:cNvSpPr>
            <a:spLocks noChangeArrowheads="1"/>
          </p:cNvSpPr>
          <p:nvPr/>
        </p:nvSpPr>
        <p:spPr bwMode="auto">
          <a:xfrm rot="5400000">
            <a:off x="8399463" y="2463800"/>
            <a:ext cx="88900" cy="88900"/>
          </a:xfrm>
          <a:prstGeom prst="ellipse">
            <a:avLst/>
          </a:prstGeom>
          <a:solidFill>
            <a:schemeClr val="accent2"/>
          </a:solidFill>
          <a:ln w="12700" cap="sq">
            <a:solidFill>
              <a:schemeClr val="accent2"/>
            </a:solidFill>
            <a:round/>
            <a:headEnd type="none" w="sm" len="sm"/>
            <a:tailEnd type="none" w="sm" len="sm"/>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377866" name="Oval 10"/>
          <p:cNvSpPr>
            <a:spLocks noChangeArrowheads="1"/>
          </p:cNvSpPr>
          <p:nvPr/>
        </p:nvSpPr>
        <p:spPr bwMode="auto">
          <a:xfrm rot="5400000">
            <a:off x="6786563" y="3138488"/>
            <a:ext cx="88900" cy="88900"/>
          </a:xfrm>
          <a:prstGeom prst="ellipse">
            <a:avLst/>
          </a:prstGeom>
          <a:solidFill>
            <a:schemeClr val="accent2"/>
          </a:solidFill>
          <a:ln w="12700" cap="sq">
            <a:solidFill>
              <a:schemeClr val="accent2"/>
            </a:solidFill>
            <a:round/>
            <a:headEnd type="none" w="sm" len="sm"/>
            <a:tailEnd type="none" w="sm" len="sm"/>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377867" name="Oval 11"/>
          <p:cNvSpPr>
            <a:spLocks noChangeArrowheads="1"/>
          </p:cNvSpPr>
          <p:nvPr/>
        </p:nvSpPr>
        <p:spPr bwMode="auto">
          <a:xfrm rot="5400000">
            <a:off x="6480175" y="2332038"/>
            <a:ext cx="88900" cy="88900"/>
          </a:xfrm>
          <a:prstGeom prst="ellipse">
            <a:avLst/>
          </a:prstGeom>
          <a:solidFill>
            <a:schemeClr val="accent2"/>
          </a:solidFill>
          <a:ln w="12700" cap="sq">
            <a:solidFill>
              <a:schemeClr val="accent2"/>
            </a:solidFill>
            <a:round/>
            <a:headEnd type="none" w="sm" len="sm"/>
            <a:tailEnd type="none" w="sm" len="sm"/>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377868" name="Oval 12"/>
          <p:cNvSpPr>
            <a:spLocks noChangeArrowheads="1"/>
          </p:cNvSpPr>
          <p:nvPr/>
        </p:nvSpPr>
        <p:spPr bwMode="auto">
          <a:xfrm rot="5400000">
            <a:off x="6534150" y="3597275"/>
            <a:ext cx="88900" cy="88900"/>
          </a:xfrm>
          <a:prstGeom prst="ellipse">
            <a:avLst/>
          </a:prstGeom>
          <a:solidFill>
            <a:schemeClr val="accent2"/>
          </a:solidFill>
          <a:ln w="12700" cap="sq">
            <a:solidFill>
              <a:schemeClr val="accent2"/>
            </a:solidFill>
            <a:round/>
            <a:headEnd type="none" w="sm" len="sm"/>
            <a:tailEnd type="none" w="sm" len="sm"/>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377869" name="Oval 13"/>
          <p:cNvSpPr>
            <a:spLocks noChangeArrowheads="1"/>
          </p:cNvSpPr>
          <p:nvPr/>
        </p:nvSpPr>
        <p:spPr bwMode="auto">
          <a:xfrm rot="5400000">
            <a:off x="8645525" y="2911475"/>
            <a:ext cx="88900" cy="88900"/>
          </a:xfrm>
          <a:prstGeom prst="ellipse">
            <a:avLst/>
          </a:prstGeom>
          <a:solidFill>
            <a:schemeClr val="accent2"/>
          </a:solidFill>
          <a:ln w="12700" cap="sq">
            <a:solidFill>
              <a:schemeClr val="accent2"/>
            </a:solidFill>
            <a:round/>
            <a:headEnd type="none" w="sm" len="sm"/>
            <a:tailEnd type="none" w="sm" len="sm"/>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377870" name="Oval 14"/>
          <p:cNvSpPr>
            <a:spLocks noChangeArrowheads="1"/>
          </p:cNvSpPr>
          <p:nvPr/>
        </p:nvSpPr>
        <p:spPr bwMode="auto">
          <a:xfrm rot="5400000">
            <a:off x="6373813" y="4243388"/>
            <a:ext cx="88900" cy="88900"/>
          </a:xfrm>
          <a:prstGeom prst="ellipse">
            <a:avLst/>
          </a:prstGeom>
          <a:solidFill>
            <a:schemeClr val="accent2"/>
          </a:solidFill>
          <a:ln w="12700" cap="sq">
            <a:solidFill>
              <a:schemeClr val="accent2"/>
            </a:solidFill>
            <a:round/>
            <a:headEnd type="none" w="sm" len="sm"/>
            <a:tailEnd type="none" w="sm" len="sm"/>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377871" name="Line 15"/>
          <p:cNvSpPr>
            <a:spLocks noChangeShapeType="1"/>
          </p:cNvSpPr>
          <p:nvPr/>
        </p:nvSpPr>
        <p:spPr bwMode="auto">
          <a:xfrm rot="5400000" flipV="1">
            <a:off x="7408863" y="1860550"/>
            <a:ext cx="393700" cy="187325"/>
          </a:xfrm>
          <a:prstGeom prst="line">
            <a:avLst/>
          </a:prstGeom>
          <a:noFill/>
          <a:ln w="12700" cap="sq">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CA"/>
          </a:p>
        </p:txBody>
      </p:sp>
      <p:sp>
        <p:nvSpPr>
          <p:cNvPr id="377872" name="Line 16"/>
          <p:cNvSpPr>
            <a:spLocks noChangeShapeType="1"/>
          </p:cNvSpPr>
          <p:nvPr/>
        </p:nvSpPr>
        <p:spPr bwMode="auto">
          <a:xfrm rot="5400000">
            <a:off x="7143751" y="1749425"/>
            <a:ext cx="317500" cy="333375"/>
          </a:xfrm>
          <a:prstGeom prst="line">
            <a:avLst/>
          </a:prstGeom>
          <a:noFill/>
          <a:ln w="12700" cap="sq">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CA"/>
          </a:p>
        </p:txBody>
      </p:sp>
      <p:sp>
        <p:nvSpPr>
          <p:cNvPr id="377873" name="Line 17"/>
          <p:cNvSpPr>
            <a:spLocks noChangeShapeType="1"/>
          </p:cNvSpPr>
          <p:nvPr/>
        </p:nvSpPr>
        <p:spPr bwMode="auto">
          <a:xfrm rot="5400000" flipV="1">
            <a:off x="7631906" y="2331244"/>
            <a:ext cx="563563" cy="358775"/>
          </a:xfrm>
          <a:prstGeom prst="line">
            <a:avLst/>
          </a:prstGeom>
          <a:noFill/>
          <a:ln w="12700" cap="sq">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CA"/>
          </a:p>
        </p:txBody>
      </p:sp>
      <p:sp>
        <p:nvSpPr>
          <p:cNvPr id="377874" name="Line 18"/>
          <p:cNvSpPr>
            <a:spLocks noChangeShapeType="1"/>
          </p:cNvSpPr>
          <p:nvPr/>
        </p:nvSpPr>
        <p:spPr bwMode="auto">
          <a:xfrm rot="5400000" flipH="1" flipV="1">
            <a:off x="8155782" y="2531269"/>
            <a:ext cx="247650" cy="274637"/>
          </a:xfrm>
          <a:prstGeom prst="line">
            <a:avLst/>
          </a:prstGeom>
          <a:noFill/>
          <a:ln w="12700" cap="sq">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CA"/>
          </a:p>
        </p:txBody>
      </p:sp>
      <p:sp>
        <p:nvSpPr>
          <p:cNvPr id="377875" name="Line 19"/>
          <p:cNvSpPr>
            <a:spLocks noChangeShapeType="1"/>
          </p:cNvSpPr>
          <p:nvPr/>
        </p:nvSpPr>
        <p:spPr bwMode="auto">
          <a:xfrm rot="5400000" flipV="1">
            <a:off x="8343900" y="2633663"/>
            <a:ext cx="119063" cy="522287"/>
          </a:xfrm>
          <a:prstGeom prst="line">
            <a:avLst/>
          </a:prstGeom>
          <a:noFill/>
          <a:ln w="12700" cap="sq">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CA"/>
          </a:p>
        </p:txBody>
      </p:sp>
      <p:sp>
        <p:nvSpPr>
          <p:cNvPr id="377876" name="Line 20"/>
          <p:cNvSpPr>
            <a:spLocks noChangeShapeType="1"/>
          </p:cNvSpPr>
          <p:nvPr/>
        </p:nvSpPr>
        <p:spPr bwMode="auto">
          <a:xfrm rot="5400000">
            <a:off x="7125494" y="2364581"/>
            <a:ext cx="727075" cy="436563"/>
          </a:xfrm>
          <a:prstGeom prst="line">
            <a:avLst/>
          </a:prstGeom>
          <a:noFill/>
          <a:ln w="12700" cap="sq">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CA"/>
          </a:p>
        </p:txBody>
      </p:sp>
      <p:sp>
        <p:nvSpPr>
          <p:cNvPr id="377877" name="Line 21"/>
          <p:cNvSpPr>
            <a:spLocks noChangeShapeType="1"/>
          </p:cNvSpPr>
          <p:nvPr/>
        </p:nvSpPr>
        <p:spPr bwMode="auto">
          <a:xfrm rot="5400000">
            <a:off x="7105651" y="2762250"/>
            <a:ext cx="1136650" cy="85725"/>
          </a:xfrm>
          <a:prstGeom prst="line">
            <a:avLst/>
          </a:prstGeom>
          <a:noFill/>
          <a:ln w="12700" cap="sq">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CA"/>
          </a:p>
        </p:txBody>
      </p:sp>
      <p:sp>
        <p:nvSpPr>
          <p:cNvPr id="377878" name="Line 22"/>
          <p:cNvSpPr>
            <a:spLocks noChangeShapeType="1"/>
          </p:cNvSpPr>
          <p:nvPr/>
        </p:nvSpPr>
        <p:spPr bwMode="auto">
          <a:xfrm rot="5400000">
            <a:off x="6956425" y="2911475"/>
            <a:ext cx="171450" cy="342900"/>
          </a:xfrm>
          <a:prstGeom prst="line">
            <a:avLst/>
          </a:prstGeom>
          <a:noFill/>
          <a:ln w="12700" cap="sq">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CA"/>
          </a:p>
        </p:txBody>
      </p:sp>
      <p:sp>
        <p:nvSpPr>
          <p:cNvPr id="377879" name="Line 23"/>
          <p:cNvSpPr>
            <a:spLocks noChangeShapeType="1"/>
          </p:cNvSpPr>
          <p:nvPr/>
        </p:nvSpPr>
        <p:spPr bwMode="auto">
          <a:xfrm rot="5400000">
            <a:off x="6507957" y="3301206"/>
            <a:ext cx="392112" cy="212725"/>
          </a:xfrm>
          <a:prstGeom prst="line">
            <a:avLst/>
          </a:prstGeom>
          <a:noFill/>
          <a:ln w="12700" cap="sq">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CA"/>
          </a:p>
        </p:txBody>
      </p:sp>
      <p:sp>
        <p:nvSpPr>
          <p:cNvPr id="377880" name="Line 24"/>
          <p:cNvSpPr>
            <a:spLocks noChangeShapeType="1"/>
          </p:cNvSpPr>
          <p:nvPr/>
        </p:nvSpPr>
        <p:spPr bwMode="auto">
          <a:xfrm rot="5400000">
            <a:off x="6207126" y="3898900"/>
            <a:ext cx="588962" cy="153987"/>
          </a:xfrm>
          <a:prstGeom prst="line">
            <a:avLst/>
          </a:prstGeom>
          <a:noFill/>
          <a:ln w="12700" cap="sq">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CA"/>
          </a:p>
        </p:txBody>
      </p:sp>
      <p:sp>
        <p:nvSpPr>
          <p:cNvPr id="377881" name="Line 25"/>
          <p:cNvSpPr>
            <a:spLocks noChangeShapeType="1"/>
          </p:cNvSpPr>
          <p:nvPr/>
        </p:nvSpPr>
        <p:spPr bwMode="auto">
          <a:xfrm rot="5400000">
            <a:off x="6693694" y="1993106"/>
            <a:ext cx="231775" cy="512763"/>
          </a:xfrm>
          <a:prstGeom prst="line">
            <a:avLst/>
          </a:prstGeom>
          <a:noFill/>
          <a:ln w="12700" cap="sq">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CA"/>
          </a:p>
        </p:txBody>
      </p:sp>
      <p:sp>
        <p:nvSpPr>
          <p:cNvPr id="377882" name="Rectangle 26"/>
          <p:cNvSpPr>
            <a:spLocks noChangeArrowheads="1"/>
          </p:cNvSpPr>
          <p:nvPr/>
        </p:nvSpPr>
        <p:spPr bwMode="auto">
          <a:xfrm>
            <a:off x="457200" y="1484313"/>
            <a:ext cx="490696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669925" indent="-325438"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80000"/>
              </a:lnSpc>
              <a:spcBef>
                <a:spcPct val="20000"/>
              </a:spcBef>
              <a:buClr>
                <a:schemeClr val="accent1"/>
              </a:buClr>
              <a:buSzPct val="65000"/>
              <a:buFont typeface="Wingdings" pitchFamily="2" charset="2"/>
              <a:buChar char="n"/>
            </a:pPr>
            <a:r>
              <a:rPr lang="fr-CA" altLang="en-US" sz="2000">
                <a:latin typeface="Arial Unicode MS" pitchFamily="34" charset="-128"/>
                <a:ea typeface="Arial Unicode MS" pitchFamily="34" charset="-128"/>
                <a:cs typeface="Arial Unicode MS" pitchFamily="34" charset="-128"/>
              </a:rPr>
              <a:t>L’état initial (s0) est étiqueté avec la formule LTL initiale (f).</a:t>
            </a:r>
          </a:p>
          <a:p>
            <a:pPr eaLnBrk="1" hangingPunct="1">
              <a:lnSpc>
                <a:spcPct val="80000"/>
              </a:lnSpc>
              <a:spcBef>
                <a:spcPct val="20000"/>
              </a:spcBef>
              <a:buClr>
                <a:schemeClr val="accent1"/>
              </a:buClr>
              <a:buSzPct val="65000"/>
              <a:buFont typeface="Wingdings" pitchFamily="2" charset="2"/>
              <a:buNone/>
            </a:pPr>
            <a:endParaRPr lang="fr-CA" altLang="en-US" sz="2000">
              <a:latin typeface="Arial Unicode MS" pitchFamily="34" charset="-128"/>
              <a:ea typeface="Arial Unicode MS" pitchFamily="34" charset="-128"/>
              <a:cs typeface="Arial Unicode MS" pitchFamily="34" charset="-128"/>
            </a:endParaRPr>
          </a:p>
          <a:p>
            <a:pPr eaLnBrk="1" hangingPunct="1">
              <a:lnSpc>
                <a:spcPct val="80000"/>
              </a:lnSpc>
              <a:spcBef>
                <a:spcPct val="20000"/>
              </a:spcBef>
              <a:buClr>
                <a:schemeClr val="accent1"/>
              </a:buClr>
              <a:buSzPct val="65000"/>
              <a:buFont typeface="Wingdings" pitchFamily="2" charset="2"/>
              <a:buChar char="n"/>
            </a:pPr>
            <a:r>
              <a:rPr lang="fr-CA" altLang="en-US" sz="2000">
                <a:latin typeface="Arial Unicode MS" pitchFamily="34" charset="-128"/>
                <a:ea typeface="Arial Unicode MS" pitchFamily="34" charset="-128"/>
                <a:cs typeface="Arial Unicode MS" pitchFamily="34" charset="-128"/>
              </a:rPr>
              <a:t>Chaque successeur est étiquété avec le résultat de la progression de la formule dans l’état courant.</a:t>
            </a:r>
          </a:p>
          <a:p>
            <a:pPr eaLnBrk="1" hangingPunct="1">
              <a:lnSpc>
                <a:spcPct val="80000"/>
              </a:lnSpc>
              <a:spcBef>
                <a:spcPct val="20000"/>
              </a:spcBef>
              <a:buClr>
                <a:schemeClr val="accent1"/>
              </a:buClr>
              <a:buSzPct val="65000"/>
              <a:buFont typeface="Wingdings" pitchFamily="2" charset="2"/>
              <a:buChar char="n"/>
            </a:pPr>
            <a:endParaRPr lang="fr-CA" altLang="en-US" sz="2000">
              <a:latin typeface="Arial Unicode MS" pitchFamily="34" charset="-128"/>
              <a:ea typeface="Arial Unicode MS" pitchFamily="34" charset="-128"/>
              <a:cs typeface="Arial Unicode MS" pitchFamily="34" charset="-128"/>
            </a:endParaRPr>
          </a:p>
          <a:p>
            <a:pPr eaLnBrk="1" hangingPunct="1">
              <a:lnSpc>
                <a:spcPct val="80000"/>
              </a:lnSpc>
              <a:spcBef>
                <a:spcPct val="20000"/>
              </a:spcBef>
              <a:buClr>
                <a:schemeClr val="accent1"/>
              </a:buClr>
              <a:buSzPct val="65000"/>
              <a:buFont typeface="Wingdings" pitchFamily="2" charset="2"/>
              <a:buChar char="n"/>
            </a:pPr>
            <a:r>
              <a:rPr lang="fr-CA" altLang="en-US" sz="2000">
                <a:latin typeface="Arial Unicode MS" pitchFamily="34" charset="-128"/>
                <a:ea typeface="Arial Unicode MS" pitchFamily="34" charset="-128"/>
                <a:cs typeface="Arial Unicode MS" pitchFamily="34" charset="-128"/>
              </a:rPr>
              <a:t>Les états étiquetés FALSE sont considérés comme des cul-de-sac.</a:t>
            </a:r>
          </a:p>
          <a:p>
            <a:pPr eaLnBrk="1" hangingPunct="1">
              <a:lnSpc>
                <a:spcPct val="80000"/>
              </a:lnSpc>
              <a:spcBef>
                <a:spcPct val="20000"/>
              </a:spcBef>
              <a:buClr>
                <a:schemeClr val="accent1"/>
              </a:buClr>
              <a:buSzPct val="65000"/>
              <a:buFont typeface="Wingdings" pitchFamily="2" charset="2"/>
              <a:buChar char="n"/>
            </a:pPr>
            <a:endParaRPr lang="fr-CA" altLang="en-US" sz="2000">
              <a:latin typeface="Arial Unicode MS" pitchFamily="34" charset="-128"/>
              <a:ea typeface="Arial Unicode MS" pitchFamily="34" charset="-128"/>
              <a:cs typeface="Arial Unicode MS" pitchFamily="34" charset="-128"/>
            </a:endParaRPr>
          </a:p>
          <a:p>
            <a:pPr lvl="1" eaLnBrk="1" hangingPunct="1">
              <a:lnSpc>
                <a:spcPct val="80000"/>
              </a:lnSpc>
              <a:spcBef>
                <a:spcPct val="20000"/>
              </a:spcBef>
              <a:buClr>
                <a:schemeClr val="accent2"/>
              </a:buClr>
              <a:buSzPct val="60000"/>
              <a:buFont typeface="Wingdings" pitchFamily="2" charset="2"/>
              <a:buChar char="q"/>
            </a:pPr>
            <a:r>
              <a:rPr lang="fr-CA" altLang="en-US" sz="2000">
                <a:latin typeface="Arial Unicode MS" pitchFamily="34" charset="-128"/>
                <a:ea typeface="Arial Unicode MS" pitchFamily="34" charset="-128"/>
                <a:cs typeface="Arial Unicode MS" pitchFamily="34" charset="-128"/>
              </a:rPr>
              <a:t>On ne génère pas de successeurs pour eux. </a:t>
            </a:r>
          </a:p>
        </p:txBody>
      </p:sp>
      <p:sp>
        <p:nvSpPr>
          <p:cNvPr id="377883" name="Text Box 27"/>
          <p:cNvSpPr txBox="1">
            <a:spLocks noChangeArrowheads="1"/>
          </p:cNvSpPr>
          <p:nvPr/>
        </p:nvSpPr>
        <p:spPr bwMode="auto">
          <a:xfrm>
            <a:off x="7164388" y="1268413"/>
            <a:ext cx="673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CA" altLang="en-US">
                <a:latin typeface="Times New Roman" pitchFamily="18" charset="0"/>
              </a:rPr>
              <a:t>(so,f)</a:t>
            </a:r>
          </a:p>
        </p:txBody>
      </p:sp>
      <p:sp>
        <p:nvSpPr>
          <p:cNvPr id="377884" name="Text Box 28"/>
          <p:cNvSpPr txBox="1">
            <a:spLocks noChangeArrowheads="1"/>
          </p:cNvSpPr>
          <p:nvPr/>
        </p:nvSpPr>
        <p:spPr bwMode="auto">
          <a:xfrm>
            <a:off x="7740650" y="1916113"/>
            <a:ext cx="711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CA" altLang="en-US">
                <a:latin typeface="Times New Roman" pitchFamily="18" charset="0"/>
              </a:rPr>
              <a:t>(s1,g)</a:t>
            </a:r>
          </a:p>
        </p:txBody>
      </p:sp>
      <p:sp>
        <p:nvSpPr>
          <p:cNvPr id="377885" name="Text Box 29"/>
          <p:cNvSpPr txBox="1">
            <a:spLocks noChangeArrowheads="1"/>
          </p:cNvSpPr>
          <p:nvPr/>
        </p:nvSpPr>
        <p:spPr bwMode="auto">
          <a:xfrm>
            <a:off x="5867400" y="1773238"/>
            <a:ext cx="12160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CA" altLang="en-US">
                <a:latin typeface="Times New Roman" pitchFamily="18" charset="0"/>
              </a:rPr>
              <a:t>(s2,g)</a:t>
            </a:r>
          </a:p>
        </p:txBody>
      </p:sp>
      <p:sp>
        <p:nvSpPr>
          <p:cNvPr id="377886" name="Text Box 30"/>
          <p:cNvSpPr txBox="1">
            <a:spLocks noChangeArrowheads="1"/>
          </p:cNvSpPr>
          <p:nvPr/>
        </p:nvSpPr>
        <p:spPr bwMode="auto">
          <a:xfrm>
            <a:off x="5867400" y="4508500"/>
            <a:ext cx="2305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CA" altLang="en-US" b="1"/>
              <a:t>g=prog(f,s0)</a:t>
            </a:r>
          </a:p>
        </p:txBody>
      </p:sp>
      <p:sp>
        <p:nvSpPr>
          <p:cNvPr id="377887" name="Line 31"/>
          <p:cNvSpPr>
            <a:spLocks noChangeShapeType="1"/>
          </p:cNvSpPr>
          <p:nvPr/>
        </p:nvSpPr>
        <p:spPr bwMode="auto">
          <a:xfrm>
            <a:off x="5580063" y="1341438"/>
            <a:ext cx="0" cy="4824412"/>
          </a:xfrm>
          <a:prstGeom prst="line">
            <a:avLst/>
          </a:prstGeom>
          <a:noFill/>
          <a:ln w="31750">
            <a:solidFill>
              <a:schemeClr val="accent1"/>
            </a:solidFill>
            <a:miter lim="800000"/>
            <a:headEnd/>
            <a:tailEnd/>
          </a:ln>
          <a:extLst>
            <a:ext uri="{909E8E84-426E-40DD-AFC4-6F175D3DCCD1}">
              <a14:hiddenFill xmlns:a14="http://schemas.microsoft.com/office/drawing/2010/main">
                <a:noFill/>
              </a14:hiddenFill>
            </a:ext>
          </a:extLst>
        </p:spPr>
        <p:txBody>
          <a:bodyPr wrap="none"/>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7788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785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7788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7887"/>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77882">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7786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7786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7788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7788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787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7787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77886"/>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7786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7786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7786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7786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7786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7786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7786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7786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7787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7787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7787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7787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7787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7787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7787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7787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7788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77881"/>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nodeType="clickEffect">
                                  <p:stCondLst>
                                    <p:cond delay="0"/>
                                  </p:stCondLst>
                                  <p:childTnLst>
                                    <p:set>
                                      <p:cBhvr>
                                        <p:cTn id="72" dur="1" fill="hold">
                                          <p:stCondLst>
                                            <p:cond delay="0"/>
                                          </p:stCondLst>
                                        </p:cTn>
                                        <p:tgtEl>
                                          <p:spTgt spid="377882">
                                            <p:txEl>
                                              <p:pRg st="4" end="4"/>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7788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859" grpId="0" animBg="1"/>
      <p:bldP spid="377860" grpId="0" animBg="1"/>
      <p:bldP spid="377861" grpId="0" animBg="1"/>
      <p:bldP spid="377862" grpId="0" animBg="1"/>
      <p:bldP spid="377863" grpId="0" animBg="1"/>
      <p:bldP spid="377864" grpId="0" animBg="1"/>
      <p:bldP spid="377865" grpId="0" animBg="1"/>
      <p:bldP spid="377866" grpId="0" animBg="1"/>
      <p:bldP spid="377867" grpId="0" animBg="1"/>
      <p:bldP spid="377868" grpId="0" animBg="1"/>
      <p:bldP spid="377869" grpId="0" animBg="1"/>
      <p:bldP spid="377870" grpId="0" animBg="1"/>
      <p:bldP spid="377871" grpId="0" animBg="1"/>
      <p:bldP spid="377872" grpId="0" animBg="1"/>
      <p:bldP spid="377873" grpId="0" animBg="1"/>
      <p:bldP spid="377874" grpId="0" animBg="1"/>
      <p:bldP spid="377875" grpId="0" animBg="1"/>
      <p:bldP spid="377876" grpId="0" animBg="1"/>
      <p:bldP spid="377877" grpId="0" animBg="1"/>
      <p:bldP spid="377878" grpId="0" animBg="1"/>
      <p:bldP spid="377879" grpId="0" animBg="1"/>
      <p:bldP spid="377880" grpId="0" animBg="1"/>
      <p:bldP spid="377881" grpId="0" animBg="1"/>
      <p:bldP spid="377883" grpId="0"/>
      <p:bldP spid="377884" grpId="0"/>
      <p:bldP spid="377885" grpId="0"/>
      <p:bldP spid="377886" grpId="0"/>
      <p:bldP spid="37788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p:cNvSpPr>
            <a:spLocks noGrp="1" noChangeArrowheads="1"/>
          </p:cNvSpPr>
          <p:nvPr>
            <p:ph type="title"/>
          </p:nvPr>
        </p:nvSpPr>
        <p:spPr>
          <a:xfrm>
            <a:off x="468313" y="260350"/>
            <a:ext cx="8229600" cy="1139825"/>
          </a:xfrm>
        </p:spPr>
        <p:txBody>
          <a:bodyPr/>
          <a:lstStyle/>
          <a:p>
            <a:pPr eaLnBrk="1" hangingPunct="1">
              <a:defRPr/>
            </a:pPr>
            <a:r>
              <a:rPr lang="en-CA" sz="3400">
                <a:effectLst>
                  <a:outerShdw blurRad="38100" dist="38100" dir="2700000" algn="tl">
                    <a:srgbClr val="000000"/>
                  </a:outerShdw>
                </a:effectLst>
              </a:rPr>
              <a:t>Architecture de TLPLAN</a:t>
            </a:r>
          </a:p>
        </p:txBody>
      </p:sp>
      <p:sp>
        <p:nvSpPr>
          <p:cNvPr id="18435" name="Oval 3"/>
          <p:cNvSpPr>
            <a:spLocks noChangeArrowheads="1"/>
          </p:cNvSpPr>
          <p:nvPr/>
        </p:nvSpPr>
        <p:spPr bwMode="auto">
          <a:xfrm>
            <a:off x="3059113" y="1412875"/>
            <a:ext cx="2868612" cy="500063"/>
          </a:xfrm>
          <a:prstGeom prst="ellipse">
            <a:avLst/>
          </a:prstGeom>
          <a:noFill/>
          <a:ln w="1905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CA" altLang="en-US"/>
              <a:t>Actions primitives</a:t>
            </a:r>
          </a:p>
        </p:txBody>
      </p:sp>
      <p:sp>
        <p:nvSpPr>
          <p:cNvPr id="18436" name="Line 4"/>
          <p:cNvSpPr>
            <a:spLocks noChangeShapeType="1"/>
          </p:cNvSpPr>
          <p:nvPr/>
        </p:nvSpPr>
        <p:spPr bwMode="auto">
          <a:xfrm>
            <a:off x="4427538" y="1916113"/>
            <a:ext cx="1587" cy="34131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grpSp>
        <p:nvGrpSpPr>
          <p:cNvPr id="18437" name="Group 5"/>
          <p:cNvGrpSpPr>
            <a:grpSpLocks/>
          </p:cNvGrpSpPr>
          <p:nvPr/>
        </p:nvGrpSpPr>
        <p:grpSpPr bwMode="auto">
          <a:xfrm>
            <a:off x="2411413" y="4273550"/>
            <a:ext cx="1368425" cy="936625"/>
            <a:chOff x="1519" y="2692"/>
            <a:chExt cx="862" cy="590"/>
          </a:xfrm>
        </p:grpSpPr>
        <p:grpSp>
          <p:nvGrpSpPr>
            <p:cNvPr id="18461" name="Group 6"/>
            <p:cNvGrpSpPr>
              <a:grpSpLocks/>
            </p:cNvGrpSpPr>
            <p:nvPr/>
          </p:nvGrpSpPr>
          <p:grpSpPr bwMode="auto">
            <a:xfrm>
              <a:off x="1519" y="2692"/>
              <a:ext cx="635" cy="590"/>
              <a:chOff x="1519" y="2692"/>
              <a:chExt cx="635" cy="590"/>
            </a:xfrm>
          </p:grpSpPr>
          <p:sp>
            <p:nvSpPr>
              <p:cNvPr id="18463" name="Oval 7"/>
              <p:cNvSpPr>
                <a:spLocks noChangeArrowheads="1"/>
              </p:cNvSpPr>
              <p:nvPr/>
            </p:nvSpPr>
            <p:spPr bwMode="auto">
              <a:xfrm>
                <a:off x="1519" y="2692"/>
                <a:ext cx="635" cy="590"/>
              </a:xfrm>
              <a:prstGeom prst="ellipse">
                <a:avLst/>
              </a:prstGeom>
              <a:noFill/>
              <a:ln w="1905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CA" altLang="en-US">
                  <a:solidFill>
                    <a:schemeClr val="tx2"/>
                  </a:solidFill>
                </a:endParaRPr>
              </a:p>
            </p:txBody>
          </p:sp>
          <p:sp>
            <p:nvSpPr>
              <p:cNvPr id="18464" name="Rectangle 8"/>
              <p:cNvSpPr>
                <a:spLocks noChangeArrowheads="1"/>
              </p:cNvSpPr>
              <p:nvPr/>
            </p:nvSpPr>
            <p:spPr bwMode="auto">
              <a:xfrm>
                <a:off x="1610" y="2828"/>
                <a:ext cx="433"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CA" altLang="en-US" sz="1600">
                    <a:solidFill>
                      <a:schemeClr val="tx2"/>
                    </a:solidFill>
                  </a:rPr>
                  <a:t>Search </a:t>
                </a:r>
              </a:p>
              <a:p>
                <a:pPr algn="ctr" eaLnBrk="1" hangingPunct="1"/>
                <a:r>
                  <a:rPr lang="en-CA" altLang="en-US" sz="1600">
                    <a:solidFill>
                      <a:schemeClr val="tx2"/>
                    </a:solidFill>
                  </a:rPr>
                  <a:t>Control</a:t>
                </a:r>
              </a:p>
              <a:p>
                <a:pPr algn="ctr" eaLnBrk="1" hangingPunct="1"/>
                <a:r>
                  <a:rPr lang="en-CA" altLang="en-US" sz="1600">
                    <a:solidFill>
                      <a:schemeClr val="tx2"/>
                    </a:solidFill>
                  </a:rPr>
                  <a:t>Formula</a:t>
                </a:r>
              </a:p>
            </p:txBody>
          </p:sp>
        </p:grpSp>
        <p:sp>
          <p:nvSpPr>
            <p:cNvPr id="18462" name="Line 9"/>
            <p:cNvSpPr>
              <a:spLocks noChangeShapeType="1"/>
            </p:cNvSpPr>
            <p:nvPr/>
          </p:nvSpPr>
          <p:spPr bwMode="auto">
            <a:xfrm flipV="1">
              <a:off x="2154" y="2828"/>
              <a:ext cx="227" cy="9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grpSp>
      <p:grpSp>
        <p:nvGrpSpPr>
          <p:cNvPr id="18438" name="Group 10"/>
          <p:cNvGrpSpPr>
            <a:grpSpLocks/>
          </p:cNvGrpSpPr>
          <p:nvPr/>
        </p:nvGrpSpPr>
        <p:grpSpPr bwMode="auto">
          <a:xfrm>
            <a:off x="2195513" y="1177925"/>
            <a:ext cx="4537075" cy="4483100"/>
            <a:chOff x="1383" y="742"/>
            <a:chExt cx="2858" cy="2824"/>
          </a:xfrm>
        </p:grpSpPr>
        <p:sp>
          <p:nvSpPr>
            <p:cNvPr id="18443" name="Rectangle 11"/>
            <p:cNvSpPr>
              <a:spLocks noChangeArrowheads="1"/>
            </p:cNvSpPr>
            <p:nvPr/>
          </p:nvSpPr>
          <p:spPr bwMode="auto">
            <a:xfrm>
              <a:off x="2427" y="1422"/>
              <a:ext cx="816" cy="68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CA" altLang="en-US"/>
                <a:t>Fonction de</a:t>
              </a:r>
            </a:p>
            <a:p>
              <a:pPr algn="ctr" eaLnBrk="1" hangingPunct="1"/>
              <a:r>
                <a:rPr lang="en-CA" altLang="en-US"/>
                <a:t>transition</a:t>
              </a:r>
            </a:p>
          </p:txBody>
        </p:sp>
        <p:grpSp>
          <p:nvGrpSpPr>
            <p:cNvPr id="18444" name="Group 12"/>
            <p:cNvGrpSpPr>
              <a:grpSpLocks/>
            </p:cNvGrpSpPr>
            <p:nvPr/>
          </p:nvGrpSpPr>
          <p:grpSpPr bwMode="auto">
            <a:xfrm>
              <a:off x="2381" y="2329"/>
              <a:ext cx="1134" cy="680"/>
              <a:chOff x="2381" y="2329"/>
              <a:chExt cx="1134" cy="680"/>
            </a:xfrm>
          </p:grpSpPr>
          <p:sp>
            <p:nvSpPr>
              <p:cNvPr id="18459" name="Rectangle 13"/>
              <p:cNvSpPr>
                <a:spLocks noChangeArrowheads="1"/>
              </p:cNvSpPr>
              <p:nvPr/>
            </p:nvSpPr>
            <p:spPr bwMode="auto">
              <a:xfrm>
                <a:off x="2381" y="2329"/>
                <a:ext cx="1134" cy="68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CA" altLang="en-US"/>
              </a:p>
            </p:txBody>
          </p:sp>
          <p:sp>
            <p:nvSpPr>
              <p:cNvPr id="18460" name="Text Box 14"/>
              <p:cNvSpPr txBox="1">
                <a:spLocks noChangeArrowheads="1"/>
              </p:cNvSpPr>
              <p:nvPr/>
            </p:nvSpPr>
            <p:spPr bwMode="auto">
              <a:xfrm>
                <a:off x="2381" y="2387"/>
                <a:ext cx="1088"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CA" altLang="en-US"/>
                  <a:t>A* ou</a:t>
                </a:r>
              </a:p>
              <a:p>
                <a:pPr algn="ctr" eaLnBrk="1" hangingPunct="1"/>
                <a:r>
                  <a:rPr lang="en-CA" altLang="en-US"/>
                  <a:t>depth-first search</a:t>
                </a:r>
              </a:p>
            </p:txBody>
          </p:sp>
        </p:grpSp>
        <p:grpSp>
          <p:nvGrpSpPr>
            <p:cNvPr id="18445" name="Group 15"/>
            <p:cNvGrpSpPr>
              <a:grpSpLocks/>
            </p:cNvGrpSpPr>
            <p:nvPr/>
          </p:nvGrpSpPr>
          <p:grpSpPr bwMode="auto">
            <a:xfrm>
              <a:off x="2608" y="3009"/>
              <a:ext cx="680" cy="454"/>
              <a:chOff x="2608" y="3009"/>
              <a:chExt cx="680" cy="454"/>
            </a:xfrm>
          </p:grpSpPr>
          <p:sp>
            <p:nvSpPr>
              <p:cNvPr id="18456" name="Oval 16"/>
              <p:cNvSpPr>
                <a:spLocks noChangeArrowheads="1"/>
              </p:cNvSpPr>
              <p:nvPr/>
            </p:nvSpPr>
            <p:spPr bwMode="auto">
              <a:xfrm>
                <a:off x="2608" y="3236"/>
                <a:ext cx="680" cy="227"/>
              </a:xfrm>
              <a:prstGeom prst="ellipse">
                <a:avLst/>
              </a:prstGeom>
              <a:noFill/>
              <a:ln w="19050">
                <a:solidFill>
                  <a:srgbClr val="00D46A"/>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457" name="Rectangle 17"/>
              <p:cNvSpPr>
                <a:spLocks noChangeArrowheads="1"/>
              </p:cNvSpPr>
              <p:nvPr/>
            </p:nvSpPr>
            <p:spPr bwMode="auto">
              <a:xfrm>
                <a:off x="2653" y="3236"/>
                <a:ext cx="590"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CA" altLang="en-US"/>
                  <a:t>Plan</a:t>
                </a:r>
              </a:p>
            </p:txBody>
          </p:sp>
          <p:sp>
            <p:nvSpPr>
              <p:cNvPr id="18458" name="Line 18"/>
              <p:cNvSpPr>
                <a:spLocks noChangeShapeType="1"/>
              </p:cNvSpPr>
              <p:nvPr/>
            </p:nvSpPr>
            <p:spPr bwMode="auto">
              <a:xfrm>
                <a:off x="2879" y="3009"/>
                <a:ext cx="0" cy="22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grpSp>
        <p:sp>
          <p:nvSpPr>
            <p:cNvPr id="18446" name="Line 19"/>
            <p:cNvSpPr>
              <a:spLocks noChangeShapeType="1"/>
            </p:cNvSpPr>
            <p:nvPr/>
          </p:nvSpPr>
          <p:spPr bwMode="auto">
            <a:xfrm>
              <a:off x="2835" y="2102"/>
              <a:ext cx="0" cy="22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grpSp>
          <p:nvGrpSpPr>
            <p:cNvPr id="18447" name="Group 20"/>
            <p:cNvGrpSpPr>
              <a:grpSpLocks/>
            </p:cNvGrpSpPr>
            <p:nvPr/>
          </p:nvGrpSpPr>
          <p:grpSpPr bwMode="auto">
            <a:xfrm>
              <a:off x="3515" y="2601"/>
              <a:ext cx="635" cy="363"/>
              <a:chOff x="3515" y="2601"/>
              <a:chExt cx="635" cy="363"/>
            </a:xfrm>
          </p:grpSpPr>
          <p:sp>
            <p:nvSpPr>
              <p:cNvPr id="18453" name="Oval 21"/>
              <p:cNvSpPr>
                <a:spLocks noChangeArrowheads="1"/>
              </p:cNvSpPr>
              <p:nvPr/>
            </p:nvSpPr>
            <p:spPr bwMode="auto">
              <a:xfrm>
                <a:off x="3651" y="2601"/>
                <a:ext cx="499" cy="363"/>
              </a:xfrm>
              <a:prstGeom prst="ellipse">
                <a:avLst/>
              </a:prstGeom>
              <a:noFill/>
              <a:ln w="19050">
                <a:solidFill>
                  <a:srgbClr val="00D46A"/>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454" name="Rectangle 22"/>
              <p:cNvSpPr>
                <a:spLocks noChangeArrowheads="1"/>
              </p:cNvSpPr>
              <p:nvPr/>
            </p:nvSpPr>
            <p:spPr bwMode="auto">
              <a:xfrm>
                <a:off x="3684" y="2601"/>
                <a:ext cx="433"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CA" altLang="en-US"/>
                  <a:t>État</a:t>
                </a:r>
              </a:p>
              <a:p>
                <a:pPr algn="ctr" eaLnBrk="1" hangingPunct="1"/>
                <a:r>
                  <a:rPr lang="en-CA" altLang="en-US"/>
                  <a:t>initial</a:t>
                </a:r>
              </a:p>
            </p:txBody>
          </p:sp>
          <p:sp>
            <p:nvSpPr>
              <p:cNvPr id="18455" name="Line 23"/>
              <p:cNvSpPr>
                <a:spLocks noChangeShapeType="1"/>
              </p:cNvSpPr>
              <p:nvPr/>
            </p:nvSpPr>
            <p:spPr bwMode="auto">
              <a:xfrm flipH="1">
                <a:off x="3515" y="2783"/>
                <a:ext cx="136"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grpSp>
        <p:grpSp>
          <p:nvGrpSpPr>
            <p:cNvPr id="18448" name="Group 24"/>
            <p:cNvGrpSpPr>
              <a:grpSpLocks/>
            </p:cNvGrpSpPr>
            <p:nvPr/>
          </p:nvGrpSpPr>
          <p:grpSpPr bwMode="auto">
            <a:xfrm>
              <a:off x="1429" y="2341"/>
              <a:ext cx="952" cy="259"/>
              <a:chOff x="1429" y="2341"/>
              <a:chExt cx="952" cy="259"/>
            </a:xfrm>
          </p:grpSpPr>
          <p:sp>
            <p:nvSpPr>
              <p:cNvPr id="18450" name="Oval 25"/>
              <p:cNvSpPr>
                <a:spLocks noChangeArrowheads="1"/>
              </p:cNvSpPr>
              <p:nvPr/>
            </p:nvSpPr>
            <p:spPr bwMode="auto">
              <a:xfrm>
                <a:off x="1429" y="2341"/>
                <a:ext cx="816" cy="259"/>
              </a:xfrm>
              <a:prstGeom prst="ellipse">
                <a:avLst/>
              </a:prstGeom>
              <a:noFill/>
              <a:ln w="19050">
                <a:solidFill>
                  <a:srgbClr val="00D46A"/>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18451" name="Rectangle 26"/>
              <p:cNvSpPr>
                <a:spLocks noChangeArrowheads="1"/>
              </p:cNvSpPr>
              <p:nvPr/>
            </p:nvSpPr>
            <p:spPr bwMode="auto">
              <a:xfrm>
                <a:off x="1519" y="2341"/>
                <a:ext cx="635"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CA" altLang="en-US"/>
                  <a:t>(LTL) Goal</a:t>
                </a:r>
              </a:p>
            </p:txBody>
          </p:sp>
          <p:sp>
            <p:nvSpPr>
              <p:cNvPr id="18452" name="Line 27"/>
              <p:cNvSpPr>
                <a:spLocks noChangeShapeType="1"/>
              </p:cNvSpPr>
              <p:nvPr/>
            </p:nvSpPr>
            <p:spPr bwMode="auto">
              <a:xfrm flipV="1">
                <a:off x="2245" y="2465"/>
                <a:ext cx="136" cy="1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grpSp>
        <p:sp>
          <p:nvSpPr>
            <p:cNvPr id="18449" name="Rectangle 28"/>
            <p:cNvSpPr>
              <a:spLocks noChangeArrowheads="1"/>
            </p:cNvSpPr>
            <p:nvPr/>
          </p:nvSpPr>
          <p:spPr bwMode="auto">
            <a:xfrm>
              <a:off x="1383" y="742"/>
              <a:ext cx="2858" cy="28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CA" altLang="en-US">
                <a:solidFill>
                  <a:schemeClr val="bg1"/>
                </a:solidFill>
              </a:endParaRPr>
            </a:p>
          </p:txBody>
        </p:sp>
      </p:grpSp>
      <p:grpSp>
        <p:nvGrpSpPr>
          <p:cNvPr id="18439" name="Group 29"/>
          <p:cNvGrpSpPr>
            <a:grpSpLocks/>
          </p:cNvGrpSpPr>
          <p:nvPr/>
        </p:nvGrpSpPr>
        <p:grpSpPr bwMode="auto">
          <a:xfrm>
            <a:off x="5219700" y="2546350"/>
            <a:ext cx="1296988" cy="1150938"/>
            <a:chOff x="3288" y="1604"/>
            <a:chExt cx="817" cy="725"/>
          </a:xfrm>
        </p:grpSpPr>
        <p:sp>
          <p:nvSpPr>
            <p:cNvPr id="18440" name="Rectangle 30"/>
            <p:cNvSpPr>
              <a:spLocks noChangeArrowheads="1"/>
            </p:cNvSpPr>
            <p:nvPr/>
          </p:nvSpPr>
          <p:spPr bwMode="auto">
            <a:xfrm>
              <a:off x="3424" y="1740"/>
              <a:ext cx="681"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CA" altLang="en-US">
                  <a:solidFill>
                    <a:schemeClr val="tx2"/>
                  </a:solidFill>
                </a:rPr>
                <a:t>LTL</a:t>
              </a:r>
            </a:p>
            <a:p>
              <a:pPr algn="ctr" eaLnBrk="1" hangingPunct="1"/>
              <a:r>
                <a:rPr lang="en-CA" altLang="en-US">
                  <a:solidFill>
                    <a:schemeClr val="tx2"/>
                  </a:solidFill>
                </a:rPr>
                <a:t>Formula</a:t>
              </a:r>
            </a:p>
            <a:p>
              <a:pPr algn="ctr" eaLnBrk="1" hangingPunct="1"/>
              <a:r>
                <a:rPr lang="en-CA" altLang="en-US">
                  <a:solidFill>
                    <a:schemeClr val="tx2"/>
                  </a:solidFill>
                </a:rPr>
                <a:t>Progress</a:t>
              </a:r>
            </a:p>
          </p:txBody>
        </p:sp>
        <p:sp>
          <p:nvSpPr>
            <p:cNvPr id="18441" name="Line 31"/>
            <p:cNvSpPr>
              <a:spLocks noChangeShapeType="1"/>
            </p:cNvSpPr>
            <p:nvPr/>
          </p:nvSpPr>
          <p:spPr bwMode="auto">
            <a:xfrm flipH="1">
              <a:off x="3288" y="2193"/>
              <a:ext cx="136" cy="13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18442" name="Rectangle 32"/>
            <p:cNvSpPr>
              <a:spLocks noChangeArrowheads="1"/>
            </p:cNvSpPr>
            <p:nvPr/>
          </p:nvSpPr>
          <p:spPr bwMode="auto">
            <a:xfrm>
              <a:off x="3424" y="1604"/>
              <a:ext cx="681" cy="589"/>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CA" altLang="en-US"/>
            </a:p>
          </p:txBody>
        </p:sp>
      </p:gr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ChangeArrowheads="1"/>
          </p:cNvSpPr>
          <p:nvPr>
            <p:ph type="title"/>
          </p:nvPr>
        </p:nvSpPr>
        <p:spPr/>
        <p:txBody>
          <a:bodyPr/>
          <a:lstStyle/>
          <a:p>
            <a:pPr eaLnBrk="1" hangingPunct="1">
              <a:defRPr/>
            </a:pPr>
            <a:r>
              <a:rPr lang="en-CA" sz="3400">
                <a:effectLst>
                  <a:outerShdw blurRad="38100" dist="38100" dir="2700000" algn="tl">
                    <a:srgbClr val="000000"/>
                  </a:outerShdw>
                </a:effectLst>
              </a:rPr>
              <a:t>Exemple </a:t>
            </a:r>
          </a:p>
        </p:txBody>
      </p:sp>
      <p:sp>
        <p:nvSpPr>
          <p:cNvPr id="19459" name="Rectangle 3"/>
          <p:cNvSpPr>
            <a:spLocks noGrp="1" noChangeArrowheads="1"/>
          </p:cNvSpPr>
          <p:nvPr>
            <p:ph type="body" sz="half" idx="2"/>
          </p:nvPr>
        </p:nvSpPr>
        <p:spPr>
          <a:xfrm>
            <a:off x="468313" y="3644900"/>
            <a:ext cx="8218487" cy="2160588"/>
          </a:xfrm>
        </p:spPr>
        <p:txBody>
          <a:bodyPr/>
          <a:lstStyle/>
          <a:p>
            <a:pPr eaLnBrk="1" hangingPunct="1"/>
            <a:r>
              <a:rPr lang="en-CA" altLang="en-US" sz="2200"/>
              <a:t>But séquentiel :</a:t>
            </a:r>
          </a:p>
          <a:p>
            <a:pPr eaLnBrk="1" hangingPunct="1">
              <a:buFont typeface="Wingdings" pitchFamily="2" charset="2"/>
              <a:buNone/>
            </a:pPr>
            <a:r>
              <a:rPr lang="en-CA" altLang="en-US" sz="2200">
                <a:solidFill>
                  <a:schemeClr val="accent1"/>
                </a:solidFill>
              </a:rPr>
              <a:t> </a:t>
            </a:r>
          </a:p>
          <a:p>
            <a:pPr marL="742950" lvl="1" indent="-285750" eaLnBrk="1" hangingPunct="1"/>
            <a:r>
              <a:rPr lang="en-CA" altLang="en-US" sz="2000">
                <a:solidFill>
                  <a:schemeClr val="accent1"/>
                </a:solidFill>
              </a:rPr>
              <a:t>&lt;&gt;(in(o1,r2) </a:t>
            </a:r>
            <a:r>
              <a:rPr lang="el-GR" altLang="en-US" sz="2000">
                <a:solidFill>
                  <a:schemeClr val="accent1"/>
                </a:solidFill>
                <a:cs typeface="Arial" charset="0"/>
              </a:rPr>
              <a:t>Λ</a:t>
            </a:r>
            <a:r>
              <a:rPr lang="en-CA" altLang="en-US" sz="2000">
                <a:solidFill>
                  <a:schemeClr val="accent1"/>
                </a:solidFill>
                <a:cs typeface="Arial" charset="0"/>
              </a:rPr>
              <a:t> O&lt;&gt;(in(o2,r4) </a:t>
            </a:r>
            <a:r>
              <a:rPr lang="el-GR" altLang="en-US" sz="2000">
                <a:solidFill>
                  <a:schemeClr val="accent1"/>
                </a:solidFill>
                <a:cs typeface="Arial" charset="0"/>
              </a:rPr>
              <a:t>Λ</a:t>
            </a:r>
            <a:r>
              <a:rPr lang="en-CA" altLang="en-US" sz="2000">
                <a:solidFill>
                  <a:schemeClr val="accent1"/>
                </a:solidFill>
                <a:cs typeface="Arial" charset="0"/>
              </a:rPr>
              <a:t> O&lt;&gt;(in(o4,r2))</a:t>
            </a:r>
          </a:p>
        </p:txBody>
      </p:sp>
      <p:grpSp>
        <p:nvGrpSpPr>
          <p:cNvPr id="19460" name="Group 85"/>
          <p:cNvGrpSpPr>
            <a:grpSpLocks/>
          </p:cNvGrpSpPr>
          <p:nvPr/>
        </p:nvGrpSpPr>
        <p:grpSpPr bwMode="auto">
          <a:xfrm>
            <a:off x="539750" y="1196975"/>
            <a:ext cx="5762625" cy="1944688"/>
            <a:chOff x="249" y="754"/>
            <a:chExt cx="3630" cy="1225"/>
          </a:xfrm>
        </p:grpSpPr>
        <p:grpSp>
          <p:nvGrpSpPr>
            <p:cNvPr id="19461" name="Group 86"/>
            <p:cNvGrpSpPr>
              <a:grpSpLocks/>
            </p:cNvGrpSpPr>
            <p:nvPr/>
          </p:nvGrpSpPr>
          <p:grpSpPr bwMode="auto">
            <a:xfrm>
              <a:off x="249" y="754"/>
              <a:ext cx="3629" cy="1225"/>
              <a:chOff x="249" y="845"/>
              <a:chExt cx="3630" cy="1180"/>
            </a:xfrm>
          </p:grpSpPr>
          <p:sp>
            <p:nvSpPr>
              <p:cNvPr id="19476" name="Rectangle 87"/>
              <p:cNvSpPr>
                <a:spLocks noChangeArrowheads="1"/>
              </p:cNvSpPr>
              <p:nvPr/>
            </p:nvSpPr>
            <p:spPr bwMode="auto">
              <a:xfrm>
                <a:off x="249" y="845"/>
                <a:ext cx="3629" cy="118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CA" altLang="en-US" sz="1600"/>
              </a:p>
            </p:txBody>
          </p:sp>
          <p:sp>
            <p:nvSpPr>
              <p:cNvPr id="19477" name="Line 88"/>
              <p:cNvSpPr>
                <a:spLocks noChangeShapeType="1"/>
              </p:cNvSpPr>
              <p:nvPr/>
            </p:nvSpPr>
            <p:spPr bwMode="auto">
              <a:xfrm>
                <a:off x="249" y="1571"/>
                <a:ext cx="31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9478" name="Line 89"/>
              <p:cNvSpPr>
                <a:spLocks noChangeShapeType="1"/>
              </p:cNvSpPr>
              <p:nvPr/>
            </p:nvSpPr>
            <p:spPr bwMode="auto">
              <a:xfrm>
                <a:off x="839" y="1571"/>
                <a:ext cx="31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9479" name="Line 90"/>
              <p:cNvSpPr>
                <a:spLocks noChangeShapeType="1"/>
              </p:cNvSpPr>
              <p:nvPr/>
            </p:nvSpPr>
            <p:spPr bwMode="auto">
              <a:xfrm>
                <a:off x="1156" y="845"/>
                <a:ext cx="0" cy="72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9480" name="Line 91"/>
              <p:cNvSpPr>
                <a:spLocks noChangeShapeType="1"/>
              </p:cNvSpPr>
              <p:nvPr/>
            </p:nvSpPr>
            <p:spPr bwMode="auto">
              <a:xfrm>
                <a:off x="1156" y="1571"/>
                <a:ext cx="31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9481" name="Line 92"/>
              <p:cNvSpPr>
                <a:spLocks noChangeShapeType="1"/>
              </p:cNvSpPr>
              <p:nvPr/>
            </p:nvSpPr>
            <p:spPr bwMode="auto">
              <a:xfrm>
                <a:off x="1746" y="1571"/>
                <a:ext cx="31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9482" name="Line 93"/>
              <p:cNvSpPr>
                <a:spLocks noChangeShapeType="1"/>
              </p:cNvSpPr>
              <p:nvPr/>
            </p:nvSpPr>
            <p:spPr bwMode="auto">
              <a:xfrm>
                <a:off x="2063" y="845"/>
                <a:ext cx="1" cy="90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grpSp>
            <p:nvGrpSpPr>
              <p:cNvPr id="19483" name="Group 94"/>
              <p:cNvGrpSpPr>
                <a:grpSpLocks/>
              </p:cNvGrpSpPr>
              <p:nvPr/>
            </p:nvGrpSpPr>
            <p:grpSpPr bwMode="auto">
              <a:xfrm>
                <a:off x="2064" y="845"/>
                <a:ext cx="908" cy="726"/>
                <a:chOff x="385" y="1071"/>
                <a:chExt cx="908" cy="726"/>
              </a:xfrm>
            </p:grpSpPr>
            <p:sp>
              <p:nvSpPr>
                <p:cNvPr id="19498" name="Line 95"/>
                <p:cNvSpPr>
                  <a:spLocks noChangeShapeType="1"/>
                </p:cNvSpPr>
                <p:nvPr/>
              </p:nvSpPr>
              <p:spPr bwMode="auto">
                <a:xfrm>
                  <a:off x="385" y="1797"/>
                  <a:ext cx="31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9499" name="Line 96"/>
                <p:cNvSpPr>
                  <a:spLocks noChangeShapeType="1"/>
                </p:cNvSpPr>
                <p:nvPr/>
              </p:nvSpPr>
              <p:spPr bwMode="auto">
                <a:xfrm>
                  <a:off x="975" y="1797"/>
                  <a:ext cx="31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9500" name="Line 97"/>
                <p:cNvSpPr>
                  <a:spLocks noChangeShapeType="1"/>
                </p:cNvSpPr>
                <p:nvPr/>
              </p:nvSpPr>
              <p:spPr bwMode="auto">
                <a:xfrm>
                  <a:off x="1292" y="1071"/>
                  <a:ext cx="0" cy="72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grpSp>
          <p:sp>
            <p:nvSpPr>
              <p:cNvPr id="19484" name="Line 98"/>
              <p:cNvSpPr>
                <a:spLocks noChangeShapeType="1"/>
              </p:cNvSpPr>
              <p:nvPr/>
            </p:nvSpPr>
            <p:spPr bwMode="auto">
              <a:xfrm>
                <a:off x="2971" y="1571"/>
                <a:ext cx="31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9485" name="Line 99"/>
              <p:cNvSpPr>
                <a:spLocks noChangeShapeType="1"/>
              </p:cNvSpPr>
              <p:nvPr/>
            </p:nvSpPr>
            <p:spPr bwMode="auto">
              <a:xfrm>
                <a:off x="3561" y="1571"/>
                <a:ext cx="31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grpSp>
            <p:nvGrpSpPr>
              <p:cNvPr id="19486" name="Group 100"/>
              <p:cNvGrpSpPr>
                <a:grpSpLocks/>
              </p:cNvGrpSpPr>
              <p:nvPr/>
            </p:nvGrpSpPr>
            <p:grpSpPr bwMode="auto">
              <a:xfrm>
                <a:off x="1474" y="1435"/>
                <a:ext cx="272" cy="136"/>
                <a:chOff x="1474" y="1525"/>
                <a:chExt cx="272" cy="136"/>
              </a:xfrm>
            </p:grpSpPr>
            <p:sp>
              <p:nvSpPr>
                <p:cNvPr id="19496" name="Line 101"/>
                <p:cNvSpPr>
                  <a:spLocks noChangeShapeType="1"/>
                </p:cNvSpPr>
                <p:nvPr/>
              </p:nvSpPr>
              <p:spPr bwMode="auto">
                <a:xfrm flipV="1">
                  <a:off x="1474" y="1525"/>
                  <a:ext cx="181" cy="1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9497" name="Arc 102"/>
                <p:cNvSpPr>
                  <a:spLocks/>
                </p:cNvSpPr>
                <p:nvPr/>
              </p:nvSpPr>
              <p:spPr bwMode="auto">
                <a:xfrm>
                  <a:off x="1655" y="1525"/>
                  <a:ext cx="91" cy="1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CA"/>
                </a:p>
              </p:txBody>
            </p:sp>
          </p:grpSp>
          <p:grpSp>
            <p:nvGrpSpPr>
              <p:cNvPr id="19487" name="Group 103"/>
              <p:cNvGrpSpPr>
                <a:grpSpLocks/>
              </p:cNvGrpSpPr>
              <p:nvPr/>
            </p:nvGrpSpPr>
            <p:grpSpPr bwMode="auto">
              <a:xfrm>
                <a:off x="567" y="1435"/>
                <a:ext cx="272" cy="136"/>
                <a:chOff x="1474" y="1525"/>
                <a:chExt cx="272" cy="136"/>
              </a:xfrm>
            </p:grpSpPr>
            <p:sp>
              <p:nvSpPr>
                <p:cNvPr id="19494" name="Line 104"/>
                <p:cNvSpPr>
                  <a:spLocks noChangeShapeType="1"/>
                </p:cNvSpPr>
                <p:nvPr/>
              </p:nvSpPr>
              <p:spPr bwMode="auto">
                <a:xfrm flipV="1">
                  <a:off x="1474" y="1525"/>
                  <a:ext cx="181" cy="1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9495" name="Arc 105"/>
                <p:cNvSpPr>
                  <a:spLocks/>
                </p:cNvSpPr>
                <p:nvPr/>
              </p:nvSpPr>
              <p:spPr bwMode="auto">
                <a:xfrm>
                  <a:off x="1655" y="1525"/>
                  <a:ext cx="91" cy="1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CA"/>
                </a:p>
              </p:txBody>
            </p:sp>
          </p:grpSp>
          <p:grpSp>
            <p:nvGrpSpPr>
              <p:cNvPr id="19488" name="Group 106"/>
              <p:cNvGrpSpPr>
                <a:grpSpLocks/>
              </p:cNvGrpSpPr>
              <p:nvPr/>
            </p:nvGrpSpPr>
            <p:grpSpPr bwMode="auto">
              <a:xfrm>
                <a:off x="2381" y="1435"/>
                <a:ext cx="272" cy="136"/>
                <a:chOff x="1474" y="1525"/>
                <a:chExt cx="272" cy="136"/>
              </a:xfrm>
            </p:grpSpPr>
            <p:sp>
              <p:nvSpPr>
                <p:cNvPr id="19492" name="Line 107"/>
                <p:cNvSpPr>
                  <a:spLocks noChangeShapeType="1"/>
                </p:cNvSpPr>
                <p:nvPr/>
              </p:nvSpPr>
              <p:spPr bwMode="auto">
                <a:xfrm flipV="1">
                  <a:off x="1474" y="1525"/>
                  <a:ext cx="181" cy="1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9493" name="Arc 108"/>
                <p:cNvSpPr>
                  <a:spLocks/>
                </p:cNvSpPr>
                <p:nvPr/>
              </p:nvSpPr>
              <p:spPr bwMode="auto">
                <a:xfrm>
                  <a:off x="1655" y="1525"/>
                  <a:ext cx="91" cy="1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CA"/>
                </a:p>
              </p:txBody>
            </p:sp>
          </p:grpSp>
          <p:grpSp>
            <p:nvGrpSpPr>
              <p:cNvPr id="19489" name="Group 109"/>
              <p:cNvGrpSpPr>
                <a:grpSpLocks/>
              </p:cNvGrpSpPr>
              <p:nvPr/>
            </p:nvGrpSpPr>
            <p:grpSpPr bwMode="auto">
              <a:xfrm>
                <a:off x="3288" y="1435"/>
                <a:ext cx="272" cy="136"/>
                <a:chOff x="1474" y="1525"/>
                <a:chExt cx="272" cy="136"/>
              </a:xfrm>
            </p:grpSpPr>
            <p:sp>
              <p:nvSpPr>
                <p:cNvPr id="19490" name="Line 110"/>
                <p:cNvSpPr>
                  <a:spLocks noChangeShapeType="1"/>
                </p:cNvSpPr>
                <p:nvPr/>
              </p:nvSpPr>
              <p:spPr bwMode="auto">
                <a:xfrm flipV="1">
                  <a:off x="1474" y="1525"/>
                  <a:ext cx="181" cy="1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9491" name="Arc 111"/>
                <p:cNvSpPr>
                  <a:spLocks/>
                </p:cNvSpPr>
                <p:nvPr/>
              </p:nvSpPr>
              <p:spPr bwMode="auto">
                <a:xfrm>
                  <a:off x="1655" y="1525"/>
                  <a:ext cx="91" cy="1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CA"/>
                </a:p>
              </p:txBody>
            </p:sp>
          </p:grpSp>
        </p:grpSp>
        <p:sp>
          <p:nvSpPr>
            <p:cNvPr id="19462" name="Text Box 112"/>
            <p:cNvSpPr txBox="1">
              <a:spLocks noChangeArrowheads="1"/>
            </p:cNvSpPr>
            <p:nvPr/>
          </p:nvSpPr>
          <p:spPr bwMode="auto">
            <a:xfrm>
              <a:off x="295" y="769"/>
              <a:ext cx="11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sz="1600"/>
            </a:p>
          </p:txBody>
        </p:sp>
        <p:sp>
          <p:nvSpPr>
            <p:cNvPr id="19463" name="Text Box 113"/>
            <p:cNvSpPr txBox="1">
              <a:spLocks noChangeArrowheads="1"/>
            </p:cNvSpPr>
            <p:nvPr/>
          </p:nvSpPr>
          <p:spPr bwMode="auto">
            <a:xfrm>
              <a:off x="249" y="769"/>
              <a:ext cx="85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CA" altLang="en-US" sz="1600"/>
                <a:t>r1 (chambre)</a:t>
              </a:r>
            </a:p>
          </p:txBody>
        </p:sp>
        <p:sp>
          <p:nvSpPr>
            <p:cNvPr id="19464" name="Text Box 114"/>
            <p:cNvSpPr txBox="1">
              <a:spLocks noChangeArrowheads="1"/>
            </p:cNvSpPr>
            <p:nvPr/>
          </p:nvSpPr>
          <p:spPr bwMode="auto">
            <a:xfrm>
              <a:off x="1156" y="769"/>
              <a:ext cx="85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CA" altLang="en-US" sz="1600"/>
                <a:t>r2 (chambre)</a:t>
              </a:r>
            </a:p>
          </p:txBody>
        </p:sp>
        <p:sp>
          <p:nvSpPr>
            <p:cNvPr id="19465" name="Text Box 115"/>
            <p:cNvSpPr txBox="1">
              <a:spLocks noChangeArrowheads="1"/>
            </p:cNvSpPr>
            <p:nvPr/>
          </p:nvSpPr>
          <p:spPr bwMode="auto">
            <a:xfrm>
              <a:off x="295" y="1631"/>
              <a:ext cx="80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CA" altLang="en-US" sz="1600"/>
                <a:t>c1 (corridor)</a:t>
              </a:r>
            </a:p>
          </p:txBody>
        </p:sp>
        <p:sp>
          <p:nvSpPr>
            <p:cNvPr id="19466" name="Text Box 116"/>
            <p:cNvSpPr txBox="1">
              <a:spLocks noChangeArrowheads="1"/>
            </p:cNvSpPr>
            <p:nvPr/>
          </p:nvSpPr>
          <p:spPr bwMode="auto">
            <a:xfrm>
              <a:off x="2971" y="769"/>
              <a:ext cx="72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CA" altLang="en-US" sz="1600"/>
                <a:t>r4 (cusine)</a:t>
              </a:r>
            </a:p>
          </p:txBody>
        </p:sp>
        <p:sp>
          <p:nvSpPr>
            <p:cNvPr id="19467" name="Text Box 117"/>
            <p:cNvSpPr txBox="1">
              <a:spLocks noChangeArrowheads="1"/>
            </p:cNvSpPr>
            <p:nvPr/>
          </p:nvSpPr>
          <p:spPr bwMode="auto">
            <a:xfrm>
              <a:off x="2018" y="769"/>
              <a:ext cx="72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CA" altLang="en-US" sz="1600"/>
                <a:t>r3 (s. bain)</a:t>
              </a:r>
            </a:p>
          </p:txBody>
        </p:sp>
        <p:sp>
          <p:nvSpPr>
            <p:cNvPr id="19468" name="Text Box 118"/>
            <p:cNvSpPr txBox="1">
              <a:spLocks noChangeArrowheads="1"/>
            </p:cNvSpPr>
            <p:nvPr/>
          </p:nvSpPr>
          <p:spPr bwMode="auto">
            <a:xfrm>
              <a:off x="2109" y="1585"/>
              <a:ext cx="80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CA" altLang="en-US" sz="1600"/>
                <a:t>c2 (corridor)</a:t>
              </a:r>
            </a:p>
          </p:txBody>
        </p:sp>
        <p:sp>
          <p:nvSpPr>
            <p:cNvPr id="19469" name="Text Box 119"/>
            <p:cNvSpPr txBox="1">
              <a:spLocks noChangeArrowheads="1"/>
            </p:cNvSpPr>
            <p:nvPr/>
          </p:nvSpPr>
          <p:spPr bwMode="auto">
            <a:xfrm>
              <a:off x="1202" y="1036"/>
              <a:ext cx="44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CA" altLang="en-US" sz="1600" i="1">
                  <a:solidFill>
                    <a:schemeClr val="accent2"/>
                  </a:solidFill>
                </a:rPr>
                <a:t>Smith</a:t>
              </a:r>
            </a:p>
          </p:txBody>
        </p:sp>
        <p:sp>
          <p:nvSpPr>
            <p:cNvPr id="19470" name="Text Box 120"/>
            <p:cNvSpPr txBox="1">
              <a:spLocks noChangeArrowheads="1"/>
            </p:cNvSpPr>
            <p:nvPr/>
          </p:nvSpPr>
          <p:spPr bwMode="auto">
            <a:xfrm>
              <a:off x="1202" y="1571"/>
              <a:ext cx="65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CA" altLang="en-US" sz="1600" i="1">
                  <a:solidFill>
                    <a:schemeClr val="accent2"/>
                  </a:solidFill>
                </a:rPr>
                <a:t>Infirmière</a:t>
              </a:r>
            </a:p>
          </p:txBody>
        </p:sp>
        <p:sp>
          <p:nvSpPr>
            <p:cNvPr id="19471" name="Text Box 121"/>
            <p:cNvSpPr txBox="1">
              <a:spLocks noChangeArrowheads="1"/>
            </p:cNvSpPr>
            <p:nvPr/>
          </p:nvSpPr>
          <p:spPr bwMode="auto">
            <a:xfrm>
              <a:off x="612" y="1207"/>
              <a:ext cx="32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CA" altLang="en-US" sz="1600" i="1"/>
                <a:t>d11</a:t>
              </a:r>
            </a:p>
          </p:txBody>
        </p:sp>
        <p:sp>
          <p:nvSpPr>
            <p:cNvPr id="19472" name="Text Box 122"/>
            <p:cNvSpPr txBox="1">
              <a:spLocks noChangeArrowheads="1"/>
            </p:cNvSpPr>
            <p:nvPr/>
          </p:nvSpPr>
          <p:spPr bwMode="auto">
            <a:xfrm>
              <a:off x="1565" y="1207"/>
              <a:ext cx="32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CA" altLang="en-US" sz="1600" i="1"/>
                <a:t>d12</a:t>
              </a:r>
            </a:p>
          </p:txBody>
        </p:sp>
        <p:sp>
          <p:nvSpPr>
            <p:cNvPr id="19473" name="Text Box 123"/>
            <p:cNvSpPr txBox="1">
              <a:spLocks noChangeArrowheads="1"/>
            </p:cNvSpPr>
            <p:nvPr/>
          </p:nvSpPr>
          <p:spPr bwMode="auto">
            <a:xfrm>
              <a:off x="2426" y="1162"/>
              <a:ext cx="32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CA" altLang="en-US" sz="1600" i="1"/>
                <a:t>d23</a:t>
              </a:r>
            </a:p>
          </p:txBody>
        </p:sp>
        <p:sp>
          <p:nvSpPr>
            <p:cNvPr id="19474" name="Text Box 124"/>
            <p:cNvSpPr txBox="1">
              <a:spLocks noChangeArrowheads="1"/>
            </p:cNvSpPr>
            <p:nvPr/>
          </p:nvSpPr>
          <p:spPr bwMode="auto">
            <a:xfrm>
              <a:off x="3334" y="1207"/>
              <a:ext cx="32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CA" altLang="en-US" sz="1600" i="1"/>
                <a:t>d24</a:t>
              </a:r>
            </a:p>
          </p:txBody>
        </p:sp>
        <p:pic>
          <p:nvPicPr>
            <p:cNvPr id="19475" name="Picture 125" descr="c0111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0" y="1525"/>
              <a:ext cx="409" cy="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p:cNvSpPr>
            <a:spLocks noGrp="1" noChangeArrowheads="1"/>
          </p:cNvSpPr>
          <p:nvPr>
            <p:ph type="title"/>
          </p:nvPr>
        </p:nvSpPr>
        <p:spPr/>
        <p:txBody>
          <a:bodyPr/>
          <a:lstStyle/>
          <a:p>
            <a:pPr eaLnBrk="1" hangingPunct="1">
              <a:defRPr/>
            </a:pPr>
            <a:r>
              <a:rPr lang="fr-CA" sz="3400">
                <a:effectLst>
                  <a:outerShdw blurRad="38100" dist="38100" dir="2700000" algn="tl">
                    <a:srgbClr val="000000"/>
                  </a:outerShdw>
                </a:effectLst>
              </a:rPr>
              <a:t>Exemple : </a:t>
            </a:r>
          </a:p>
        </p:txBody>
      </p:sp>
      <p:sp>
        <p:nvSpPr>
          <p:cNvPr id="20483" name="Rectangle 3"/>
          <p:cNvSpPr>
            <a:spLocks noGrp="1" noChangeArrowheads="1"/>
          </p:cNvSpPr>
          <p:nvPr>
            <p:ph type="body" sz="half" idx="2"/>
          </p:nvPr>
        </p:nvSpPr>
        <p:spPr>
          <a:xfrm>
            <a:off x="395288" y="3357563"/>
            <a:ext cx="8218487" cy="2592387"/>
          </a:xfrm>
        </p:spPr>
        <p:txBody>
          <a:bodyPr/>
          <a:lstStyle/>
          <a:p>
            <a:pPr eaLnBrk="1" hangingPunct="1"/>
            <a:r>
              <a:rPr lang="fr-CA" altLang="en-US" sz="1800"/>
              <a:t>But réactif :</a:t>
            </a:r>
            <a:r>
              <a:rPr lang="fr-CA" altLang="en-US" sz="1800">
                <a:solidFill>
                  <a:schemeClr val="accent1"/>
                </a:solidFill>
              </a:rPr>
              <a:t> </a:t>
            </a:r>
          </a:p>
          <a:p>
            <a:pPr eaLnBrk="1" hangingPunct="1">
              <a:buFont typeface="Wingdings" pitchFamily="2" charset="2"/>
              <a:buNone/>
            </a:pPr>
            <a:endParaRPr lang="fr-CA" altLang="en-US" sz="1800">
              <a:solidFill>
                <a:schemeClr val="accent1"/>
              </a:solidFill>
            </a:endParaRPr>
          </a:p>
          <a:p>
            <a:pPr marL="742950" lvl="1" indent="-285750" eaLnBrk="1" hangingPunct="1">
              <a:lnSpc>
                <a:spcPct val="110000"/>
              </a:lnSpc>
            </a:pPr>
            <a:r>
              <a:rPr lang="fr-CA" altLang="en-US" sz="1800"/>
              <a:t>Conduire Madame Smith à la cuisine, lui servir un verre d’eau, et si vous rencontrez l’infermière, donnez-lui ce message.</a:t>
            </a:r>
          </a:p>
          <a:p>
            <a:pPr marL="742950" lvl="1" indent="-285750" eaLnBrk="1" hangingPunct="1">
              <a:buFont typeface="Wingdings" pitchFamily="2" charset="2"/>
              <a:buNone/>
            </a:pPr>
            <a:endParaRPr lang="fr-CA" altLang="en-US" sz="1800">
              <a:solidFill>
                <a:schemeClr val="accent1"/>
              </a:solidFill>
            </a:endParaRPr>
          </a:p>
          <a:p>
            <a:pPr marL="742950" lvl="1" indent="-285750" eaLnBrk="1" hangingPunct="1"/>
            <a:r>
              <a:rPr lang="fr-CA" altLang="en-US" sz="1800">
                <a:solidFill>
                  <a:schemeClr val="accent1"/>
                </a:solidFill>
              </a:rPr>
              <a:t>(in(robot,c1) </a:t>
            </a:r>
            <a:r>
              <a:rPr lang="fr-CA" altLang="en-US" sz="1800">
                <a:solidFill>
                  <a:schemeClr val="accent1"/>
                </a:solidFill>
                <a:cs typeface="Arial" charset="0"/>
              </a:rPr>
              <a:t>Λ in(nurse,c1) -&gt; O talkto(nurse)) U</a:t>
            </a:r>
          </a:p>
          <a:p>
            <a:pPr marL="742950" lvl="1" indent="-285750" eaLnBrk="1" hangingPunct="1">
              <a:buFont typeface="Wingdings" pitchFamily="2" charset="2"/>
              <a:buNone/>
            </a:pPr>
            <a:r>
              <a:rPr lang="fr-CA" altLang="en-US" sz="1800">
                <a:solidFill>
                  <a:schemeClr val="accent1"/>
                </a:solidFill>
                <a:cs typeface="Arial" charset="0"/>
              </a:rPr>
              <a:t>    ([] with(Smith) Λ O&lt;&gt; (in(Smith,bathroom) Λ O&lt;&gt; have(Smith, cofee)))</a:t>
            </a:r>
          </a:p>
        </p:txBody>
      </p:sp>
      <p:grpSp>
        <p:nvGrpSpPr>
          <p:cNvPr id="20484" name="Group 44"/>
          <p:cNvGrpSpPr>
            <a:grpSpLocks/>
          </p:cNvGrpSpPr>
          <p:nvPr/>
        </p:nvGrpSpPr>
        <p:grpSpPr bwMode="auto">
          <a:xfrm>
            <a:off x="539750" y="1196975"/>
            <a:ext cx="5762625" cy="1944688"/>
            <a:chOff x="249" y="754"/>
            <a:chExt cx="3630" cy="1225"/>
          </a:xfrm>
        </p:grpSpPr>
        <p:grpSp>
          <p:nvGrpSpPr>
            <p:cNvPr id="20485" name="Group 45"/>
            <p:cNvGrpSpPr>
              <a:grpSpLocks/>
            </p:cNvGrpSpPr>
            <p:nvPr/>
          </p:nvGrpSpPr>
          <p:grpSpPr bwMode="auto">
            <a:xfrm>
              <a:off x="249" y="754"/>
              <a:ext cx="3629" cy="1225"/>
              <a:chOff x="249" y="845"/>
              <a:chExt cx="3630" cy="1180"/>
            </a:xfrm>
          </p:grpSpPr>
          <p:sp>
            <p:nvSpPr>
              <p:cNvPr id="20500" name="Rectangle 46"/>
              <p:cNvSpPr>
                <a:spLocks noChangeArrowheads="1"/>
              </p:cNvSpPr>
              <p:nvPr/>
            </p:nvSpPr>
            <p:spPr bwMode="auto">
              <a:xfrm>
                <a:off x="249" y="845"/>
                <a:ext cx="3629" cy="118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CA" altLang="en-US" sz="1600"/>
              </a:p>
            </p:txBody>
          </p:sp>
          <p:sp>
            <p:nvSpPr>
              <p:cNvPr id="20501" name="Line 47"/>
              <p:cNvSpPr>
                <a:spLocks noChangeShapeType="1"/>
              </p:cNvSpPr>
              <p:nvPr/>
            </p:nvSpPr>
            <p:spPr bwMode="auto">
              <a:xfrm>
                <a:off x="249" y="1571"/>
                <a:ext cx="31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0502" name="Line 48"/>
              <p:cNvSpPr>
                <a:spLocks noChangeShapeType="1"/>
              </p:cNvSpPr>
              <p:nvPr/>
            </p:nvSpPr>
            <p:spPr bwMode="auto">
              <a:xfrm>
                <a:off x="839" y="1571"/>
                <a:ext cx="31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0503" name="Line 49"/>
              <p:cNvSpPr>
                <a:spLocks noChangeShapeType="1"/>
              </p:cNvSpPr>
              <p:nvPr/>
            </p:nvSpPr>
            <p:spPr bwMode="auto">
              <a:xfrm>
                <a:off x="1156" y="845"/>
                <a:ext cx="0" cy="72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0504" name="Line 50"/>
              <p:cNvSpPr>
                <a:spLocks noChangeShapeType="1"/>
              </p:cNvSpPr>
              <p:nvPr/>
            </p:nvSpPr>
            <p:spPr bwMode="auto">
              <a:xfrm>
                <a:off x="1156" y="1571"/>
                <a:ext cx="31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0505" name="Line 51"/>
              <p:cNvSpPr>
                <a:spLocks noChangeShapeType="1"/>
              </p:cNvSpPr>
              <p:nvPr/>
            </p:nvSpPr>
            <p:spPr bwMode="auto">
              <a:xfrm>
                <a:off x="1746" y="1571"/>
                <a:ext cx="31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0506" name="Line 52"/>
              <p:cNvSpPr>
                <a:spLocks noChangeShapeType="1"/>
              </p:cNvSpPr>
              <p:nvPr/>
            </p:nvSpPr>
            <p:spPr bwMode="auto">
              <a:xfrm>
                <a:off x="2063" y="845"/>
                <a:ext cx="1" cy="90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grpSp>
            <p:nvGrpSpPr>
              <p:cNvPr id="20507" name="Group 53"/>
              <p:cNvGrpSpPr>
                <a:grpSpLocks/>
              </p:cNvGrpSpPr>
              <p:nvPr/>
            </p:nvGrpSpPr>
            <p:grpSpPr bwMode="auto">
              <a:xfrm>
                <a:off x="2064" y="845"/>
                <a:ext cx="908" cy="726"/>
                <a:chOff x="385" y="1071"/>
                <a:chExt cx="908" cy="726"/>
              </a:xfrm>
            </p:grpSpPr>
            <p:sp>
              <p:nvSpPr>
                <p:cNvPr id="20522" name="Line 54"/>
                <p:cNvSpPr>
                  <a:spLocks noChangeShapeType="1"/>
                </p:cNvSpPr>
                <p:nvPr/>
              </p:nvSpPr>
              <p:spPr bwMode="auto">
                <a:xfrm>
                  <a:off x="385" y="1797"/>
                  <a:ext cx="31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0523" name="Line 55"/>
                <p:cNvSpPr>
                  <a:spLocks noChangeShapeType="1"/>
                </p:cNvSpPr>
                <p:nvPr/>
              </p:nvSpPr>
              <p:spPr bwMode="auto">
                <a:xfrm>
                  <a:off x="975" y="1797"/>
                  <a:ext cx="31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0524" name="Line 56"/>
                <p:cNvSpPr>
                  <a:spLocks noChangeShapeType="1"/>
                </p:cNvSpPr>
                <p:nvPr/>
              </p:nvSpPr>
              <p:spPr bwMode="auto">
                <a:xfrm>
                  <a:off x="1292" y="1071"/>
                  <a:ext cx="0" cy="72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grpSp>
          <p:sp>
            <p:nvSpPr>
              <p:cNvPr id="20508" name="Line 57"/>
              <p:cNvSpPr>
                <a:spLocks noChangeShapeType="1"/>
              </p:cNvSpPr>
              <p:nvPr/>
            </p:nvSpPr>
            <p:spPr bwMode="auto">
              <a:xfrm>
                <a:off x="2971" y="1571"/>
                <a:ext cx="31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0509" name="Line 58"/>
              <p:cNvSpPr>
                <a:spLocks noChangeShapeType="1"/>
              </p:cNvSpPr>
              <p:nvPr/>
            </p:nvSpPr>
            <p:spPr bwMode="auto">
              <a:xfrm>
                <a:off x="3561" y="1571"/>
                <a:ext cx="31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grpSp>
            <p:nvGrpSpPr>
              <p:cNvPr id="20510" name="Group 59"/>
              <p:cNvGrpSpPr>
                <a:grpSpLocks/>
              </p:cNvGrpSpPr>
              <p:nvPr/>
            </p:nvGrpSpPr>
            <p:grpSpPr bwMode="auto">
              <a:xfrm>
                <a:off x="1474" y="1435"/>
                <a:ext cx="272" cy="136"/>
                <a:chOff x="1474" y="1525"/>
                <a:chExt cx="272" cy="136"/>
              </a:xfrm>
            </p:grpSpPr>
            <p:sp>
              <p:nvSpPr>
                <p:cNvPr id="20520" name="Line 60"/>
                <p:cNvSpPr>
                  <a:spLocks noChangeShapeType="1"/>
                </p:cNvSpPr>
                <p:nvPr/>
              </p:nvSpPr>
              <p:spPr bwMode="auto">
                <a:xfrm flipV="1">
                  <a:off x="1474" y="1525"/>
                  <a:ext cx="181" cy="1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0521" name="Arc 61"/>
                <p:cNvSpPr>
                  <a:spLocks/>
                </p:cNvSpPr>
                <p:nvPr/>
              </p:nvSpPr>
              <p:spPr bwMode="auto">
                <a:xfrm>
                  <a:off x="1655" y="1525"/>
                  <a:ext cx="91" cy="1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CA"/>
                </a:p>
              </p:txBody>
            </p:sp>
          </p:grpSp>
          <p:grpSp>
            <p:nvGrpSpPr>
              <p:cNvPr id="20511" name="Group 62"/>
              <p:cNvGrpSpPr>
                <a:grpSpLocks/>
              </p:cNvGrpSpPr>
              <p:nvPr/>
            </p:nvGrpSpPr>
            <p:grpSpPr bwMode="auto">
              <a:xfrm>
                <a:off x="567" y="1435"/>
                <a:ext cx="272" cy="136"/>
                <a:chOff x="1474" y="1525"/>
                <a:chExt cx="272" cy="136"/>
              </a:xfrm>
            </p:grpSpPr>
            <p:sp>
              <p:nvSpPr>
                <p:cNvPr id="20518" name="Line 63"/>
                <p:cNvSpPr>
                  <a:spLocks noChangeShapeType="1"/>
                </p:cNvSpPr>
                <p:nvPr/>
              </p:nvSpPr>
              <p:spPr bwMode="auto">
                <a:xfrm flipV="1">
                  <a:off x="1474" y="1525"/>
                  <a:ext cx="181" cy="1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0519" name="Arc 64"/>
                <p:cNvSpPr>
                  <a:spLocks/>
                </p:cNvSpPr>
                <p:nvPr/>
              </p:nvSpPr>
              <p:spPr bwMode="auto">
                <a:xfrm>
                  <a:off x="1655" y="1525"/>
                  <a:ext cx="91" cy="1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CA"/>
                </a:p>
              </p:txBody>
            </p:sp>
          </p:grpSp>
          <p:grpSp>
            <p:nvGrpSpPr>
              <p:cNvPr id="20512" name="Group 65"/>
              <p:cNvGrpSpPr>
                <a:grpSpLocks/>
              </p:cNvGrpSpPr>
              <p:nvPr/>
            </p:nvGrpSpPr>
            <p:grpSpPr bwMode="auto">
              <a:xfrm>
                <a:off x="2381" y="1435"/>
                <a:ext cx="272" cy="136"/>
                <a:chOff x="1474" y="1525"/>
                <a:chExt cx="272" cy="136"/>
              </a:xfrm>
            </p:grpSpPr>
            <p:sp>
              <p:nvSpPr>
                <p:cNvPr id="20516" name="Line 66"/>
                <p:cNvSpPr>
                  <a:spLocks noChangeShapeType="1"/>
                </p:cNvSpPr>
                <p:nvPr/>
              </p:nvSpPr>
              <p:spPr bwMode="auto">
                <a:xfrm flipV="1">
                  <a:off x="1474" y="1525"/>
                  <a:ext cx="181" cy="1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0517" name="Arc 67"/>
                <p:cNvSpPr>
                  <a:spLocks/>
                </p:cNvSpPr>
                <p:nvPr/>
              </p:nvSpPr>
              <p:spPr bwMode="auto">
                <a:xfrm>
                  <a:off x="1655" y="1525"/>
                  <a:ext cx="91" cy="1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CA"/>
                </a:p>
              </p:txBody>
            </p:sp>
          </p:grpSp>
          <p:grpSp>
            <p:nvGrpSpPr>
              <p:cNvPr id="20513" name="Group 68"/>
              <p:cNvGrpSpPr>
                <a:grpSpLocks/>
              </p:cNvGrpSpPr>
              <p:nvPr/>
            </p:nvGrpSpPr>
            <p:grpSpPr bwMode="auto">
              <a:xfrm>
                <a:off x="3288" y="1435"/>
                <a:ext cx="272" cy="136"/>
                <a:chOff x="1474" y="1525"/>
                <a:chExt cx="272" cy="136"/>
              </a:xfrm>
            </p:grpSpPr>
            <p:sp>
              <p:nvSpPr>
                <p:cNvPr id="20514" name="Line 69"/>
                <p:cNvSpPr>
                  <a:spLocks noChangeShapeType="1"/>
                </p:cNvSpPr>
                <p:nvPr/>
              </p:nvSpPr>
              <p:spPr bwMode="auto">
                <a:xfrm flipV="1">
                  <a:off x="1474" y="1525"/>
                  <a:ext cx="181" cy="1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0515" name="Arc 70"/>
                <p:cNvSpPr>
                  <a:spLocks/>
                </p:cNvSpPr>
                <p:nvPr/>
              </p:nvSpPr>
              <p:spPr bwMode="auto">
                <a:xfrm>
                  <a:off x="1655" y="1525"/>
                  <a:ext cx="91" cy="1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CA"/>
                </a:p>
              </p:txBody>
            </p:sp>
          </p:grpSp>
        </p:grpSp>
        <p:sp>
          <p:nvSpPr>
            <p:cNvPr id="20486" name="Text Box 71"/>
            <p:cNvSpPr txBox="1">
              <a:spLocks noChangeArrowheads="1"/>
            </p:cNvSpPr>
            <p:nvPr/>
          </p:nvSpPr>
          <p:spPr bwMode="auto">
            <a:xfrm>
              <a:off x="295" y="769"/>
              <a:ext cx="11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sz="1600"/>
            </a:p>
          </p:txBody>
        </p:sp>
        <p:sp>
          <p:nvSpPr>
            <p:cNvPr id="20487" name="Text Box 72"/>
            <p:cNvSpPr txBox="1">
              <a:spLocks noChangeArrowheads="1"/>
            </p:cNvSpPr>
            <p:nvPr/>
          </p:nvSpPr>
          <p:spPr bwMode="auto">
            <a:xfrm>
              <a:off x="249" y="769"/>
              <a:ext cx="85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CA" altLang="en-US" sz="1600"/>
                <a:t>r1 (chambre)</a:t>
              </a:r>
            </a:p>
          </p:txBody>
        </p:sp>
        <p:sp>
          <p:nvSpPr>
            <p:cNvPr id="20488" name="Text Box 73"/>
            <p:cNvSpPr txBox="1">
              <a:spLocks noChangeArrowheads="1"/>
            </p:cNvSpPr>
            <p:nvPr/>
          </p:nvSpPr>
          <p:spPr bwMode="auto">
            <a:xfrm>
              <a:off x="1156" y="769"/>
              <a:ext cx="85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CA" altLang="en-US" sz="1600"/>
                <a:t>r2 (chambre)</a:t>
              </a:r>
            </a:p>
          </p:txBody>
        </p:sp>
        <p:sp>
          <p:nvSpPr>
            <p:cNvPr id="20489" name="Text Box 74"/>
            <p:cNvSpPr txBox="1">
              <a:spLocks noChangeArrowheads="1"/>
            </p:cNvSpPr>
            <p:nvPr/>
          </p:nvSpPr>
          <p:spPr bwMode="auto">
            <a:xfrm>
              <a:off x="295" y="1631"/>
              <a:ext cx="80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CA" altLang="en-US" sz="1600"/>
                <a:t>c1 (corridor)</a:t>
              </a:r>
            </a:p>
          </p:txBody>
        </p:sp>
        <p:sp>
          <p:nvSpPr>
            <p:cNvPr id="20490" name="Text Box 75"/>
            <p:cNvSpPr txBox="1">
              <a:spLocks noChangeArrowheads="1"/>
            </p:cNvSpPr>
            <p:nvPr/>
          </p:nvSpPr>
          <p:spPr bwMode="auto">
            <a:xfrm>
              <a:off x="2971" y="769"/>
              <a:ext cx="72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CA" altLang="en-US" sz="1600"/>
                <a:t>r4 (cusine)</a:t>
              </a:r>
            </a:p>
          </p:txBody>
        </p:sp>
        <p:sp>
          <p:nvSpPr>
            <p:cNvPr id="20491" name="Text Box 76"/>
            <p:cNvSpPr txBox="1">
              <a:spLocks noChangeArrowheads="1"/>
            </p:cNvSpPr>
            <p:nvPr/>
          </p:nvSpPr>
          <p:spPr bwMode="auto">
            <a:xfrm>
              <a:off x="2018" y="769"/>
              <a:ext cx="72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CA" altLang="en-US" sz="1600"/>
                <a:t>r3 (s. bain)</a:t>
              </a:r>
            </a:p>
          </p:txBody>
        </p:sp>
        <p:sp>
          <p:nvSpPr>
            <p:cNvPr id="20492" name="Text Box 77"/>
            <p:cNvSpPr txBox="1">
              <a:spLocks noChangeArrowheads="1"/>
            </p:cNvSpPr>
            <p:nvPr/>
          </p:nvSpPr>
          <p:spPr bwMode="auto">
            <a:xfrm>
              <a:off x="2109" y="1585"/>
              <a:ext cx="80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CA" altLang="en-US" sz="1600"/>
                <a:t>c2 (corridor)</a:t>
              </a:r>
            </a:p>
          </p:txBody>
        </p:sp>
        <p:sp>
          <p:nvSpPr>
            <p:cNvPr id="20493" name="Text Box 78"/>
            <p:cNvSpPr txBox="1">
              <a:spLocks noChangeArrowheads="1"/>
            </p:cNvSpPr>
            <p:nvPr/>
          </p:nvSpPr>
          <p:spPr bwMode="auto">
            <a:xfrm>
              <a:off x="1202" y="1036"/>
              <a:ext cx="44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CA" altLang="en-US" sz="1600" i="1">
                  <a:solidFill>
                    <a:schemeClr val="accent2"/>
                  </a:solidFill>
                </a:rPr>
                <a:t>Smith</a:t>
              </a:r>
            </a:p>
          </p:txBody>
        </p:sp>
        <p:sp>
          <p:nvSpPr>
            <p:cNvPr id="20494" name="Text Box 79"/>
            <p:cNvSpPr txBox="1">
              <a:spLocks noChangeArrowheads="1"/>
            </p:cNvSpPr>
            <p:nvPr/>
          </p:nvSpPr>
          <p:spPr bwMode="auto">
            <a:xfrm>
              <a:off x="1202" y="1571"/>
              <a:ext cx="65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CA" altLang="en-US" sz="1600" i="1">
                  <a:solidFill>
                    <a:schemeClr val="accent2"/>
                  </a:solidFill>
                </a:rPr>
                <a:t>Infirmière</a:t>
              </a:r>
            </a:p>
          </p:txBody>
        </p:sp>
        <p:sp>
          <p:nvSpPr>
            <p:cNvPr id="20495" name="Text Box 80"/>
            <p:cNvSpPr txBox="1">
              <a:spLocks noChangeArrowheads="1"/>
            </p:cNvSpPr>
            <p:nvPr/>
          </p:nvSpPr>
          <p:spPr bwMode="auto">
            <a:xfrm>
              <a:off x="612" y="1207"/>
              <a:ext cx="32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CA" altLang="en-US" sz="1600" i="1"/>
                <a:t>d11</a:t>
              </a:r>
            </a:p>
          </p:txBody>
        </p:sp>
        <p:sp>
          <p:nvSpPr>
            <p:cNvPr id="20496" name="Text Box 81"/>
            <p:cNvSpPr txBox="1">
              <a:spLocks noChangeArrowheads="1"/>
            </p:cNvSpPr>
            <p:nvPr/>
          </p:nvSpPr>
          <p:spPr bwMode="auto">
            <a:xfrm>
              <a:off x="1565" y="1207"/>
              <a:ext cx="32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CA" altLang="en-US" sz="1600" i="1"/>
                <a:t>d12</a:t>
              </a:r>
            </a:p>
          </p:txBody>
        </p:sp>
        <p:sp>
          <p:nvSpPr>
            <p:cNvPr id="20497" name="Text Box 82"/>
            <p:cNvSpPr txBox="1">
              <a:spLocks noChangeArrowheads="1"/>
            </p:cNvSpPr>
            <p:nvPr/>
          </p:nvSpPr>
          <p:spPr bwMode="auto">
            <a:xfrm>
              <a:off x="2426" y="1162"/>
              <a:ext cx="32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CA" altLang="en-US" sz="1600" i="1"/>
                <a:t>d23</a:t>
              </a:r>
            </a:p>
          </p:txBody>
        </p:sp>
        <p:sp>
          <p:nvSpPr>
            <p:cNvPr id="20498" name="Text Box 83"/>
            <p:cNvSpPr txBox="1">
              <a:spLocks noChangeArrowheads="1"/>
            </p:cNvSpPr>
            <p:nvPr/>
          </p:nvSpPr>
          <p:spPr bwMode="auto">
            <a:xfrm>
              <a:off x="3334" y="1207"/>
              <a:ext cx="32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CA" altLang="en-US" sz="1600" i="1"/>
                <a:t>d24</a:t>
              </a:r>
            </a:p>
          </p:txBody>
        </p:sp>
        <p:pic>
          <p:nvPicPr>
            <p:cNvPr id="20499" name="Picture 84" descr="c0111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0" y="1525"/>
              <a:ext cx="409" cy="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p:txBody>
          <a:bodyPr/>
          <a:lstStyle/>
          <a:p>
            <a:pPr eaLnBrk="1" hangingPunct="1">
              <a:defRPr/>
            </a:pPr>
            <a:r>
              <a:rPr lang="fr-CA" sz="3400">
                <a:effectLst>
                  <a:outerShdw blurRad="38100" dist="38100" dir="2700000" algn="tl">
                    <a:srgbClr val="000000"/>
                  </a:outerShdw>
                </a:effectLst>
              </a:rPr>
              <a:t>Exemple :</a:t>
            </a:r>
          </a:p>
        </p:txBody>
      </p:sp>
      <p:sp>
        <p:nvSpPr>
          <p:cNvPr id="21507" name="Rectangle 3"/>
          <p:cNvSpPr>
            <a:spLocks noGrp="1" noChangeArrowheads="1"/>
          </p:cNvSpPr>
          <p:nvPr>
            <p:ph type="body" sz="half" idx="2"/>
          </p:nvPr>
        </p:nvSpPr>
        <p:spPr>
          <a:xfrm>
            <a:off x="468313" y="2997200"/>
            <a:ext cx="8218487" cy="3095625"/>
          </a:xfrm>
        </p:spPr>
        <p:txBody>
          <a:bodyPr/>
          <a:lstStyle/>
          <a:p>
            <a:pPr eaLnBrk="1" hangingPunct="1"/>
            <a:r>
              <a:rPr lang="fr-CA" altLang="en-US" sz="2000"/>
              <a:t>But cyclique :</a:t>
            </a:r>
            <a:r>
              <a:rPr lang="fr-CA" altLang="en-US" sz="2000">
                <a:solidFill>
                  <a:schemeClr val="accent1"/>
                </a:solidFill>
              </a:rPr>
              <a:t> </a:t>
            </a:r>
          </a:p>
          <a:p>
            <a:pPr eaLnBrk="1" hangingPunct="1">
              <a:buFont typeface="Wingdings" pitchFamily="2" charset="2"/>
              <a:buNone/>
            </a:pPr>
            <a:endParaRPr lang="fr-CA" altLang="en-US" sz="2000">
              <a:solidFill>
                <a:schemeClr val="accent1"/>
              </a:solidFill>
            </a:endParaRPr>
          </a:p>
          <a:p>
            <a:pPr marL="742950" lvl="1" indent="-285750" eaLnBrk="1" hangingPunct="1"/>
            <a:r>
              <a:rPr lang="fr-CA" altLang="en-US" sz="2000"/>
              <a:t>Le robot doit continuellement surveiller (visiter) r1 et r3</a:t>
            </a:r>
          </a:p>
          <a:p>
            <a:pPr marL="742950" lvl="1" indent="-285750" eaLnBrk="1" hangingPunct="1">
              <a:buFont typeface="Wingdings" pitchFamily="2" charset="2"/>
              <a:buNone/>
            </a:pPr>
            <a:endParaRPr lang="fr-CA" altLang="en-US" sz="2000">
              <a:solidFill>
                <a:schemeClr val="accent1"/>
              </a:solidFill>
            </a:endParaRPr>
          </a:p>
          <a:p>
            <a:pPr marL="742950" lvl="1" indent="-285750" eaLnBrk="1" hangingPunct="1"/>
            <a:r>
              <a:rPr lang="fr-CA" altLang="en-US" sz="2000">
                <a:solidFill>
                  <a:schemeClr val="accent1"/>
                </a:solidFill>
              </a:rPr>
              <a:t>[] (in(robot, r1) -&gt; &lt;&gt; in(robot, r3)) </a:t>
            </a:r>
            <a:r>
              <a:rPr lang="fr-CA" altLang="en-US" sz="2000">
                <a:solidFill>
                  <a:schemeClr val="accent1"/>
                </a:solidFill>
                <a:cs typeface="Arial" charset="0"/>
              </a:rPr>
              <a:t>Λ </a:t>
            </a:r>
          </a:p>
          <a:p>
            <a:pPr marL="742950" lvl="1" indent="-285750" eaLnBrk="1" hangingPunct="1">
              <a:buFont typeface="Wingdings" pitchFamily="2" charset="2"/>
              <a:buNone/>
            </a:pPr>
            <a:r>
              <a:rPr lang="fr-CA" altLang="en-US" sz="2000">
                <a:solidFill>
                  <a:schemeClr val="accent1"/>
                </a:solidFill>
              </a:rPr>
              <a:t>    [] (in(robot, r3) -&gt; &lt;&gt; in(robot, r1)) </a:t>
            </a:r>
            <a:endParaRPr lang="fr-CA" altLang="en-US" sz="2000">
              <a:solidFill>
                <a:schemeClr val="accent1"/>
              </a:solidFill>
              <a:cs typeface="Arial" charset="0"/>
            </a:endParaRPr>
          </a:p>
          <a:p>
            <a:pPr marL="742950" lvl="1" indent="-285750" eaLnBrk="1" hangingPunct="1"/>
            <a:r>
              <a:rPr lang="fr-CA" altLang="en-US" sz="2000"/>
              <a:t>Plan: </a:t>
            </a:r>
            <a:r>
              <a:rPr lang="fr-CA" altLang="en-US" sz="2000">
                <a:solidFill>
                  <a:srgbClr val="FF9933"/>
                </a:solidFill>
              </a:rPr>
              <a:t>((close(d11), open(d11), mv(r1,c1), mv(c1,c2), mv(c2,r3), </a:t>
            </a:r>
          </a:p>
          <a:p>
            <a:pPr marL="742950" lvl="1" indent="-285750" eaLnBrk="1" hangingPunct="1">
              <a:buFont typeface="Wingdings" pitchFamily="2" charset="2"/>
              <a:buNone/>
            </a:pPr>
            <a:r>
              <a:rPr lang="fr-CA" altLang="en-US" sz="2000">
                <a:solidFill>
                  <a:srgbClr val="FF9933"/>
                </a:solidFill>
              </a:rPr>
              <a:t>               close(d23), open(d23), mv(r3,c2), mv(c2,c1), mv(c1,r1),0)</a:t>
            </a:r>
          </a:p>
        </p:txBody>
      </p:sp>
      <p:grpSp>
        <p:nvGrpSpPr>
          <p:cNvPr id="21508" name="Group 44"/>
          <p:cNvGrpSpPr>
            <a:grpSpLocks/>
          </p:cNvGrpSpPr>
          <p:nvPr/>
        </p:nvGrpSpPr>
        <p:grpSpPr bwMode="auto">
          <a:xfrm>
            <a:off x="2268538" y="908050"/>
            <a:ext cx="5762625" cy="1944688"/>
            <a:chOff x="249" y="754"/>
            <a:chExt cx="3630" cy="1225"/>
          </a:xfrm>
        </p:grpSpPr>
        <p:grpSp>
          <p:nvGrpSpPr>
            <p:cNvPr id="21509" name="Group 45"/>
            <p:cNvGrpSpPr>
              <a:grpSpLocks/>
            </p:cNvGrpSpPr>
            <p:nvPr/>
          </p:nvGrpSpPr>
          <p:grpSpPr bwMode="auto">
            <a:xfrm>
              <a:off x="249" y="754"/>
              <a:ext cx="3629" cy="1225"/>
              <a:chOff x="249" y="845"/>
              <a:chExt cx="3630" cy="1180"/>
            </a:xfrm>
          </p:grpSpPr>
          <p:sp>
            <p:nvSpPr>
              <p:cNvPr id="21524" name="Rectangle 46"/>
              <p:cNvSpPr>
                <a:spLocks noChangeArrowheads="1"/>
              </p:cNvSpPr>
              <p:nvPr/>
            </p:nvSpPr>
            <p:spPr bwMode="auto">
              <a:xfrm>
                <a:off x="249" y="845"/>
                <a:ext cx="3629" cy="118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CA" altLang="en-US" sz="1600"/>
              </a:p>
            </p:txBody>
          </p:sp>
          <p:sp>
            <p:nvSpPr>
              <p:cNvPr id="21525" name="Line 47"/>
              <p:cNvSpPr>
                <a:spLocks noChangeShapeType="1"/>
              </p:cNvSpPr>
              <p:nvPr/>
            </p:nvSpPr>
            <p:spPr bwMode="auto">
              <a:xfrm>
                <a:off x="249" y="1571"/>
                <a:ext cx="31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1526" name="Line 48"/>
              <p:cNvSpPr>
                <a:spLocks noChangeShapeType="1"/>
              </p:cNvSpPr>
              <p:nvPr/>
            </p:nvSpPr>
            <p:spPr bwMode="auto">
              <a:xfrm>
                <a:off x="839" y="1571"/>
                <a:ext cx="31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1527" name="Line 49"/>
              <p:cNvSpPr>
                <a:spLocks noChangeShapeType="1"/>
              </p:cNvSpPr>
              <p:nvPr/>
            </p:nvSpPr>
            <p:spPr bwMode="auto">
              <a:xfrm>
                <a:off x="1156" y="845"/>
                <a:ext cx="0" cy="72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1528" name="Line 50"/>
              <p:cNvSpPr>
                <a:spLocks noChangeShapeType="1"/>
              </p:cNvSpPr>
              <p:nvPr/>
            </p:nvSpPr>
            <p:spPr bwMode="auto">
              <a:xfrm>
                <a:off x="1156" y="1571"/>
                <a:ext cx="31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1529" name="Line 51"/>
              <p:cNvSpPr>
                <a:spLocks noChangeShapeType="1"/>
              </p:cNvSpPr>
              <p:nvPr/>
            </p:nvSpPr>
            <p:spPr bwMode="auto">
              <a:xfrm>
                <a:off x="1746" y="1571"/>
                <a:ext cx="31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1530" name="Line 52"/>
              <p:cNvSpPr>
                <a:spLocks noChangeShapeType="1"/>
              </p:cNvSpPr>
              <p:nvPr/>
            </p:nvSpPr>
            <p:spPr bwMode="auto">
              <a:xfrm>
                <a:off x="2063" y="845"/>
                <a:ext cx="1" cy="90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grpSp>
            <p:nvGrpSpPr>
              <p:cNvPr id="21531" name="Group 53"/>
              <p:cNvGrpSpPr>
                <a:grpSpLocks/>
              </p:cNvGrpSpPr>
              <p:nvPr/>
            </p:nvGrpSpPr>
            <p:grpSpPr bwMode="auto">
              <a:xfrm>
                <a:off x="2064" y="845"/>
                <a:ext cx="908" cy="726"/>
                <a:chOff x="385" y="1071"/>
                <a:chExt cx="908" cy="726"/>
              </a:xfrm>
            </p:grpSpPr>
            <p:sp>
              <p:nvSpPr>
                <p:cNvPr id="21546" name="Line 54"/>
                <p:cNvSpPr>
                  <a:spLocks noChangeShapeType="1"/>
                </p:cNvSpPr>
                <p:nvPr/>
              </p:nvSpPr>
              <p:spPr bwMode="auto">
                <a:xfrm>
                  <a:off x="385" y="1797"/>
                  <a:ext cx="31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1547" name="Line 55"/>
                <p:cNvSpPr>
                  <a:spLocks noChangeShapeType="1"/>
                </p:cNvSpPr>
                <p:nvPr/>
              </p:nvSpPr>
              <p:spPr bwMode="auto">
                <a:xfrm>
                  <a:off x="975" y="1797"/>
                  <a:ext cx="31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1548" name="Line 56"/>
                <p:cNvSpPr>
                  <a:spLocks noChangeShapeType="1"/>
                </p:cNvSpPr>
                <p:nvPr/>
              </p:nvSpPr>
              <p:spPr bwMode="auto">
                <a:xfrm>
                  <a:off x="1292" y="1071"/>
                  <a:ext cx="0" cy="72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grpSp>
          <p:sp>
            <p:nvSpPr>
              <p:cNvPr id="21532" name="Line 57"/>
              <p:cNvSpPr>
                <a:spLocks noChangeShapeType="1"/>
              </p:cNvSpPr>
              <p:nvPr/>
            </p:nvSpPr>
            <p:spPr bwMode="auto">
              <a:xfrm>
                <a:off x="2971" y="1571"/>
                <a:ext cx="31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1533" name="Line 58"/>
              <p:cNvSpPr>
                <a:spLocks noChangeShapeType="1"/>
              </p:cNvSpPr>
              <p:nvPr/>
            </p:nvSpPr>
            <p:spPr bwMode="auto">
              <a:xfrm>
                <a:off x="3561" y="1571"/>
                <a:ext cx="31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grpSp>
            <p:nvGrpSpPr>
              <p:cNvPr id="21534" name="Group 59"/>
              <p:cNvGrpSpPr>
                <a:grpSpLocks/>
              </p:cNvGrpSpPr>
              <p:nvPr/>
            </p:nvGrpSpPr>
            <p:grpSpPr bwMode="auto">
              <a:xfrm>
                <a:off x="1474" y="1435"/>
                <a:ext cx="272" cy="136"/>
                <a:chOff x="1474" y="1525"/>
                <a:chExt cx="272" cy="136"/>
              </a:xfrm>
            </p:grpSpPr>
            <p:sp>
              <p:nvSpPr>
                <p:cNvPr id="21544" name="Line 60"/>
                <p:cNvSpPr>
                  <a:spLocks noChangeShapeType="1"/>
                </p:cNvSpPr>
                <p:nvPr/>
              </p:nvSpPr>
              <p:spPr bwMode="auto">
                <a:xfrm flipV="1">
                  <a:off x="1474" y="1525"/>
                  <a:ext cx="181" cy="1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1545" name="Arc 61"/>
                <p:cNvSpPr>
                  <a:spLocks/>
                </p:cNvSpPr>
                <p:nvPr/>
              </p:nvSpPr>
              <p:spPr bwMode="auto">
                <a:xfrm>
                  <a:off x="1655" y="1525"/>
                  <a:ext cx="91" cy="1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CA"/>
                </a:p>
              </p:txBody>
            </p:sp>
          </p:grpSp>
          <p:grpSp>
            <p:nvGrpSpPr>
              <p:cNvPr id="21535" name="Group 62"/>
              <p:cNvGrpSpPr>
                <a:grpSpLocks/>
              </p:cNvGrpSpPr>
              <p:nvPr/>
            </p:nvGrpSpPr>
            <p:grpSpPr bwMode="auto">
              <a:xfrm>
                <a:off x="567" y="1435"/>
                <a:ext cx="272" cy="136"/>
                <a:chOff x="1474" y="1525"/>
                <a:chExt cx="272" cy="136"/>
              </a:xfrm>
            </p:grpSpPr>
            <p:sp>
              <p:nvSpPr>
                <p:cNvPr id="21542" name="Line 63"/>
                <p:cNvSpPr>
                  <a:spLocks noChangeShapeType="1"/>
                </p:cNvSpPr>
                <p:nvPr/>
              </p:nvSpPr>
              <p:spPr bwMode="auto">
                <a:xfrm flipV="1">
                  <a:off x="1474" y="1525"/>
                  <a:ext cx="181" cy="1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1543" name="Arc 64"/>
                <p:cNvSpPr>
                  <a:spLocks/>
                </p:cNvSpPr>
                <p:nvPr/>
              </p:nvSpPr>
              <p:spPr bwMode="auto">
                <a:xfrm>
                  <a:off x="1655" y="1525"/>
                  <a:ext cx="91" cy="1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CA"/>
                </a:p>
              </p:txBody>
            </p:sp>
          </p:grpSp>
          <p:grpSp>
            <p:nvGrpSpPr>
              <p:cNvPr id="21536" name="Group 65"/>
              <p:cNvGrpSpPr>
                <a:grpSpLocks/>
              </p:cNvGrpSpPr>
              <p:nvPr/>
            </p:nvGrpSpPr>
            <p:grpSpPr bwMode="auto">
              <a:xfrm>
                <a:off x="2381" y="1435"/>
                <a:ext cx="272" cy="136"/>
                <a:chOff x="1474" y="1525"/>
                <a:chExt cx="272" cy="136"/>
              </a:xfrm>
            </p:grpSpPr>
            <p:sp>
              <p:nvSpPr>
                <p:cNvPr id="21540" name="Line 66"/>
                <p:cNvSpPr>
                  <a:spLocks noChangeShapeType="1"/>
                </p:cNvSpPr>
                <p:nvPr/>
              </p:nvSpPr>
              <p:spPr bwMode="auto">
                <a:xfrm flipV="1">
                  <a:off x="1474" y="1525"/>
                  <a:ext cx="181" cy="1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1541" name="Arc 67"/>
                <p:cNvSpPr>
                  <a:spLocks/>
                </p:cNvSpPr>
                <p:nvPr/>
              </p:nvSpPr>
              <p:spPr bwMode="auto">
                <a:xfrm>
                  <a:off x="1655" y="1525"/>
                  <a:ext cx="91" cy="1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CA"/>
                </a:p>
              </p:txBody>
            </p:sp>
          </p:grpSp>
          <p:grpSp>
            <p:nvGrpSpPr>
              <p:cNvPr id="21537" name="Group 68"/>
              <p:cNvGrpSpPr>
                <a:grpSpLocks/>
              </p:cNvGrpSpPr>
              <p:nvPr/>
            </p:nvGrpSpPr>
            <p:grpSpPr bwMode="auto">
              <a:xfrm>
                <a:off x="3288" y="1435"/>
                <a:ext cx="272" cy="136"/>
                <a:chOff x="1474" y="1525"/>
                <a:chExt cx="272" cy="136"/>
              </a:xfrm>
            </p:grpSpPr>
            <p:sp>
              <p:nvSpPr>
                <p:cNvPr id="21538" name="Line 69"/>
                <p:cNvSpPr>
                  <a:spLocks noChangeShapeType="1"/>
                </p:cNvSpPr>
                <p:nvPr/>
              </p:nvSpPr>
              <p:spPr bwMode="auto">
                <a:xfrm flipV="1">
                  <a:off x="1474" y="1525"/>
                  <a:ext cx="181" cy="1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1539" name="Arc 70"/>
                <p:cNvSpPr>
                  <a:spLocks/>
                </p:cNvSpPr>
                <p:nvPr/>
              </p:nvSpPr>
              <p:spPr bwMode="auto">
                <a:xfrm>
                  <a:off x="1655" y="1525"/>
                  <a:ext cx="91" cy="1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CA"/>
                </a:p>
              </p:txBody>
            </p:sp>
          </p:grpSp>
        </p:grpSp>
        <p:sp>
          <p:nvSpPr>
            <p:cNvPr id="21510" name="Text Box 71"/>
            <p:cNvSpPr txBox="1">
              <a:spLocks noChangeArrowheads="1"/>
            </p:cNvSpPr>
            <p:nvPr/>
          </p:nvSpPr>
          <p:spPr bwMode="auto">
            <a:xfrm>
              <a:off x="295" y="769"/>
              <a:ext cx="11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sz="1600"/>
            </a:p>
          </p:txBody>
        </p:sp>
        <p:sp>
          <p:nvSpPr>
            <p:cNvPr id="21511" name="Text Box 72"/>
            <p:cNvSpPr txBox="1">
              <a:spLocks noChangeArrowheads="1"/>
            </p:cNvSpPr>
            <p:nvPr/>
          </p:nvSpPr>
          <p:spPr bwMode="auto">
            <a:xfrm>
              <a:off x="249" y="769"/>
              <a:ext cx="85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CA" altLang="en-US" sz="1600"/>
                <a:t>r1 (chambre)</a:t>
              </a:r>
            </a:p>
          </p:txBody>
        </p:sp>
        <p:sp>
          <p:nvSpPr>
            <p:cNvPr id="21512" name="Text Box 73"/>
            <p:cNvSpPr txBox="1">
              <a:spLocks noChangeArrowheads="1"/>
            </p:cNvSpPr>
            <p:nvPr/>
          </p:nvSpPr>
          <p:spPr bwMode="auto">
            <a:xfrm>
              <a:off x="1156" y="769"/>
              <a:ext cx="85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CA" altLang="en-US" sz="1600"/>
                <a:t>r2 (chambre)</a:t>
              </a:r>
            </a:p>
          </p:txBody>
        </p:sp>
        <p:sp>
          <p:nvSpPr>
            <p:cNvPr id="21513" name="Text Box 74"/>
            <p:cNvSpPr txBox="1">
              <a:spLocks noChangeArrowheads="1"/>
            </p:cNvSpPr>
            <p:nvPr/>
          </p:nvSpPr>
          <p:spPr bwMode="auto">
            <a:xfrm>
              <a:off x="295" y="1631"/>
              <a:ext cx="80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CA" altLang="en-US" sz="1600"/>
                <a:t>c1 (corridor)</a:t>
              </a:r>
            </a:p>
          </p:txBody>
        </p:sp>
        <p:sp>
          <p:nvSpPr>
            <p:cNvPr id="21514" name="Text Box 75"/>
            <p:cNvSpPr txBox="1">
              <a:spLocks noChangeArrowheads="1"/>
            </p:cNvSpPr>
            <p:nvPr/>
          </p:nvSpPr>
          <p:spPr bwMode="auto">
            <a:xfrm>
              <a:off x="2971" y="769"/>
              <a:ext cx="72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CA" altLang="en-US" sz="1600"/>
                <a:t>r4 (cusine)</a:t>
              </a:r>
            </a:p>
          </p:txBody>
        </p:sp>
        <p:sp>
          <p:nvSpPr>
            <p:cNvPr id="21515" name="Text Box 76"/>
            <p:cNvSpPr txBox="1">
              <a:spLocks noChangeArrowheads="1"/>
            </p:cNvSpPr>
            <p:nvPr/>
          </p:nvSpPr>
          <p:spPr bwMode="auto">
            <a:xfrm>
              <a:off x="2018" y="769"/>
              <a:ext cx="72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CA" altLang="en-US" sz="1600"/>
                <a:t>r3 (s. bain)</a:t>
              </a:r>
            </a:p>
          </p:txBody>
        </p:sp>
        <p:sp>
          <p:nvSpPr>
            <p:cNvPr id="21516" name="Text Box 77"/>
            <p:cNvSpPr txBox="1">
              <a:spLocks noChangeArrowheads="1"/>
            </p:cNvSpPr>
            <p:nvPr/>
          </p:nvSpPr>
          <p:spPr bwMode="auto">
            <a:xfrm>
              <a:off x="2109" y="1585"/>
              <a:ext cx="80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CA" altLang="en-US" sz="1600"/>
                <a:t>c2 (corridor)</a:t>
              </a:r>
            </a:p>
          </p:txBody>
        </p:sp>
        <p:sp>
          <p:nvSpPr>
            <p:cNvPr id="21517" name="Text Box 78"/>
            <p:cNvSpPr txBox="1">
              <a:spLocks noChangeArrowheads="1"/>
            </p:cNvSpPr>
            <p:nvPr/>
          </p:nvSpPr>
          <p:spPr bwMode="auto">
            <a:xfrm>
              <a:off x="1202" y="1036"/>
              <a:ext cx="44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CA" altLang="en-US" sz="1600" i="1">
                  <a:solidFill>
                    <a:schemeClr val="accent2"/>
                  </a:solidFill>
                </a:rPr>
                <a:t>Smith</a:t>
              </a:r>
            </a:p>
          </p:txBody>
        </p:sp>
        <p:sp>
          <p:nvSpPr>
            <p:cNvPr id="21518" name="Text Box 79"/>
            <p:cNvSpPr txBox="1">
              <a:spLocks noChangeArrowheads="1"/>
            </p:cNvSpPr>
            <p:nvPr/>
          </p:nvSpPr>
          <p:spPr bwMode="auto">
            <a:xfrm>
              <a:off x="1202" y="1571"/>
              <a:ext cx="65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CA" altLang="en-US" sz="1600" i="1">
                  <a:solidFill>
                    <a:schemeClr val="accent2"/>
                  </a:solidFill>
                </a:rPr>
                <a:t>Infirmière</a:t>
              </a:r>
            </a:p>
          </p:txBody>
        </p:sp>
        <p:sp>
          <p:nvSpPr>
            <p:cNvPr id="21519" name="Text Box 80"/>
            <p:cNvSpPr txBox="1">
              <a:spLocks noChangeArrowheads="1"/>
            </p:cNvSpPr>
            <p:nvPr/>
          </p:nvSpPr>
          <p:spPr bwMode="auto">
            <a:xfrm>
              <a:off x="612" y="1207"/>
              <a:ext cx="32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CA" altLang="en-US" sz="1600" i="1"/>
                <a:t>d11</a:t>
              </a:r>
            </a:p>
          </p:txBody>
        </p:sp>
        <p:sp>
          <p:nvSpPr>
            <p:cNvPr id="21520" name="Text Box 81"/>
            <p:cNvSpPr txBox="1">
              <a:spLocks noChangeArrowheads="1"/>
            </p:cNvSpPr>
            <p:nvPr/>
          </p:nvSpPr>
          <p:spPr bwMode="auto">
            <a:xfrm>
              <a:off x="1565" y="1207"/>
              <a:ext cx="32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CA" altLang="en-US" sz="1600" i="1"/>
                <a:t>d12</a:t>
              </a:r>
            </a:p>
          </p:txBody>
        </p:sp>
        <p:sp>
          <p:nvSpPr>
            <p:cNvPr id="21521" name="Text Box 82"/>
            <p:cNvSpPr txBox="1">
              <a:spLocks noChangeArrowheads="1"/>
            </p:cNvSpPr>
            <p:nvPr/>
          </p:nvSpPr>
          <p:spPr bwMode="auto">
            <a:xfrm>
              <a:off x="2426" y="1162"/>
              <a:ext cx="32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CA" altLang="en-US" sz="1600" i="1"/>
                <a:t>d23</a:t>
              </a:r>
            </a:p>
          </p:txBody>
        </p:sp>
        <p:sp>
          <p:nvSpPr>
            <p:cNvPr id="21522" name="Text Box 83"/>
            <p:cNvSpPr txBox="1">
              <a:spLocks noChangeArrowheads="1"/>
            </p:cNvSpPr>
            <p:nvPr/>
          </p:nvSpPr>
          <p:spPr bwMode="auto">
            <a:xfrm>
              <a:off x="3334" y="1207"/>
              <a:ext cx="32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CA" altLang="en-US" sz="1600" i="1"/>
                <a:t>d24</a:t>
              </a:r>
            </a:p>
          </p:txBody>
        </p:sp>
        <p:pic>
          <p:nvPicPr>
            <p:cNvPr id="21523" name="Picture 84" descr="c0111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0" y="1525"/>
              <a:ext cx="409" cy="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en-US"/>
              <a:t>Au de là de TLPLAN</a:t>
            </a:r>
          </a:p>
        </p:txBody>
      </p:sp>
      <p:sp>
        <p:nvSpPr>
          <p:cNvPr id="22531" name="Rectangle 3"/>
          <p:cNvSpPr>
            <a:spLocks noGrp="1" noChangeArrowheads="1"/>
          </p:cNvSpPr>
          <p:nvPr>
            <p:ph type="body" idx="1"/>
          </p:nvPr>
        </p:nvSpPr>
        <p:spPr>
          <a:xfrm>
            <a:off x="350838" y="1374775"/>
            <a:ext cx="8497887" cy="4670425"/>
          </a:xfrm>
        </p:spPr>
        <p:txBody>
          <a:bodyPr/>
          <a:lstStyle/>
          <a:p>
            <a:pPr eaLnBrk="1" hangingPunct="1">
              <a:defRPr/>
            </a:pPr>
            <a:r>
              <a:rPr lang="fr-CA" sz="1800" dirty="0"/>
              <a:t>TALPLANNER</a:t>
            </a:r>
          </a:p>
          <a:p>
            <a:pPr marL="742950" lvl="1" indent="-285750" eaLnBrk="1" hangingPunct="1">
              <a:buFont typeface="Wingdings" pitchFamily="2" charset="2"/>
              <a:buNone/>
              <a:defRPr/>
            </a:pPr>
            <a:endParaRPr lang="fr-CA" sz="1800" dirty="0"/>
          </a:p>
          <a:p>
            <a:pPr marL="742950" lvl="1" indent="-285750" eaLnBrk="1" hangingPunct="1">
              <a:defRPr/>
            </a:pPr>
            <a:r>
              <a:rPr lang="fr-CA" sz="1800" dirty="0" err="1"/>
              <a:t>Kvarnström</a:t>
            </a:r>
            <a:r>
              <a:rPr lang="fr-CA" sz="1800" dirty="0"/>
              <a:t> and Doherty (Linköping </a:t>
            </a:r>
            <a:r>
              <a:rPr lang="fr-CA" sz="1800" dirty="0" err="1"/>
              <a:t>University</a:t>
            </a:r>
            <a:r>
              <a:rPr lang="fr-CA" sz="1800" dirty="0"/>
              <a:t>, </a:t>
            </a:r>
            <a:r>
              <a:rPr lang="fr-CA" sz="1800" dirty="0" err="1"/>
              <a:t>Sweden</a:t>
            </a:r>
            <a:r>
              <a:rPr lang="fr-CA" sz="1800" dirty="0"/>
              <a:t>)</a:t>
            </a:r>
          </a:p>
          <a:p>
            <a:pPr marL="742950" lvl="1" indent="-285750" eaLnBrk="1" hangingPunct="1">
              <a:buFont typeface="Wingdings" pitchFamily="2" charset="2"/>
              <a:buNone/>
              <a:defRPr/>
            </a:pPr>
            <a:endParaRPr lang="fr-CA" sz="1800" dirty="0"/>
          </a:p>
          <a:p>
            <a:pPr eaLnBrk="1" hangingPunct="1">
              <a:defRPr/>
            </a:pPr>
            <a:r>
              <a:rPr lang="fr-CA" sz="1800" dirty="0"/>
              <a:t>Préférences temporellement étendues</a:t>
            </a:r>
          </a:p>
          <a:p>
            <a:pPr eaLnBrk="1" hangingPunct="1">
              <a:defRPr/>
            </a:pPr>
            <a:endParaRPr lang="fr-CA" sz="1800" dirty="0"/>
          </a:p>
          <a:p>
            <a:pPr marL="742950" lvl="1" indent="-285750" eaLnBrk="1" hangingPunct="1">
              <a:defRPr/>
            </a:pPr>
            <a:r>
              <a:rPr lang="fr-CA" sz="1800" dirty="0" err="1"/>
              <a:t>McIlRaith</a:t>
            </a:r>
            <a:r>
              <a:rPr lang="fr-CA" sz="1800" dirty="0"/>
              <a:t> and </a:t>
            </a:r>
            <a:r>
              <a:rPr lang="fr-CA" sz="1800" dirty="0" err="1"/>
              <a:t>Baier</a:t>
            </a:r>
            <a:r>
              <a:rPr lang="fr-CA" sz="1800" dirty="0"/>
              <a:t> (</a:t>
            </a:r>
            <a:r>
              <a:rPr lang="fr-CA" sz="1800" dirty="0" err="1"/>
              <a:t>University</a:t>
            </a:r>
            <a:r>
              <a:rPr lang="fr-CA" sz="1800" dirty="0"/>
              <a:t> of Toronto)</a:t>
            </a:r>
          </a:p>
          <a:p>
            <a:pPr marL="742950" lvl="1" indent="-285750" eaLnBrk="1" hangingPunct="1">
              <a:defRPr/>
            </a:pPr>
            <a:endParaRPr lang="fr-CA" sz="1800" dirty="0"/>
          </a:p>
          <a:p>
            <a:pPr marL="415925" indent="-285750" eaLnBrk="1" hangingPunct="1">
              <a:defRPr/>
            </a:pPr>
            <a:r>
              <a:rPr lang="fr-CA" sz="2200" dirty="0"/>
              <a:t>Défi: apprendre les connaissances de contrôle de recherche.</a:t>
            </a:r>
          </a:p>
          <a:p>
            <a:pPr marL="742950" lvl="1" indent="-285750" eaLnBrk="1" hangingPunct="1">
              <a:buFont typeface="Wingdings" pitchFamily="2" charset="2"/>
              <a:buNone/>
              <a:defRPr/>
            </a:pPr>
            <a:endParaRPr lang="fr-CA" sz="18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CA" altLang="en-US"/>
              <a:t>Références</a:t>
            </a:r>
          </a:p>
        </p:txBody>
      </p:sp>
      <p:sp>
        <p:nvSpPr>
          <p:cNvPr id="3" name="Content Placeholder 2"/>
          <p:cNvSpPr>
            <a:spLocks noGrp="1"/>
          </p:cNvSpPr>
          <p:nvPr>
            <p:ph idx="1"/>
          </p:nvPr>
        </p:nvSpPr>
        <p:spPr/>
        <p:txBody>
          <a:bodyPr/>
          <a:lstStyle/>
          <a:p>
            <a:pPr>
              <a:defRPr/>
            </a:pPr>
            <a:r>
              <a:rPr lang="fr-CA" sz="2400" dirty="0"/>
              <a:t>Malik Ghallab, Dana </a:t>
            </a:r>
            <a:r>
              <a:rPr lang="fr-CA" sz="2400" dirty="0" err="1"/>
              <a:t>Nau</a:t>
            </a:r>
            <a:r>
              <a:rPr lang="fr-CA" sz="2400" dirty="0"/>
              <a:t> &amp; Paolo </a:t>
            </a:r>
            <a:r>
              <a:rPr lang="fr-CA" sz="2400" dirty="0" err="1"/>
              <a:t>Traverso</a:t>
            </a:r>
            <a:r>
              <a:rPr lang="fr-CA" sz="2400" i="1" dirty="0"/>
              <a:t>. </a:t>
            </a:r>
            <a:r>
              <a:rPr lang="fr-CA" sz="2400" i="1" dirty="0" err="1"/>
              <a:t>Automated</a:t>
            </a:r>
            <a:r>
              <a:rPr lang="fr-CA" sz="2400" i="1" dirty="0"/>
              <a:t> Planning: </a:t>
            </a:r>
            <a:r>
              <a:rPr lang="fr-CA" sz="2400" i="1" dirty="0" err="1"/>
              <a:t>theory</a:t>
            </a:r>
            <a:r>
              <a:rPr lang="fr-CA" sz="2400" i="1" dirty="0"/>
              <a:t> and practice. </a:t>
            </a:r>
            <a:r>
              <a:rPr lang="fr-CA" sz="2400" dirty="0"/>
              <a:t>Morgan Kaufmann, 2004. </a:t>
            </a:r>
            <a:r>
              <a:rPr lang="fr-CA" sz="2400" u="sng" dirty="0">
                <a:hlinkClick r:id="rId2"/>
              </a:rPr>
              <a:t>http://www.laas.fr/planning/</a:t>
            </a:r>
            <a:r>
              <a:rPr lang="fr-CA" sz="2400" dirty="0"/>
              <a:t> (Chapitre 10)</a:t>
            </a:r>
          </a:p>
          <a:p>
            <a:pPr>
              <a:defRPr/>
            </a:pPr>
            <a:endParaRPr lang="en-CA" sz="2400" dirty="0"/>
          </a:p>
          <a:p>
            <a:pPr>
              <a:defRPr/>
            </a:pPr>
            <a:r>
              <a:rPr lang="en-CA" sz="2000" dirty="0"/>
              <a:t>Bacchus F. and Kabanza F. </a:t>
            </a:r>
            <a:r>
              <a:rPr lang="en-CA" sz="2000" dirty="0">
                <a:hlinkClick r:id="rId3"/>
              </a:rPr>
              <a:t>Using Temporal Logic to Express Search Control Knowledge for Planning.</a:t>
            </a:r>
            <a:r>
              <a:rPr lang="en-CA" sz="2000" dirty="0"/>
              <a:t> </a:t>
            </a:r>
            <a:r>
              <a:rPr lang="en-CA" sz="2000" i="1" dirty="0"/>
              <a:t>Artificial Intelligence </a:t>
            </a:r>
            <a:r>
              <a:rPr lang="en-CA" sz="2000" dirty="0"/>
              <a:t>, 116(1-2):123-191, 2000</a:t>
            </a:r>
            <a:endParaRPr lang="fr-CA" sz="2000" dirty="0"/>
          </a:p>
          <a:p>
            <a:pPr marL="0" indent="0">
              <a:buFont typeface="Wingdings" pitchFamily="2" charset="2"/>
              <a:buNone/>
              <a:defRPr/>
            </a:pPr>
            <a:endParaRPr lang="fr-CA" sz="2400" dirty="0"/>
          </a:p>
          <a:p>
            <a:pPr>
              <a:defRPr/>
            </a:pPr>
            <a:r>
              <a:rPr lang="en-CA" sz="2400" dirty="0">
                <a:hlinkClick r:id="rId4"/>
              </a:rPr>
              <a:t>http://www.cs.toronto.edu/tlplan/tlplan.shtml</a:t>
            </a:r>
            <a:endParaRPr lang="en-CA" sz="2400" dirty="0"/>
          </a:p>
          <a:p>
            <a:pPr>
              <a:defRPr/>
            </a:pPr>
            <a:endParaRPr lang="en-CA" sz="2400" dirty="0"/>
          </a:p>
          <a:p>
            <a:pPr>
              <a:defRPr/>
            </a:pPr>
            <a:endParaRPr lang="en-CA"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a:t>Références</a:t>
            </a:r>
            <a:r>
              <a:rPr lang="en-CA" dirty="0"/>
              <a:t> </a:t>
            </a:r>
            <a:endParaRPr lang="fr-CA" dirty="0"/>
          </a:p>
        </p:txBody>
      </p:sp>
      <p:sp>
        <p:nvSpPr>
          <p:cNvPr id="3" name="Content Placeholder 2"/>
          <p:cNvSpPr>
            <a:spLocks noGrp="1"/>
          </p:cNvSpPr>
          <p:nvPr>
            <p:ph idx="1"/>
          </p:nvPr>
        </p:nvSpPr>
        <p:spPr/>
        <p:txBody>
          <a:bodyPr/>
          <a:lstStyle/>
          <a:p>
            <a:r>
              <a:rPr lang="en-CA" sz="1800" dirty="0"/>
              <a:t>Bacchus F. and Kabanza F. </a:t>
            </a:r>
            <a:r>
              <a:rPr lang="en-CA" sz="1800" dirty="0">
                <a:hlinkClick r:id="rId2"/>
              </a:rPr>
              <a:t>Using Temporal Logic to Express Search Control Knowledge for Planning.</a:t>
            </a:r>
            <a:r>
              <a:rPr lang="en-CA" sz="1800" dirty="0"/>
              <a:t> </a:t>
            </a:r>
            <a:r>
              <a:rPr lang="en-CA" sz="1800" i="1" dirty="0"/>
              <a:t>Artificial Intelligence </a:t>
            </a:r>
            <a:r>
              <a:rPr lang="en-CA" sz="1800" dirty="0"/>
              <a:t>, 116(1-2):123-191, 2000.</a:t>
            </a:r>
          </a:p>
          <a:p>
            <a:pPr marL="0" indent="0">
              <a:buNone/>
            </a:pPr>
            <a:endParaRPr lang="fr-CA" sz="1800" dirty="0"/>
          </a:p>
          <a:p>
            <a:r>
              <a:rPr lang="fr-CA" sz="1800" dirty="0"/>
              <a:t>Malik Ghallab, Dana </a:t>
            </a:r>
            <a:r>
              <a:rPr lang="fr-CA" sz="1800" dirty="0" err="1"/>
              <a:t>Nau</a:t>
            </a:r>
            <a:r>
              <a:rPr lang="fr-CA" sz="1800" dirty="0"/>
              <a:t> &amp; Paolo </a:t>
            </a:r>
            <a:r>
              <a:rPr lang="fr-CA" sz="1800" dirty="0" err="1"/>
              <a:t>Traverso</a:t>
            </a:r>
            <a:r>
              <a:rPr lang="fr-CA" sz="1800" dirty="0"/>
              <a:t> (2016)</a:t>
            </a:r>
            <a:r>
              <a:rPr lang="fr-CA" sz="1800" i="1" dirty="0"/>
              <a:t>. Automated Planning and Acting. </a:t>
            </a:r>
            <a:r>
              <a:rPr lang="fr-CA" sz="1800" dirty="0"/>
              <a:t>http://projects.laas.fr/planning/book.pdf </a:t>
            </a:r>
          </a:p>
          <a:p>
            <a:pPr marL="0" indent="0">
              <a:buNone/>
            </a:pPr>
            <a:endParaRPr lang="fr-CA" sz="1800" dirty="0"/>
          </a:p>
          <a:p>
            <a:r>
              <a:rPr lang="fr-CA" sz="1800" dirty="0"/>
              <a:t>Malik Ghallab, Dana </a:t>
            </a:r>
            <a:r>
              <a:rPr lang="fr-CA" sz="1800" dirty="0" err="1"/>
              <a:t>Nau</a:t>
            </a:r>
            <a:r>
              <a:rPr lang="fr-CA" sz="1800" dirty="0"/>
              <a:t> &amp; Paolo </a:t>
            </a:r>
            <a:r>
              <a:rPr lang="fr-CA" sz="1800" dirty="0" err="1"/>
              <a:t>Traverso</a:t>
            </a:r>
            <a:r>
              <a:rPr lang="fr-CA" sz="1800" dirty="0"/>
              <a:t> (2004)</a:t>
            </a:r>
            <a:r>
              <a:rPr lang="fr-CA" sz="1800" i="1" dirty="0"/>
              <a:t>. Automated Planning : Theory and Practice (Chapitre 10) </a:t>
            </a:r>
            <a:r>
              <a:rPr lang="fr-CA" sz="1800" dirty="0">
                <a:hlinkClick r:id="rId3"/>
              </a:rPr>
              <a:t>https://www.cs.umd.edu/~nau/planning/slides/</a:t>
            </a:r>
            <a:endParaRPr lang="fr-CA" sz="1800" dirty="0"/>
          </a:p>
          <a:p>
            <a:endParaRPr lang="en-CA" sz="1800" dirty="0"/>
          </a:p>
          <a:p>
            <a:endParaRPr lang="en-CA" sz="1800" dirty="0"/>
          </a:p>
          <a:p>
            <a:r>
              <a:rPr lang="fr-CA" sz="1800" dirty="0">
                <a:hlinkClick r:id="rId4"/>
              </a:rPr>
              <a:t>http://www.cs.toronto.edu/tlplan/</a:t>
            </a:r>
            <a:r>
              <a:rPr lang="fr-CA" sz="1800" dirty="0"/>
              <a:t> </a:t>
            </a:r>
          </a:p>
        </p:txBody>
      </p:sp>
    </p:spTree>
    <p:extLst>
      <p:ext uri="{BB962C8B-B14F-4D97-AF65-F5344CB8AC3E}">
        <p14:creationId xmlns:p14="http://schemas.microsoft.com/office/powerpoint/2010/main" val="9596753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fr-CA" altLang="en-US"/>
              <a:t>TLPLAN</a:t>
            </a:r>
          </a:p>
        </p:txBody>
      </p:sp>
      <p:sp>
        <p:nvSpPr>
          <p:cNvPr id="24579" name="Rectangle 3"/>
          <p:cNvSpPr>
            <a:spLocks noGrp="1" noChangeArrowheads="1"/>
          </p:cNvSpPr>
          <p:nvPr>
            <p:ph type="body" idx="1"/>
          </p:nvPr>
        </p:nvSpPr>
        <p:spPr>
          <a:xfrm>
            <a:off x="350838" y="1374775"/>
            <a:ext cx="8497887" cy="4670425"/>
          </a:xfrm>
        </p:spPr>
        <p:txBody>
          <a:bodyPr/>
          <a:lstStyle/>
          <a:p>
            <a:pPr eaLnBrk="1" hangingPunct="1">
              <a:lnSpc>
                <a:spcPct val="90000"/>
              </a:lnSpc>
            </a:pPr>
            <a:r>
              <a:rPr lang="fr-CA" altLang="en-US" sz="2000" dirty="0"/>
              <a:t>Exemples de modèles </a:t>
            </a:r>
            <a:endParaRPr lang="fr-CA" altLang="en-US" sz="2000" dirty="0">
              <a:hlinkClick r:id="rId2" action="ppaction://hlinkfile"/>
            </a:endParaRPr>
          </a:p>
          <a:p>
            <a:pPr lvl="1" eaLnBrk="1" hangingPunct="1">
              <a:lnSpc>
                <a:spcPct val="90000"/>
              </a:lnSpc>
            </a:pPr>
            <a:endParaRPr lang="fr-CA" altLang="en-US" sz="1600" dirty="0">
              <a:hlinkClick r:id="rId2" action="ppaction://hlinkfile"/>
            </a:endParaRPr>
          </a:p>
          <a:p>
            <a:pPr lvl="1" eaLnBrk="1" hangingPunct="1">
              <a:lnSpc>
                <a:spcPct val="90000"/>
              </a:lnSpc>
            </a:pPr>
            <a:r>
              <a:rPr lang="fr-CA" altLang="en-US" sz="2000" dirty="0">
                <a:hlinkClick r:id="rId2" action="ppaction://hlinkfile"/>
              </a:rPr>
              <a:t>Robot world</a:t>
            </a:r>
            <a:endParaRPr lang="fr-CA" altLang="en-US" sz="2000" dirty="0"/>
          </a:p>
          <a:p>
            <a:pPr lvl="1" eaLnBrk="1" hangingPunct="1">
              <a:lnSpc>
                <a:spcPct val="90000"/>
              </a:lnSpc>
            </a:pPr>
            <a:endParaRPr lang="fr-CA" altLang="en-US" sz="1600" dirty="0">
              <a:hlinkClick r:id="rId3" action="ppaction://hlinkfile"/>
            </a:endParaRPr>
          </a:p>
          <a:p>
            <a:pPr lvl="1" eaLnBrk="1" hangingPunct="1">
              <a:lnSpc>
                <a:spcPct val="90000"/>
              </a:lnSpc>
            </a:pPr>
            <a:r>
              <a:rPr lang="fr-CA" altLang="en-US" sz="2000" dirty="0">
                <a:hlinkClick r:id="rId3" action="ppaction://hlinkfile"/>
              </a:rPr>
              <a:t>Robot problems</a:t>
            </a:r>
            <a:endParaRPr lang="fr-CA" altLang="en-US" sz="2000" dirty="0"/>
          </a:p>
          <a:p>
            <a:pPr eaLnBrk="1" hangingPunct="1">
              <a:lnSpc>
                <a:spcPct val="90000"/>
              </a:lnSpc>
            </a:pPr>
            <a:endParaRPr lang="fr-CA" altLang="en-US" sz="2400" dirty="0"/>
          </a:p>
          <a:p>
            <a:pPr marL="0" indent="0" eaLnBrk="1" hangingPunct="1">
              <a:lnSpc>
                <a:spcPct val="90000"/>
              </a:lnSpc>
              <a:buNone/>
            </a:pPr>
            <a:endParaRPr lang="fr-CA" altLang="en-US" sz="2000" dirty="0"/>
          </a:p>
          <a:p>
            <a:pPr marL="0" indent="0" eaLnBrk="1" hangingPunct="1">
              <a:lnSpc>
                <a:spcPct val="90000"/>
              </a:lnSpc>
              <a:buNone/>
            </a:pPr>
            <a:endParaRPr lang="fr-CA" altLang="en-US" sz="20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fr-CA" altLang="en-US" dirty="0"/>
              <a:t>Vers l’apprentissage automatique?</a:t>
            </a:r>
          </a:p>
        </p:txBody>
      </p:sp>
      <p:sp>
        <p:nvSpPr>
          <p:cNvPr id="24579" name="Rectangle 3"/>
          <p:cNvSpPr>
            <a:spLocks noGrp="1" noChangeArrowheads="1"/>
          </p:cNvSpPr>
          <p:nvPr>
            <p:ph type="body" idx="1"/>
          </p:nvPr>
        </p:nvSpPr>
        <p:spPr>
          <a:xfrm>
            <a:off x="350838" y="1374775"/>
            <a:ext cx="8497887" cy="4670425"/>
          </a:xfrm>
        </p:spPr>
        <p:txBody>
          <a:bodyPr/>
          <a:lstStyle/>
          <a:p>
            <a:pPr eaLnBrk="1" hangingPunct="1">
              <a:lnSpc>
                <a:spcPct val="90000"/>
              </a:lnSpc>
            </a:pPr>
            <a:r>
              <a:rPr lang="fr-CA" altLang="en-US" sz="2000" dirty="0" err="1"/>
              <a:t>Hann</a:t>
            </a:r>
            <a:r>
              <a:rPr lang="fr-CA" altLang="en-US" sz="2000" dirty="0"/>
              <a:t> et al. (ICLR, 2021). </a:t>
            </a:r>
            <a:r>
              <a:rPr lang="fr-CA" altLang="en-US" sz="2000" dirty="0" err="1"/>
              <a:t>Teaching</a:t>
            </a:r>
            <a:r>
              <a:rPr lang="fr-CA" altLang="en-US" sz="2000" dirty="0"/>
              <a:t> Temporal Logic to Neural Networks. </a:t>
            </a:r>
            <a:r>
              <a:rPr lang="fr-CA" altLang="en-US" sz="2000" dirty="0">
                <a:hlinkClick r:id="rId2"/>
              </a:rPr>
              <a:t>https://arxiv.org/abs/2003.04218</a:t>
            </a:r>
            <a:r>
              <a:rPr lang="fr-CA" altLang="en-US" sz="2000" dirty="0"/>
              <a:t> </a:t>
            </a:r>
          </a:p>
          <a:p>
            <a:pPr eaLnBrk="1" hangingPunct="1">
              <a:lnSpc>
                <a:spcPct val="90000"/>
              </a:lnSpc>
            </a:pPr>
            <a:endParaRPr lang="fr-CA" altLang="en-US" sz="2000" dirty="0">
              <a:hlinkClick r:id="rId3" action="ppaction://hlinkfile"/>
            </a:endParaRPr>
          </a:p>
          <a:p>
            <a:pPr eaLnBrk="1" hangingPunct="1">
              <a:lnSpc>
                <a:spcPct val="90000"/>
              </a:lnSpc>
            </a:pPr>
            <a:endParaRPr lang="fr-CA" altLang="en-US" sz="2000" dirty="0">
              <a:hlinkClick r:id="rId3" action="ppaction://hlinkfile"/>
            </a:endParaRPr>
          </a:p>
          <a:p>
            <a:pPr lvl="1" eaLnBrk="1" hangingPunct="1">
              <a:lnSpc>
                <a:spcPct val="90000"/>
              </a:lnSpc>
            </a:pPr>
            <a:endParaRPr lang="fr-CA" altLang="en-US" sz="1600" dirty="0">
              <a:hlinkClick r:id="rId3" action="ppaction://hlinkfile"/>
            </a:endParaRPr>
          </a:p>
          <a:p>
            <a:pPr eaLnBrk="1" hangingPunct="1">
              <a:lnSpc>
                <a:spcPct val="90000"/>
              </a:lnSpc>
            </a:pPr>
            <a:endParaRPr lang="fr-CA" altLang="en-US" sz="2400" dirty="0"/>
          </a:p>
          <a:p>
            <a:pPr marL="0" indent="0" eaLnBrk="1" hangingPunct="1">
              <a:lnSpc>
                <a:spcPct val="90000"/>
              </a:lnSpc>
              <a:buNone/>
            </a:pPr>
            <a:endParaRPr lang="fr-CA" altLang="en-US" sz="2000" dirty="0"/>
          </a:p>
          <a:p>
            <a:pPr marL="0" indent="0" eaLnBrk="1" hangingPunct="1">
              <a:lnSpc>
                <a:spcPct val="90000"/>
              </a:lnSpc>
              <a:buNone/>
            </a:pPr>
            <a:endParaRPr lang="fr-CA" altLang="en-US" sz="2000" dirty="0"/>
          </a:p>
        </p:txBody>
      </p:sp>
    </p:spTree>
    <p:extLst>
      <p:ext uri="{BB962C8B-B14F-4D97-AF65-F5344CB8AC3E}">
        <p14:creationId xmlns:p14="http://schemas.microsoft.com/office/powerpoint/2010/main" val="1377739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RAPPEL</a:t>
            </a:r>
            <a:endParaRPr lang="fr-CA" dirty="0"/>
          </a:p>
        </p:txBody>
      </p:sp>
      <p:sp>
        <p:nvSpPr>
          <p:cNvPr id="3" name="Text Placeholder 2"/>
          <p:cNvSpPr>
            <a:spLocks noGrp="1"/>
          </p:cNvSpPr>
          <p:nvPr>
            <p:ph type="body" idx="1"/>
          </p:nvPr>
        </p:nvSpPr>
        <p:spPr/>
        <p:txBody>
          <a:bodyPr/>
          <a:lstStyle/>
          <a:p>
            <a:endParaRPr lang="fr-CA"/>
          </a:p>
        </p:txBody>
      </p:sp>
    </p:spTree>
    <p:extLst>
      <p:ext uri="{BB962C8B-B14F-4D97-AF65-F5344CB8AC3E}">
        <p14:creationId xmlns:p14="http://schemas.microsoft.com/office/powerpoint/2010/main" val="551839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4294967295"/>
          </p:nvPr>
        </p:nvSpPr>
        <p:spPr/>
        <p:txBody>
          <a:bodyPr/>
          <a:lstStyle/>
          <a:p>
            <a:endParaRPr lang="en-US" dirty="0"/>
          </a:p>
        </p:txBody>
      </p:sp>
      <p:sp>
        <p:nvSpPr>
          <p:cNvPr id="4" name="Slide Number Placeholder 3"/>
          <p:cNvSpPr>
            <a:spLocks noGrp="1"/>
          </p:cNvSpPr>
          <p:nvPr>
            <p:ph type="sldNum" sz="quarter" idx="4294967295"/>
          </p:nvPr>
        </p:nvSpPr>
        <p:spPr/>
        <p:txBody>
          <a:bodyPr/>
          <a:lstStyle/>
          <a:p>
            <a:fld id="{B6F15528-21DE-4FAA-801E-634DDDAF4B2B}" type="slidenum">
              <a:rPr lang="en-US" smtClean="0"/>
              <a:pPr/>
              <a:t>5</a:t>
            </a:fld>
            <a:endParaRPr lang="en-US" dirty="0"/>
          </a:p>
        </p:txBody>
      </p:sp>
      <p:sp>
        <p:nvSpPr>
          <p:cNvPr id="12" name="Rectangle 5"/>
          <p:cNvSpPr txBox="1">
            <a:spLocks noChangeArrowheads="1"/>
          </p:cNvSpPr>
          <p:nvPr/>
        </p:nvSpPr>
        <p:spPr bwMode="auto">
          <a:xfrm>
            <a:off x="-396552" y="260648"/>
            <a:ext cx="868362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7" tIns="44450" rIns="90487" bIns="44450" numCol="1" anchor="ctr" anchorCtr="0" compatLnSpc="1">
            <a:prstTxWarp prst="textNoShape">
              <a:avLst/>
            </a:prstTxWarp>
          </a:bodyPr>
          <a:lstStyle>
            <a:lvl1pPr algn="ctr" rtl="0" eaLnBrk="0" fontAlgn="base" hangingPunct="0">
              <a:spcBef>
                <a:spcPct val="0"/>
              </a:spcBef>
              <a:spcAft>
                <a:spcPct val="0"/>
              </a:spcAft>
              <a:defRPr sz="3200" b="1">
                <a:solidFill>
                  <a:srgbClr val="000066"/>
                </a:solidFill>
                <a:latin typeface="+mj-lt"/>
                <a:ea typeface="+mj-ea"/>
                <a:cs typeface="+mj-cs"/>
              </a:defRPr>
            </a:lvl1pPr>
            <a:lvl2pPr algn="ctr" rtl="0" eaLnBrk="0" fontAlgn="base" hangingPunct="0">
              <a:spcBef>
                <a:spcPct val="0"/>
              </a:spcBef>
              <a:spcAft>
                <a:spcPct val="0"/>
              </a:spcAft>
              <a:defRPr sz="3200" b="1">
                <a:solidFill>
                  <a:srgbClr val="000066"/>
                </a:solidFill>
                <a:latin typeface="Arial" charset="0"/>
              </a:defRPr>
            </a:lvl2pPr>
            <a:lvl3pPr algn="ctr" rtl="0" eaLnBrk="0" fontAlgn="base" hangingPunct="0">
              <a:spcBef>
                <a:spcPct val="0"/>
              </a:spcBef>
              <a:spcAft>
                <a:spcPct val="0"/>
              </a:spcAft>
              <a:defRPr sz="3200" b="1">
                <a:solidFill>
                  <a:srgbClr val="000066"/>
                </a:solidFill>
                <a:latin typeface="Arial" charset="0"/>
              </a:defRPr>
            </a:lvl3pPr>
            <a:lvl4pPr algn="ctr" rtl="0" eaLnBrk="0" fontAlgn="base" hangingPunct="0">
              <a:spcBef>
                <a:spcPct val="0"/>
              </a:spcBef>
              <a:spcAft>
                <a:spcPct val="0"/>
              </a:spcAft>
              <a:defRPr sz="3200" b="1">
                <a:solidFill>
                  <a:srgbClr val="000066"/>
                </a:solidFill>
                <a:latin typeface="Arial" charset="0"/>
              </a:defRPr>
            </a:lvl4pPr>
            <a:lvl5pPr algn="ctr" rtl="0" eaLnBrk="0" fontAlgn="base" hangingPunct="0">
              <a:spcBef>
                <a:spcPct val="0"/>
              </a:spcBef>
              <a:spcAft>
                <a:spcPct val="0"/>
              </a:spcAft>
              <a:defRPr sz="3200" b="1">
                <a:solidFill>
                  <a:srgbClr val="000066"/>
                </a:solidFill>
                <a:latin typeface="Arial" charset="0"/>
              </a:defRPr>
            </a:lvl5pPr>
            <a:lvl6pPr marL="457200" algn="ctr" rtl="0" eaLnBrk="0" fontAlgn="base" hangingPunct="0">
              <a:spcBef>
                <a:spcPct val="0"/>
              </a:spcBef>
              <a:spcAft>
                <a:spcPct val="0"/>
              </a:spcAft>
              <a:defRPr sz="3200" b="1">
                <a:solidFill>
                  <a:srgbClr val="000066"/>
                </a:solidFill>
                <a:latin typeface="Arial" charset="0"/>
              </a:defRPr>
            </a:lvl6pPr>
            <a:lvl7pPr marL="914400" algn="ctr" rtl="0" eaLnBrk="0" fontAlgn="base" hangingPunct="0">
              <a:spcBef>
                <a:spcPct val="0"/>
              </a:spcBef>
              <a:spcAft>
                <a:spcPct val="0"/>
              </a:spcAft>
              <a:defRPr sz="3200" b="1">
                <a:solidFill>
                  <a:srgbClr val="000066"/>
                </a:solidFill>
                <a:latin typeface="Arial" charset="0"/>
              </a:defRPr>
            </a:lvl7pPr>
            <a:lvl8pPr marL="1371600" algn="ctr" rtl="0" eaLnBrk="0" fontAlgn="base" hangingPunct="0">
              <a:spcBef>
                <a:spcPct val="0"/>
              </a:spcBef>
              <a:spcAft>
                <a:spcPct val="0"/>
              </a:spcAft>
              <a:defRPr sz="3200" b="1">
                <a:solidFill>
                  <a:srgbClr val="000066"/>
                </a:solidFill>
                <a:latin typeface="Arial" charset="0"/>
              </a:defRPr>
            </a:lvl8pPr>
            <a:lvl9pPr marL="1828800" algn="ctr" rtl="0" eaLnBrk="0" fontAlgn="base" hangingPunct="0">
              <a:spcBef>
                <a:spcPct val="0"/>
              </a:spcBef>
              <a:spcAft>
                <a:spcPct val="0"/>
              </a:spcAft>
              <a:defRPr sz="3200" b="1">
                <a:solidFill>
                  <a:srgbClr val="000066"/>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fr-CA" kern="0" dirty="0">
                <a:solidFill>
                  <a:schemeClr val="accent1">
                    <a:lumMod val="60000"/>
                    <a:lumOff val="40000"/>
                  </a:schemeClr>
                </a:solidFill>
                <a:latin typeface="Arial"/>
              </a:rPr>
              <a:t>Méthodes pour choisir les actions</a:t>
            </a:r>
            <a:endParaRPr kumimoji="0" lang="fr-CA" b="1" i="0" u="none" strike="noStrike" kern="0" cap="none" spc="0" normalizeH="0" baseline="0" noProof="0" dirty="0">
              <a:ln>
                <a:noFill/>
              </a:ln>
              <a:solidFill>
                <a:schemeClr val="accent1">
                  <a:lumMod val="60000"/>
                  <a:lumOff val="40000"/>
                </a:schemeClr>
              </a:solidFill>
              <a:uLnTx/>
              <a:uFillTx/>
              <a:latin typeface="Arial"/>
            </a:endParaRPr>
          </a:p>
        </p:txBody>
      </p:sp>
      <p:sp>
        <p:nvSpPr>
          <p:cNvPr id="17" name="Content Placeholder 1"/>
          <p:cNvSpPr txBox="1">
            <a:spLocks/>
          </p:cNvSpPr>
          <p:nvPr/>
        </p:nvSpPr>
        <p:spPr>
          <a:xfrm>
            <a:off x="472862" y="1251248"/>
            <a:ext cx="7787208" cy="4857403"/>
          </a:xfrm>
          <a:prstGeom prst="rect">
            <a:avLst/>
          </a:prstGeom>
        </p:spPr>
        <p:txBody>
          <a:bodyPr/>
          <a:lstStyle>
            <a:lvl1pPr marL="342900" indent="-342900" algn="l" defTabSz="914400" rtl="0" eaLnBrk="1" latinLnBrk="0" hangingPunct="1">
              <a:spcBef>
                <a:spcPct val="20000"/>
              </a:spcBef>
              <a:buClr>
                <a:schemeClr val="tx2"/>
              </a:buClr>
              <a:buSzPct val="150000"/>
              <a:buFont typeface="Arial" pitchFamily="34" charset="0"/>
              <a:buChar char="•"/>
              <a:defRPr sz="2000" kern="1200">
                <a:solidFill>
                  <a:schemeClr val="tx1"/>
                </a:solidFill>
                <a:latin typeface="+mn-lt"/>
                <a:ea typeface="+mn-ea"/>
                <a:cs typeface="+mn-cs"/>
              </a:defRPr>
            </a:lvl1pPr>
            <a:lvl2pPr marL="742950" indent="-285750" algn="l" defTabSz="914400" rtl="0" eaLnBrk="1" latinLnBrk="0" hangingPunct="1">
              <a:spcBef>
                <a:spcPct val="20000"/>
              </a:spcBef>
              <a:buClr>
                <a:schemeClr val="tx2"/>
              </a:buClr>
              <a:buSzPct val="150000"/>
              <a:buFont typeface="Arial"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SzPct val="150000"/>
              <a:buFont typeface="Courier New" panose="02070309020205020404" pitchFamily="49" charset="0"/>
              <a:buChar char="o"/>
              <a:defRPr sz="1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fr-CA" dirty="0"/>
              <a:t>Il y a trois approches algorithmiques principales en IA pour développer agent capable de choisir ses actions :</a:t>
            </a:r>
          </a:p>
          <a:p>
            <a:pPr marL="0" indent="0">
              <a:buNone/>
            </a:pPr>
            <a:endParaRPr lang="fr-CA" dirty="0"/>
          </a:p>
          <a:p>
            <a:pPr marL="971550" lvl="1" indent="-514350">
              <a:spcBef>
                <a:spcPts val="600"/>
              </a:spcBef>
              <a:spcAft>
                <a:spcPts val="600"/>
              </a:spcAft>
              <a:buClr>
                <a:schemeClr val="tx1"/>
              </a:buClr>
              <a:buSzPct val="100000"/>
              <a:buFont typeface="Calibri" pitchFamily="34" charset="0"/>
              <a:buAutoNum type="arabicPeriod"/>
            </a:pPr>
            <a:r>
              <a:rPr lang="fr-CA" b="1" dirty="0">
                <a:solidFill>
                  <a:srgbClr val="0088FF"/>
                </a:solidFill>
              </a:rPr>
              <a:t>Programmer</a:t>
            </a:r>
            <a:r>
              <a:rPr lang="fr-CA" dirty="0"/>
              <a:t> un plan (contrôleur) – Donne la capacité d’avoir des comportements automatiques, mais pas forcément autonome.</a:t>
            </a:r>
          </a:p>
          <a:p>
            <a:pPr marL="971550" lvl="1" indent="-514350">
              <a:spcBef>
                <a:spcPts val="600"/>
              </a:spcBef>
              <a:spcAft>
                <a:spcPts val="600"/>
              </a:spcAft>
              <a:buClr>
                <a:schemeClr val="tx1"/>
              </a:buClr>
              <a:buSzPct val="100000"/>
              <a:buFont typeface="Calibri" pitchFamily="34" charset="0"/>
              <a:buAutoNum type="arabicPeriod"/>
            </a:pPr>
            <a:r>
              <a:rPr lang="fr-CA" b="1" dirty="0">
                <a:solidFill>
                  <a:srgbClr val="0088FF"/>
                </a:solidFill>
              </a:rPr>
              <a:t>Apprendre un plan (contrôleur)</a:t>
            </a:r>
            <a:r>
              <a:rPr lang="fr-CA" dirty="0"/>
              <a:t> à partir des données.</a:t>
            </a:r>
          </a:p>
          <a:p>
            <a:pPr marL="971550" lvl="1" indent="-514350">
              <a:spcBef>
                <a:spcPts val="600"/>
              </a:spcBef>
              <a:spcAft>
                <a:spcPts val="600"/>
              </a:spcAft>
              <a:buClr>
                <a:schemeClr val="tx1"/>
              </a:buClr>
              <a:buSzPct val="100000"/>
              <a:buFont typeface="Calibri" pitchFamily="34" charset="0"/>
              <a:buAutoNum type="arabicPeriod"/>
            </a:pPr>
            <a:r>
              <a:rPr lang="fr-CA" b="1" dirty="0">
                <a:solidFill>
                  <a:srgbClr val="0088FF"/>
                </a:solidFill>
              </a:rPr>
              <a:t>Générer</a:t>
            </a:r>
            <a:r>
              <a:rPr lang="fr-CA" dirty="0"/>
              <a:t> un plan (contrôleur) à partir d’un modèle d’actions primitives</a:t>
            </a:r>
          </a:p>
          <a:p>
            <a:pPr marL="457200" lvl="1" indent="0">
              <a:spcBef>
                <a:spcPts val="600"/>
              </a:spcBef>
              <a:spcAft>
                <a:spcPts val="600"/>
              </a:spcAft>
              <a:buClr>
                <a:schemeClr val="tx1"/>
              </a:buClr>
              <a:buSzPct val="100000"/>
              <a:buNone/>
            </a:pPr>
            <a:r>
              <a:rPr lang="fr-CA" dirty="0"/>
              <a:t>Dans la pratique courante, ces approches sont complémentaires.</a:t>
            </a:r>
          </a:p>
        </p:txBody>
      </p:sp>
    </p:spTree>
    <p:extLst>
      <p:ext uri="{BB962C8B-B14F-4D97-AF65-F5344CB8AC3E}">
        <p14:creationId xmlns:p14="http://schemas.microsoft.com/office/powerpoint/2010/main" val="945011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883103" y="231776"/>
            <a:ext cx="8229600" cy="1139825"/>
          </a:xfrm>
        </p:spPr>
        <p:txBody>
          <a:bodyPr/>
          <a:lstStyle/>
          <a:p>
            <a:pPr eaLnBrk="1" hangingPunct="1"/>
            <a:r>
              <a:rPr lang="fr-FR" altLang="en-US" sz="2800" dirty="0"/>
              <a:t>Architecture générale d’un planificateur opérant par recherche dans un espace d’états</a:t>
            </a:r>
          </a:p>
        </p:txBody>
      </p:sp>
      <p:grpSp>
        <p:nvGrpSpPr>
          <p:cNvPr id="8" name="Group 7"/>
          <p:cNvGrpSpPr/>
          <p:nvPr/>
        </p:nvGrpSpPr>
        <p:grpSpPr>
          <a:xfrm>
            <a:off x="1980483" y="1421382"/>
            <a:ext cx="5182317" cy="3657601"/>
            <a:chOff x="1980483" y="1600199"/>
            <a:chExt cx="5182317" cy="3657601"/>
          </a:xfrm>
        </p:grpSpPr>
        <p:sp>
          <p:nvSpPr>
            <p:cNvPr id="12291" name="Oval 3"/>
            <p:cNvSpPr>
              <a:spLocks noChangeArrowheads="1"/>
            </p:cNvSpPr>
            <p:nvPr/>
          </p:nvSpPr>
          <p:spPr bwMode="auto">
            <a:xfrm>
              <a:off x="2904438" y="1736034"/>
              <a:ext cx="3657599" cy="519351"/>
            </a:xfrm>
            <a:prstGeom prst="ellipse">
              <a:avLst/>
            </a:prstGeom>
            <a:noFill/>
            <a:ln w="1905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lang="en-CA" altLang="en-US" sz="1800" dirty="0" err="1">
                  <a:latin typeface="Arial" charset="0"/>
                </a:rPr>
                <a:t>Modèle</a:t>
              </a:r>
              <a:r>
                <a:rPr lang="en-CA" altLang="en-US" sz="1800" dirty="0">
                  <a:latin typeface="Arial" charset="0"/>
                </a:rPr>
                <a:t> (actions, buts)</a:t>
              </a:r>
            </a:p>
          </p:txBody>
        </p:sp>
        <p:sp>
          <p:nvSpPr>
            <p:cNvPr id="12292" name="Line 5"/>
            <p:cNvSpPr>
              <a:spLocks noChangeShapeType="1"/>
            </p:cNvSpPr>
            <p:nvPr/>
          </p:nvSpPr>
          <p:spPr bwMode="auto">
            <a:xfrm>
              <a:off x="4579486" y="2284867"/>
              <a:ext cx="1587" cy="34131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12297" name="Rectangle 4"/>
            <p:cNvSpPr>
              <a:spLocks noChangeArrowheads="1"/>
            </p:cNvSpPr>
            <p:nvPr/>
          </p:nvSpPr>
          <p:spPr bwMode="auto">
            <a:xfrm>
              <a:off x="3647622" y="2626180"/>
              <a:ext cx="2524125" cy="539750"/>
            </a:xfrm>
            <a:prstGeom prst="rect">
              <a:avLst/>
            </a:prstGeom>
            <a:noFill/>
            <a:ln w="19050">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r>
                <a:rPr lang="en-CA" altLang="en-US" sz="1800" dirty="0" err="1">
                  <a:latin typeface="Arial" charset="0"/>
                </a:rPr>
                <a:t>Fonction</a:t>
              </a:r>
              <a:r>
                <a:rPr lang="en-CA" altLang="en-US" sz="1800" dirty="0">
                  <a:latin typeface="Arial" charset="0"/>
                </a:rPr>
                <a:t> de transition</a:t>
              </a:r>
            </a:p>
          </p:txBody>
        </p:sp>
        <p:sp>
          <p:nvSpPr>
            <p:cNvPr id="12314" name="Text Box 13"/>
            <p:cNvSpPr txBox="1">
              <a:spLocks noChangeArrowheads="1"/>
            </p:cNvSpPr>
            <p:nvPr/>
          </p:nvSpPr>
          <p:spPr bwMode="auto">
            <a:xfrm>
              <a:off x="3779838" y="3440023"/>
              <a:ext cx="2087108" cy="92333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r>
                <a:rPr lang="en-CA" altLang="en-US" sz="1800" dirty="0" err="1">
                  <a:latin typeface="Arial" charset="0"/>
                </a:rPr>
                <a:t>Recherche</a:t>
              </a:r>
              <a:r>
                <a:rPr lang="en-CA" altLang="en-US" sz="1800" dirty="0">
                  <a:latin typeface="Arial" charset="0"/>
                </a:rPr>
                <a:t> </a:t>
              </a:r>
              <a:r>
                <a:rPr lang="en-CA" altLang="en-US" sz="1800" dirty="0" err="1">
                  <a:latin typeface="Arial" charset="0"/>
                </a:rPr>
                <a:t>heuristique</a:t>
              </a:r>
              <a:r>
                <a:rPr lang="en-CA" altLang="en-US" sz="1800" dirty="0">
                  <a:latin typeface="Arial" charset="0"/>
                </a:rPr>
                <a:t> </a:t>
              </a:r>
              <a:r>
                <a:rPr lang="en-CA" altLang="en-US" sz="1800" dirty="0" err="1">
                  <a:latin typeface="Arial" charset="0"/>
                </a:rPr>
                <a:t>dans</a:t>
              </a:r>
              <a:r>
                <a:rPr lang="en-CA" altLang="en-US" sz="1800" dirty="0">
                  <a:latin typeface="Arial" charset="0"/>
                </a:rPr>
                <a:t> un </a:t>
              </a:r>
              <a:r>
                <a:rPr lang="en-CA" altLang="en-US" sz="1800" dirty="0" err="1">
                  <a:latin typeface="Arial" charset="0"/>
                </a:rPr>
                <a:t>graphe</a:t>
              </a:r>
              <a:r>
                <a:rPr lang="en-CA" altLang="en-US" sz="1800" dirty="0">
                  <a:latin typeface="Arial" charset="0"/>
                </a:rPr>
                <a:t> d’états </a:t>
              </a:r>
            </a:p>
          </p:txBody>
        </p:sp>
        <p:sp>
          <p:nvSpPr>
            <p:cNvPr id="12310" name="Oval 9"/>
            <p:cNvSpPr>
              <a:spLocks noChangeArrowheads="1"/>
            </p:cNvSpPr>
            <p:nvPr/>
          </p:nvSpPr>
          <p:spPr bwMode="auto">
            <a:xfrm>
              <a:off x="3248752" y="4720750"/>
              <a:ext cx="3172108" cy="360363"/>
            </a:xfrm>
            <a:prstGeom prst="ellipse">
              <a:avLst/>
            </a:prstGeom>
            <a:noFill/>
            <a:ln w="19050">
              <a:solidFill>
                <a:srgbClr val="00D46A"/>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CA" altLang="en-US" sz="1800">
                <a:latin typeface="Arial" charset="0"/>
              </a:endParaRPr>
            </a:p>
          </p:txBody>
        </p:sp>
        <p:sp>
          <p:nvSpPr>
            <p:cNvPr id="12311" name="Rectangle 10"/>
            <p:cNvSpPr>
              <a:spLocks noChangeArrowheads="1"/>
            </p:cNvSpPr>
            <p:nvPr/>
          </p:nvSpPr>
          <p:spPr bwMode="auto">
            <a:xfrm>
              <a:off x="3447257" y="4720750"/>
              <a:ext cx="275227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r>
                <a:rPr lang="en-CA" altLang="en-US" sz="1800" dirty="0">
                  <a:latin typeface="Arial" charset="0"/>
                </a:rPr>
                <a:t>Plan (</a:t>
              </a:r>
              <a:r>
                <a:rPr lang="en-CA" altLang="en-US" sz="1800" dirty="0" err="1">
                  <a:latin typeface="Arial" charset="0"/>
                </a:rPr>
                <a:t>Séquence</a:t>
              </a:r>
              <a:r>
                <a:rPr lang="en-CA" altLang="en-US" sz="1800" dirty="0">
                  <a:latin typeface="Arial" charset="0"/>
                </a:rPr>
                <a:t> </a:t>
              </a:r>
              <a:r>
                <a:rPr lang="en-CA" altLang="en-US" sz="1800" dirty="0" err="1">
                  <a:latin typeface="Arial" charset="0"/>
                </a:rPr>
                <a:t>d’actions</a:t>
              </a:r>
              <a:r>
                <a:rPr lang="en-CA" altLang="en-US" sz="1800" dirty="0">
                  <a:latin typeface="Arial" charset="0"/>
                </a:rPr>
                <a:t>)</a:t>
              </a:r>
            </a:p>
          </p:txBody>
        </p:sp>
        <p:sp>
          <p:nvSpPr>
            <p:cNvPr id="12312" name="Line 14"/>
            <p:cNvSpPr>
              <a:spLocks noChangeShapeType="1"/>
            </p:cNvSpPr>
            <p:nvPr/>
          </p:nvSpPr>
          <p:spPr bwMode="auto">
            <a:xfrm>
              <a:off x="4639018" y="4360387"/>
              <a:ext cx="0" cy="36036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12300" name="Line 15"/>
            <p:cNvSpPr>
              <a:spLocks noChangeShapeType="1"/>
            </p:cNvSpPr>
            <p:nvPr/>
          </p:nvSpPr>
          <p:spPr bwMode="auto">
            <a:xfrm>
              <a:off x="4615998" y="3120347"/>
              <a:ext cx="0" cy="36036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grpSp>
          <p:nvGrpSpPr>
            <p:cNvPr id="12301" name="Group 33"/>
            <p:cNvGrpSpPr>
              <a:grpSpLocks/>
            </p:cNvGrpSpPr>
            <p:nvPr/>
          </p:nvGrpSpPr>
          <p:grpSpPr bwMode="auto">
            <a:xfrm>
              <a:off x="5903459" y="3643313"/>
              <a:ext cx="1008063" cy="576263"/>
              <a:chOff x="3515" y="2601"/>
              <a:chExt cx="635" cy="363"/>
            </a:xfrm>
          </p:grpSpPr>
          <p:sp>
            <p:nvSpPr>
              <p:cNvPr id="12309" name="Oval 16"/>
              <p:cNvSpPr>
                <a:spLocks noChangeArrowheads="1"/>
              </p:cNvSpPr>
              <p:nvPr/>
            </p:nvSpPr>
            <p:spPr bwMode="auto">
              <a:xfrm>
                <a:off x="3651" y="2601"/>
                <a:ext cx="499" cy="363"/>
              </a:xfrm>
              <a:prstGeom prst="ellipse">
                <a:avLst/>
              </a:prstGeom>
              <a:noFill/>
              <a:ln w="19050">
                <a:solidFill>
                  <a:schemeClr val="tx2">
                    <a:lumMod val="75000"/>
                  </a:schemeClr>
                </a:solidFill>
                <a:round/>
                <a:headEnd/>
                <a:tailEnd/>
              </a:ln>
            </p:spPr>
            <p:txBody>
              <a:bodyPr wrap="none" anchor="ctr"/>
              <a:lstStyle/>
              <a:p>
                <a:pPr>
                  <a:defRPr/>
                </a:pPr>
                <a:endParaRPr lang="en-CA"/>
              </a:p>
            </p:txBody>
          </p:sp>
          <p:sp>
            <p:nvSpPr>
              <p:cNvPr id="12308" name="Rectangle 17"/>
              <p:cNvSpPr>
                <a:spLocks noChangeArrowheads="1"/>
              </p:cNvSpPr>
              <p:nvPr/>
            </p:nvSpPr>
            <p:spPr bwMode="auto">
              <a:xfrm>
                <a:off x="3684" y="2601"/>
                <a:ext cx="433"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r>
                  <a:rPr lang="en-CA" altLang="en-US" sz="1800">
                    <a:latin typeface="Arial" charset="0"/>
                  </a:rPr>
                  <a:t>But</a:t>
                </a:r>
              </a:p>
            </p:txBody>
          </p:sp>
          <p:sp>
            <p:nvSpPr>
              <p:cNvPr id="2" name="Line 18"/>
              <p:cNvSpPr>
                <a:spLocks noChangeShapeType="1"/>
              </p:cNvSpPr>
              <p:nvPr/>
            </p:nvSpPr>
            <p:spPr bwMode="auto">
              <a:xfrm flipH="1">
                <a:off x="3515" y="2783"/>
                <a:ext cx="136"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grpSp>
        <p:grpSp>
          <p:nvGrpSpPr>
            <p:cNvPr id="12302" name="Group 30"/>
            <p:cNvGrpSpPr>
              <a:grpSpLocks/>
            </p:cNvGrpSpPr>
            <p:nvPr/>
          </p:nvGrpSpPr>
          <p:grpSpPr bwMode="auto">
            <a:xfrm>
              <a:off x="2268538" y="3860801"/>
              <a:ext cx="1511300" cy="411163"/>
              <a:chOff x="1429" y="2341"/>
              <a:chExt cx="952" cy="259"/>
            </a:xfrm>
          </p:grpSpPr>
          <p:sp>
            <p:nvSpPr>
              <p:cNvPr id="12306" name="Oval 7"/>
              <p:cNvSpPr>
                <a:spLocks noChangeArrowheads="1"/>
              </p:cNvSpPr>
              <p:nvPr/>
            </p:nvSpPr>
            <p:spPr bwMode="auto">
              <a:xfrm>
                <a:off x="1429" y="2341"/>
                <a:ext cx="816" cy="259"/>
              </a:xfrm>
              <a:prstGeom prst="ellipse">
                <a:avLst/>
              </a:prstGeom>
              <a:noFill/>
              <a:ln w="19050">
                <a:solidFill>
                  <a:schemeClr val="tx2">
                    <a:lumMod val="75000"/>
                  </a:schemeClr>
                </a:solidFill>
                <a:round/>
                <a:headEnd/>
                <a:tailEnd/>
              </a:ln>
            </p:spPr>
            <p:txBody>
              <a:bodyPr wrap="none" anchor="ctr"/>
              <a:lstStyle/>
              <a:p>
                <a:pPr>
                  <a:defRPr/>
                </a:pPr>
                <a:endParaRPr lang="en-CA"/>
              </a:p>
            </p:txBody>
          </p:sp>
          <p:sp>
            <p:nvSpPr>
              <p:cNvPr id="12305" name="Rectangle 8"/>
              <p:cNvSpPr>
                <a:spLocks noChangeArrowheads="1"/>
              </p:cNvSpPr>
              <p:nvPr/>
            </p:nvSpPr>
            <p:spPr bwMode="auto">
              <a:xfrm>
                <a:off x="1519" y="2341"/>
                <a:ext cx="635"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r>
                  <a:rPr lang="en-CA" altLang="en-US" sz="1800" dirty="0" err="1">
                    <a:latin typeface="Arial" charset="0"/>
                  </a:rPr>
                  <a:t>État</a:t>
                </a:r>
                <a:r>
                  <a:rPr lang="en-CA" altLang="en-US" sz="1800" dirty="0">
                    <a:latin typeface="Arial" charset="0"/>
                  </a:rPr>
                  <a:t> initial</a:t>
                </a:r>
              </a:p>
            </p:txBody>
          </p:sp>
          <p:sp>
            <p:nvSpPr>
              <p:cNvPr id="3" name="Line 11"/>
              <p:cNvSpPr>
                <a:spLocks noChangeShapeType="1"/>
              </p:cNvSpPr>
              <p:nvPr/>
            </p:nvSpPr>
            <p:spPr bwMode="auto">
              <a:xfrm flipV="1">
                <a:off x="2245" y="2465"/>
                <a:ext cx="136" cy="1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grpSp>
        <p:sp>
          <p:nvSpPr>
            <p:cNvPr id="12303" name="Rectangle 22"/>
            <p:cNvSpPr>
              <a:spLocks noChangeArrowheads="1"/>
            </p:cNvSpPr>
            <p:nvPr/>
          </p:nvSpPr>
          <p:spPr bwMode="auto">
            <a:xfrm>
              <a:off x="1980483" y="1600199"/>
              <a:ext cx="5182317" cy="365760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endParaRPr lang="en-CA" altLang="en-US" sz="1800">
                <a:solidFill>
                  <a:schemeClr val="bg1"/>
                </a:solidFill>
                <a:latin typeface="Arial" charset="0"/>
              </a:endParaRPr>
            </a:p>
          </p:txBody>
        </p:sp>
      </p:grpSp>
      <p:sp>
        <p:nvSpPr>
          <p:cNvPr id="4" name="Date Placeholder 3"/>
          <p:cNvSpPr>
            <a:spLocks noGrp="1"/>
          </p:cNvSpPr>
          <p:nvPr>
            <p:ph type="dt" sz="half" idx="4294967295"/>
          </p:nvPr>
        </p:nvSpPr>
        <p:spPr/>
        <p:txBody>
          <a:bodyPr/>
          <a:lstStyle/>
          <a:p>
            <a:endParaRPr lang="en-US" dirty="0"/>
          </a:p>
        </p:txBody>
      </p:sp>
      <p:sp>
        <p:nvSpPr>
          <p:cNvPr id="5" name="Slide Number Placeholder 4"/>
          <p:cNvSpPr>
            <a:spLocks noGrp="1"/>
          </p:cNvSpPr>
          <p:nvPr>
            <p:ph type="sldNum" sz="quarter" idx="4294967295"/>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161011971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FIN DE RAPPEL</a:t>
            </a:r>
            <a:endParaRPr lang="fr-CA" dirty="0"/>
          </a:p>
        </p:txBody>
      </p:sp>
      <p:sp>
        <p:nvSpPr>
          <p:cNvPr id="3" name="Text Placeholder 2"/>
          <p:cNvSpPr>
            <a:spLocks noGrp="1"/>
          </p:cNvSpPr>
          <p:nvPr>
            <p:ph type="body" idx="1"/>
          </p:nvPr>
        </p:nvSpPr>
        <p:spPr/>
        <p:txBody>
          <a:bodyPr/>
          <a:lstStyle/>
          <a:p>
            <a:endParaRPr lang="fr-CA"/>
          </a:p>
        </p:txBody>
      </p:sp>
    </p:spTree>
    <p:extLst>
      <p:ext uri="{BB962C8B-B14F-4D97-AF65-F5344CB8AC3E}">
        <p14:creationId xmlns:p14="http://schemas.microsoft.com/office/powerpoint/2010/main" val="3958277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Motivation</a:t>
            </a:r>
            <a:endParaRPr lang="fr-CA" dirty="0"/>
          </a:p>
        </p:txBody>
      </p:sp>
      <p:sp>
        <p:nvSpPr>
          <p:cNvPr id="3" name="Text Placeholder 2"/>
          <p:cNvSpPr>
            <a:spLocks noGrp="1"/>
          </p:cNvSpPr>
          <p:nvPr>
            <p:ph type="body" idx="1"/>
          </p:nvPr>
        </p:nvSpPr>
        <p:spPr/>
        <p:txBody>
          <a:bodyPr/>
          <a:lstStyle/>
          <a:p>
            <a:endParaRPr lang="fr-CA"/>
          </a:p>
        </p:txBody>
      </p:sp>
    </p:spTree>
    <p:extLst>
      <p:ext uri="{BB962C8B-B14F-4D97-AF65-F5344CB8AC3E}">
        <p14:creationId xmlns:p14="http://schemas.microsoft.com/office/powerpoint/2010/main" val="1181031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1628800"/>
            <a:ext cx="7848872" cy="3384376"/>
          </a:xfrm>
        </p:spPr>
        <p:txBody>
          <a:bodyPr/>
          <a:lstStyle/>
          <a:p>
            <a:r>
              <a:rPr lang="fr-CA" dirty="0"/>
              <a:t>Exploration de l’espace d’états avec des connaissances stratégiques temporelles</a:t>
            </a:r>
          </a:p>
        </p:txBody>
      </p:sp>
    </p:spTree>
    <p:extLst>
      <p:ext uri="{BB962C8B-B14F-4D97-AF65-F5344CB8AC3E}">
        <p14:creationId xmlns:p14="http://schemas.microsoft.com/office/powerpoint/2010/main" val="3884086052"/>
      </p:ext>
    </p:extLst>
  </p:cSld>
  <p:clrMapOvr>
    <a:masterClrMapping/>
  </p:clrMapOvr>
</p:sld>
</file>

<file path=ppt/theme/theme1.xml><?xml version="1.0" encoding="utf-8"?>
<a:theme xmlns:a="http://schemas.openxmlformats.org/drawingml/2006/main" name="Bordure">
  <a:themeElements>
    <a:clrScheme name="">
      <a:dk1>
        <a:srgbClr val="333333"/>
      </a:dk1>
      <a:lt1>
        <a:srgbClr val="FFFFFF"/>
      </a:lt1>
      <a:dk2>
        <a:srgbClr val="40458C"/>
      </a:dk2>
      <a:lt2>
        <a:srgbClr val="FFFFCC"/>
      </a:lt2>
      <a:accent1>
        <a:srgbClr val="FFFF7D"/>
      </a:accent1>
      <a:accent2>
        <a:srgbClr val="E0D0F8"/>
      </a:accent2>
      <a:accent3>
        <a:srgbClr val="AFB0C5"/>
      </a:accent3>
      <a:accent4>
        <a:srgbClr val="DADADA"/>
      </a:accent4>
      <a:accent5>
        <a:srgbClr val="FFFFBF"/>
      </a:accent5>
      <a:accent6>
        <a:srgbClr val="CBBCE1"/>
      </a:accent6>
      <a:hlink>
        <a:srgbClr val="BDC0DF"/>
      </a:hlink>
      <a:folHlink>
        <a:srgbClr val="767BC0"/>
      </a:folHlink>
    </a:clrScheme>
    <a:fontScheme name="Bordur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31750"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31750"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1800" b="0" i="0" u="none" strike="noStrike" cap="none" normalizeH="0" baseline="0" smtClean="0">
            <a:ln>
              <a:noFill/>
            </a:ln>
            <a:solidFill>
              <a:schemeClr val="tx1"/>
            </a:solidFill>
            <a:effectLst/>
            <a:latin typeface="Arial" charset="0"/>
          </a:defRPr>
        </a:defPPr>
      </a:lstStyle>
    </a:lnDef>
  </a:objectDefaults>
  <a:extraClrSchemeLst>
    <a:extraClrScheme>
      <a:clrScheme name="Bordur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Bordur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Bordur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Bordur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Bordur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Bordur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Bordur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Bordur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Bordur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Bordure">
  <a:themeElements>
    <a:clrScheme name="">
      <a:dk1>
        <a:srgbClr val="333333"/>
      </a:dk1>
      <a:lt1>
        <a:srgbClr val="FFFFFF"/>
      </a:lt1>
      <a:dk2>
        <a:srgbClr val="40458C"/>
      </a:dk2>
      <a:lt2>
        <a:srgbClr val="FFFFCC"/>
      </a:lt2>
      <a:accent1>
        <a:srgbClr val="FFFF7D"/>
      </a:accent1>
      <a:accent2>
        <a:srgbClr val="E0D0F8"/>
      </a:accent2>
      <a:accent3>
        <a:srgbClr val="AFB0C5"/>
      </a:accent3>
      <a:accent4>
        <a:srgbClr val="DADADA"/>
      </a:accent4>
      <a:accent5>
        <a:srgbClr val="FFFFBF"/>
      </a:accent5>
      <a:accent6>
        <a:srgbClr val="CBBCE1"/>
      </a:accent6>
      <a:hlink>
        <a:srgbClr val="BDC0DF"/>
      </a:hlink>
      <a:folHlink>
        <a:srgbClr val="767BC0"/>
      </a:folHlink>
    </a:clrScheme>
    <a:fontScheme name="1_Bordur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31750"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31750"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1800" b="0" i="0" u="none" strike="noStrike" cap="none" normalizeH="0" baseline="0" smtClean="0">
            <a:ln>
              <a:noFill/>
            </a:ln>
            <a:solidFill>
              <a:schemeClr val="tx1"/>
            </a:solidFill>
            <a:effectLst/>
            <a:latin typeface="Arial" charset="0"/>
          </a:defRPr>
        </a:defPPr>
      </a:lstStyle>
    </a:lnDef>
  </a:objectDefaults>
  <a:extraClrSchemeLst>
    <a:extraClrScheme>
      <a:clrScheme name="1_Bordur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1_Bordur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1_Bordur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1_Bordur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1_Bordur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1_Bordur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1_Bordur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1_Bordur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1_Bordur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E834EDA5B116A4BBED7B1FF9E6A11F9" ma:contentTypeVersion="14" ma:contentTypeDescription="Crée un document." ma:contentTypeScope="" ma:versionID="1bedc9a17685a9f1bf6ed63b788c56b5">
  <xsd:schema xmlns:xsd="http://www.w3.org/2001/XMLSchema" xmlns:xs="http://www.w3.org/2001/XMLSchema" xmlns:p="http://schemas.microsoft.com/office/2006/metadata/properties" xmlns:ns2="a52e7b51-f1ff-4309-a706-b6eb75fbbce0" xmlns:ns3="e1fec209-7cf4-479f-825c-1adcc9fe396d" targetNamespace="http://schemas.microsoft.com/office/2006/metadata/properties" ma:root="true" ma:fieldsID="190e884377abbaf5f1ab07fb777c269b" ns2:_="" ns3:_="">
    <xsd:import namespace="a52e7b51-f1ff-4309-a706-b6eb75fbbce0"/>
    <xsd:import namespace="e1fec209-7cf4-479f-825c-1adcc9fe396d"/>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LengthInSeconds" minOccurs="0"/>
                <xsd:element ref="ns2:MediaServiceDateTaken" minOccurs="0"/>
                <xsd:element ref="ns3:TaxCatchAll" minOccurs="0"/>
                <xsd:element ref="ns2:MediaServiceOCR" minOccurs="0"/>
                <xsd:element ref="ns2:MediaServiceGenerationTime" minOccurs="0"/>
                <xsd:element ref="ns2:MediaServiceEventHashCode" minOccurs="0"/>
                <xsd:element ref="ns2:lcf76f155ced4ddcb4097134ff3c332f"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52e7b51-f1ff-4309-a706-b6eb75fbbce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2" nillable="true" ma:displayName="MediaLengthInSeconds" ma:hidden="true" ma:internalName="MediaLengthInSeconds" ma:readOnly="true">
      <xsd:simpleType>
        <xsd:restriction base="dms:Unknown"/>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lcf76f155ced4ddcb4097134ff3c332f" ma:index="19" nillable="true" ma:taxonomy="true" ma:internalName="lcf76f155ced4ddcb4097134ff3c332f" ma:taxonomyFieldName="MediaServiceImageTags" ma:displayName="Balises d’images" ma:readOnly="false" ma:fieldId="{5cf76f15-5ced-4ddc-b409-7134ff3c332f}" ma:taxonomyMulti="true" ma:sspId="d264a842-8adc-43f3-ad4e-91e5e271ce18"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e1fec209-7cf4-479f-825c-1adcc9fe396d" elementFormDefault="qualified">
    <xsd:import namespace="http://schemas.microsoft.com/office/2006/documentManagement/types"/>
    <xsd:import namespace="http://schemas.microsoft.com/office/infopath/2007/PartnerControls"/>
    <xsd:element name="SharedWithUsers" ma:index="10"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Partagé avec détails" ma:internalName="SharedWithDetails" ma:readOnly="true">
      <xsd:simpleType>
        <xsd:restriction base="dms:Note">
          <xsd:maxLength value="255"/>
        </xsd:restriction>
      </xsd:simpleType>
    </xsd:element>
    <xsd:element name="TaxCatchAll" ma:index="14" nillable="true" ma:displayName="Taxonomy Catch All Column" ma:hidden="true" ma:list="{8d5d1917-7822-412a-8d1b-4f2b20d11d80}" ma:internalName="TaxCatchAll" ma:showField="CatchAllData" ma:web="e1fec209-7cf4-479f-825c-1adcc9fe396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a52e7b51-f1ff-4309-a706-b6eb75fbbce0">
      <Terms xmlns="http://schemas.microsoft.com/office/infopath/2007/PartnerControls"/>
    </lcf76f155ced4ddcb4097134ff3c332f>
    <TaxCatchAll xmlns="e1fec209-7cf4-479f-825c-1adcc9fe396d" xsi:nil="true"/>
  </documentManagement>
</p:properties>
</file>

<file path=customXml/itemProps1.xml><?xml version="1.0" encoding="utf-8"?>
<ds:datastoreItem xmlns:ds="http://schemas.openxmlformats.org/officeDocument/2006/customXml" ds:itemID="{3C3F4432-6B06-4962-A505-A6197643F9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52e7b51-f1ff-4309-a706-b6eb75fbbce0"/>
    <ds:schemaRef ds:uri="e1fec209-7cf4-479f-825c-1adcc9fe396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BE0AB83-E00F-4956-820C-BC4DAC0D4EC1}">
  <ds:schemaRefs>
    <ds:schemaRef ds:uri="http://schemas.microsoft.com/sharepoint/v3/contenttype/forms"/>
  </ds:schemaRefs>
</ds:datastoreItem>
</file>

<file path=customXml/itemProps3.xml><?xml version="1.0" encoding="utf-8"?>
<ds:datastoreItem xmlns:ds="http://schemas.openxmlformats.org/officeDocument/2006/customXml" ds:itemID="{86C33053-7874-4FF5-A3CF-0F4075D858A3}">
  <ds:schemaRefs>
    <ds:schemaRef ds:uri="http://schemas.microsoft.com/office/2006/metadata/properties"/>
    <ds:schemaRef ds:uri="http://schemas.microsoft.com/office/infopath/2007/PartnerControls"/>
    <ds:schemaRef ds:uri="a52e7b51-f1ff-4309-a706-b6eb75fbbce0"/>
    <ds:schemaRef ds:uri="e1fec209-7cf4-479f-825c-1adcc9fe396d"/>
  </ds:schemaRefs>
</ds:datastoreItem>
</file>

<file path=docProps/app.xml><?xml version="1.0" encoding="utf-8"?>
<Properties xmlns="http://schemas.openxmlformats.org/officeDocument/2006/extended-properties" xmlns:vt="http://schemas.openxmlformats.org/officeDocument/2006/docPropsVTypes">
  <Template>C:\Program Files\Microsoft Office\Templates\Presentation Designs\Matière.pot</Template>
  <TotalTime>3167</TotalTime>
  <Words>2233</Words>
  <Application>Microsoft Office PowerPoint</Application>
  <PresentationFormat>On-screen Show (4:3)</PresentationFormat>
  <Paragraphs>369</Paragraphs>
  <Slides>31</Slides>
  <Notes>20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31</vt:i4>
      </vt:variant>
    </vt:vector>
  </HeadingPairs>
  <TitlesOfParts>
    <vt:vector size="39" baseType="lpstr">
      <vt:lpstr>Arial</vt:lpstr>
      <vt:lpstr>Arial Unicode MS</vt:lpstr>
      <vt:lpstr>Calibri</vt:lpstr>
      <vt:lpstr>Garamond</vt:lpstr>
      <vt:lpstr>Times New Roman</vt:lpstr>
      <vt:lpstr>Wingdings</vt:lpstr>
      <vt:lpstr>Bordure</vt:lpstr>
      <vt:lpstr>1_Bordure</vt:lpstr>
      <vt:lpstr>IFT608 / IFT702  Intelligence Artificielle</vt:lpstr>
      <vt:lpstr>Sujets</vt:lpstr>
      <vt:lpstr>Références </vt:lpstr>
      <vt:lpstr>RAPPEL</vt:lpstr>
      <vt:lpstr>PowerPoint Presentation</vt:lpstr>
      <vt:lpstr>Architecture générale d’un planificateur opérant par recherche dans un espace d’états</vt:lpstr>
      <vt:lpstr>FIN DE RAPPEL</vt:lpstr>
      <vt:lpstr>Motivation</vt:lpstr>
      <vt:lpstr>Exploration de l’espace d’états avec des connaissances stratégiques temporelles</vt:lpstr>
      <vt:lpstr>Architecture du planificateur</vt:lpstr>
      <vt:lpstr>Robot domestique</vt:lpstr>
      <vt:lpstr>Types de tâches</vt:lpstr>
      <vt:lpstr>Connaissance experte de planification</vt:lpstr>
      <vt:lpstr>Règles de contrôle de recherche</vt:lpstr>
      <vt:lpstr>D’où viennent les connaissances stratégiques?</vt:lpstr>
      <vt:lpstr>Illustration : TLPLAN</vt:lpstr>
      <vt:lpstr>Architecture de TLPLAN</vt:lpstr>
      <vt:lpstr>LTL</vt:lpstr>
      <vt:lpstr>Exemple : robot domestique</vt:lpstr>
      <vt:lpstr>Progression des formules LTL</vt:lpstr>
      <vt:lpstr>Algorithme Formula Progression </vt:lpstr>
      <vt:lpstr>PowerPoint Presentation</vt:lpstr>
      <vt:lpstr>Progression LTL combinée avec A*</vt:lpstr>
      <vt:lpstr>Architecture de TLPLAN</vt:lpstr>
      <vt:lpstr>Exemple </vt:lpstr>
      <vt:lpstr>Exemple : </vt:lpstr>
      <vt:lpstr>Exemple :</vt:lpstr>
      <vt:lpstr>Au de là de TLPLAN</vt:lpstr>
      <vt:lpstr>Références</vt:lpstr>
      <vt:lpstr>TLPLAN</vt:lpstr>
      <vt:lpstr>Vers l’apprentissage automatique?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Implementing Tutoring Feedback into a Clinical Reasoning Learning Simulator</dc:title>
  <dc:creator>Annabelle</dc:creator>
  <cp:lastModifiedBy>Froduald Kabanza</cp:lastModifiedBy>
  <cp:revision>419</cp:revision>
  <dcterms:created xsi:type="dcterms:W3CDTF">2005-04-25T19:48:24Z</dcterms:created>
  <dcterms:modified xsi:type="dcterms:W3CDTF">2023-03-23T13:45:19Z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0x0101004E834EDA5B116A4BBED7B1FF9E6A11F9</vt:lpwstr>
  </property>
  <property fmtid="{D5CDD505-2E9C-101B-9397-08002B2CF9AE}" pid="3" name="MediaServiceImageTags">
    <vt:lpwstr/>
  </property>
</Properties>
</file>