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20"/>
  </p:notesMasterIdLst>
  <p:handoutMasterIdLst>
    <p:handoutMasterId r:id="rId21"/>
  </p:handoutMasterIdLst>
  <p:sldIdLst>
    <p:sldId id="332" r:id="rId5"/>
    <p:sldId id="333" r:id="rId6"/>
    <p:sldId id="338" r:id="rId7"/>
    <p:sldId id="336" r:id="rId8"/>
    <p:sldId id="628" r:id="rId9"/>
    <p:sldId id="404" r:id="rId10"/>
    <p:sldId id="698" r:id="rId11"/>
    <p:sldId id="350" r:id="rId12"/>
    <p:sldId id="405" r:id="rId13"/>
    <p:sldId id="328" r:id="rId14"/>
    <p:sldId id="678" r:id="rId15"/>
    <p:sldId id="399" r:id="rId16"/>
    <p:sldId id="334" r:id="rId17"/>
    <p:sldId id="337" r:id="rId18"/>
    <p:sldId id="341" r:id="rId19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F5256-AE16-4F91-B741-E46F84319C1F}" v="16" dt="2022-06-14T14:32:42.67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90963" autoAdjust="0"/>
  </p:normalViewPr>
  <p:slideViewPr>
    <p:cSldViewPr snapToGrid="0">
      <p:cViewPr varScale="1">
        <p:scale>
          <a:sx n="46" d="100"/>
          <a:sy n="46" d="100"/>
        </p:scale>
        <p:origin x="108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3746664422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3746664422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3845952795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3845952795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3845952795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46664422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845952795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7FEF5256-AE16-4F91-B741-E46F84319C1F}"/>
    <pc:docChg chg="undo custSel addSld modSld sldOrd">
      <pc:chgData name="Froduald Kabanza" userId="edf393d0-642b-4b9e-8c75-f62133241689" providerId="ADAL" clId="{7FEF5256-AE16-4F91-B741-E46F84319C1F}" dt="2022-06-14T14:32:42.679" v="90" actId="113"/>
      <pc:docMkLst>
        <pc:docMk/>
      </pc:docMkLst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2878374036" sldId="328"/>
        </pc:sldMkLst>
      </pc:sldChg>
      <pc:sldChg chg="modSp mod">
        <pc:chgData name="Froduald Kabanza" userId="edf393d0-642b-4b9e-8c75-f62133241689" providerId="ADAL" clId="{7FEF5256-AE16-4F91-B741-E46F84319C1F}" dt="2022-06-12T16:33:38.759" v="70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7FEF5256-AE16-4F91-B741-E46F84319C1F}" dt="2022-06-12T16:33:32.764" v="6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7FEF5256-AE16-4F91-B741-E46F84319C1F}" dt="2022-06-12T16:33:38.759" v="70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 ord">
        <pc:chgData name="Froduald Kabanza" userId="edf393d0-642b-4b9e-8c75-f62133241689" providerId="ADAL" clId="{7FEF5256-AE16-4F91-B741-E46F84319C1F}" dt="2022-06-14T14:31:42.922" v="73"/>
        <pc:sldMkLst>
          <pc:docMk/>
          <pc:sldMk cId="3746664422" sldId="334"/>
        </pc:sldMkLst>
        <pc:spChg chg="mod">
          <ac:chgData name="Froduald Kabanza" userId="edf393d0-642b-4b9e-8c75-f62133241689" providerId="ADAL" clId="{7FEF5256-AE16-4F91-B741-E46F84319C1F}" dt="2022-06-12T16:31:01.433" v="37" actId="113"/>
          <ac:spMkLst>
            <pc:docMk/>
            <pc:sldMk cId="3746664422" sldId="334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7FEF5256-AE16-4F91-B741-E46F84319C1F}" dt="2022-06-14T14:32:42.679" v="90" actId="113"/>
        <pc:sldMkLst>
          <pc:docMk/>
          <pc:sldMk cId="3845952795" sldId="336"/>
        </pc:sldMkLst>
        <pc:spChg chg="mod">
          <ac:chgData name="Froduald Kabanza" userId="edf393d0-642b-4b9e-8c75-f62133241689" providerId="ADAL" clId="{7FEF5256-AE16-4F91-B741-E46F84319C1F}" dt="2022-06-14T14:32:25.965" v="88" actId="1076"/>
          <ac:spMkLst>
            <pc:docMk/>
            <pc:sldMk cId="3845952795" sldId="336"/>
            <ac:spMk id="9" creationId="{00000000-0000-0000-0000-000000000000}"/>
          </ac:spMkLst>
        </pc:spChg>
        <pc:spChg chg="mod">
          <ac:chgData name="Froduald Kabanza" userId="edf393d0-642b-4b9e-8c75-f62133241689" providerId="ADAL" clId="{7FEF5256-AE16-4F91-B741-E46F84319C1F}" dt="2022-06-14T14:32:42.679" v="90" actId="113"/>
          <ac:spMkLst>
            <pc:docMk/>
            <pc:sldMk cId="3845952795" sldId="336"/>
            <ac:spMk id="52" creationId="{0D515393-0950-45CC-BF01-9DBB865E550B}"/>
          </ac:spMkLst>
        </pc:spChg>
        <pc:cxnChg chg="mod">
          <ac:chgData name="Froduald Kabanza" userId="edf393d0-642b-4b9e-8c75-f62133241689" providerId="ADAL" clId="{7FEF5256-AE16-4F91-B741-E46F84319C1F}" dt="2022-06-14T14:32:21.206" v="87" actId="1076"/>
          <ac:cxnSpMkLst>
            <pc:docMk/>
            <pc:sldMk cId="3845952795" sldId="336"/>
            <ac:cxnSpMk id="56" creationId="{3249EFA6-702A-4FC1-A469-A0DB157F16FC}"/>
          </ac:cxnSpMkLst>
        </pc:cxnChg>
      </pc:sldChg>
      <pc:sldChg chg="ord">
        <pc:chgData name="Froduald Kabanza" userId="edf393d0-642b-4b9e-8c75-f62133241689" providerId="ADAL" clId="{7FEF5256-AE16-4F91-B741-E46F84319C1F}" dt="2022-06-14T14:31:42.922" v="73"/>
        <pc:sldMkLst>
          <pc:docMk/>
          <pc:sldMk cId="1398461734" sldId="337"/>
        </pc:sldMkLst>
      </pc:sldChg>
      <pc:sldChg chg="modSp mod ord">
        <pc:chgData name="Froduald Kabanza" userId="edf393d0-642b-4b9e-8c75-f62133241689" providerId="ADAL" clId="{7FEF5256-AE16-4F91-B741-E46F84319C1F}" dt="2022-06-14T14:31:42.922" v="73"/>
        <pc:sldMkLst>
          <pc:docMk/>
          <pc:sldMk cId="3918894771" sldId="341"/>
        </pc:sldMkLst>
        <pc:spChg chg="mod">
          <ac:chgData name="Froduald Kabanza" userId="edf393d0-642b-4b9e-8c75-f62133241689" providerId="ADAL" clId="{7FEF5256-AE16-4F91-B741-E46F84319C1F}" dt="2022-06-12T16:33:18.364" v="66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154875991" sldId="350"/>
        </pc:sldMkLst>
      </pc:sldChg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0" sldId="399"/>
        </pc:sldMkLst>
      </pc:sldChg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1784342540" sldId="404"/>
        </pc:sldMkLst>
      </pc:sldChg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0" sldId="405"/>
        </pc:sldMkLst>
      </pc:sldChg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0" sldId="628"/>
        </pc:sldMkLst>
      </pc:sldChg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0" sldId="678"/>
        </pc:sldMkLst>
      </pc:sldChg>
      <pc:sldChg chg="add">
        <pc:chgData name="Froduald Kabanza" userId="edf393d0-642b-4b9e-8c75-f62133241689" providerId="ADAL" clId="{7FEF5256-AE16-4F91-B741-E46F84319C1F}" dt="2022-06-14T14:30:32.691" v="71"/>
        <pc:sldMkLst>
          <pc:docMk/>
          <pc:sldMk cId="3956026393" sldId="698"/>
        </pc:sldMkLst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8T12:55:33.374" v="4527" actId="20577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0"/>
        </pc:sldMkLst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9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8T12:18:50.878" v="3956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8T12:10:47.050" v="3955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174123187" sldId="333"/>
        </pc:sldMkLst>
        <pc:spChg chg="mod">
          <ac:chgData name="Froduald Kabanza" userId="edf393d0-642b-4b9e-8c75-f62133241689" providerId="ADAL" clId="{6DCC7E12-9C7D-4C54-9EDC-9BD9BDE80FAA}" dt="2022-02-18T12:22:18.310" v="3997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8T12:31:19.860" v="4224"/>
        <pc:sldMkLst>
          <pc:docMk/>
          <pc:sldMk cId="3746664422" sldId="334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modSp add del mod">
        <pc:chgData name="Froduald Kabanza" userId="edf393d0-642b-4b9e-8c75-f62133241689" providerId="ADAL" clId="{6DCC7E12-9C7D-4C54-9EDC-9BD9BDE80FAA}" dt="2022-02-18T12:55:33.374" v="4527" actId="20577"/>
        <pc:sldMkLst>
          <pc:docMk/>
          <pc:sldMk cId="3845952795" sldId="336"/>
        </pc:sldMkLst>
        <pc:spChg chg="mod">
          <ac:chgData name="Froduald Kabanza" userId="edf393d0-642b-4b9e-8c75-f62133241689" providerId="ADAL" clId="{6DCC7E12-9C7D-4C54-9EDC-9BD9BDE80FAA}" dt="2022-02-18T12:31:08.389" v="4223" actId="20577"/>
          <ac:spMkLst>
            <pc:docMk/>
            <pc:sldMk cId="3845952795" sldId="336"/>
            <ac:spMk id="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5.102" v="4524" actId="1076"/>
          <ac:spMkLst>
            <pc:docMk/>
            <pc:sldMk cId="3845952795" sldId="336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8T12:23:17.732" v="4005" actId="478"/>
          <ac:spMkLst>
            <pc:docMk/>
            <pc:sldMk cId="3845952795" sldId="336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4:28.367" v="4499" actId="1076"/>
          <ac:spMkLst>
            <pc:docMk/>
            <pc:sldMk cId="3845952795" sldId="336"/>
            <ac:spMk id="1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4:43.467" v="4035" actId="207"/>
          <ac:spMkLst>
            <pc:docMk/>
            <pc:sldMk cId="3845952795" sldId="336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0.429" v="4523" actId="1076"/>
          <ac:spMkLst>
            <pc:docMk/>
            <pc:sldMk cId="3845952795" sldId="336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5:16.037" v="4046" actId="20577"/>
          <ac:spMkLst>
            <pc:docMk/>
            <pc:sldMk cId="3845952795" sldId="336"/>
            <ac:spMk id="2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5.180" v="4108" actId="1076"/>
          <ac:spMkLst>
            <pc:docMk/>
            <pc:sldMk cId="3845952795" sldId="336"/>
            <ac:spMk id="2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1.639" v="4107" actId="1076"/>
          <ac:spMkLst>
            <pc:docMk/>
            <pc:sldMk cId="3845952795" sldId="336"/>
            <ac:spMk id="43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8T12:30:09.534" v="4191" actId="20577"/>
          <ac:spMkLst>
            <pc:docMk/>
            <pc:sldMk cId="3845952795" sldId="336"/>
            <ac:spMk id="52" creationId="{0D515393-0950-45CC-BF01-9DBB865E550B}"/>
          </ac:spMkLst>
        </pc:spChg>
        <pc:spChg chg="mod">
          <ac:chgData name="Froduald Kabanza" userId="edf393d0-642b-4b9e-8c75-f62133241689" providerId="ADAL" clId="{6DCC7E12-9C7D-4C54-9EDC-9BD9BDE80FAA}" dt="2022-02-18T12:55:33.374" v="4527" actId="20577"/>
          <ac:spMkLst>
            <pc:docMk/>
            <pc:sldMk cId="3845952795" sldId="336"/>
            <ac:spMk id="63" creationId="{00000000-0000-0000-0000-000000000000}"/>
          </ac:spMkLst>
        </pc:spChg>
        <pc:cxnChg chg="del">
          <ac:chgData name="Froduald Kabanza" userId="edf393d0-642b-4b9e-8c75-f62133241689" providerId="ADAL" clId="{6DCC7E12-9C7D-4C54-9EDC-9BD9BDE80FAA}" dt="2022-02-18T12:23:19.050" v="4006" actId="478"/>
          <ac:cxnSpMkLst>
            <pc:docMk/>
            <pc:sldMk cId="3845952795" sldId="336"/>
            <ac:cxnSpMk id="14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4:28.367" v="4499" actId="1076"/>
          <ac:cxnSpMkLst>
            <pc:docMk/>
            <pc:sldMk cId="3845952795" sldId="336"/>
            <ac:cxnSpMk id="1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4:24.650" v="4034" actId="14100"/>
          <ac:cxnSpMkLst>
            <pc:docMk/>
            <pc:sldMk cId="3845952795" sldId="336"/>
            <ac:cxnSpMk id="1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7.061" v="4525" actId="14100"/>
          <ac:cxnSpMkLst>
            <pc:docMk/>
            <pc:sldMk cId="3845952795" sldId="336"/>
            <ac:cxnSpMk id="17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0.429" v="4523" actId="1076"/>
          <ac:cxnSpMkLst>
            <pc:docMk/>
            <pc:sldMk cId="3845952795" sldId="336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2:50.314" v="4002" actId="20577"/>
          <ac:cxnSpMkLst>
            <pc:docMk/>
            <pc:sldMk cId="3845952795" sldId="336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32.445" v="4110" actId="14100"/>
          <ac:cxnSpMkLst>
            <pc:docMk/>
            <pc:sldMk cId="3845952795" sldId="336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21.639" v="4107" actId="1076"/>
          <ac:cxnSpMkLst>
            <pc:docMk/>
            <pc:sldMk cId="3845952795" sldId="336"/>
            <ac:cxnSpMk id="44" creationId="{00000000-0000-0000-0000-000000000000}"/>
          </ac:cxnSpMkLst>
        </pc:cxnChg>
        <pc:cxnChg chg="add mod">
          <ac:chgData name="Froduald Kabanza" userId="edf393d0-642b-4b9e-8c75-f62133241689" providerId="ADAL" clId="{6DCC7E12-9C7D-4C54-9EDC-9BD9BDE80FAA}" dt="2022-02-18T12:30:19.336" v="4194" actId="14100"/>
          <ac:cxnSpMkLst>
            <pc:docMk/>
            <pc:sldMk cId="3845952795" sldId="336"/>
            <ac:cxnSpMk id="56" creationId="{3249EFA6-702A-4FC1-A469-A0DB157F16FC}"/>
          </ac:cxnSpMkLst>
        </pc:cxnChg>
        <pc:cxnChg chg="mod">
          <ac:chgData name="Froduald Kabanza" userId="edf393d0-642b-4b9e-8c75-f62133241689" providerId="ADAL" clId="{6DCC7E12-9C7D-4C54-9EDC-9BD9BDE80FAA}" dt="2022-02-18T12:55:04.741" v="4522" actId="14100"/>
          <ac:cxnSpMkLst>
            <pc:docMk/>
            <pc:sldMk cId="3845952795" sldId="336"/>
            <ac:cxnSpMk id="64" creationId="{00000000-0000-0000-0000-000000000000}"/>
          </ac:cxnSpMkLst>
        </pc:cxnChg>
      </pc:sldChg>
      <pc:sldChg chg="modSp add mod">
        <pc:chgData name="Froduald Kabanza" userId="edf393d0-642b-4b9e-8c75-f62133241689" providerId="ADAL" clId="{6DCC7E12-9C7D-4C54-9EDC-9BD9BDE80FAA}" dt="2022-02-18T12:40:51.889" v="448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6DCC7E12-9C7D-4C54-9EDC-9BD9BDE80FAA}" dt="2022-02-18T12:40:51.889" v="448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modSp add">
        <pc:chgData name="Froduald Kabanza" userId="edf393d0-642b-4b9e-8c75-f62133241689" providerId="ADAL" clId="{6DCC7E12-9C7D-4C54-9EDC-9BD9BDE80FAA}" dt="2022-02-18T12:20:06.820" v="3962" actId="20577"/>
        <pc:sldMkLst>
          <pc:docMk/>
          <pc:sldMk cId="140940432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140940432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8T12:20:06.820" v="3962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140940432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add del">
        <pc:chgData name="Froduald Kabanza" userId="edf393d0-642b-4b9e-8c75-f62133241689" providerId="ADAL" clId="{6DCC7E12-9C7D-4C54-9EDC-9BD9BDE80FAA}" dt="2022-02-18T12:37:15.868" v="4227" actId="2696"/>
        <pc:sldMkLst>
          <pc:docMk/>
          <pc:sldMk cId="2936621177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 ord">
        <pc:chgData name="Froduald Kabanza" userId="edf393d0-642b-4b9e-8c75-f62133241689" providerId="ADAL" clId="{6DCC7E12-9C7D-4C54-9EDC-9BD9BDE80FAA}" dt="2022-02-18T12:42:20.612" v="4491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6DCC7E12-9C7D-4C54-9EDC-9BD9BDE80FAA}" dt="2022-02-18T12:42:20.612" v="4491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303140682" sldId="357"/>
        </pc:sldMkLst>
      </pc:sldChg>
      <pc:sldChg chg="addSp modSp add del mod or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del mo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07841346" sldId="700"/>
        </pc:sldMkLst>
      </pc:sldChg>
      <pc:sldChg chg="addSp delSp modSp add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del mod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del mod or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2"/>
        </pc:sldMkLst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2022-06-14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2022-06-14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73" y="4560649"/>
            <a:ext cx="5851461" cy="431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73" y="4560649"/>
            <a:ext cx="5851461" cy="431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29" y="4415866"/>
            <a:ext cx="5485745" cy="418202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playlist?list=PL6Xpj9I5qXYGhsvMWM53ZLfwUInzvYWs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  <a:t>Été 2022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Révisions pour l’intra</a:t>
            </a: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</a:t>
            </a:r>
            <a:r>
              <a:rPr lang="fr-CA" altLang="en-US" sz="2000">
                <a:latin typeface="Calibri" pitchFamily="34" charset="0"/>
                <a:ea typeface="ＭＳ Ｐゴシック" pitchFamily="34" charset="-128"/>
              </a:rPr>
              <a:t>: D’Jeff </a:t>
            </a:r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Nkashama &amp; Jean-Charles Verdier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Théorie des probabilités</a:t>
            </a:r>
            <a:br>
              <a:rPr lang="fr-FR" dirty="0"/>
            </a:br>
            <a:r>
              <a:rPr lang="fr-FR" dirty="0"/>
              <a:t>Vous devriez être capable de...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8626" cy="3369365"/>
          </a:xfrm>
        </p:spPr>
        <p:txBody>
          <a:bodyPr/>
          <a:lstStyle/>
          <a:p>
            <a:r>
              <a:rPr lang="fr-CA" dirty="0"/>
              <a:t>À partir d’une distribution conjointe ou des distributions conditionnelles et a priori nécessaires :</a:t>
            </a:r>
          </a:p>
          <a:p>
            <a:pPr lvl="1"/>
            <a:r>
              <a:rPr lang="fr-CA" dirty="0"/>
              <a:t>calculer une probabilité conjointe</a:t>
            </a:r>
          </a:p>
          <a:p>
            <a:pPr lvl="1"/>
            <a:r>
              <a:rPr lang="fr-CA" dirty="0"/>
              <a:t>calculer une probabilité marginale</a:t>
            </a:r>
          </a:p>
          <a:p>
            <a:pPr lvl="1"/>
            <a:r>
              <a:rPr lang="fr-CA" dirty="0"/>
              <a:t>déterminer si deux variables sont indépendantes</a:t>
            </a:r>
          </a:p>
          <a:p>
            <a:pPr lvl="1"/>
            <a:r>
              <a:rPr lang="fr-CA" dirty="0"/>
              <a:t>déterminer si deux variables sont conditionnellement indépendantes sachant une troisième</a:t>
            </a:r>
          </a:p>
          <a:p>
            <a:pPr lvl="1"/>
            <a:r>
              <a:rPr lang="fr-CA" dirty="0"/>
              <a:t>Appliquer la règle du chainage</a:t>
            </a:r>
          </a:p>
          <a:p>
            <a:pPr lvl="1"/>
            <a:r>
              <a:rPr lang="fr-CA" dirty="0"/>
              <a:t>Appliquer la règle de Bayes</a:t>
            </a:r>
          </a:p>
          <a:p>
            <a:pPr lvl="1"/>
            <a:r>
              <a:rPr lang="fr-CA" dirty="0"/>
              <a:t>Expliquer le principe derrière le classifieur bayésien naïf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837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rPr>
              <a:t>Réseaux bayésiens</a:t>
            </a:r>
            <a:br>
              <a:rPr lang="fr-CA" dirty="0">
                <a:latin typeface="Arial" pitchFamily="34" charset="0"/>
                <a:ea typeface="ＭＳ Ｐゴシック" pitchFamily="34" charset="-128"/>
              </a:rPr>
            </a:br>
            <a:r>
              <a:rPr lang="fr-CA" dirty="0">
                <a:latin typeface="Arial" pitchFamily="34" charset="0"/>
                <a:ea typeface="ＭＳ Ｐゴシック" pitchFamily="34" charset="-128"/>
              </a:rPr>
              <a:t>Vous devriez être capable de...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53346"/>
            <a:ext cx="8261350" cy="5285554"/>
          </a:xfrm>
        </p:spPr>
        <p:txBody>
          <a:bodyPr/>
          <a:lstStyle/>
          <a:p>
            <a:pPr eaLnBrk="1" hangingPunct="1"/>
            <a:r>
              <a:rPr lang="fr-FR" dirty="0">
                <a:ea typeface="ＭＳ Ｐゴシック" pitchFamily="34" charset="-128"/>
              </a:rPr>
              <a:t>Décrire ce 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est-ce que la topologie représente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quelle est la distribution conjointe associée à un réseau bayésien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Étant donné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calculer une probabilité conjointe, marginale, conditionnelle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dire si deux variables sont (conditionnellement) indépendantes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Décrire l’inférence par énumération exacte</a:t>
            </a:r>
          </a:p>
          <a:p>
            <a:pPr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Savoir qu’en pratique c’est l’inférence approximative qui est utilisée parce que plus efficace.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Pas besoin de connaître les méthodes pour l’examen. Savoir simplement qu’il en existe.</a:t>
            </a:r>
          </a:p>
        </p:txBody>
      </p:sp>
      <p:sp>
        <p:nvSpPr>
          <p:cNvPr id="78852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8853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8854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517213D-94F8-4802-8272-CA9F44C66ACF}" type="slidenum">
              <a:rPr lang="en-US" smtClean="0">
                <a:latin typeface="Calibri" pitchFamily="34" charset="0"/>
              </a:rPr>
              <a:pPr/>
              <a:t>11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rPr>
              <a:t>Raisonnement probabiliste temporel</a:t>
            </a:r>
            <a:br>
              <a:rPr lang="fr-CA" altLang="en-US" dirty="0">
                <a:latin typeface="Arial" pitchFamily="34" charset="0"/>
                <a:ea typeface="ＭＳ Ｐゴシック" pitchFamily="34" charset="-128"/>
              </a:rPr>
            </a:br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Vous devriez être capable de...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idx="1"/>
          </p:nvPr>
        </p:nvSpPr>
        <p:spPr>
          <a:xfrm>
            <a:off x="457199" y="1500188"/>
            <a:ext cx="8283575" cy="4938712"/>
          </a:xfrm>
        </p:spPr>
        <p:txBody>
          <a:bodyPr/>
          <a:lstStyle/>
          <a:p>
            <a:pPr eaLnBrk="1" hangingPunct="1"/>
            <a:r>
              <a:rPr lang="fr-CA" altLang="en-US" dirty="0">
                <a:ea typeface="ＭＳ Ｐゴシック" pitchFamily="34" charset="-128"/>
              </a:rPr>
              <a:t>Distinguer les différents types d</a:t>
            </a:r>
            <a:r>
              <a:rPr lang="fr-CA" altLang="fr-FR" dirty="0">
                <a:ea typeface="ＭＳ Ｐゴシック" pitchFamily="34" charset="-128"/>
              </a:rPr>
              <a:t>’</a:t>
            </a:r>
            <a:r>
              <a:rPr lang="fr-CA" altLang="en-US" dirty="0">
                <a:ea typeface="ＭＳ Ｐゴシック" pitchFamily="34" charset="-128"/>
              </a:rPr>
              <a:t>inférence probabiliste temporelle:</a:t>
            </a:r>
          </a:p>
          <a:p>
            <a:pPr lvl="1" eaLnBrk="1" hangingPunct="1"/>
            <a:r>
              <a:rPr lang="fr-CA" altLang="en-US" dirty="0">
                <a:ea typeface="ＭＳ Ｐゴシック" pitchFamily="34" charset="-128"/>
              </a:rPr>
              <a:t>filtrage</a:t>
            </a:r>
          </a:p>
          <a:p>
            <a:pPr lvl="1" eaLnBrk="1" hangingPunct="1"/>
            <a:r>
              <a:rPr lang="fr-CA" altLang="en-US" dirty="0">
                <a:ea typeface="ＭＳ Ｐゴシック" pitchFamily="34" charset="-128"/>
              </a:rPr>
              <a:t>prédiction</a:t>
            </a:r>
          </a:p>
          <a:p>
            <a:pPr lvl="1" eaLnBrk="1" hangingPunct="1"/>
            <a:r>
              <a:rPr lang="fr-CA" altLang="en-US" dirty="0">
                <a:ea typeface="ＭＳ Ｐゴシック" pitchFamily="34" charset="-128"/>
              </a:rPr>
              <a:t>lissage</a:t>
            </a:r>
          </a:p>
          <a:p>
            <a:pPr lvl="1" eaLnBrk="1" hangingPunct="1"/>
            <a:r>
              <a:rPr lang="fr-CA" altLang="en-US" dirty="0">
                <a:ea typeface="ＭＳ Ｐゴシック" pitchFamily="34" charset="-128"/>
              </a:rPr>
              <a:t>explication la plus plausible</a:t>
            </a:r>
          </a:p>
          <a:p>
            <a:pPr eaLnBrk="1" hangingPunct="1"/>
            <a:endParaRPr lang="fr-CA" altLang="en-US" dirty="0">
              <a:ea typeface="ＭＳ Ｐゴシック" pitchFamily="34" charset="-128"/>
            </a:endParaRPr>
          </a:p>
          <a:p>
            <a:pPr eaLnBrk="1" hangingPunct="1"/>
            <a:r>
              <a:rPr lang="fr-CA" altLang="en-US" dirty="0">
                <a:ea typeface="ＭＳ Ｐゴシック" pitchFamily="34" charset="-128"/>
              </a:rPr>
              <a:t>Décrire ce qu</a:t>
            </a:r>
            <a:r>
              <a:rPr lang="fr-CA" altLang="fr-FR" dirty="0">
                <a:ea typeface="ＭＳ Ｐゴシック" pitchFamily="34" charset="-128"/>
              </a:rPr>
              <a:t>’</a:t>
            </a:r>
            <a:r>
              <a:rPr lang="fr-CA" altLang="en-US" dirty="0">
                <a:ea typeface="ＭＳ Ｐゴシック" pitchFamily="34" charset="-128"/>
              </a:rPr>
              <a:t>est un modèle de Markov caché</a:t>
            </a:r>
          </a:p>
          <a:p>
            <a:pPr lvl="1" eaLnBrk="1" hangingPunct="1"/>
            <a:r>
              <a:rPr lang="fr-CA" altLang="en-US" dirty="0">
                <a:ea typeface="ＭＳ Ｐゴシック" pitchFamily="34" charset="-128"/>
              </a:rPr>
              <a:t>Définir et calculer le tableau α par la programmation dynamique avant</a:t>
            </a:r>
          </a:p>
          <a:p>
            <a:pPr lvl="1" eaLnBrk="1" hangingPunct="1"/>
            <a:r>
              <a:rPr lang="fr-CA" altLang="en-US" dirty="0">
                <a:ea typeface="ＭＳ Ｐゴシック" pitchFamily="34" charset="-128"/>
              </a:rPr>
              <a:t>Appliquer le tableau α pour le filtrage et le calcul d’une séquence visible</a:t>
            </a:r>
          </a:p>
          <a:p>
            <a:pPr marL="457200" lvl="1" indent="0" eaLnBrk="1" hangingPunct="1">
              <a:buNone/>
            </a:pPr>
            <a:endParaRPr lang="fr-CA" altLang="en-US" dirty="0">
              <a:ea typeface="ＭＳ Ｐゴシック" pitchFamily="34" charset="-128"/>
            </a:endParaRPr>
          </a:p>
          <a:p>
            <a:r>
              <a:rPr lang="fr-CA" altLang="en-US" dirty="0">
                <a:ea typeface="ＭＳ Ｐゴシック" pitchFamily="34" charset="-128"/>
              </a:rPr>
              <a:t>Décrire et appliquer un filtre de particules</a:t>
            </a:r>
          </a:p>
          <a:p>
            <a:pPr marL="0" indent="0">
              <a:buNone/>
            </a:pPr>
            <a:endParaRPr lang="fr-CA" altLang="en-US" dirty="0">
              <a:ea typeface="ＭＳ Ｐゴシック" pitchFamily="34" charset="-128"/>
            </a:endParaRPr>
          </a:p>
          <a:p>
            <a:pPr eaLnBrk="1" hangingPunct="1"/>
            <a:r>
              <a:rPr lang="fr-CA" altLang="en-US" dirty="0">
                <a:ea typeface="ＭＳ Ｐゴシック" pitchFamily="34" charset="-128"/>
              </a:rPr>
              <a:t>Note: TP #3 porte sur ces sujets.</a:t>
            </a:r>
          </a:p>
        </p:txBody>
      </p:sp>
      <p:sp>
        <p:nvSpPr>
          <p:cNvPr id="102404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sp>
        <p:nvSpPr>
          <p:cNvPr id="102405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</a:t>
            </a:r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Documentation permise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La documentation est permise. </a:t>
            </a:r>
            <a:endParaRPr lang="en-CA" b="1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Vous aurez besoin d’une calculatrice sans moyen de communication.</a:t>
            </a:r>
          </a:p>
          <a:p>
            <a:endParaRPr lang="fr-CA" b="1" dirty="0"/>
          </a:p>
          <a:p>
            <a:r>
              <a:rPr lang="fr-CA" b="1" dirty="0"/>
              <a:t>Tout autre appareil électronique est interdit.</a:t>
            </a:r>
            <a:endParaRPr lang="en-CA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Conseils pour vous préparer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diapositifs du cours vous donnent les balises de ce qui est couvert</a:t>
            </a:r>
          </a:p>
          <a:p>
            <a:pPr lvl="1"/>
            <a:r>
              <a:rPr lang="fr-CA" dirty="0"/>
              <a:t>Chaque leçon termine par un rappel des points essentiels à retenir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Il est essentiel de lire le livre de référence soigneusement</a:t>
            </a:r>
          </a:p>
          <a:p>
            <a:pPr lvl="1"/>
            <a:r>
              <a:rPr lang="fr-CA" dirty="0"/>
              <a:t>Une version française vient juste de sortir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>
                <a:hlinkClick r:id="rId2"/>
              </a:rPr>
              <a:t>Les capsules du Pr Hugo Larochelle </a:t>
            </a:r>
            <a:r>
              <a:rPr lang="fr-CA" dirty="0"/>
              <a:t>sont très utiles et bien alignées avec les diapositives du cours.</a:t>
            </a:r>
          </a:p>
          <a:p>
            <a:pPr marL="0" indent="0">
              <a:buNone/>
            </a:pPr>
            <a:r>
              <a:rPr lang="en-CA" i="1" dirty="0"/>
              <a:t> </a:t>
            </a:r>
          </a:p>
          <a:p>
            <a:r>
              <a:rPr lang="fr-CA" b="1" dirty="0"/>
              <a:t>Faire les exercices suggérés </a:t>
            </a:r>
          </a:p>
          <a:p>
            <a:pPr lvl="1"/>
            <a:r>
              <a:rPr lang="fr-CA" dirty="0"/>
              <a:t>Voir dossier Files dans Teams</a:t>
            </a:r>
          </a:p>
          <a:p>
            <a:pPr marL="457200" lvl="1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Période de consultation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Vendredi 17 juin de 13h à 15h via Teams</a:t>
            </a:r>
          </a:p>
          <a:p>
            <a:pPr lvl="1"/>
            <a:r>
              <a:rPr lang="fr-CA" dirty="0"/>
              <a:t>Envoyez-moi un texto via Teams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pPr marL="0" indent="0">
              <a:buNone/>
            </a:pPr>
            <a:endParaRPr lang="fr-CA" b="1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 des objectifs du cours IFT615</a:t>
            </a:r>
          </a:p>
          <a:p>
            <a:endParaRPr lang="fr-CA" dirty="0"/>
          </a:p>
          <a:p>
            <a:r>
              <a:rPr lang="fr-CA" dirty="0"/>
              <a:t>Sujets couverts pour l’intra</a:t>
            </a:r>
          </a:p>
          <a:p>
            <a:endParaRPr lang="fr-CA" dirty="0"/>
          </a:p>
          <a:p>
            <a:r>
              <a:rPr lang="fr-CA" dirty="0"/>
              <a:t>Conseils pour bien vous préparer</a:t>
            </a:r>
          </a:p>
          <a:p>
            <a:endParaRPr lang="fr-CA" dirty="0"/>
          </a:p>
          <a:p>
            <a:r>
              <a:rPr lang="fr-CA" dirty="0"/>
              <a:t>Documentation permise</a:t>
            </a:r>
          </a:p>
          <a:p>
            <a:endParaRPr lang="fr-CA" dirty="0"/>
          </a:p>
          <a:p>
            <a:r>
              <a:rPr lang="fr-CA" dirty="0"/>
              <a:t>Période de consultation</a:t>
            </a:r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cours IFT 615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/>
              <a:t>L’</a:t>
            </a:r>
            <a:r>
              <a:rPr lang="fr-CA" sz="1800" b="1" dirty="0"/>
              <a:t>objectif du cours </a:t>
            </a:r>
            <a:r>
              <a:rPr lang="fr-CA" sz="1800" dirty="0"/>
              <a:t>sont de vous permettre de :</a:t>
            </a:r>
          </a:p>
          <a:p>
            <a:pPr lvl="1"/>
            <a:r>
              <a:rPr lang="fr-CA" dirty="0"/>
              <a:t>Connaître les </a:t>
            </a:r>
            <a:r>
              <a:rPr lang="fr-CA" u="sng" dirty="0"/>
              <a:t>fondements  algorithmiques </a:t>
            </a:r>
            <a:r>
              <a:rPr lang="fr-CA" dirty="0"/>
              <a:t>de l'intelligence artificielle. </a:t>
            </a:r>
          </a:p>
          <a:p>
            <a:pPr lvl="1"/>
            <a:r>
              <a:rPr lang="fr-CA" dirty="0"/>
              <a:t>Comprendre les </a:t>
            </a:r>
            <a:r>
              <a:rPr lang="fr-CA" u="sng" dirty="0"/>
              <a:t>caractéristiques et propriétés des techniques  algorithmiques </a:t>
            </a:r>
            <a:r>
              <a:rPr lang="fr-CA" dirty="0"/>
              <a:t>de base utilisées en intelligence artificielle. </a:t>
            </a:r>
          </a:p>
          <a:p>
            <a:pPr lvl="1"/>
            <a:r>
              <a:rPr lang="fr-CA" u="sng" dirty="0"/>
              <a:t>Savoir choisir et appliquer </a:t>
            </a:r>
            <a:r>
              <a:rPr lang="fr-CA" dirty="0"/>
              <a:t>les différentes approches en fonction du problème à résoudre </a:t>
            </a:r>
          </a:p>
          <a:p>
            <a:r>
              <a:rPr lang="fr-CA" sz="1800" dirty="0"/>
              <a:t>Pour atteindre ces objectifs, vous avez vu et appliqué des algorithmiques basiques pour piloter une </a:t>
            </a:r>
            <a:r>
              <a:rPr lang="fr-CA" sz="1800" u="sng" dirty="0"/>
              <a:t>architecture décisionnel</a:t>
            </a:r>
            <a:r>
              <a:rPr lang="fr-CA" sz="1800" dirty="0"/>
              <a:t>  pour un </a:t>
            </a:r>
            <a:r>
              <a:rPr lang="fr-CA" sz="1800" u="sng" dirty="0"/>
              <a:t>agent intelligent </a:t>
            </a:r>
            <a:r>
              <a:rPr lang="fr-CA" sz="1800" b="1" dirty="0"/>
              <a:t>:</a:t>
            </a:r>
            <a:endParaRPr lang="fr-CA" sz="1800" dirty="0"/>
          </a:p>
          <a:p>
            <a:pPr marL="457200" lvl="1" indent="0">
              <a:buNone/>
            </a:pPr>
            <a:endParaRPr lang="fr-CA" dirty="0"/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58642" y="4141787"/>
            <a:ext cx="3579813" cy="2279650"/>
            <a:chOff x="1958642" y="4141787"/>
            <a:chExt cx="3579813" cy="2279650"/>
          </a:xfrm>
        </p:grpSpPr>
        <p:pic>
          <p:nvPicPr>
            <p:cNvPr id="7" name="Picture 5" descr="goal-based-ag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1958642" y="4141787"/>
              <a:ext cx="3579813" cy="197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721436" y="6021387"/>
              <a:ext cx="1387475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 dirty="0">
                  <a:latin typeface="Calibri" charset="0"/>
                </a:rPr>
                <a:t>Goal-</a:t>
              </a:r>
              <a:r>
                <a:rPr lang="fr-CA" sz="2000" b="1" dirty="0" err="1">
                  <a:latin typeface="Calibri" charset="0"/>
                </a:rPr>
                <a:t>based</a:t>
              </a:r>
              <a:endParaRPr lang="fr-FR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1731" y="4141787"/>
            <a:ext cx="3551238" cy="2265362"/>
            <a:chOff x="5411731" y="4141787"/>
            <a:chExt cx="3551238" cy="2265362"/>
          </a:xfrm>
        </p:grpSpPr>
        <p:pic>
          <p:nvPicPr>
            <p:cNvPr id="8" name="Picture 5" descr="utility-based-ag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5411731" y="4141787"/>
              <a:ext cx="3551238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6210705" y="6007099"/>
              <a:ext cx="1462087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>
                  <a:latin typeface="Calibri" charset="0"/>
                </a:rPr>
                <a:t>Utiliy-based</a:t>
              </a:r>
              <a:endParaRPr lang="fr-FR" sz="2000" b="1"/>
            </a:p>
          </p:txBody>
        </p:sp>
      </p:grpSp>
      <p:pic>
        <p:nvPicPr>
          <p:cNvPr id="11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3" y="5375792"/>
            <a:ext cx="825647" cy="71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agent-environ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" y="4322942"/>
            <a:ext cx="2048503" cy="92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Sujets couverts pour l’intra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3413" y="4024211"/>
            <a:ext cx="1736896" cy="663576"/>
          </a:xfrm>
          <a:prstGeom prst="rect">
            <a:avLst/>
          </a:prstGeom>
          <a:ln>
            <a:solidFill>
              <a:srgbClr val="0000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agents </a:t>
            </a:r>
          </a:p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intelligents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24462" y="5650851"/>
            <a:ext cx="2922198" cy="646331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fr-CA" altLang="ko-KR" sz="1800" dirty="0">
                <a:solidFill>
                  <a:schemeClr val="bg1">
                    <a:lumMod val="65000"/>
                  </a:schemeClr>
                </a:solidFill>
              </a:rPr>
              <a:t>echerche </a:t>
            </a:r>
          </a:p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fr-CA" altLang="ko-KR" sz="1800" dirty="0">
                <a:solidFill>
                  <a:schemeClr val="bg1">
                    <a:lumMod val="65000"/>
                  </a:schemeClr>
                </a:solidFill>
              </a:rPr>
              <a:t>euristique globale (A*)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55182" y="1808338"/>
            <a:ext cx="2748050" cy="369332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</a:rPr>
              <a:t>Théorie des jeux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009" y="2512694"/>
            <a:ext cx="3019162" cy="369332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</a:rPr>
              <a:t>Recherche locale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Connecteur droit avec flèche 43"/>
          <p:cNvCxnSpPr>
            <a:cxnSpLocks/>
            <a:stCxn id="8" idx="0"/>
            <a:endCxn id="11" idx="2"/>
          </p:cNvCxnSpPr>
          <p:nvPr/>
        </p:nvCxnSpPr>
        <p:spPr bwMode="auto">
          <a:xfrm flipH="1" flipV="1">
            <a:off x="3329207" y="2177670"/>
            <a:ext cx="712654" cy="184654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necteur droit avec flèche 46"/>
          <p:cNvCxnSpPr>
            <a:cxnSpLocks/>
          </p:cNvCxnSpPr>
          <p:nvPr/>
        </p:nvCxnSpPr>
        <p:spPr bwMode="auto">
          <a:xfrm flipH="1" flipV="1">
            <a:off x="2129262" y="2870991"/>
            <a:ext cx="1649547" cy="115163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necteur droit avec flèche 87"/>
          <p:cNvCxnSpPr>
            <a:cxnSpLocks/>
          </p:cNvCxnSpPr>
          <p:nvPr/>
        </p:nvCxnSpPr>
        <p:spPr bwMode="auto">
          <a:xfrm>
            <a:off x="4496156" y="4692207"/>
            <a:ext cx="380878" cy="91569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5609374" y="3178477"/>
            <a:ext cx="2398730" cy="14773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R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aisonnement </a:t>
            </a:r>
          </a:p>
          <a:p>
            <a:pPr algn="ctr">
              <a:defRPr/>
            </a:pP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p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robabiliste (</a:t>
            </a:r>
            <a:r>
              <a:rPr lang="fr-CA" altLang="ko-KR" sz="1800" dirty="0">
                <a:solidFill>
                  <a:schemeClr val="tx2"/>
                </a:solidFill>
                <a:latin typeface="Calibri" charset="0"/>
              </a:rPr>
              <a:t>classifieur bayésien naïf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fr-CA" altLang="ko-KR" sz="1800" dirty="0">
                <a:solidFill>
                  <a:schemeClr val="tx2"/>
                </a:solidFill>
                <a:latin typeface="Calibri" charset="0"/>
              </a:rPr>
              <a:t>réseau bayésien, HMM, filtre de particule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31"/>
          <p:cNvCxnSpPr>
            <a:stCxn id="8" idx="3"/>
            <a:endCxn id="19" idx="1"/>
          </p:cNvCxnSpPr>
          <p:nvPr/>
        </p:nvCxnSpPr>
        <p:spPr bwMode="auto">
          <a:xfrm flipV="1">
            <a:off x="4910309" y="3917141"/>
            <a:ext cx="699065" cy="43885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99194" y="5443854"/>
            <a:ext cx="3087554" cy="646331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P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rocessus de </a:t>
            </a:r>
          </a:p>
          <a:p>
            <a:pPr algn="ctr">
              <a:defRPr/>
            </a:pP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décision markoviens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Connecteur droit avec flèche 33"/>
          <p:cNvCxnSpPr>
            <a:endCxn id="22" idx="0"/>
          </p:cNvCxnSpPr>
          <p:nvPr/>
        </p:nvCxnSpPr>
        <p:spPr bwMode="auto">
          <a:xfrm flipH="1">
            <a:off x="2142971" y="4687787"/>
            <a:ext cx="1635838" cy="75606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312406" y="4409739"/>
            <a:ext cx="2390134" cy="646331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Apprentissage par renfoncement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Connecteur droit avec flèche 35"/>
          <p:cNvCxnSpPr>
            <a:cxnSpLocks/>
            <a:endCxn id="25" idx="3"/>
          </p:cNvCxnSpPr>
          <p:nvPr/>
        </p:nvCxnSpPr>
        <p:spPr bwMode="auto">
          <a:xfrm flipH="1">
            <a:off x="2702540" y="4648718"/>
            <a:ext cx="485226" cy="8418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305897" y="3568599"/>
            <a:ext cx="2402959" cy="646331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aisonnement </a:t>
            </a:r>
          </a:p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l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ogique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" name="Connecteur droit avec flèche 31"/>
          <p:cNvCxnSpPr>
            <a:stCxn id="8" idx="1"/>
            <a:endCxn id="43" idx="3"/>
          </p:cNvCxnSpPr>
          <p:nvPr/>
        </p:nvCxnSpPr>
        <p:spPr bwMode="auto">
          <a:xfrm flipH="1" flipV="1">
            <a:off x="2708856" y="3891765"/>
            <a:ext cx="464557" cy="46423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 bwMode="auto">
          <a:xfrm>
            <a:off x="5241806" y="1872131"/>
            <a:ext cx="3231391" cy="9233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Apprentissage supervisé </a:t>
            </a:r>
            <a:r>
              <a:rPr lang="fr-CA" altLang="ko-KR">
                <a:solidFill>
                  <a:schemeClr val="tx1"/>
                </a:solidFill>
                <a:latin typeface="Calibri" charset="0"/>
              </a:rPr>
              <a:t>(</a:t>
            </a:r>
            <a:r>
              <a:rPr lang="fr-CA" altLang="ko-KR">
                <a:solidFill>
                  <a:schemeClr val="tx2"/>
                </a:solidFill>
                <a:latin typeface="Calibri" charset="0"/>
              </a:rPr>
              <a:t>perceptron,</a:t>
            </a:r>
            <a:r>
              <a:rPr lang="fr-CA" altLang="ko-KR">
                <a:solidFill>
                  <a:schemeClr val="tx1"/>
                </a:solidFill>
                <a:latin typeface="Calibri" charset="0"/>
              </a:rPr>
              <a:t> </a:t>
            </a:r>
            <a:r>
              <a:rPr lang="fr-CA" altLang="ko-KR" dirty="0">
                <a:solidFill>
                  <a:schemeClr val="tx2"/>
                </a:solidFill>
                <a:latin typeface="Calibri" charset="0"/>
              </a:rPr>
              <a:t>réseau de neurones, arbre de décision</a:t>
            </a: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) 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4" name="Connecteur droit avec flèche 35"/>
          <p:cNvCxnSpPr>
            <a:cxnSpLocks/>
          </p:cNvCxnSpPr>
          <p:nvPr/>
        </p:nvCxnSpPr>
        <p:spPr bwMode="auto">
          <a:xfrm flipV="1">
            <a:off x="4204059" y="2781145"/>
            <a:ext cx="1053852" cy="12386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79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09" y="4057559"/>
            <a:ext cx="412823" cy="3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D515393-0950-45CC-BF01-9DBB865E550B}"/>
              </a:ext>
            </a:extLst>
          </p:cNvPr>
          <p:cNvSpPr/>
          <p:nvPr/>
        </p:nvSpPr>
        <p:spPr bwMode="auto">
          <a:xfrm>
            <a:off x="5385561" y="4927186"/>
            <a:ext cx="2922198" cy="6463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b="1" dirty="0">
                <a:solidFill>
                  <a:schemeClr val="bg1">
                    <a:lumMod val="50000"/>
                  </a:schemeClr>
                </a:solidFill>
              </a:rPr>
              <a:t>NON COUVERT</a:t>
            </a:r>
          </a:p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50000"/>
                  </a:schemeClr>
                </a:solidFill>
              </a:rPr>
              <a:t>Applications : vision, TALN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Connecteur droit avec flèche 31">
            <a:extLst>
              <a:ext uri="{FF2B5EF4-FFF2-40B4-BE49-F238E27FC236}">
                <a16:creationId xmlns:a16="http://schemas.microsoft.com/office/drawing/2014/main" id="{3249EFA6-702A-4FC1-A469-A0DB157F16FC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>
            <a:off x="4903337" y="4700086"/>
            <a:ext cx="482224" cy="5502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459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9" grpId="0" animBg="1"/>
      <p:bldP spid="22" grpId="0" animBg="1"/>
      <p:bldP spid="25" grpId="0" animBg="1"/>
      <p:bldP spid="43" grpId="0" animBg="1"/>
      <p:bldP spid="63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rPr>
              <a:t>Agents intelligents</a:t>
            </a:r>
            <a:br>
              <a:rPr lang="fr-CA" altLang="en-US" dirty="0">
                <a:latin typeface="Arial" pitchFamily="34" charset="0"/>
                <a:ea typeface="ＭＳ Ｐゴシック" pitchFamily="34" charset="-128"/>
              </a:rPr>
            </a:br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Vous devriez être capable de...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eaLnBrk="1" hangingPunct="1"/>
            <a:r>
              <a:rPr lang="fr-CA" altLang="en-US">
                <a:ea typeface="ＭＳ Ｐゴシック" pitchFamily="34" charset="-128"/>
              </a:rPr>
              <a:t>Donner une définition de l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 altLang="en-US">
                <a:ea typeface="ＭＳ Ｐゴシック" pitchFamily="34" charset="-128"/>
              </a:rPr>
              <a:t>intelligence artificielle</a:t>
            </a:r>
          </a:p>
          <a:p>
            <a:pPr eaLnBrk="1" hangingPunct="1"/>
            <a:endParaRPr lang="fr-CA" altLang="en-US">
              <a:ea typeface="ＭＳ Ｐゴシック" pitchFamily="34" charset="-128"/>
            </a:endParaRPr>
          </a:p>
          <a:p>
            <a:pPr eaLnBrk="1" hangingPunct="1"/>
            <a:r>
              <a:rPr lang="fr-CA" altLang="en-US">
                <a:ea typeface="ＭＳ Ｐゴシック" pitchFamily="34" charset="-128"/>
              </a:rPr>
              <a:t>Expliquer pourquoi l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 altLang="en-US">
                <a:ea typeface="ＭＳ Ｐゴシック" pitchFamily="34" charset="-128"/>
              </a:rPr>
              <a:t>approche par intelligence artificielle peut être plus appropriée</a:t>
            </a:r>
          </a:p>
          <a:p>
            <a:pPr eaLnBrk="1" hangingPunct="1"/>
            <a:endParaRPr lang="fr-CA" altLang="en-US">
              <a:ea typeface="ＭＳ Ｐゴシック" pitchFamily="34" charset="-128"/>
            </a:endParaRPr>
          </a:p>
          <a:p>
            <a:pPr eaLnBrk="1" hangingPunct="1"/>
            <a:r>
              <a:rPr lang="fr-CA" altLang="en-US">
                <a:ea typeface="ＭＳ Ｐゴシック" pitchFamily="34" charset="-128"/>
              </a:rPr>
              <a:t>Définir ce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 altLang="en-US">
                <a:ea typeface="ＭＳ Ｐゴシック" pitchFamily="34" charset="-128"/>
              </a:rPr>
              <a:t>est un agent et donnez des exemples</a:t>
            </a:r>
          </a:p>
          <a:p>
            <a:pPr eaLnBrk="1" hangingPunct="1"/>
            <a:endParaRPr lang="fr-CA" altLang="en-US">
              <a:ea typeface="ＭＳ Ｐゴシック" pitchFamily="34" charset="-128"/>
            </a:endParaRPr>
          </a:p>
          <a:p>
            <a:pPr eaLnBrk="1" hangingPunct="1"/>
            <a:r>
              <a:rPr lang="fr-CA" altLang="en-US">
                <a:ea typeface="ＭＳ Ｐゴシック" pitchFamily="34" charset="-128"/>
              </a:rPr>
              <a:t>Faire une analyse d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 altLang="en-US">
                <a:ea typeface="ＭＳ Ｐゴシック" pitchFamily="34" charset="-128"/>
              </a:rPr>
              <a:t>un agent selon le modèle PEAS</a:t>
            </a:r>
          </a:p>
          <a:p>
            <a:pPr eaLnBrk="1" hangingPunct="1"/>
            <a:endParaRPr lang="fr-CA" altLang="en-US">
              <a:ea typeface="ＭＳ Ｐゴシック" pitchFamily="34" charset="-128"/>
            </a:endParaRPr>
          </a:p>
          <a:p>
            <a:pPr eaLnBrk="1" hangingPunct="1"/>
            <a:r>
              <a:rPr lang="fr-CA" altLang="en-US">
                <a:ea typeface="ＭＳ Ｐゴシック" pitchFamily="34" charset="-128"/>
              </a:rPr>
              <a:t>Déterminer les caractéristiques d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 altLang="en-US">
                <a:ea typeface="ＭＳ Ｐゴシック" pitchFamily="34" charset="-128"/>
              </a:rPr>
              <a:t>un environnement donné</a:t>
            </a:r>
          </a:p>
        </p:txBody>
      </p:sp>
      <p:sp>
        <p:nvSpPr>
          <p:cNvPr id="45060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altLang="en-US" sz="1400"/>
              <a:t>IFT615</a:t>
            </a:r>
            <a:endParaRPr lang="en-US" altLang="en-US" sz="1400"/>
          </a:p>
        </p:txBody>
      </p:sp>
      <p:sp>
        <p:nvSpPr>
          <p:cNvPr id="45061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/>
              <a:t>Froduald Kabanza</a:t>
            </a:r>
            <a:endParaRPr lang="en-US" altLang="en-US" sz="1400"/>
          </a:p>
        </p:txBody>
      </p:sp>
      <p:sp>
        <p:nvSpPr>
          <p:cNvPr id="45062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0DFAB-BD07-4505-93EB-80749A0035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chemeClr val="accent2"/>
                </a:solidFill>
                <a:latin typeface="Arial" charset="0"/>
              </a:rPr>
              <a:t>Formes d’apprentissage et KNN</a:t>
            </a:r>
            <a:br>
              <a:rPr lang="fr-FR" dirty="0">
                <a:latin typeface="Arial" charset="0"/>
              </a:rPr>
            </a:br>
            <a:r>
              <a:rPr lang="fr-FR" dirty="0">
                <a:latin typeface="Arial" charset="0"/>
              </a:rPr>
              <a:t>Vous devriez être capable de...</a:t>
            </a:r>
            <a:endParaRPr lang="fr-CA" dirty="0"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fr-CA" dirty="0">
              <a:latin typeface="Calibri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fr-CA" dirty="0">
                <a:latin typeface="Calibri" charset="0"/>
              </a:rPr>
              <a:t>Nommer les trois formes d’apprentissage: supervisé, non supervisé, par renforcement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fr-CA" dirty="0">
                <a:latin typeface="Calibri" charset="0"/>
              </a:rPr>
              <a:t>Expliquer et simuler l’algorithme des K plus proches voisins</a:t>
            </a: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fr-FR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4147C9F3-FEB3-CB43-A8C2-74787B2A256C}" type="slidenum"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6</a:t>
            </a:fld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4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chemeClr val="accent2"/>
                </a:solidFill>
                <a:latin typeface="Arial" charset="0"/>
              </a:rPr>
              <a:t>Classification linéaire avec le perceptron</a:t>
            </a:r>
            <a:br>
              <a:rPr lang="fr-FR" dirty="0">
                <a:latin typeface="Arial" charset="0"/>
              </a:rPr>
            </a:br>
            <a:r>
              <a:rPr lang="fr-FR" dirty="0">
                <a:latin typeface="Arial" charset="0"/>
              </a:rPr>
              <a:t>Vous devriez être capable de...</a:t>
            </a:r>
            <a:endParaRPr lang="fr-CA" dirty="0"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>
              <a:defRPr/>
            </a:pPr>
            <a:endParaRPr lang="fr-CA" dirty="0">
              <a:latin typeface="Calibri" charset="0"/>
            </a:endParaRPr>
          </a:p>
          <a:p>
            <a:pPr>
              <a:defRPr/>
            </a:pPr>
            <a:r>
              <a:rPr lang="fr-CA" dirty="0">
                <a:latin typeface="Calibri" charset="0"/>
              </a:rPr>
              <a:t>Définir et simuler l’algorithme d’apprentissage du perceptron</a:t>
            </a:r>
          </a:p>
          <a:p>
            <a:pPr>
              <a:defRPr/>
            </a:pPr>
            <a:r>
              <a:rPr lang="en-CA" dirty="0" err="1">
                <a:latin typeface="Calibri" charset="0"/>
              </a:rPr>
              <a:t>Dériver</a:t>
            </a:r>
            <a:r>
              <a:rPr lang="en-CA" dirty="0">
                <a:latin typeface="Calibri" charset="0"/>
              </a:rPr>
              <a:t> </a:t>
            </a:r>
            <a:r>
              <a:rPr lang="en-CA" dirty="0" err="1">
                <a:latin typeface="Calibri" charset="0"/>
              </a:rPr>
              <a:t>l’algorithme</a:t>
            </a:r>
            <a:r>
              <a:rPr lang="en-CA" dirty="0">
                <a:latin typeface="Calibri" charset="0"/>
              </a:rPr>
              <a:t> </a:t>
            </a:r>
            <a:r>
              <a:rPr lang="en-CA" dirty="0" err="1">
                <a:latin typeface="Calibri" charset="0"/>
              </a:rPr>
              <a:t>d’apprentissage</a:t>
            </a:r>
            <a:r>
              <a:rPr lang="en-CA" dirty="0">
                <a:latin typeface="Calibri" charset="0"/>
              </a:rPr>
              <a:t> du perceptron </a:t>
            </a:r>
            <a:r>
              <a:rPr lang="en-CA" dirty="0" err="1">
                <a:latin typeface="Calibri" charset="0"/>
              </a:rPr>
              <a:t>en</a:t>
            </a:r>
            <a:r>
              <a:rPr lang="en-CA" dirty="0">
                <a:latin typeface="Calibri" charset="0"/>
              </a:rPr>
              <a:t> </a:t>
            </a:r>
            <a:r>
              <a:rPr lang="en-CA" dirty="0" err="1">
                <a:latin typeface="Calibri" charset="0"/>
              </a:rPr>
              <a:t>utilisant</a:t>
            </a:r>
            <a:r>
              <a:rPr lang="en-CA" dirty="0">
                <a:latin typeface="Calibri" charset="0"/>
              </a:rPr>
              <a:t> la </a:t>
            </a:r>
            <a:r>
              <a:rPr lang="en-CA" dirty="0" err="1">
                <a:latin typeface="Calibri" charset="0"/>
              </a:rPr>
              <a:t>descente</a:t>
            </a:r>
            <a:r>
              <a:rPr lang="en-CA" dirty="0">
                <a:latin typeface="Calibri" charset="0"/>
              </a:rPr>
              <a:t> </a:t>
            </a:r>
            <a:r>
              <a:rPr lang="en-CA" dirty="0" err="1">
                <a:latin typeface="Calibri" charset="0"/>
              </a:rPr>
              <a:t>stochastique</a:t>
            </a:r>
            <a:r>
              <a:rPr lang="en-CA" dirty="0">
                <a:latin typeface="Calibri" charset="0"/>
              </a:rPr>
              <a:t> du </a:t>
            </a:r>
            <a:r>
              <a:rPr lang="en-CA" dirty="0" err="1">
                <a:latin typeface="Calibri" charset="0"/>
              </a:rPr>
              <a:t>gradiant</a:t>
            </a:r>
            <a:r>
              <a:rPr lang="en-CA">
                <a:latin typeface="Calibri" charset="0"/>
              </a:rPr>
              <a:t> </a:t>
            </a:r>
            <a:endParaRPr lang="en-CA" dirty="0">
              <a:latin typeface="Calibri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4147C9F3-FEB3-CB43-A8C2-74787B2A256C}" type="slidenum"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7</a:t>
            </a:fld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chemeClr val="accent2"/>
                </a:solidFill>
                <a:latin typeface="Arial" charset="0"/>
              </a:rPr>
              <a:t>Réseau de neurones artificiel</a:t>
            </a:r>
            <a:br>
              <a:rPr lang="fr-FR" dirty="0">
                <a:latin typeface="Arial" charset="0"/>
              </a:rPr>
            </a:br>
            <a:r>
              <a:rPr lang="fr-FR" dirty="0">
                <a:latin typeface="Arial" charset="0"/>
              </a:rPr>
              <a:t>Vous devriez être capable de...</a:t>
            </a:r>
            <a:endParaRPr lang="fr-CA" dirty="0"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fr-CA" dirty="0">
                <a:latin typeface="Calibri" charset="0"/>
              </a:rPr>
              <a:t>Simuler les algorithmes vus</a:t>
            </a:r>
          </a:p>
          <a:p>
            <a:pPr lvl="1">
              <a:defRPr/>
            </a:pPr>
            <a:r>
              <a:rPr lang="fr-CA" dirty="0">
                <a:latin typeface="Calibri" charset="0"/>
              </a:rPr>
              <a:t>régression logistique</a:t>
            </a:r>
          </a:p>
          <a:p>
            <a:pPr lvl="1">
              <a:defRPr/>
            </a:pPr>
            <a:r>
              <a:rPr lang="fr-CA" dirty="0">
                <a:latin typeface="Calibri" charset="0"/>
              </a:rPr>
              <a:t>réseau de neurones</a:t>
            </a:r>
          </a:p>
          <a:p>
            <a:pPr marL="0" indent="0">
              <a:buNone/>
              <a:defRPr/>
            </a:pPr>
            <a:r>
              <a:rPr lang="fr-CA" sz="800" dirty="0">
                <a:latin typeface="Calibri" charset="0"/>
              </a:rPr>
              <a:t> </a:t>
            </a:r>
          </a:p>
          <a:p>
            <a:pPr>
              <a:defRPr/>
            </a:pPr>
            <a:r>
              <a:rPr lang="fr-CA" dirty="0">
                <a:latin typeface="Calibri" charset="0"/>
              </a:rPr>
              <a:t>Décrire le développement et l’évaluation (de façon non-</a:t>
            </a:r>
            <a:r>
              <a:rPr lang="fr-CA" dirty="0" err="1">
                <a:latin typeface="Calibri" charset="0"/>
              </a:rPr>
              <a:t>biasée</a:t>
            </a:r>
            <a:r>
              <a:rPr lang="fr-CA" dirty="0">
                <a:latin typeface="Calibri" charset="0"/>
              </a:rPr>
              <a:t>) d’un système basé sur un algorithme d’apprentissage automatique</a:t>
            </a:r>
          </a:p>
          <a:p>
            <a:pPr marL="0" indent="0">
              <a:buNone/>
              <a:defRPr/>
            </a:pPr>
            <a:r>
              <a:rPr lang="fr-CA" sz="800" dirty="0">
                <a:latin typeface="Calibri" charset="0"/>
              </a:rPr>
              <a:t> </a:t>
            </a:r>
          </a:p>
          <a:p>
            <a:pPr>
              <a:defRPr/>
            </a:pPr>
            <a:r>
              <a:rPr lang="fr-CA" dirty="0">
                <a:latin typeface="Calibri" charset="0"/>
              </a:rPr>
              <a:t>Comprendre les notions de sous-apprentissage et </a:t>
            </a:r>
            <a:r>
              <a:rPr lang="fr-CA" dirty="0" err="1">
                <a:latin typeface="Calibri" charset="0"/>
              </a:rPr>
              <a:t>surapprentissage</a:t>
            </a:r>
            <a:endParaRPr lang="fr-CA" dirty="0">
              <a:latin typeface="Calibri" charset="0"/>
            </a:endParaRPr>
          </a:p>
          <a:p>
            <a:pPr marL="0" indent="0">
              <a:buNone/>
              <a:defRPr/>
            </a:pPr>
            <a:r>
              <a:rPr lang="fr-CA" sz="800" dirty="0">
                <a:latin typeface="Calibri" charset="0"/>
              </a:rPr>
              <a:t> </a:t>
            </a:r>
          </a:p>
          <a:p>
            <a:pPr>
              <a:defRPr/>
            </a:pPr>
            <a:r>
              <a:rPr lang="fr-CA" dirty="0">
                <a:latin typeface="Calibri" charset="0"/>
              </a:rPr>
              <a:t>Savoir ce qu’est un hyper-paramètre</a:t>
            </a:r>
            <a:endParaRPr lang="fr-CA" i="1" dirty="0">
              <a:latin typeface="Calibri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Froduald Kabanza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4147C9F3-FEB3-CB43-A8C2-74787B2A256C}" type="slidenum"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8</a:t>
            </a:fld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Arbres de décision</a:t>
            </a:r>
            <a:br>
              <a:rPr lang="fr-CA" altLang="en-US" dirty="0">
                <a:latin typeface="Arial" panose="020B0604020202020204" pitchFamily="34" charset="0"/>
              </a:rPr>
            </a:br>
            <a:r>
              <a:rPr lang="fr-CA" altLang="en-US" dirty="0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551889" cy="3421504"/>
          </a:xfrm>
        </p:spPr>
        <p:txBody>
          <a:bodyPr/>
          <a:lstStyle/>
          <a:p>
            <a:r>
              <a:rPr lang="fr-FR" altLang="en-US" dirty="0"/>
              <a:t>Décrire ce qu’un arbre de décision.</a:t>
            </a:r>
          </a:p>
          <a:p>
            <a:endParaRPr lang="fr-FR" altLang="en-US" dirty="0"/>
          </a:p>
          <a:p>
            <a:r>
              <a:rPr lang="fr-FR" altLang="en-US" dirty="0"/>
              <a:t>Décrire et simuler l’algorithme d’apprentissage d’un arbre de décision sur un exemple.</a:t>
            </a:r>
          </a:p>
          <a:p>
            <a:endParaRPr lang="fr-FR" altLang="en-US" dirty="0"/>
          </a:p>
          <a:p>
            <a:pPr lvl="1"/>
            <a:r>
              <a:rPr lang="fr-FR" altLang="en-US" dirty="0"/>
              <a:t>Expliquer et appliquer le calcul de l’entropie et du gain d’information choix pour choisir le prochain attribut durant l’algorithme d’apprentissage.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8C2335D0F84983C7D080881264B1" ma:contentTypeVersion="4" ma:contentTypeDescription="Crée un document." ma:contentTypeScope="" ma:versionID="48f1aaf946932f85a809de6409ecb0ed">
  <xsd:schema xmlns:xsd="http://www.w3.org/2001/XMLSchema" xmlns:xs="http://www.w3.org/2001/XMLSchema" xmlns:p="http://schemas.microsoft.com/office/2006/metadata/properties" xmlns:ns2="c4b7b408-fd49-463c-9629-45ddafd118d0" targetNamespace="http://schemas.microsoft.com/office/2006/metadata/properties" ma:root="true" ma:fieldsID="2669b3a98a8647dd761bf9332bf988ca" ns2:_="">
    <xsd:import namespace="c4b7b408-fd49-463c-9629-45ddafd11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7b408-fd49-463c-9629-45ddafd11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13DC9965-A0A6-4459-9D26-6FC0F932A4B5}"/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12465</TotalTime>
  <Words>820</Words>
  <Application>Microsoft Office PowerPoint</Application>
  <PresentationFormat>On-screen Show (4:3)</PresentationFormat>
  <Paragraphs>184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Grande</vt:lpstr>
      <vt:lpstr>Times New Roman</vt:lpstr>
      <vt:lpstr>Wingdings</vt:lpstr>
      <vt:lpstr>ift615</vt:lpstr>
      <vt:lpstr>IFT 615 – Intelligence Artificielle Été 2022    Révisions pour l’intra</vt:lpstr>
      <vt:lpstr>Sommaire</vt:lpstr>
      <vt:lpstr>Objectifs du cours IFT 615</vt:lpstr>
      <vt:lpstr>Sujets couverts pour l’intra</vt:lpstr>
      <vt:lpstr>Agents intelligents Vous devriez être capable de...</vt:lpstr>
      <vt:lpstr>Formes d’apprentissage et KNN Vous devriez être capable de...</vt:lpstr>
      <vt:lpstr>Classification linéaire avec le perceptron Vous devriez être capable de...</vt:lpstr>
      <vt:lpstr>Réseau de neurones artificiel Vous devriez être capable de...</vt:lpstr>
      <vt:lpstr>Arbres de décision Vous devriez être capable de...</vt:lpstr>
      <vt:lpstr>Théorie des probabilités Vous devriez être capable de...</vt:lpstr>
      <vt:lpstr>Réseaux bayésiens Vous devriez être capable de...</vt:lpstr>
      <vt:lpstr>Raisonnement probabiliste temporel Vous devriez être capable de...</vt:lpstr>
      <vt:lpstr>Documentation permise</vt:lpstr>
      <vt:lpstr>Conseils pour vous préparer</vt:lpstr>
      <vt:lpstr>Période de consultation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2022-06-14T14:32:48Z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0x010100EF398C2335D0F84983C7D080881264B1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