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4"/>
  </p:notesMasterIdLst>
  <p:handoutMasterIdLst>
    <p:handoutMasterId r:id="rId55"/>
  </p:handoutMasterIdLst>
  <p:sldIdLst>
    <p:sldId id="332" r:id="rId5"/>
    <p:sldId id="353" r:id="rId6"/>
    <p:sldId id="698" r:id="rId7"/>
    <p:sldId id="699" r:id="rId8"/>
    <p:sldId id="265" r:id="rId9"/>
    <p:sldId id="261" r:id="rId10"/>
    <p:sldId id="263" r:id="rId11"/>
    <p:sldId id="264" r:id="rId12"/>
    <p:sldId id="258" r:id="rId13"/>
    <p:sldId id="271" r:id="rId14"/>
    <p:sldId id="269" r:id="rId15"/>
    <p:sldId id="268" r:id="rId16"/>
    <p:sldId id="270" r:id="rId17"/>
    <p:sldId id="318" r:id="rId18"/>
    <p:sldId id="274" r:id="rId19"/>
    <p:sldId id="275" r:id="rId20"/>
    <p:sldId id="276" r:id="rId21"/>
    <p:sldId id="277" r:id="rId22"/>
    <p:sldId id="326" r:id="rId23"/>
    <p:sldId id="279" r:id="rId24"/>
    <p:sldId id="328" r:id="rId25"/>
    <p:sldId id="323" r:id="rId26"/>
    <p:sldId id="281" r:id="rId27"/>
    <p:sldId id="283" r:id="rId28"/>
    <p:sldId id="285" r:id="rId29"/>
    <p:sldId id="324" r:id="rId30"/>
    <p:sldId id="286" r:id="rId31"/>
    <p:sldId id="287" r:id="rId32"/>
    <p:sldId id="288" r:id="rId33"/>
    <p:sldId id="315" r:id="rId34"/>
    <p:sldId id="290" r:id="rId35"/>
    <p:sldId id="293" r:id="rId36"/>
    <p:sldId id="335" r:id="rId37"/>
    <p:sldId id="337" r:id="rId38"/>
    <p:sldId id="338" r:id="rId39"/>
    <p:sldId id="339" r:id="rId40"/>
    <p:sldId id="340" r:id="rId41"/>
    <p:sldId id="341" r:id="rId42"/>
    <p:sldId id="342" r:id="rId43"/>
    <p:sldId id="320" r:id="rId44"/>
    <p:sldId id="325" r:id="rId45"/>
    <p:sldId id="697" r:id="rId46"/>
    <p:sldId id="321" r:id="rId47"/>
    <p:sldId id="343" r:id="rId48"/>
    <p:sldId id="345" r:id="rId49"/>
    <p:sldId id="346" r:id="rId50"/>
    <p:sldId id="347" r:id="rId51"/>
    <p:sldId id="348" r:id="rId52"/>
    <p:sldId id="349" r:id="rId53"/>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7BD225-46EC-48D2-81A8-E3CA2C0BC9CF}">
          <p14:sldIdLst>
            <p14:sldId id="332"/>
          </p14:sldIdLst>
        </p14:section>
        <p14:section name="Sujets couverts" id="{13337C7B-A5E2-4818-9389-D67D34CF0EE6}">
          <p14:sldIdLst>
            <p14:sldId id="353"/>
            <p14:sldId id="698"/>
            <p14:sldId id="699"/>
          </p14:sldIdLst>
        </p14:section>
        <p14:section name="Recherche heuristique globale" id="{6CA1195B-A8C6-4E4B-9522-1C445F09BDB8}">
          <p14:sldIdLst>
            <p14:sldId id="265"/>
            <p14:sldId id="261"/>
            <p14:sldId id="263"/>
            <p14:sldId id="264"/>
            <p14:sldId id="258"/>
            <p14:sldId id="271"/>
            <p14:sldId id="269"/>
            <p14:sldId id="268"/>
            <p14:sldId id="270"/>
            <p14:sldId id="318"/>
            <p14:sldId id="274"/>
            <p14:sldId id="275"/>
            <p14:sldId id="276"/>
            <p14:sldId id="277"/>
            <p14:sldId id="326"/>
            <p14:sldId id="279"/>
            <p14:sldId id="328"/>
            <p14:sldId id="323"/>
            <p14:sldId id="281"/>
            <p14:sldId id="283"/>
            <p14:sldId id="285"/>
            <p14:sldId id="324"/>
            <p14:sldId id="286"/>
            <p14:sldId id="287"/>
            <p14:sldId id="288"/>
            <p14:sldId id="315"/>
            <p14:sldId id="290"/>
            <p14:sldId id="293"/>
          </p14:sldIdLst>
        </p14:section>
        <p14:section name="Application - Planifiation de tâches" id="{99877E03-988F-461C-9408-50F9FEB418B7}">
          <p14:sldIdLst>
            <p14:sldId id="335"/>
          </p14:sldIdLst>
        </p14:section>
        <p14:section name="Extra - Planifcation de trajectoires" id="{B042D58C-E940-45C3-9EB4-D05722211D46}">
          <p14:sldIdLst>
            <p14:sldId id="337"/>
            <p14:sldId id="338"/>
            <p14:sldId id="339"/>
            <p14:sldId id="340"/>
            <p14:sldId id="341"/>
            <p14:sldId id="342"/>
          </p14:sldIdLst>
        </p14:section>
        <p14:section name="Conclusion" id="{F351CEC3-3BA5-4813-A74F-24512107E3E2}">
          <p14:sldIdLst>
            <p14:sldId id="320"/>
            <p14:sldId id="325"/>
            <p14:sldId id="697"/>
            <p14:sldId id="321"/>
          </p14:sldIdLst>
        </p14:section>
        <p14:section name="Recherche dans un espace de croyance" id="{86B5D76F-A0AA-4A0C-850F-FAC734310D3A}">
          <p14:sldIdLst>
            <p14:sldId id="343"/>
            <p14:sldId id="345"/>
            <p14:sldId id="346"/>
            <p14:sldId id="347"/>
            <p14:sldId id="348"/>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263DD-B134-4147-8B44-DED7E4EE473C}" v="15" dt="2022-06-27T12:08:00.104"/>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5" autoAdjust="0"/>
    <p:restoredTop sz="88641" autoAdjust="0"/>
  </p:normalViewPr>
  <p:slideViewPr>
    <p:cSldViewPr snapToGrid="0">
      <p:cViewPr varScale="1">
        <p:scale>
          <a:sx n="41" d="100"/>
          <a:sy n="41" d="100"/>
        </p:scale>
        <p:origin x="1036" y="2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3005013936" sldId="736"/>
        </pc:sldMkLst>
      </pc:sldChg>
      <pc:sldChg chg="add del">
        <pc:chgData name="Froduald Kabanza" userId="edf393d0-642b-4b9e-8c75-f62133241689" providerId="ADAL" clId="{A75DB688-1AAE-4FDB-9FE4-69F10E3945B1}" dt="2022-01-28T23:51:55.955" v="34"/>
        <pc:sldMkLst>
          <pc:docMk/>
          <pc:sldMk cId="2739251667"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9A4263DD-B134-4147-8B44-DED7E4EE473C}"/>
    <pc:docChg chg="undo redo custSel addSld delSld modSld modSection">
      <pc:chgData name="Froduald Kabanza" userId="edf393d0-642b-4b9e-8c75-f62133241689" providerId="ADAL" clId="{9A4263DD-B134-4147-8B44-DED7E4EE473C}" dt="2022-06-27T12:12:36.767" v="71" actId="2696"/>
      <pc:docMkLst>
        <pc:docMk/>
      </pc:docMkLst>
      <pc:sldChg chg="addSp modSp mod modAnim">
        <pc:chgData name="Froduald Kabanza" userId="edf393d0-642b-4b9e-8c75-f62133241689" providerId="ADAL" clId="{9A4263DD-B134-4147-8B44-DED7E4EE473C}" dt="2022-06-27T12:08:00.104" v="70"/>
        <pc:sldMkLst>
          <pc:docMk/>
          <pc:sldMk cId="4037519522" sldId="328"/>
        </pc:sldMkLst>
        <pc:graphicFrameChg chg="add mod modGraphic">
          <ac:chgData name="Froduald Kabanza" userId="edf393d0-642b-4b9e-8c75-f62133241689" providerId="ADAL" clId="{9A4263DD-B134-4147-8B44-DED7E4EE473C}" dt="2022-06-27T12:06:46.986" v="67" actId="1076"/>
          <ac:graphicFrameMkLst>
            <pc:docMk/>
            <pc:sldMk cId="4037519522" sldId="328"/>
            <ac:graphicFrameMk id="12" creationId="{F0FCC4F8-B750-9087-7BB6-61441CC1C683}"/>
          </ac:graphicFrameMkLst>
        </pc:graphicFrameChg>
      </pc:sldChg>
      <pc:sldChg chg="modSp mod">
        <pc:chgData name="Froduald Kabanza" userId="edf393d0-642b-4b9e-8c75-f62133241689" providerId="ADAL" clId="{9A4263DD-B134-4147-8B44-DED7E4EE473C}" dt="2022-06-12T20:30:22.314" v="3" actId="20577"/>
        <pc:sldMkLst>
          <pc:docMk/>
          <pc:sldMk cId="154423500" sldId="332"/>
        </pc:sldMkLst>
        <pc:spChg chg="mod">
          <ac:chgData name="Froduald Kabanza" userId="edf393d0-642b-4b9e-8c75-f62133241689" providerId="ADAL" clId="{9A4263DD-B134-4147-8B44-DED7E4EE473C}" dt="2022-06-12T20:30:16.639" v="2" actId="20577"/>
          <ac:spMkLst>
            <pc:docMk/>
            <pc:sldMk cId="154423500" sldId="332"/>
            <ac:spMk id="6" creationId="{50B0FB34-D872-45C2-9416-85ECF442F569}"/>
          </ac:spMkLst>
        </pc:spChg>
        <pc:spChg chg="mod">
          <ac:chgData name="Froduald Kabanza" userId="edf393d0-642b-4b9e-8c75-f62133241689" providerId="ADAL" clId="{9A4263DD-B134-4147-8B44-DED7E4EE473C}" dt="2022-06-12T20:30:22.314" v="3" actId="20577"/>
          <ac:spMkLst>
            <pc:docMk/>
            <pc:sldMk cId="154423500" sldId="332"/>
            <ac:spMk id="7" creationId="{9D9D7E22-6E14-4E34-957C-A91469454C2C}"/>
          </ac:spMkLst>
        </pc:spChg>
      </pc:sldChg>
      <pc:sldChg chg="addSp delSp modSp mod">
        <pc:chgData name="Froduald Kabanza" userId="edf393d0-642b-4b9e-8c75-f62133241689" providerId="ADAL" clId="{9A4263DD-B134-4147-8B44-DED7E4EE473C}" dt="2022-06-27T11:49:37.483" v="11" actId="1076"/>
        <pc:sldMkLst>
          <pc:docMk/>
          <pc:sldMk cId="3498857629" sldId="353"/>
        </pc:sldMkLst>
        <pc:picChg chg="del">
          <ac:chgData name="Froduald Kabanza" userId="edf393d0-642b-4b9e-8c75-f62133241689" providerId="ADAL" clId="{9A4263DD-B134-4147-8B44-DED7E4EE473C}" dt="2022-06-27T11:48:24.393" v="4" actId="478"/>
          <ac:picMkLst>
            <pc:docMk/>
            <pc:sldMk cId="3498857629" sldId="353"/>
            <ac:picMk id="8" creationId="{00000000-0000-0000-0000-000000000000}"/>
          </ac:picMkLst>
        </pc:picChg>
        <pc:picChg chg="del">
          <ac:chgData name="Froduald Kabanza" userId="edf393d0-642b-4b9e-8c75-f62133241689" providerId="ADAL" clId="{9A4263DD-B134-4147-8B44-DED7E4EE473C}" dt="2022-06-27T11:48:24.393" v="4" actId="478"/>
          <ac:picMkLst>
            <pc:docMk/>
            <pc:sldMk cId="3498857629" sldId="353"/>
            <ac:picMk id="9" creationId="{00000000-0000-0000-0000-000000000000}"/>
          </ac:picMkLst>
        </pc:picChg>
        <pc:picChg chg="del">
          <ac:chgData name="Froduald Kabanza" userId="edf393d0-642b-4b9e-8c75-f62133241689" providerId="ADAL" clId="{9A4263DD-B134-4147-8B44-DED7E4EE473C}" dt="2022-06-27T11:48:24.393" v="4" actId="478"/>
          <ac:picMkLst>
            <pc:docMk/>
            <pc:sldMk cId="3498857629" sldId="353"/>
            <ac:picMk id="10" creationId="{00000000-0000-0000-0000-000000000000}"/>
          </ac:picMkLst>
        </pc:picChg>
        <pc:picChg chg="del">
          <ac:chgData name="Froduald Kabanza" userId="edf393d0-642b-4b9e-8c75-f62133241689" providerId="ADAL" clId="{9A4263DD-B134-4147-8B44-DED7E4EE473C}" dt="2022-06-27T11:48:24.393" v="4" actId="478"/>
          <ac:picMkLst>
            <pc:docMk/>
            <pc:sldMk cId="3498857629" sldId="353"/>
            <ac:picMk id="11" creationId="{00000000-0000-0000-0000-000000000000}"/>
          </ac:picMkLst>
        </pc:picChg>
        <pc:picChg chg="add mod">
          <ac:chgData name="Froduald Kabanza" userId="edf393d0-642b-4b9e-8c75-f62133241689" providerId="ADAL" clId="{9A4263DD-B134-4147-8B44-DED7E4EE473C}" dt="2022-06-27T11:49:36.779" v="10" actId="1076"/>
          <ac:picMkLst>
            <pc:docMk/>
            <pc:sldMk cId="3498857629" sldId="353"/>
            <ac:picMk id="17" creationId="{60E3E544-D6B1-DC93-6AFD-8035058771CA}"/>
          </ac:picMkLst>
        </pc:picChg>
        <pc:picChg chg="add mod">
          <ac:chgData name="Froduald Kabanza" userId="edf393d0-642b-4b9e-8c75-f62133241689" providerId="ADAL" clId="{9A4263DD-B134-4147-8B44-DED7E4EE473C}" dt="2022-06-27T11:48:35.812" v="5"/>
          <ac:picMkLst>
            <pc:docMk/>
            <pc:sldMk cId="3498857629" sldId="353"/>
            <ac:picMk id="18" creationId="{C720A97E-5A4D-16A1-A906-2CD31FA5308F}"/>
          </ac:picMkLst>
        </pc:picChg>
        <pc:picChg chg="add mod">
          <ac:chgData name="Froduald Kabanza" userId="edf393d0-642b-4b9e-8c75-f62133241689" providerId="ADAL" clId="{9A4263DD-B134-4147-8B44-DED7E4EE473C}" dt="2022-06-27T11:49:37.483" v="11" actId="1076"/>
          <ac:picMkLst>
            <pc:docMk/>
            <pc:sldMk cId="3498857629" sldId="353"/>
            <ac:picMk id="19" creationId="{63378243-6DE1-D5D3-78EF-09649CAC6168}"/>
          </ac:picMkLst>
        </pc:picChg>
        <pc:picChg chg="add mod">
          <ac:chgData name="Froduald Kabanza" userId="edf393d0-642b-4b9e-8c75-f62133241689" providerId="ADAL" clId="{9A4263DD-B134-4147-8B44-DED7E4EE473C}" dt="2022-06-27T11:48:35.812" v="5"/>
          <ac:picMkLst>
            <pc:docMk/>
            <pc:sldMk cId="3498857629" sldId="353"/>
            <ac:picMk id="20" creationId="{3B6ADCCC-9DBB-14E7-C37E-CBAE37717D2F}"/>
          </ac:picMkLst>
        </pc:picChg>
      </pc:sldChg>
      <pc:sldChg chg="addSp delSp modSp mod modAnim">
        <pc:chgData name="Froduald Kabanza" userId="edf393d0-642b-4b9e-8c75-f62133241689" providerId="ADAL" clId="{9A4263DD-B134-4147-8B44-DED7E4EE473C}" dt="2022-06-27T11:55:34.186" v="62"/>
        <pc:sldMkLst>
          <pc:docMk/>
          <pc:sldMk cId="1958457352" sldId="698"/>
        </pc:sldMkLst>
        <pc:spChg chg="del mod">
          <ac:chgData name="Froduald Kabanza" userId="edf393d0-642b-4b9e-8c75-f62133241689" providerId="ADAL" clId="{9A4263DD-B134-4147-8B44-DED7E4EE473C}" dt="2022-06-27T11:50:34.944" v="18" actId="478"/>
          <ac:spMkLst>
            <pc:docMk/>
            <pc:sldMk cId="1958457352" sldId="698"/>
            <ac:spMk id="2" creationId="{00000000-0000-0000-0000-000000000000}"/>
          </ac:spMkLst>
        </pc:spChg>
        <pc:spChg chg="add del mod">
          <ac:chgData name="Froduald Kabanza" userId="edf393d0-642b-4b9e-8c75-f62133241689" providerId="ADAL" clId="{9A4263DD-B134-4147-8B44-DED7E4EE473C}" dt="2022-06-27T11:50:01.229" v="13" actId="478"/>
          <ac:spMkLst>
            <pc:docMk/>
            <pc:sldMk cId="1958457352" sldId="698"/>
            <ac:spMk id="3" creationId="{F6E01A98-A606-B8BD-7EC8-532AB4044C47}"/>
          </ac:spMkLst>
        </pc:spChg>
        <pc:spChg chg="del">
          <ac:chgData name="Froduald Kabanza" userId="edf393d0-642b-4b9e-8c75-f62133241689" providerId="ADAL" clId="{9A4263DD-B134-4147-8B44-DED7E4EE473C}" dt="2022-06-27T11:50:34.944" v="18" actId="478"/>
          <ac:spMkLst>
            <pc:docMk/>
            <pc:sldMk cId="1958457352" sldId="698"/>
            <ac:spMk id="8" creationId="{00000000-0000-0000-0000-000000000000}"/>
          </ac:spMkLst>
        </pc:spChg>
        <pc:spChg chg="del mod">
          <ac:chgData name="Froduald Kabanza" userId="edf393d0-642b-4b9e-8c75-f62133241689" providerId="ADAL" clId="{9A4263DD-B134-4147-8B44-DED7E4EE473C}" dt="2022-06-27T11:50:34.944" v="18" actId="478"/>
          <ac:spMkLst>
            <pc:docMk/>
            <pc:sldMk cId="1958457352" sldId="698"/>
            <ac:spMk id="9" creationId="{00000000-0000-0000-0000-000000000000}"/>
          </ac:spMkLst>
        </pc:spChg>
        <pc:spChg chg="add mod">
          <ac:chgData name="Froduald Kabanza" userId="edf393d0-642b-4b9e-8c75-f62133241689" providerId="ADAL" clId="{9A4263DD-B134-4147-8B44-DED7E4EE473C}" dt="2022-06-27T11:54:33.738" v="55" actId="1076"/>
          <ac:spMkLst>
            <pc:docMk/>
            <pc:sldMk cId="1958457352" sldId="698"/>
            <ac:spMk id="17" creationId="{17CAD798-CFF7-1D3E-85AA-5883B84CFF0E}"/>
          </ac:spMkLst>
        </pc:spChg>
        <pc:spChg chg="add del mod">
          <ac:chgData name="Froduald Kabanza" userId="edf393d0-642b-4b9e-8c75-f62133241689" providerId="ADAL" clId="{9A4263DD-B134-4147-8B44-DED7E4EE473C}" dt="2022-06-27T11:53:14.467" v="47" actId="478"/>
          <ac:spMkLst>
            <pc:docMk/>
            <pc:sldMk cId="1958457352" sldId="698"/>
            <ac:spMk id="18" creationId="{FA5EEAF1-1F8D-F682-2D7C-880F7D42236D}"/>
          </ac:spMkLst>
        </pc:spChg>
        <pc:spChg chg="add mod">
          <ac:chgData name="Froduald Kabanza" userId="edf393d0-642b-4b9e-8c75-f62133241689" providerId="ADAL" clId="{9A4263DD-B134-4147-8B44-DED7E4EE473C}" dt="2022-06-27T11:55:30.489" v="61" actId="207"/>
          <ac:spMkLst>
            <pc:docMk/>
            <pc:sldMk cId="1958457352" sldId="698"/>
            <ac:spMk id="19" creationId="{78BACC3D-209E-CB20-9555-D573F66F6609}"/>
          </ac:spMkLst>
        </pc:spChg>
        <pc:picChg chg="add del mod">
          <ac:chgData name="Froduald Kabanza" userId="edf393d0-642b-4b9e-8c75-f62133241689" providerId="ADAL" clId="{9A4263DD-B134-4147-8B44-DED7E4EE473C}" dt="2022-06-27T11:50:19.623" v="15"/>
          <ac:picMkLst>
            <pc:docMk/>
            <pc:sldMk cId="1958457352" sldId="698"/>
            <ac:picMk id="12" creationId="{1E5CCF6F-7595-BA81-CCFA-6C3D62372EE4}"/>
          </ac:picMkLst>
        </pc:picChg>
        <pc:picChg chg="add del mod">
          <ac:chgData name="Froduald Kabanza" userId="edf393d0-642b-4b9e-8c75-f62133241689" providerId="ADAL" clId="{9A4263DD-B134-4147-8B44-DED7E4EE473C}" dt="2022-06-27T11:50:19.623" v="15"/>
          <ac:picMkLst>
            <pc:docMk/>
            <pc:sldMk cId="1958457352" sldId="698"/>
            <ac:picMk id="13" creationId="{7E9A0839-7C20-F520-0E40-A565FA30D426}"/>
          </ac:picMkLst>
        </pc:picChg>
        <pc:picChg chg="add del mod">
          <ac:chgData name="Froduald Kabanza" userId="edf393d0-642b-4b9e-8c75-f62133241689" providerId="ADAL" clId="{9A4263DD-B134-4147-8B44-DED7E4EE473C}" dt="2022-06-27T11:50:19.623" v="15"/>
          <ac:picMkLst>
            <pc:docMk/>
            <pc:sldMk cId="1958457352" sldId="698"/>
            <ac:picMk id="14" creationId="{9C26A2B2-EE9F-80DC-E15F-628461857CD9}"/>
          </ac:picMkLst>
        </pc:picChg>
        <pc:picChg chg="add del mod">
          <ac:chgData name="Froduald Kabanza" userId="edf393d0-642b-4b9e-8c75-f62133241689" providerId="ADAL" clId="{9A4263DD-B134-4147-8B44-DED7E4EE473C}" dt="2022-06-27T11:50:19.623" v="15"/>
          <ac:picMkLst>
            <pc:docMk/>
            <pc:sldMk cId="1958457352" sldId="698"/>
            <ac:picMk id="15" creationId="{9B12B46D-17D1-8412-4A1D-75B8218B925B}"/>
          </ac:picMkLst>
        </pc:picChg>
        <pc:picChg chg="add mod">
          <ac:chgData name="Froduald Kabanza" userId="edf393d0-642b-4b9e-8c75-f62133241689" providerId="ADAL" clId="{9A4263DD-B134-4147-8B44-DED7E4EE473C}" dt="2022-06-27T11:53:34.170" v="50" actId="1076"/>
          <ac:picMkLst>
            <pc:docMk/>
            <pc:sldMk cId="1958457352" sldId="698"/>
            <ac:picMk id="16" creationId="{6FB78250-969C-90EB-1D3F-81FBDC602E1B}"/>
          </ac:picMkLst>
        </pc:picChg>
        <pc:picChg chg="del">
          <ac:chgData name="Froduald Kabanza" userId="edf393d0-642b-4b9e-8c75-f62133241689" providerId="ADAL" clId="{9A4263DD-B134-4147-8B44-DED7E4EE473C}" dt="2022-06-27T11:49:53.629" v="12" actId="478"/>
          <ac:picMkLst>
            <pc:docMk/>
            <pc:sldMk cId="1958457352" sldId="698"/>
            <ac:picMk id="30723" creationId="{00000000-0000-0000-0000-000000000000}"/>
          </ac:picMkLst>
        </pc:picChg>
      </pc:sldChg>
      <pc:sldChg chg="del">
        <pc:chgData name="Froduald Kabanza" userId="edf393d0-642b-4b9e-8c75-f62133241689" providerId="ADAL" clId="{9A4263DD-B134-4147-8B44-DED7E4EE473C}" dt="2022-06-27T12:12:36.767" v="71" actId="2696"/>
        <pc:sldMkLst>
          <pc:docMk/>
          <pc:sldMk cId="1354653363" sldId="735"/>
        </pc:sldMkLst>
      </pc:sldChg>
      <pc:sldChg chg="del">
        <pc:chgData name="Froduald Kabanza" userId="edf393d0-642b-4b9e-8c75-f62133241689" providerId="ADAL" clId="{9A4263DD-B134-4147-8B44-DED7E4EE473C}" dt="2022-06-27T12:12:36.767" v="71" actId="2696"/>
        <pc:sldMkLst>
          <pc:docMk/>
          <pc:sldMk cId="3005013936" sldId="736"/>
        </pc:sldMkLst>
      </pc:sldChg>
      <pc:sldChg chg="add del">
        <pc:chgData name="Froduald Kabanza" userId="edf393d0-642b-4b9e-8c75-f62133241689" providerId="ADAL" clId="{9A4263DD-B134-4147-8B44-DED7E4EE473C}" dt="2022-06-27T11:56:14.003" v="63" actId="2696"/>
        <pc:sldMkLst>
          <pc:docMk/>
          <pc:sldMk cId="2739251667" sldId="737"/>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27BE2C24-D844-42CD-96FF-9225752929EB}"/>
    <pc:docChg chg="modSld">
      <pc:chgData name="Froduald Kabanza" userId="edf393d0-642b-4b9e-8c75-f62133241689" providerId="ADAL" clId="{27BE2C24-D844-42CD-96FF-9225752929EB}" dt="2022-06-27T12:14:50.074" v="0" actId="729"/>
      <pc:docMkLst>
        <pc:docMk/>
      </pc:docMkLst>
      <pc:sldChg chg="mod modShow">
        <pc:chgData name="Froduald Kabanza" userId="edf393d0-642b-4b9e-8c75-f62133241689" providerId="ADAL" clId="{27BE2C24-D844-42CD-96FF-9225752929EB}" dt="2022-06-27T12:14:50.074" v="0" actId="729"/>
        <pc:sldMkLst>
          <pc:docMk/>
          <pc:sldMk cId="0" sldId="281"/>
        </pc:sldMkLst>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3-24T11:53:23.555" v="205" actId="14100"/>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0"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Sp delSp modSp mod delAnim">
        <pc:chgData name="Froduald Kabanza" userId="edf393d0-642b-4b9e-8c75-f62133241689" providerId="ADAL" clId="{45F2BCDF-5F9D-4981-8FB9-A70BC0FAAE65}" dt="2022-03-24T11:50:30.944" v="175" actId="14100"/>
        <pc:sldMkLst>
          <pc:docMk/>
          <pc:sldMk cId="2866661786" sldId="325"/>
        </pc:sldMkLst>
        <pc:spChg chg="mod">
          <ac:chgData name="Froduald Kabanza" userId="edf393d0-642b-4b9e-8c75-f62133241689" providerId="ADAL" clId="{45F2BCDF-5F9D-4981-8FB9-A70BC0FAAE65}" dt="2022-03-24T11:47:56.602" v="164" actId="20577"/>
          <ac:spMkLst>
            <pc:docMk/>
            <pc:sldMk cId="2866661786" sldId="325"/>
            <ac:spMk id="7"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2"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3"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4"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5" creationId="{00000000-0000-0000-0000-000000000000}"/>
          </ac:spMkLst>
        </pc:spChg>
        <pc:spChg chg="add mod">
          <ac:chgData name="Froduald Kabanza" userId="edf393d0-642b-4b9e-8c75-f62133241689" providerId="ADAL" clId="{45F2BCDF-5F9D-4981-8FB9-A70BC0FAAE65}" dt="2022-03-24T11:49:59.582" v="169"/>
          <ac:spMkLst>
            <pc:docMk/>
            <pc:sldMk cId="2866661786" sldId="325"/>
            <ac:spMk id="19" creationId="{6B80A8A3-0565-44BD-8EBC-0D149A3F64B1}"/>
          </ac:spMkLst>
        </pc:spChg>
        <pc:spChg chg="add mod">
          <ac:chgData name="Froduald Kabanza" userId="edf393d0-642b-4b9e-8c75-f62133241689" providerId="ADAL" clId="{45F2BCDF-5F9D-4981-8FB9-A70BC0FAAE65}" dt="2022-03-24T11:49:59.582" v="169"/>
          <ac:spMkLst>
            <pc:docMk/>
            <pc:sldMk cId="2866661786" sldId="325"/>
            <ac:spMk id="20" creationId="{74069517-8BD6-42CD-B735-A08E230E74E9}"/>
          </ac:spMkLst>
        </pc:spChg>
        <pc:spChg chg="add mod">
          <ac:chgData name="Froduald Kabanza" userId="edf393d0-642b-4b9e-8c75-f62133241689" providerId="ADAL" clId="{45F2BCDF-5F9D-4981-8FB9-A70BC0FAAE65}" dt="2022-03-24T11:49:59.582" v="169"/>
          <ac:spMkLst>
            <pc:docMk/>
            <pc:sldMk cId="2866661786" sldId="325"/>
            <ac:spMk id="21" creationId="{191BAA3D-8261-4337-9F79-A8678472051D}"/>
          </ac:spMkLst>
        </pc:spChg>
        <pc:spChg chg="add mod">
          <ac:chgData name="Froduald Kabanza" userId="edf393d0-642b-4b9e-8c75-f62133241689" providerId="ADAL" clId="{45F2BCDF-5F9D-4981-8FB9-A70BC0FAAE65}" dt="2022-03-24T11:49:59.582" v="169"/>
          <ac:spMkLst>
            <pc:docMk/>
            <pc:sldMk cId="2866661786" sldId="325"/>
            <ac:spMk id="22" creationId="{FB3D0DBE-1FD1-40EF-8C66-F0F58F0577DC}"/>
          </ac:spMkLst>
        </pc:spChg>
        <pc:spChg chg="add mod">
          <ac:chgData name="Froduald Kabanza" userId="edf393d0-642b-4b9e-8c75-f62133241689" providerId="ADAL" clId="{45F2BCDF-5F9D-4981-8FB9-A70BC0FAAE65}" dt="2022-03-24T11:49:59.582" v="169"/>
          <ac:spMkLst>
            <pc:docMk/>
            <pc:sldMk cId="2866661786" sldId="325"/>
            <ac:spMk id="23" creationId="{91CCC774-43F4-4D12-BF34-3941A3B9C8FC}"/>
          </ac:spMkLst>
        </pc:spChg>
        <pc:spChg chg="add mod">
          <ac:chgData name="Froduald Kabanza" userId="edf393d0-642b-4b9e-8c75-f62133241689" providerId="ADAL" clId="{45F2BCDF-5F9D-4981-8FB9-A70BC0FAAE65}" dt="2022-03-24T11:50:30.944" v="175" actId="14100"/>
          <ac:spMkLst>
            <pc:docMk/>
            <pc:sldMk cId="2866661786" sldId="325"/>
            <ac:spMk id="28" creationId="{6ACE189F-DD63-4C7C-BC78-95A4ED33DA57}"/>
          </ac:spMkLst>
        </pc:spChg>
        <pc:grpChg chg="del">
          <ac:chgData name="Froduald Kabanza" userId="edf393d0-642b-4b9e-8c75-f62133241689" providerId="ADAL" clId="{45F2BCDF-5F9D-4981-8FB9-A70BC0FAAE65}" dt="2022-03-24T11:49:41.203" v="168" actId="478"/>
          <ac:grpSpMkLst>
            <pc:docMk/>
            <pc:sldMk cId="2866661786" sldId="325"/>
            <ac:grpSpMk id="18" creationId="{00000000-0000-0000-0000-000000000000}"/>
          </ac:grpSpMkLst>
        </pc:grpChg>
        <pc:picChg chg="del">
          <ac:chgData name="Froduald Kabanza" userId="edf393d0-642b-4b9e-8c75-f62133241689" providerId="ADAL" clId="{45F2BCDF-5F9D-4981-8FB9-A70BC0FAAE65}" dt="2022-03-24T11:49:41.203" v="168" actId="478"/>
          <ac:picMkLst>
            <pc:docMk/>
            <pc:sldMk cId="2866661786" sldId="325"/>
            <ac:picMk id="8"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9"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0"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1" creationId="{00000000-0000-0000-0000-000000000000}"/>
          </ac:picMkLst>
        </pc:picChg>
        <pc:picChg chg="add mod">
          <ac:chgData name="Froduald Kabanza" userId="edf393d0-642b-4b9e-8c75-f62133241689" providerId="ADAL" clId="{45F2BCDF-5F9D-4981-8FB9-A70BC0FAAE65}" dt="2022-03-24T11:49:59.582" v="169"/>
          <ac:picMkLst>
            <pc:docMk/>
            <pc:sldMk cId="2866661786" sldId="325"/>
            <ac:picMk id="24" creationId="{7F63D324-786D-4A4C-9360-6C0037CE9789}"/>
          </ac:picMkLst>
        </pc:picChg>
        <pc:picChg chg="add mod">
          <ac:chgData name="Froduald Kabanza" userId="edf393d0-642b-4b9e-8c75-f62133241689" providerId="ADAL" clId="{45F2BCDF-5F9D-4981-8FB9-A70BC0FAAE65}" dt="2022-03-24T11:49:59.582" v="169"/>
          <ac:picMkLst>
            <pc:docMk/>
            <pc:sldMk cId="2866661786" sldId="325"/>
            <ac:picMk id="25" creationId="{D6E6F601-0671-4EF3-AD92-F82CFA9F593C}"/>
          </ac:picMkLst>
        </pc:picChg>
        <pc:picChg chg="add mod">
          <ac:chgData name="Froduald Kabanza" userId="edf393d0-642b-4b9e-8c75-f62133241689" providerId="ADAL" clId="{45F2BCDF-5F9D-4981-8FB9-A70BC0FAAE65}" dt="2022-03-24T11:50:11.228" v="170" actId="14100"/>
          <ac:picMkLst>
            <pc:docMk/>
            <pc:sldMk cId="2866661786" sldId="325"/>
            <ac:picMk id="26" creationId="{F45A5313-AD21-4D27-8C48-7F0118EE4B3C}"/>
          </ac:picMkLst>
        </pc:picChg>
        <pc:picChg chg="add mod">
          <ac:chgData name="Froduald Kabanza" userId="edf393d0-642b-4b9e-8c75-f62133241689" providerId="ADAL" clId="{45F2BCDF-5F9D-4981-8FB9-A70BC0FAAE65}" dt="2022-03-24T11:50:20.840" v="172" actId="14100"/>
          <ac:picMkLst>
            <pc:docMk/>
            <pc:sldMk cId="2866661786" sldId="325"/>
            <ac:picMk id="27" creationId="{5B718C9F-FCC9-43CF-BAB1-52EB10F2A372}"/>
          </ac:picMkLst>
        </pc:picChg>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0"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0"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add del">
        <pc:chgData name="Froduald Kabanza" userId="edf393d0-642b-4b9e-8c75-f62133241689" providerId="ADAL" clId="{45F2BCDF-5F9D-4981-8FB9-A70BC0FAAE65}" dt="2022-02-10T12:35:10.934" v="149" actId="2696"/>
        <pc:sldMkLst>
          <pc:docMk/>
          <pc:sldMk cId="0" sldId="706"/>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0" sldId="707"/>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0"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0"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0" sldId="710"/>
        </pc:sldMkLst>
      </pc:sldChg>
      <pc:sldChg chg="add del">
        <pc:chgData name="Froduald Kabanza" userId="edf393d0-642b-4b9e-8c75-f62133241689" providerId="ADAL" clId="{45F2BCDF-5F9D-4981-8FB9-A70BC0FAAE65}" dt="2022-02-10T12:35:10.934" v="149" actId="2696"/>
        <pc:sldMkLst>
          <pc:docMk/>
          <pc:sldMk cId="0"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2"/>
        </pc:sldMkLst>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0" sldId="716"/>
        </pc:sldMkLst>
      </pc:sldChg>
      <pc:sldChg chg="add del">
        <pc:chgData name="Froduald Kabanza" userId="edf393d0-642b-4b9e-8c75-f62133241689" providerId="ADAL" clId="{45F2BCDF-5F9D-4981-8FB9-A70BC0FAAE65}" dt="2022-02-10T12:35:10.934" v="149" actId="2696"/>
        <pc:sldMkLst>
          <pc:docMk/>
          <pc:sldMk cId="0" sldId="717"/>
        </pc:sldMkLst>
      </pc:sldChg>
      <pc:sldChg chg="add del">
        <pc:chgData name="Froduald Kabanza" userId="edf393d0-642b-4b9e-8c75-f62133241689" providerId="ADAL" clId="{45F2BCDF-5F9D-4981-8FB9-A70BC0FAAE65}" dt="2022-02-10T12:35:10.934" v="149" actId="2696"/>
        <pc:sldMkLst>
          <pc:docMk/>
          <pc:sldMk cId="0" sldId="718"/>
        </pc:sldMkLst>
      </pc:sldChg>
      <pc:sldChg chg="add del">
        <pc:chgData name="Froduald Kabanza" userId="edf393d0-642b-4b9e-8c75-f62133241689" providerId="ADAL" clId="{45F2BCDF-5F9D-4981-8FB9-A70BC0FAAE65}" dt="2022-02-10T12:35:10.934" v="149" actId="2696"/>
        <pc:sldMkLst>
          <pc:docMk/>
          <pc:sldMk cId="0"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0"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0" sldId="725"/>
        </pc:sldMkLst>
      </pc:sldChg>
      <pc:sldChg chg="add del">
        <pc:chgData name="Froduald Kabanza" userId="edf393d0-642b-4b9e-8c75-f62133241689" providerId="ADAL" clId="{45F2BCDF-5F9D-4981-8FB9-A70BC0FAAE65}" dt="2022-02-10T12:35:10.934" v="149" actId="2696"/>
        <pc:sldMkLst>
          <pc:docMk/>
          <pc:sldMk cId="0" sldId="726"/>
        </pc:sldMkLst>
      </pc:sldChg>
      <pc:sldChg chg="add del">
        <pc:chgData name="Froduald Kabanza" userId="edf393d0-642b-4b9e-8c75-f62133241689" providerId="ADAL" clId="{45F2BCDF-5F9D-4981-8FB9-A70BC0FAAE65}" dt="2022-02-10T12:35:10.934" v="149" actId="2696"/>
        <pc:sldMkLst>
          <pc:docMk/>
          <pc:sldMk cId="0"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sldChg chg="addSp delSp modSp add mod">
        <pc:chgData name="Froduald Kabanza" userId="edf393d0-642b-4b9e-8c75-f62133241689" providerId="ADAL" clId="{45F2BCDF-5F9D-4981-8FB9-A70BC0FAAE65}" dt="2022-03-24T11:53:23.555" v="205" actId="14100"/>
        <pc:sldMkLst>
          <pc:docMk/>
          <pc:sldMk cId="3005013936" sldId="736"/>
        </pc:sldMkLst>
        <pc:spChg chg="del">
          <ac:chgData name="Froduald Kabanza" userId="edf393d0-642b-4b9e-8c75-f62133241689" providerId="ADAL" clId="{45F2BCDF-5F9D-4981-8FB9-A70BC0FAAE65}" dt="2022-03-24T11:50:54.246" v="177" actId="478"/>
          <ac:spMkLst>
            <pc:docMk/>
            <pc:sldMk cId="3005013936" sldId="736"/>
            <ac:spMk id="2" creationId="{00000000-0000-0000-0000-000000000000}"/>
          </ac:spMkLst>
        </pc:spChg>
        <pc:spChg chg="add del mod">
          <ac:chgData name="Froduald Kabanza" userId="edf393d0-642b-4b9e-8c75-f62133241689" providerId="ADAL" clId="{45F2BCDF-5F9D-4981-8FB9-A70BC0FAAE65}" dt="2022-03-24T11:51:03.610" v="179" actId="478"/>
          <ac:spMkLst>
            <pc:docMk/>
            <pc:sldMk cId="3005013936" sldId="736"/>
            <ac:spMk id="3" creationId="{8393666F-CB42-4A1E-AB41-48290728128F}"/>
          </ac:spMkLst>
        </pc:spChg>
        <pc:spChg chg="del">
          <ac:chgData name="Froduald Kabanza" userId="edf393d0-642b-4b9e-8c75-f62133241689" providerId="ADAL" clId="{45F2BCDF-5F9D-4981-8FB9-A70BC0FAAE65}" dt="2022-03-24T11:50:54.246" v="177" actId="478"/>
          <ac:spMkLst>
            <pc:docMk/>
            <pc:sldMk cId="3005013936" sldId="736"/>
            <ac:spMk id="8" creationId="{00000000-0000-0000-0000-000000000000}"/>
          </ac:spMkLst>
        </pc:spChg>
        <pc:spChg chg="del">
          <ac:chgData name="Froduald Kabanza" userId="edf393d0-642b-4b9e-8c75-f62133241689" providerId="ADAL" clId="{45F2BCDF-5F9D-4981-8FB9-A70BC0FAAE65}" dt="2022-03-24T11:50:54.246" v="177" actId="478"/>
          <ac:spMkLst>
            <pc:docMk/>
            <pc:sldMk cId="3005013936" sldId="736"/>
            <ac:spMk id="9" creationId="{00000000-0000-0000-0000-000000000000}"/>
          </ac:spMkLst>
        </pc:spChg>
        <pc:spChg chg="add mod">
          <ac:chgData name="Froduald Kabanza" userId="edf393d0-642b-4b9e-8c75-f62133241689" providerId="ADAL" clId="{45F2BCDF-5F9D-4981-8FB9-A70BC0FAAE65}" dt="2022-03-24T11:51:35.284" v="186"/>
          <ac:spMkLst>
            <pc:docMk/>
            <pc:sldMk cId="3005013936" sldId="736"/>
            <ac:spMk id="12" creationId="{F6737EA5-C48E-49E9-B124-41F545005F1E}"/>
          </ac:spMkLst>
        </pc:spChg>
        <pc:spChg chg="add mod">
          <ac:chgData name="Froduald Kabanza" userId="edf393d0-642b-4b9e-8c75-f62133241689" providerId="ADAL" clId="{45F2BCDF-5F9D-4981-8FB9-A70BC0FAAE65}" dt="2022-03-24T11:53:23.555" v="205" actId="14100"/>
          <ac:spMkLst>
            <pc:docMk/>
            <pc:sldMk cId="3005013936" sldId="736"/>
            <ac:spMk id="13" creationId="{26BE8ADF-CD6E-4101-8EE9-60698A4CF1F8}"/>
          </ac:spMkLst>
        </pc:spChg>
        <pc:spChg chg="add mod">
          <ac:chgData name="Froduald Kabanza" userId="edf393d0-642b-4b9e-8c75-f62133241689" providerId="ADAL" clId="{45F2BCDF-5F9D-4981-8FB9-A70BC0FAAE65}" dt="2022-03-24T11:51:35.284" v="186"/>
          <ac:spMkLst>
            <pc:docMk/>
            <pc:sldMk cId="3005013936" sldId="736"/>
            <ac:spMk id="14" creationId="{52B191C4-F018-465F-BA99-D735DBD506AB}"/>
          </ac:spMkLst>
        </pc:spChg>
        <pc:picChg chg="add mod">
          <ac:chgData name="Froduald Kabanza" userId="edf393d0-642b-4b9e-8c75-f62133241689" providerId="ADAL" clId="{45F2BCDF-5F9D-4981-8FB9-A70BC0FAAE65}" dt="2022-03-24T11:51:24.081" v="185" actId="14100"/>
          <ac:picMkLst>
            <pc:docMk/>
            <pc:sldMk cId="3005013936" sldId="736"/>
            <ac:picMk id="11" creationId="{70270DA3-33B6-4889-9C65-0A526559D397}"/>
          </ac:picMkLst>
        </pc:picChg>
        <pc:picChg chg="del">
          <ac:chgData name="Froduald Kabanza" userId="edf393d0-642b-4b9e-8c75-f62133241689" providerId="ADAL" clId="{45F2BCDF-5F9D-4981-8FB9-A70BC0FAAE65}" dt="2022-03-24T11:51:00.285" v="178" actId="478"/>
          <ac:picMkLst>
            <pc:docMk/>
            <pc:sldMk cId="3005013936" sldId="736"/>
            <ac:picMk id="3072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2022-06-27</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2022-06-27</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10</a:t>
            </a:fld>
            <a:endParaRPr lang="fr-CA"/>
          </a:p>
        </p:txBody>
      </p:sp>
    </p:spTree>
    <p:extLst>
      <p:ext uri="{BB962C8B-B14F-4D97-AF65-F5344CB8AC3E}">
        <p14:creationId xmlns:p14="http://schemas.microsoft.com/office/powerpoint/2010/main" val="141500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11</a:t>
            </a:fld>
            <a:endParaRPr lang="fr-CA"/>
          </a:p>
        </p:txBody>
      </p:sp>
    </p:spTree>
    <p:extLst>
      <p:ext uri="{BB962C8B-B14F-4D97-AF65-F5344CB8AC3E}">
        <p14:creationId xmlns:p14="http://schemas.microsoft.com/office/powerpoint/2010/main" val="41381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12</a:t>
            </a:fld>
            <a:endParaRPr lang="fr-CA"/>
          </a:p>
        </p:txBody>
      </p:sp>
    </p:spTree>
    <p:extLst>
      <p:ext uri="{BB962C8B-B14F-4D97-AF65-F5344CB8AC3E}">
        <p14:creationId xmlns:p14="http://schemas.microsoft.com/office/powerpoint/2010/main" val="45875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13</a:t>
            </a:fld>
            <a:endParaRPr lang="fr-CA"/>
          </a:p>
        </p:txBody>
      </p:sp>
    </p:spTree>
    <p:extLst>
      <p:ext uri="{BB962C8B-B14F-4D97-AF65-F5344CB8AC3E}">
        <p14:creationId xmlns:p14="http://schemas.microsoft.com/office/powerpoint/2010/main" val="309048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14</a:t>
            </a:fld>
            <a:endParaRPr lang="fr-CA"/>
          </a:p>
        </p:txBody>
      </p:sp>
    </p:spTree>
    <p:extLst>
      <p:ext uri="{BB962C8B-B14F-4D97-AF65-F5344CB8AC3E}">
        <p14:creationId xmlns:p14="http://schemas.microsoft.com/office/powerpoint/2010/main" val="153723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15</a:t>
            </a:fld>
            <a:endParaRPr lang="fr-CA"/>
          </a:p>
        </p:txBody>
      </p:sp>
    </p:spTree>
    <p:extLst>
      <p:ext uri="{BB962C8B-B14F-4D97-AF65-F5344CB8AC3E}">
        <p14:creationId xmlns:p14="http://schemas.microsoft.com/office/powerpoint/2010/main" val="25756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16</a:t>
            </a:fld>
            <a:endParaRPr lang="fr-CA"/>
          </a:p>
        </p:txBody>
      </p:sp>
    </p:spTree>
    <p:extLst>
      <p:ext uri="{BB962C8B-B14F-4D97-AF65-F5344CB8AC3E}">
        <p14:creationId xmlns:p14="http://schemas.microsoft.com/office/powerpoint/2010/main" val="147158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17</a:t>
            </a:fld>
            <a:endParaRPr lang="fr-CA"/>
          </a:p>
        </p:txBody>
      </p:sp>
    </p:spTree>
    <p:extLst>
      <p:ext uri="{BB962C8B-B14F-4D97-AF65-F5344CB8AC3E}">
        <p14:creationId xmlns:p14="http://schemas.microsoft.com/office/powerpoint/2010/main" val="39846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18</a:t>
            </a:fld>
            <a:endParaRPr lang="fr-CA"/>
          </a:p>
        </p:txBody>
      </p:sp>
    </p:spTree>
    <p:extLst>
      <p:ext uri="{BB962C8B-B14F-4D97-AF65-F5344CB8AC3E}">
        <p14:creationId xmlns:p14="http://schemas.microsoft.com/office/powerpoint/2010/main" val="383298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19</a:t>
            </a:fld>
            <a:endParaRPr lang="fr-CA"/>
          </a:p>
        </p:txBody>
      </p:sp>
    </p:spTree>
    <p:extLst>
      <p:ext uri="{BB962C8B-B14F-4D97-AF65-F5344CB8AC3E}">
        <p14:creationId xmlns:p14="http://schemas.microsoft.com/office/powerpoint/2010/main" val="190370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a:t>
            </a:fld>
            <a:endParaRPr lang="fr-CA"/>
          </a:p>
        </p:txBody>
      </p:sp>
    </p:spTree>
    <p:extLst>
      <p:ext uri="{BB962C8B-B14F-4D97-AF65-F5344CB8AC3E}">
        <p14:creationId xmlns:p14="http://schemas.microsoft.com/office/powerpoint/2010/main" val="402733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20</a:t>
            </a:fld>
            <a:endParaRPr lang="fr-CA"/>
          </a:p>
        </p:txBody>
      </p:sp>
    </p:spTree>
    <p:extLst>
      <p:ext uri="{BB962C8B-B14F-4D97-AF65-F5344CB8AC3E}">
        <p14:creationId xmlns:p14="http://schemas.microsoft.com/office/powerpoint/2010/main" val="281430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21</a:t>
            </a:fld>
            <a:endParaRPr lang="fr-CA"/>
          </a:p>
        </p:txBody>
      </p:sp>
    </p:spTree>
    <p:extLst>
      <p:ext uri="{BB962C8B-B14F-4D97-AF65-F5344CB8AC3E}">
        <p14:creationId xmlns:p14="http://schemas.microsoft.com/office/powerpoint/2010/main" val="319611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22</a:t>
            </a:fld>
            <a:endParaRPr lang="fr-CA"/>
          </a:p>
        </p:txBody>
      </p:sp>
    </p:spTree>
    <p:extLst>
      <p:ext uri="{BB962C8B-B14F-4D97-AF65-F5344CB8AC3E}">
        <p14:creationId xmlns:p14="http://schemas.microsoft.com/office/powerpoint/2010/main" val="3657292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normAutofit/>
          </a:bodyPr>
          <a:lstStyle/>
          <a:p>
            <a:pPr eaLnBrk="1" hangingPunct="1"/>
            <a:endParaRPr lang="fr-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a:latin typeface="Arial" pitchFamily="34" charset="0"/>
              <a:ea typeface="ＭＳ Ｐゴシック" pitchFamily="34" charset="-128"/>
            </a:endParaRPr>
          </a:p>
        </p:txBody>
      </p:sp>
    </p:spTree>
    <p:extLst>
      <p:ext uri="{BB962C8B-B14F-4D97-AF65-F5344CB8AC3E}">
        <p14:creationId xmlns:p14="http://schemas.microsoft.com/office/powerpoint/2010/main" val="1222023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Adaptive A*: http://idm-lab.org/bib/abstracts/papers/aamas06.pdf</a:t>
            </a:r>
          </a:p>
          <a:p>
            <a:r>
              <a:rPr lang="en-CA" dirty="0"/>
              <a:t>D*</a:t>
            </a:r>
            <a:r>
              <a:rPr lang="en-CA" baseline="0" dirty="0"/>
              <a:t> Lite : http://idm-lab.org/bib/abstracts/papers/aaai02b.pdf </a:t>
            </a:r>
            <a:endParaRPr lang="en-CA" dirty="0"/>
          </a:p>
        </p:txBody>
      </p:sp>
      <p:sp>
        <p:nvSpPr>
          <p:cNvPr id="4" name="Slide Number Placeholder 3"/>
          <p:cNvSpPr>
            <a:spLocks noGrp="1"/>
          </p:cNvSpPr>
          <p:nvPr>
            <p:ph type="sldNum" sz="quarter" idx="10"/>
          </p:nvPr>
        </p:nvSpPr>
        <p:spPr/>
        <p:txBody>
          <a:bodyPr/>
          <a:lstStyle/>
          <a:p>
            <a:fld id="{AE7F5F1B-83D4-1F43-A54C-4945FC9F3334}" type="slidenum">
              <a:rPr lang="fr-CA" smtClean="0"/>
              <a:pPr/>
              <a:t>31</a:t>
            </a:fld>
            <a:endParaRPr lang="fr-CA"/>
          </a:p>
        </p:txBody>
      </p:sp>
    </p:spTree>
    <p:extLst>
      <p:ext uri="{BB962C8B-B14F-4D97-AF65-F5344CB8AC3E}">
        <p14:creationId xmlns:p14="http://schemas.microsoft.com/office/powerpoint/2010/main" val="349648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32</a:t>
            </a:fld>
            <a:endParaRPr lang="fr-CA"/>
          </a:p>
        </p:txBody>
      </p:sp>
    </p:spTree>
    <p:extLst>
      <p:ext uri="{BB962C8B-B14F-4D97-AF65-F5344CB8AC3E}">
        <p14:creationId xmlns:p14="http://schemas.microsoft.com/office/powerpoint/2010/main" val="1850994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33</a:t>
            </a:fld>
            <a:endParaRPr lang="fr-CA"/>
          </a:p>
        </p:txBody>
      </p:sp>
    </p:spTree>
    <p:extLst>
      <p:ext uri="{BB962C8B-B14F-4D97-AF65-F5344CB8AC3E}">
        <p14:creationId xmlns:p14="http://schemas.microsoft.com/office/powerpoint/2010/main" val="1752754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34</a:t>
            </a:fld>
            <a:endParaRPr lang="fr-CA"/>
          </a:p>
        </p:txBody>
      </p:sp>
    </p:spTree>
    <p:extLst>
      <p:ext uri="{BB962C8B-B14F-4D97-AF65-F5344CB8AC3E}">
        <p14:creationId xmlns:p14="http://schemas.microsoft.com/office/powerpoint/2010/main" val="287755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35</a:t>
            </a:fld>
            <a:endParaRPr lang="fr-CA"/>
          </a:p>
        </p:txBody>
      </p:sp>
    </p:spTree>
    <p:extLst>
      <p:ext uri="{BB962C8B-B14F-4D97-AF65-F5344CB8AC3E}">
        <p14:creationId xmlns:p14="http://schemas.microsoft.com/office/powerpoint/2010/main" val="753802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36</a:t>
            </a:fld>
            <a:endParaRPr lang="fr-CA"/>
          </a:p>
        </p:txBody>
      </p:sp>
    </p:spTree>
    <p:extLst>
      <p:ext uri="{BB962C8B-B14F-4D97-AF65-F5344CB8AC3E}">
        <p14:creationId xmlns:p14="http://schemas.microsoft.com/office/powerpoint/2010/main" val="133987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37</a:t>
            </a:fld>
            <a:endParaRPr lang="fr-CA"/>
          </a:p>
        </p:txBody>
      </p:sp>
    </p:spTree>
    <p:extLst>
      <p:ext uri="{BB962C8B-B14F-4D97-AF65-F5344CB8AC3E}">
        <p14:creationId xmlns:p14="http://schemas.microsoft.com/office/powerpoint/2010/main" val="655726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38</a:t>
            </a:fld>
            <a:endParaRPr lang="fr-CA"/>
          </a:p>
        </p:txBody>
      </p:sp>
    </p:spTree>
    <p:extLst>
      <p:ext uri="{BB962C8B-B14F-4D97-AF65-F5344CB8AC3E}">
        <p14:creationId xmlns:p14="http://schemas.microsoft.com/office/powerpoint/2010/main" val="2959580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39</a:t>
            </a:fld>
            <a:endParaRPr lang="fr-CA"/>
          </a:p>
        </p:txBody>
      </p:sp>
    </p:spTree>
    <p:extLst>
      <p:ext uri="{BB962C8B-B14F-4D97-AF65-F5344CB8AC3E}">
        <p14:creationId xmlns:p14="http://schemas.microsoft.com/office/powerpoint/2010/main" val="104915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AE7F5F1B-83D4-1F43-A54C-4945FC9F3334}" type="slidenum">
              <a:rPr lang="fr-CA" smtClean="0"/>
              <a:pPr/>
              <a:t>4</a:t>
            </a:fld>
            <a:endParaRPr lang="fr-CA"/>
          </a:p>
        </p:txBody>
      </p:sp>
    </p:spTree>
    <p:extLst>
      <p:ext uri="{BB962C8B-B14F-4D97-AF65-F5344CB8AC3E}">
        <p14:creationId xmlns:p14="http://schemas.microsoft.com/office/powerpoint/2010/main" val="1034201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xfrm>
            <a:off x="1143000" y="687388"/>
            <a:ext cx="4573588" cy="3429000"/>
          </a:xfrm>
          <a:ln/>
        </p:spPr>
      </p:sp>
      <p:sp>
        <p:nvSpPr>
          <p:cNvPr id="115714"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41</a:t>
            </a:fld>
            <a:endParaRPr lang="fr-CA"/>
          </a:p>
        </p:txBody>
      </p:sp>
    </p:spTree>
    <p:extLst>
      <p:ext uri="{BB962C8B-B14F-4D97-AF65-F5344CB8AC3E}">
        <p14:creationId xmlns:p14="http://schemas.microsoft.com/office/powerpoint/2010/main" val="855089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xfrm>
            <a:off x="1143000" y="687388"/>
            <a:ext cx="4573588" cy="3429000"/>
          </a:xfrm>
          <a:ln/>
        </p:spPr>
      </p:sp>
      <p:sp>
        <p:nvSpPr>
          <p:cNvPr id="117762"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44</a:t>
            </a:fld>
            <a:endParaRPr lang="fr-CA"/>
          </a:p>
        </p:txBody>
      </p:sp>
    </p:spTree>
    <p:extLst>
      <p:ext uri="{BB962C8B-B14F-4D97-AF65-F5344CB8AC3E}">
        <p14:creationId xmlns:p14="http://schemas.microsoft.com/office/powerpoint/2010/main" val="3302686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lundi 27 juin 2022</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Pour illustrer ces idées, considérons un environnement très simple: le monde de l’aspirateur.</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L’exemple est tellement simple pour pouvoir décrire facilement les observations et les actions correspondantes.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C’est un exemple didactique, facile à étendre pour considérer quelques variations.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monde de l’aspirateur décrit un robot-aspirateur dans un appartement constitué de deux pièces: A et B.</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dirty="0">
              <a:latin typeface="Arial" pitchFamily="34"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Explorer l’espace</a:t>
            </a:r>
            <a:r>
              <a:rPr lang="fr-CA" altLang="en-US" baseline="0" dirty="0">
                <a:latin typeface="Arial" pitchFamily="34" charset="0"/>
                <a:ea typeface="ＭＳ Ｐゴシック" pitchFamily="34" charset="-128"/>
              </a:rPr>
              <a:t> des croyances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Supposons que le but est d’avoir l’état des lieux propres.</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Au début l’état initial est n’importe lequel des 8 états possibles. S’il se déplace à droite, le nombre d’états possibles est réduit à 4. S’il aspire, le nombre d’états est réduit à deux. Ainsi de suite, on trouve la solution: séquence d’actions en rouge . </a:t>
            </a:r>
          </a:p>
          <a:p>
            <a:endParaRPr lang="fr-CA" altLang="en-US" baseline="0" dirty="0">
              <a:latin typeface="Arial" pitchFamily="34" charset="0"/>
              <a:ea typeface="ＭＳ Ｐゴシック" pitchFamily="34" charset="-128"/>
            </a:endParaRPr>
          </a:p>
          <a:p>
            <a:r>
              <a:rPr lang="fr-CA" altLang="en-US" baseline="0" dirty="0">
                <a:latin typeface="Arial" pitchFamily="34" charset="0"/>
                <a:ea typeface="ＭＳ Ｐゴシック" pitchFamily="34" charset="-128"/>
              </a:rPr>
              <a:t>Il y a bien sûr d’autres solutions possibles représentées dans le graphe.</a:t>
            </a:r>
            <a:endParaRPr lang="fr-CA" altLang="en-US" dirty="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5</a:t>
            </a:fld>
            <a:endParaRPr lang="fr-CA"/>
          </a:p>
        </p:txBody>
      </p:sp>
    </p:spTree>
    <p:extLst>
      <p:ext uri="{BB962C8B-B14F-4D97-AF65-F5344CB8AC3E}">
        <p14:creationId xmlns:p14="http://schemas.microsoft.com/office/powerpoint/2010/main" val="253100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6</a:t>
            </a:fld>
            <a:endParaRPr lang="fr-CA"/>
          </a:p>
        </p:txBody>
      </p:sp>
    </p:spTree>
    <p:extLst>
      <p:ext uri="{BB962C8B-B14F-4D97-AF65-F5344CB8AC3E}">
        <p14:creationId xmlns:p14="http://schemas.microsoft.com/office/powerpoint/2010/main" val="193103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7</a:t>
            </a:fld>
            <a:endParaRPr lang="fr-CA"/>
          </a:p>
        </p:txBody>
      </p:sp>
    </p:spTree>
    <p:extLst>
      <p:ext uri="{BB962C8B-B14F-4D97-AF65-F5344CB8AC3E}">
        <p14:creationId xmlns:p14="http://schemas.microsoft.com/office/powerpoint/2010/main" val="373913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8</a:t>
            </a:fld>
            <a:endParaRPr lang="fr-CA"/>
          </a:p>
        </p:txBody>
      </p:sp>
    </p:spTree>
    <p:extLst>
      <p:ext uri="{BB962C8B-B14F-4D97-AF65-F5344CB8AC3E}">
        <p14:creationId xmlns:p14="http://schemas.microsoft.com/office/powerpoint/2010/main" val="354509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9</a:t>
            </a:fld>
            <a:endParaRPr lang="fr-CA"/>
          </a:p>
        </p:txBody>
      </p:sp>
    </p:spTree>
    <p:extLst>
      <p:ext uri="{BB962C8B-B14F-4D97-AF65-F5344CB8AC3E}">
        <p14:creationId xmlns:p14="http://schemas.microsoft.com/office/powerpoint/2010/main" val="1570556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de-DE" dirty="0"/>
              <a:t>Froduald Kabanza</a:t>
            </a:r>
            <a:endParaRPr lang="en-US" dirty="0"/>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a:t>IFT615</a:t>
            </a:r>
            <a:endParaRPr lang="en-US"/>
          </a:p>
        </p:txBody>
      </p:sp>
    </p:spTree>
    <p:extLst>
      <p:ext uri="{BB962C8B-B14F-4D97-AF65-F5344CB8AC3E}">
        <p14:creationId xmlns:p14="http://schemas.microsoft.com/office/powerpoint/2010/main" val="140053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r>
              <a:rPr lang="fr-CA" altLang="en-US" sz="2400" dirty="0">
                <a:solidFill>
                  <a:schemeClr val="tx1"/>
                </a:solidFill>
                <a:ea typeface="ＭＳ Ｐゴシック" pitchFamily="34" charset="-128"/>
              </a:rPr>
              <a:t>Été 2022</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heuristique globale</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Résolution de problème par une recherche heuristique dans un graphe</a:t>
            </a:r>
          </a:p>
        </p:txBody>
      </p:sp>
      <p:sp>
        <p:nvSpPr>
          <p:cNvPr id="3" name="Espace réservé du contenu 2"/>
          <p:cNvSpPr>
            <a:spLocks noGrp="1"/>
          </p:cNvSpPr>
          <p:nvPr>
            <p:ph idx="1"/>
          </p:nvPr>
        </p:nvSpPr>
        <p:spPr/>
        <p:txBody>
          <a:bodyPr>
            <a:normAutofit/>
          </a:bodyPr>
          <a:lstStyle/>
          <a:p>
            <a:r>
              <a:rPr lang="fr-CA" dirty="0"/>
              <a:t>La recherche heuristique est à la base de beaucoup d’approches en IA</a:t>
            </a:r>
          </a:p>
          <a:p>
            <a:endParaRPr lang="fr-CA" dirty="0"/>
          </a:p>
          <a:p>
            <a:r>
              <a:rPr lang="fr-CA" dirty="0"/>
              <a:t>Le graphe est défini récursivement (plutôt qu’explicitement)</a:t>
            </a:r>
          </a:p>
          <a:p>
            <a:endParaRPr lang="fr-CA" dirty="0"/>
          </a:p>
          <a:p>
            <a:r>
              <a:rPr lang="fr-CA" dirty="0"/>
              <a:t>Une heuristique est utilisée pour guider la recherche</a:t>
            </a:r>
            <a:r>
              <a:rPr lang="fr-FR" dirty="0"/>
              <a:t> :</a:t>
            </a:r>
            <a:endParaRPr lang="fr-CA" dirty="0"/>
          </a:p>
          <a:p>
            <a:pPr lvl="1"/>
            <a:r>
              <a:rPr lang="fr-CA" dirty="0"/>
              <a:t>les heuristiques exploitent les connaissances du domaine d’application</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10</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dirty="0"/>
              <a:t>Problème de recherche dans un graphe</a:t>
            </a:r>
          </a:p>
        </p:txBody>
      </p:sp>
      <p:sp>
        <p:nvSpPr>
          <p:cNvPr id="3" name="Espace réservé du contenu 2"/>
          <p:cNvSpPr>
            <a:spLocks noGrp="1"/>
          </p:cNvSpPr>
          <p:nvPr>
            <p:ph idx="1"/>
          </p:nvPr>
        </p:nvSpPr>
        <p:spPr>
          <a:xfrm>
            <a:off x="457200" y="1241268"/>
            <a:ext cx="8229600" cy="5198212"/>
          </a:xfrm>
        </p:spPr>
        <p:txBody>
          <a:bodyPr>
            <a:normAutofit lnSpcReduction="10000"/>
          </a:bodyPr>
          <a:lstStyle/>
          <a:p>
            <a:r>
              <a:rPr lang="fr-CA" dirty="0"/>
              <a:t>Algorithme de recherche dans un graphe</a:t>
            </a:r>
          </a:p>
          <a:p>
            <a:pPr lvl="1"/>
            <a:r>
              <a:rPr lang="fr-CA" dirty="0"/>
              <a:t>Entrées</a:t>
            </a:r>
            <a:r>
              <a:rPr lang="fr-FR" dirty="0"/>
              <a:t> :</a:t>
            </a:r>
            <a:endParaRPr lang="fr-CA" dirty="0"/>
          </a:p>
          <a:p>
            <a:pPr lvl="2"/>
            <a:r>
              <a:rPr lang="fr-CA" sz="1700" dirty="0"/>
              <a:t>un </a:t>
            </a:r>
            <a:r>
              <a:rPr lang="fr-CA" sz="1700" b="1" dirty="0"/>
              <a:t>nœud initial</a:t>
            </a:r>
          </a:p>
          <a:p>
            <a:pPr lvl="2"/>
            <a:r>
              <a:rPr lang="fr-CA" sz="1700" dirty="0"/>
              <a:t>une </a:t>
            </a:r>
            <a:r>
              <a:rPr lang="fr-CA" sz="1700" b="1" dirty="0"/>
              <a:t>fonction objective </a:t>
            </a:r>
            <a:r>
              <a:rPr lang="fr-CA" sz="1700" b="1" i="1" dirty="0"/>
              <a:t>goal</a:t>
            </a:r>
            <a:r>
              <a:rPr lang="fr-CA" sz="1700" b="1" dirty="0"/>
              <a:t>(</a:t>
            </a:r>
            <a:r>
              <a:rPr lang="fr-CA" sz="1700" b="1" i="1" dirty="0"/>
              <a:t>n</a:t>
            </a:r>
            <a:r>
              <a:rPr lang="fr-CA" sz="1700" b="1" dirty="0"/>
              <a:t>)</a:t>
            </a:r>
            <a:r>
              <a:rPr lang="fr-CA" sz="1700" dirty="0"/>
              <a:t> qui retourne </a:t>
            </a:r>
            <a:r>
              <a:rPr lang="fr-CA" sz="1700" i="1" dirty="0" err="1"/>
              <a:t>true</a:t>
            </a:r>
            <a:r>
              <a:rPr lang="fr-CA" sz="1700" dirty="0"/>
              <a:t> si le but est atteint</a:t>
            </a:r>
          </a:p>
          <a:p>
            <a:pPr lvl="2"/>
            <a:r>
              <a:rPr lang="fr-CA" sz="1700" dirty="0"/>
              <a:t>une </a:t>
            </a:r>
            <a:r>
              <a:rPr lang="fr-CA" sz="1700" b="1" dirty="0"/>
              <a:t>fonction de transition </a:t>
            </a:r>
            <a:r>
              <a:rPr lang="fr-CA" sz="1700" b="1" i="1" dirty="0"/>
              <a:t>transitions</a:t>
            </a:r>
            <a:r>
              <a:rPr lang="fr-CA" sz="1700" b="1" dirty="0"/>
              <a:t>(</a:t>
            </a:r>
            <a:r>
              <a:rPr lang="fr-CA" sz="1700" b="1" i="1" dirty="0"/>
              <a:t>n</a:t>
            </a:r>
            <a:r>
              <a:rPr lang="fr-CA" sz="1700" b="1" dirty="0"/>
              <a:t>) </a:t>
            </a:r>
            <a:r>
              <a:rPr lang="fr-CA" sz="1700" dirty="0"/>
              <a:t>qui retourne les nœuds successeurs de </a:t>
            </a:r>
            <a:r>
              <a:rPr lang="fr-CA" sz="1700" i="1" dirty="0"/>
              <a:t>n</a:t>
            </a:r>
            <a:endParaRPr lang="fr-CA" sz="1700" dirty="0"/>
          </a:p>
          <a:p>
            <a:pPr lvl="2"/>
            <a:r>
              <a:rPr lang="fr-CA" sz="1700" dirty="0"/>
              <a:t>une </a:t>
            </a:r>
            <a:r>
              <a:rPr lang="fr-CA" sz="1700" b="1" dirty="0"/>
              <a:t>fonction de coût </a:t>
            </a:r>
            <a:r>
              <a:rPr lang="fr-CA" sz="1700" b="1" i="1" dirty="0"/>
              <a:t>c</a:t>
            </a:r>
            <a:r>
              <a:rPr lang="fr-CA" sz="1700" b="1" dirty="0"/>
              <a:t>(</a:t>
            </a:r>
            <a:r>
              <a:rPr lang="fr-CA" sz="1700" b="1" i="1" dirty="0" err="1"/>
              <a:t>n</a:t>
            </a:r>
            <a:r>
              <a:rPr lang="fr-CA" sz="1700" b="1" dirty="0" err="1"/>
              <a:t>,</a:t>
            </a:r>
            <a:r>
              <a:rPr lang="fr-CA" sz="1700" b="1" i="1" dirty="0" err="1"/>
              <a:t>n</a:t>
            </a:r>
            <a:r>
              <a:rPr lang="fr-CA" sz="1700" b="1" dirty="0"/>
              <a:t>’) </a:t>
            </a:r>
            <a:r>
              <a:rPr lang="fr-CA" sz="1700" dirty="0"/>
              <a:t>strictement positive, qui retourne le coût de passer </a:t>
            </a:r>
            <a:br>
              <a:rPr lang="fr-CA" sz="1700" dirty="0"/>
            </a:br>
            <a:r>
              <a:rPr lang="fr-CA" sz="1700" dirty="0"/>
              <a:t>de </a:t>
            </a:r>
            <a:r>
              <a:rPr lang="fr-CA" sz="1700" i="1" dirty="0"/>
              <a:t>n</a:t>
            </a:r>
            <a:r>
              <a:rPr lang="fr-CA" sz="1700" dirty="0"/>
              <a:t> à </a:t>
            </a:r>
            <a:r>
              <a:rPr lang="fr-CA" sz="1700" i="1" dirty="0"/>
              <a:t>n</a:t>
            </a:r>
            <a:r>
              <a:rPr lang="fr-CA" sz="1700" dirty="0"/>
              <a:t>’</a:t>
            </a:r>
            <a:r>
              <a:rPr lang="fr-CA" sz="1700" baseline="-25000" dirty="0"/>
              <a:t> </a:t>
            </a:r>
            <a:r>
              <a:rPr lang="fr-CA" sz="1700" dirty="0"/>
              <a:t>(permet de considérer le cas avec coûts variables) </a:t>
            </a:r>
          </a:p>
          <a:p>
            <a:pPr lvl="1"/>
            <a:r>
              <a:rPr lang="fr-CA" dirty="0"/>
              <a:t>Sortie</a:t>
            </a:r>
            <a:r>
              <a:rPr lang="fr-FR" dirty="0"/>
              <a:t> :</a:t>
            </a:r>
            <a:endParaRPr lang="fr-CA" dirty="0"/>
          </a:p>
          <a:p>
            <a:pPr lvl="2"/>
            <a:r>
              <a:rPr lang="fr-CA" sz="1700" dirty="0"/>
              <a:t>un chemin dans un graphe (séquence nœuds / arrêtes)</a:t>
            </a:r>
          </a:p>
          <a:p>
            <a:pPr lvl="1"/>
            <a:r>
              <a:rPr lang="fr-CA" dirty="0"/>
              <a:t>Le </a:t>
            </a:r>
            <a:r>
              <a:rPr lang="fr-CA" b="1" dirty="0"/>
              <a:t>coût d’un chemin </a:t>
            </a:r>
            <a:r>
              <a:rPr lang="fr-CA" dirty="0"/>
              <a:t>est la </a:t>
            </a:r>
            <a:r>
              <a:rPr lang="fr-CA" b="1" dirty="0"/>
              <a:t>somme des coûts des arrêtes</a:t>
            </a:r>
            <a:r>
              <a:rPr lang="fr-CA" dirty="0"/>
              <a:t> dans le graphe</a:t>
            </a:r>
          </a:p>
          <a:p>
            <a:pPr lvl="1"/>
            <a:r>
              <a:rPr lang="fr-CA" dirty="0"/>
              <a:t>Il peut y avoir plusieurs nœuds qui satisfont le but</a:t>
            </a:r>
          </a:p>
          <a:p>
            <a:r>
              <a:rPr lang="fr-CA" dirty="0"/>
              <a:t>Enjeux</a:t>
            </a:r>
            <a:r>
              <a:rPr lang="fr-FR" dirty="0"/>
              <a:t> :</a:t>
            </a:r>
            <a:endParaRPr lang="fr-CA" dirty="0"/>
          </a:p>
          <a:p>
            <a:pPr lvl="1"/>
            <a:r>
              <a:rPr lang="fr-CA" dirty="0"/>
              <a:t>trouver un chemin solution, ou</a:t>
            </a:r>
          </a:p>
          <a:p>
            <a:pPr lvl="1"/>
            <a:r>
              <a:rPr lang="fr-CA" dirty="0"/>
              <a:t>trouver un chemin optimal, ou</a:t>
            </a:r>
          </a:p>
          <a:p>
            <a:pPr lvl="1"/>
            <a:r>
              <a:rPr lang="fr-CA" dirty="0"/>
              <a:t>trouver rapidement un chemin (compromis sur l’optimalité)</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11</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3600" dirty="0"/>
              <a:t>Exemple</a:t>
            </a:r>
            <a:r>
              <a:rPr lang="fr-FR" sz="3600" dirty="0"/>
              <a:t> :</a:t>
            </a:r>
            <a:r>
              <a:rPr lang="fr-CA" sz="3600" dirty="0"/>
              <a:t> trouver chemin dans une ville</a:t>
            </a:r>
          </a:p>
        </p:txBody>
      </p:sp>
      <p:sp>
        <p:nvSpPr>
          <p:cNvPr id="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rPr>
              <a:t> </a:t>
            </a: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7" name="Oval 5"/>
          <p:cNvSpPr>
            <a:spLocks noChangeArrowheads="1"/>
          </p:cNvSpPr>
          <p:nvPr/>
        </p:nvSpPr>
        <p:spPr bwMode="auto">
          <a:xfrm>
            <a:off x="6988811"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8" name="Text Box 6"/>
          <p:cNvSpPr txBox="1">
            <a:spLocks noChangeArrowheads="1"/>
          </p:cNvSpPr>
          <p:nvPr/>
        </p:nvSpPr>
        <p:spPr bwMode="auto">
          <a:xfrm>
            <a:off x="6981122" y="2027324"/>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0</a:t>
            </a:r>
          </a:p>
        </p:txBody>
      </p:sp>
      <p:sp>
        <p:nvSpPr>
          <p:cNvPr id="9" name="Oval 7"/>
          <p:cNvSpPr>
            <a:spLocks noChangeArrowheads="1"/>
          </p:cNvSpPr>
          <p:nvPr/>
        </p:nvSpPr>
        <p:spPr bwMode="auto">
          <a:xfrm>
            <a:off x="60521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0" name="Text Box 8"/>
          <p:cNvSpPr txBox="1">
            <a:spLocks noChangeArrowheads="1"/>
          </p:cNvSpPr>
          <p:nvPr/>
        </p:nvSpPr>
        <p:spPr bwMode="auto">
          <a:xfrm>
            <a:off x="60667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3</a:t>
            </a:r>
          </a:p>
        </p:txBody>
      </p:sp>
      <p:sp>
        <p:nvSpPr>
          <p:cNvPr id="11" name="Oval 9"/>
          <p:cNvSpPr>
            <a:spLocks noChangeArrowheads="1"/>
          </p:cNvSpPr>
          <p:nvPr/>
        </p:nvSpPr>
        <p:spPr bwMode="auto">
          <a:xfrm>
            <a:off x="70427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2" name="Text Box 10"/>
          <p:cNvSpPr txBox="1">
            <a:spLocks noChangeArrowheads="1"/>
          </p:cNvSpPr>
          <p:nvPr/>
        </p:nvSpPr>
        <p:spPr bwMode="auto">
          <a:xfrm>
            <a:off x="70573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2</a:t>
            </a:r>
          </a:p>
        </p:txBody>
      </p:sp>
      <p:sp>
        <p:nvSpPr>
          <p:cNvPr id="13" name="Oval 11"/>
          <p:cNvSpPr>
            <a:spLocks noChangeArrowheads="1"/>
          </p:cNvSpPr>
          <p:nvPr/>
        </p:nvSpPr>
        <p:spPr bwMode="auto">
          <a:xfrm>
            <a:off x="8284211"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4" name="Text Box 12"/>
          <p:cNvSpPr txBox="1">
            <a:spLocks noChangeArrowheads="1"/>
          </p:cNvSpPr>
          <p:nvPr/>
        </p:nvSpPr>
        <p:spPr bwMode="auto">
          <a:xfrm>
            <a:off x="8276521" y="32448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1</a:t>
            </a:r>
          </a:p>
        </p:txBody>
      </p:sp>
      <p:sp>
        <p:nvSpPr>
          <p:cNvPr id="15" name="Oval 13"/>
          <p:cNvSpPr>
            <a:spLocks noChangeArrowheads="1"/>
          </p:cNvSpPr>
          <p:nvPr/>
        </p:nvSpPr>
        <p:spPr bwMode="auto">
          <a:xfrm>
            <a:off x="6988811"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6" name="Text Box 14"/>
          <p:cNvSpPr txBox="1">
            <a:spLocks noChangeArrowheads="1"/>
          </p:cNvSpPr>
          <p:nvPr/>
        </p:nvSpPr>
        <p:spPr bwMode="auto">
          <a:xfrm>
            <a:off x="6981121" y="4124412"/>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4</a:t>
            </a:r>
          </a:p>
        </p:txBody>
      </p:sp>
      <p:sp>
        <p:nvSpPr>
          <p:cNvPr id="17" name="Oval 15"/>
          <p:cNvSpPr>
            <a:spLocks noChangeArrowheads="1"/>
          </p:cNvSpPr>
          <p:nvPr/>
        </p:nvSpPr>
        <p:spPr bwMode="auto">
          <a:xfrm>
            <a:off x="6966586"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8" name="Text Box 16"/>
          <p:cNvSpPr txBox="1">
            <a:spLocks noChangeArrowheads="1"/>
          </p:cNvSpPr>
          <p:nvPr/>
        </p:nvSpPr>
        <p:spPr bwMode="auto">
          <a:xfrm>
            <a:off x="6981121" y="530960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6</a:t>
            </a:r>
          </a:p>
        </p:txBody>
      </p:sp>
      <p:sp>
        <p:nvSpPr>
          <p:cNvPr id="19" name="Oval 17"/>
          <p:cNvSpPr>
            <a:spLocks noChangeArrowheads="1"/>
          </p:cNvSpPr>
          <p:nvPr/>
        </p:nvSpPr>
        <p:spPr bwMode="auto">
          <a:xfrm>
            <a:off x="8261986"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20" name="Text Box 18"/>
          <p:cNvSpPr txBox="1">
            <a:spLocks noChangeArrowheads="1"/>
          </p:cNvSpPr>
          <p:nvPr/>
        </p:nvSpPr>
        <p:spPr bwMode="auto">
          <a:xfrm>
            <a:off x="8276521" y="418565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a:ea typeface="굴림" charset="-127"/>
                <a:cs typeface="굴림" charset="-127"/>
              </a:rPr>
              <a:t>5</a:t>
            </a:r>
          </a:p>
        </p:txBody>
      </p:sp>
      <p:sp>
        <p:nvSpPr>
          <p:cNvPr id="21" name="Line 19"/>
          <p:cNvSpPr>
            <a:spLocks noChangeShapeType="1"/>
          </p:cNvSpPr>
          <p:nvPr/>
        </p:nvSpPr>
        <p:spPr bwMode="auto">
          <a:xfrm flipH="1">
            <a:off x="7201536"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2" name="Line 20"/>
          <p:cNvSpPr>
            <a:spLocks noChangeShapeType="1"/>
          </p:cNvSpPr>
          <p:nvPr/>
        </p:nvSpPr>
        <p:spPr bwMode="auto">
          <a:xfrm>
            <a:off x="7446011"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3" name="Line 21"/>
          <p:cNvSpPr>
            <a:spLocks noChangeShapeType="1"/>
          </p:cNvSpPr>
          <p:nvPr/>
        </p:nvSpPr>
        <p:spPr bwMode="auto">
          <a:xfrm flipH="1">
            <a:off x="6379211"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4" name="Line 22"/>
          <p:cNvSpPr>
            <a:spLocks noChangeShapeType="1"/>
          </p:cNvSpPr>
          <p:nvPr/>
        </p:nvSpPr>
        <p:spPr bwMode="auto">
          <a:xfrm>
            <a:off x="6531611"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5" name="Line 23"/>
          <p:cNvSpPr>
            <a:spLocks noChangeShapeType="1"/>
          </p:cNvSpPr>
          <p:nvPr/>
        </p:nvSpPr>
        <p:spPr bwMode="auto">
          <a:xfrm>
            <a:off x="6303011"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6" name="Line 24"/>
          <p:cNvSpPr>
            <a:spLocks noChangeShapeType="1"/>
          </p:cNvSpPr>
          <p:nvPr/>
        </p:nvSpPr>
        <p:spPr bwMode="auto">
          <a:xfrm>
            <a:off x="7201536"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7" name="Line 25"/>
          <p:cNvSpPr>
            <a:spLocks noChangeShapeType="1"/>
          </p:cNvSpPr>
          <p:nvPr/>
        </p:nvSpPr>
        <p:spPr bwMode="auto">
          <a:xfrm>
            <a:off x="7217411"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8" name="Line 26"/>
          <p:cNvSpPr>
            <a:spLocks noChangeShapeType="1"/>
          </p:cNvSpPr>
          <p:nvPr/>
        </p:nvSpPr>
        <p:spPr bwMode="auto">
          <a:xfrm>
            <a:off x="8512811"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9" name="Line 27"/>
          <p:cNvSpPr>
            <a:spLocks noChangeShapeType="1"/>
          </p:cNvSpPr>
          <p:nvPr/>
        </p:nvSpPr>
        <p:spPr bwMode="auto">
          <a:xfrm flipH="1">
            <a:off x="7446011"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30" name="Text Box 29"/>
          <p:cNvSpPr txBox="1">
            <a:spLocks noChangeArrowheads="1"/>
          </p:cNvSpPr>
          <p:nvPr/>
        </p:nvSpPr>
        <p:spPr bwMode="auto">
          <a:xfrm>
            <a:off x="6504157" y="23193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1" name="Text Box 30"/>
          <p:cNvSpPr txBox="1">
            <a:spLocks noChangeArrowheads="1"/>
          </p:cNvSpPr>
          <p:nvPr/>
        </p:nvSpPr>
        <p:spPr bwMode="auto">
          <a:xfrm>
            <a:off x="7732882" y="24209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3</a:t>
            </a:r>
          </a:p>
        </p:txBody>
      </p:sp>
      <p:sp>
        <p:nvSpPr>
          <p:cNvPr id="32" name="Text Box 31"/>
          <p:cNvSpPr txBox="1">
            <a:spLocks noChangeArrowheads="1"/>
          </p:cNvSpPr>
          <p:nvPr/>
        </p:nvSpPr>
        <p:spPr bwMode="auto">
          <a:xfrm>
            <a:off x="6580357" y="29845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3" name="Text Box 32"/>
          <p:cNvSpPr txBox="1">
            <a:spLocks noChangeArrowheads="1"/>
          </p:cNvSpPr>
          <p:nvPr/>
        </p:nvSpPr>
        <p:spPr bwMode="auto">
          <a:xfrm>
            <a:off x="65041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4" name="Text Box 33"/>
          <p:cNvSpPr txBox="1">
            <a:spLocks noChangeArrowheads="1"/>
          </p:cNvSpPr>
          <p:nvPr/>
        </p:nvSpPr>
        <p:spPr bwMode="auto">
          <a:xfrm>
            <a:off x="84853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7</a:t>
            </a:r>
          </a:p>
        </p:txBody>
      </p:sp>
      <p:sp>
        <p:nvSpPr>
          <p:cNvPr id="35" name="Text Box 34"/>
          <p:cNvSpPr txBox="1">
            <a:spLocks noChangeArrowheads="1"/>
          </p:cNvSpPr>
          <p:nvPr/>
        </p:nvSpPr>
        <p:spPr bwMode="auto">
          <a:xfrm>
            <a:off x="7183607" y="36449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6" name="Text Box 35"/>
          <p:cNvSpPr txBox="1">
            <a:spLocks noChangeArrowheads="1"/>
          </p:cNvSpPr>
          <p:nvPr/>
        </p:nvSpPr>
        <p:spPr bwMode="auto">
          <a:xfrm>
            <a:off x="7189957" y="460057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7" name="Text Box 36"/>
          <p:cNvSpPr txBox="1">
            <a:spLocks noChangeArrowheads="1"/>
          </p:cNvSpPr>
          <p:nvPr/>
        </p:nvSpPr>
        <p:spPr bwMode="auto">
          <a:xfrm>
            <a:off x="7799557" y="48847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8" name="Text Box 37"/>
          <p:cNvSpPr txBox="1">
            <a:spLocks noChangeArrowheads="1"/>
          </p:cNvSpPr>
          <p:nvPr/>
        </p:nvSpPr>
        <p:spPr bwMode="auto">
          <a:xfrm>
            <a:off x="7189957" y="251142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9" name="Text Box 38"/>
          <p:cNvSpPr txBox="1">
            <a:spLocks noChangeArrowheads="1"/>
          </p:cNvSpPr>
          <p:nvPr/>
        </p:nvSpPr>
        <p:spPr bwMode="auto">
          <a:xfrm>
            <a:off x="7827011"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609599" y="1347788"/>
            <a:ext cx="4510505" cy="2246769"/>
          </a:xfrm>
          <a:prstGeom prst="rect">
            <a:avLst/>
          </a:prstGeom>
          <a:noFill/>
          <a:ln w="9525">
            <a:noFill/>
            <a:miter lim="800000"/>
            <a:headEnd/>
            <a:tailEnd/>
          </a:ln>
        </p:spPr>
        <p:txBody>
          <a:bodyPr wrap="square">
            <a:prstTxWarp prst="textNoShape">
              <a:avLst/>
            </a:prstTxWarp>
            <a:spAutoFit/>
          </a:bodyPr>
          <a:lstStyle/>
          <a:p>
            <a:r>
              <a:rPr lang="fr-CA" sz="2000" b="1" u="sng" dirty="0">
                <a:latin typeface="Calibri"/>
                <a:ea typeface="굴림" charset="-127"/>
                <a:cs typeface="Calibri"/>
              </a:rPr>
              <a:t>Domaine</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dirty="0">
              <a:latin typeface="Calibri"/>
              <a:ea typeface="굴림" charset="-127"/>
              <a:cs typeface="Calibri"/>
            </a:endParaRPr>
          </a:p>
          <a:p>
            <a:r>
              <a:rPr lang="fr-CA" sz="2000" dirty="0">
                <a:latin typeface="Calibri"/>
                <a:ea typeface="굴림" charset="-127"/>
                <a:cs typeface="Calibri"/>
              </a:rPr>
              <a:t>Routes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i="1" dirty="0">
                <a:solidFill>
                  <a:srgbClr val="000066"/>
                </a:solidFill>
                <a:latin typeface="Calibri"/>
                <a:ea typeface="굴림" charset="-127"/>
                <a:cs typeface="Calibri"/>
              </a:rPr>
              <a:t>    transitions</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a:t>
            </a:r>
            <a:r>
              <a:rPr lang="fr-CA" sz="2000" dirty="0">
                <a:solidFill>
                  <a:srgbClr val="000066"/>
                </a:solidFill>
                <a:latin typeface="Calibri"/>
                <a:ea typeface="굴림" charset="-127"/>
                <a:cs typeface="Calibri"/>
              </a:rPr>
              <a:t> (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3</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1 </a:t>
            </a:r>
            <a:r>
              <a:rPr lang="fr-CA" sz="2000" dirty="0">
                <a:solidFill>
                  <a:srgbClr val="000066"/>
                </a:solidFill>
                <a:latin typeface="Calibri"/>
                <a:ea typeface="굴림" charset="-127"/>
                <a:cs typeface="Calibri"/>
              </a:rPr>
              <a:t>)</a:t>
            </a:r>
          </a:p>
          <a:p>
            <a:endParaRPr lang="fr-CA" sz="2000" dirty="0">
              <a:solidFill>
                <a:srgbClr val="000066"/>
              </a:solidFill>
              <a:latin typeface="Calibri"/>
              <a:ea typeface="굴림" charset="-127"/>
              <a:cs typeface="Calibri"/>
            </a:endParaRPr>
          </a:p>
          <a:p>
            <a:r>
              <a:rPr lang="fr-CA" sz="2000" dirty="0">
                <a:latin typeface="Calibri"/>
                <a:ea typeface="굴림" charset="-127"/>
                <a:cs typeface="Calibri"/>
              </a:rPr>
              <a:t>Distance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c</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 4</a:t>
            </a:r>
          </a:p>
        </p:txBody>
      </p:sp>
      <p:sp>
        <p:nvSpPr>
          <p:cNvPr id="41" name="Text Box 40"/>
          <p:cNvSpPr txBox="1">
            <a:spLocks noChangeArrowheads="1"/>
          </p:cNvSpPr>
          <p:nvPr/>
        </p:nvSpPr>
        <p:spPr bwMode="auto">
          <a:xfrm>
            <a:off x="457200" y="3686175"/>
            <a:ext cx="4038600" cy="2246313"/>
          </a:xfrm>
          <a:prstGeom prst="rect">
            <a:avLst/>
          </a:prstGeom>
          <a:noFill/>
          <a:ln w="9525">
            <a:noFill/>
            <a:miter lim="800000"/>
            <a:headEnd/>
            <a:tailEnd/>
          </a:ln>
        </p:spPr>
        <p:txBody>
          <a:bodyPr>
            <a:prstTxWarp prst="textNoShape">
              <a:avLst/>
            </a:prstTxWarp>
            <a:spAutoFit/>
          </a:bodyPr>
          <a:lstStyle/>
          <a:p>
            <a:r>
              <a:rPr lang="fr-CA" sz="2000" b="1" u="sng" dirty="0">
                <a:latin typeface="Calibri"/>
                <a:ea typeface="굴림" charset="-127"/>
                <a:cs typeface="Calibri"/>
              </a:rPr>
              <a:t>Problème posé (</a:t>
            </a:r>
            <a:r>
              <a:rPr lang="fr-CA" sz="2000" b="1" u="sng" dirty="0" err="1">
                <a:latin typeface="Calibri"/>
                <a:ea typeface="굴림" charset="-127"/>
                <a:cs typeface="Calibri"/>
              </a:rPr>
              <a:t>initNode</a:t>
            </a:r>
            <a:r>
              <a:rPr lang="fr-CA" sz="2000" b="1" u="sng" dirty="0">
                <a:latin typeface="Calibri"/>
                <a:ea typeface="굴림" charset="-127"/>
                <a:cs typeface="Calibri"/>
              </a:rPr>
              <a:t>, goal)</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b="1" u="sng" dirty="0">
              <a:latin typeface="Calibri"/>
              <a:ea typeface="굴림" charset="-127"/>
              <a:cs typeface="Calibri"/>
            </a:endParaRPr>
          </a:p>
          <a:p>
            <a:r>
              <a:rPr lang="fr-CA" sz="2000" i="1" dirty="0">
                <a:latin typeface="Calibri"/>
                <a:ea typeface="굴림" charset="-127"/>
                <a:cs typeface="Calibri"/>
              </a:rPr>
              <a:t>n</a:t>
            </a:r>
            <a:r>
              <a:rPr lang="fr-CA" sz="2000" baseline="-25000" dirty="0">
                <a:latin typeface="Calibri"/>
                <a:ea typeface="굴림" charset="-127"/>
                <a:cs typeface="Calibri"/>
              </a:rPr>
              <a:t>0</a:t>
            </a:r>
            <a:r>
              <a:rPr lang="fr-FR" sz="2000" dirty="0">
                <a:latin typeface="Calibri"/>
                <a:ea typeface="굴림" charset="-127"/>
                <a:cs typeface="Calibri"/>
              </a:rPr>
              <a:t> :</a:t>
            </a:r>
            <a:r>
              <a:rPr lang="fr-CA" sz="2000" dirty="0">
                <a:latin typeface="Calibri"/>
                <a:ea typeface="굴림" charset="-127"/>
                <a:cs typeface="Calibri"/>
              </a:rPr>
              <a:t> ville de départ (état initial)</a:t>
            </a:r>
          </a:p>
          <a:p>
            <a:r>
              <a:rPr lang="fr-CA" sz="2000" i="1" dirty="0">
                <a:latin typeface="Calibri"/>
                <a:ea typeface="굴림" charset="-127"/>
                <a:cs typeface="Calibri"/>
              </a:rPr>
              <a:t>n</a:t>
            </a:r>
            <a:r>
              <a:rPr lang="fr-CA" sz="2000" baseline="-25000" dirty="0">
                <a:latin typeface="Calibri"/>
                <a:ea typeface="굴림" charset="-127"/>
                <a:cs typeface="Calibri"/>
              </a:rPr>
              <a:t>6</a:t>
            </a:r>
            <a:r>
              <a:rPr lang="fr-FR" sz="2000" dirty="0">
                <a:latin typeface="Calibri"/>
                <a:ea typeface="굴림" charset="-127"/>
                <a:cs typeface="Calibri"/>
              </a:rPr>
              <a:t> :</a:t>
            </a:r>
            <a:r>
              <a:rPr lang="fr-CA" sz="2000" dirty="0">
                <a:latin typeface="Calibri"/>
                <a:ea typeface="굴림" charset="-127"/>
                <a:cs typeface="Calibri"/>
              </a:rPr>
              <a:t> destination (but)</a:t>
            </a:r>
          </a:p>
          <a:p>
            <a:endParaRPr lang="fr-CA" sz="2000" dirty="0">
              <a:latin typeface="Calibri"/>
              <a:ea typeface="굴림" charset="-127"/>
              <a:cs typeface="Calibri"/>
            </a:endParaRPr>
          </a:p>
          <a:p>
            <a:r>
              <a:rPr lang="fr-CA" sz="2000" dirty="0">
                <a:latin typeface="Calibri"/>
                <a:ea typeface="굴림" charset="-127"/>
                <a:cs typeface="Calibri"/>
              </a:rPr>
              <a:t>En d’autres termes</a:t>
            </a:r>
            <a:r>
              <a:rPr lang="fr-FR" sz="2000" dirty="0">
                <a:latin typeface="Calibri"/>
                <a:ea typeface="굴림" charset="-127"/>
                <a:cs typeface="Calibri"/>
              </a:rPr>
              <a:t> :</a:t>
            </a:r>
            <a:endParaRPr lang="fr-CA" sz="2000" dirty="0">
              <a:latin typeface="Calibri"/>
              <a:ea typeface="굴림" charset="-127"/>
              <a:cs typeface="Calibri"/>
            </a:endParaRPr>
          </a:p>
          <a:p>
            <a:r>
              <a:rPr lang="fr-CA" dirty="0">
                <a:solidFill>
                  <a:srgbClr val="000066"/>
                </a:solidFill>
                <a:latin typeface="Calibri"/>
                <a:cs typeface="Calibri"/>
              </a:rPr>
              <a:t>    </a:t>
            </a:r>
            <a:r>
              <a:rPr lang="fr-CA" i="1" dirty="0">
                <a:solidFill>
                  <a:srgbClr val="000066"/>
                </a:solidFill>
                <a:latin typeface="Calibri"/>
                <a:cs typeface="Calibri"/>
              </a:rPr>
              <a:t>goal</a:t>
            </a:r>
            <a:r>
              <a:rPr lang="fr-CA" dirty="0">
                <a:solidFill>
                  <a:srgbClr val="000066"/>
                </a:solidFill>
                <a:latin typeface="Calibri"/>
                <a:cs typeface="Calibri"/>
              </a:rPr>
              <a:t>(</a:t>
            </a:r>
            <a:r>
              <a:rPr lang="fr-CA" i="1" dirty="0">
                <a:solidFill>
                  <a:srgbClr val="000066"/>
                </a:solidFill>
                <a:latin typeface="Calibri"/>
                <a:cs typeface="Calibri"/>
              </a:rPr>
              <a:t>n</a:t>
            </a:r>
            <a:r>
              <a:rPr lang="fr-CA" dirty="0">
                <a:solidFill>
                  <a:srgbClr val="000066"/>
                </a:solidFill>
                <a:latin typeface="Calibri"/>
                <a:cs typeface="Calibri"/>
              </a:rPr>
              <a:t>)</a:t>
            </a:r>
            <a:r>
              <a:rPr lang="fr-FR" dirty="0">
                <a:solidFill>
                  <a:srgbClr val="000066"/>
                </a:solidFill>
                <a:latin typeface="Calibri"/>
                <a:cs typeface="Calibri"/>
              </a:rPr>
              <a:t> :</a:t>
            </a:r>
            <a:r>
              <a:rPr lang="fr-CA" dirty="0">
                <a:solidFill>
                  <a:srgbClr val="000066"/>
                </a:solidFill>
                <a:latin typeface="Calibri"/>
                <a:cs typeface="Calibri"/>
              </a:rPr>
              <a:t> vrai si </a:t>
            </a:r>
            <a:r>
              <a:rPr lang="fr-CA" i="1" dirty="0">
                <a:solidFill>
                  <a:srgbClr val="000066"/>
                </a:solidFill>
                <a:latin typeface="Calibri"/>
                <a:cs typeface="Calibri"/>
              </a:rPr>
              <a:t>n</a:t>
            </a:r>
            <a:r>
              <a:rPr lang="fr-CA" dirty="0">
                <a:solidFill>
                  <a:srgbClr val="000066"/>
                </a:solidFill>
                <a:latin typeface="Calibri"/>
                <a:cs typeface="Calibri"/>
              </a:rPr>
              <a:t>=</a:t>
            </a:r>
            <a:r>
              <a:rPr lang="fr-CA" i="1" dirty="0">
                <a:solidFill>
                  <a:srgbClr val="000066"/>
                </a:solidFill>
                <a:latin typeface="Calibri"/>
                <a:cs typeface="Calibri"/>
              </a:rPr>
              <a:t>n</a:t>
            </a:r>
            <a:r>
              <a:rPr lang="fr-CA" baseline="-25000" dirty="0">
                <a:solidFill>
                  <a:srgbClr val="000066"/>
                </a:solidFill>
                <a:latin typeface="Calibri"/>
                <a:cs typeface="Calibri"/>
              </a:rPr>
              <a:t>6</a:t>
            </a:r>
            <a:endParaRPr lang="fr-CA" sz="2000" baseline="-25000" dirty="0">
              <a:latin typeface="Calibri"/>
              <a:ea typeface="굴림" charset="-127"/>
              <a:cs typeface="Calibri"/>
            </a:endParaRPr>
          </a:p>
        </p:txBody>
      </p:sp>
      <p:sp>
        <p:nvSpPr>
          <p:cNvPr id="42" name="Espace réservé de la date 41"/>
          <p:cNvSpPr>
            <a:spLocks noGrp="1"/>
          </p:cNvSpPr>
          <p:nvPr>
            <p:ph type="dt" sz="half" idx="10"/>
          </p:nvPr>
        </p:nvSpPr>
        <p:spPr/>
        <p:txBody>
          <a:bodyPr/>
          <a:lstStyle/>
          <a:p>
            <a:r>
              <a:rPr lang="fr-CA"/>
              <a:t>IFT615</a:t>
            </a:r>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12</a:t>
            </a:fld>
            <a:endParaRPr lang="fr-CA"/>
          </a:p>
        </p:txBody>
      </p:sp>
      <p:sp>
        <p:nvSpPr>
          <p:cNvPr id="44" name="Espace réservé du pied de page 43"/>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Rappel sur les algorithmes de recherche dans des graphes</a:t>
            </a:r>
          </a:p>
        </p:txBody>
      </p:sp>
      <p:sp>
        <p:nvSpPr>
          <p:cNvPr id="3" name="Espace réservé du contenu 2"/>
          <p:cNvSpPr>
            <a:spLocks noGrp="1"/>
          </p:cNvSpPr>
          <p:nvPr>
            <p:ph idx="1"/>
          </p:nvPr>
        </p:nvSpPr>
        <p:spPr/>
        <p:txBody>
          <a:bodyPr>
            <a:normAutofit lnSpcReduction="10000"/>
          </a:bodyPr>
          <a:lstStyle/>
          <a:p>
            <a:r>
              <a:rPr lang="fr-CA" dirty="0"/>
              <a:t>Recherche sans heuristique et coût uniforme</a:t>
            </a:r>
          </a:p>
          <a:p>
            <a:pPr lvl="1"/>
            <a:r>
              <a:rPr lang="fr-CA" dirty="0"/>
              <a:t>Recherche en profondeur (</a:t>
            </a:r>
            <a:r>
              <a:rPr lang="fr-CA" i="1" dirty="0" err="1"/>
              <a:t>depth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 premier enfant avant d’explorer un </a:t>
            </a:r>
            <a:r>
              <a:rPr lang="fr-CA" dirty="0" err="1"/>
              <a:t>noeud</a:t>
            </a:r>
            <a:r>
              <a:rPr lang="fr-CA" dirty="0"/>
              <a:t> frère</a:t>
            </a:r>
          </a:p>
          <a:p>
            <a:pPr lvl="1"/>
            <a:r>
              <a:rPr lang="fr-CA" dirty="0"/>
              <a:t>Recherche en largeur (</a:t>
            </a:r>
            <a:r>
              <a:rPr lang="fr-CA" i="1" dirty="0" err="1"/>
              <a:t>breadth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les </a:t>
            </a:r>
            <a:r>
              <a:rPr lang="fr-CA" dirty="0" err="1"/>
              <a:t>noeuds</a:t>
            </a:r>
            <a:r>
              <a:rPr lang="fr-CA" dirty="0"/>
              <a:t> frères avant leurs enfants</a:t>
            </a:r>
          </a:p>
          <a:p>
            <a:pPr lvl="2"/>
            <a:endParaRPr lang="fr-CA" dirty="0"/>
          </a:p>
          <a:p>
            <a:r>
              <a:rPr lang="fr-CA" dirty="0"/>
              <a:t>Recherche </a:t>
            </a:r>
            <a:r>
              <a:rPr lang="fr-CA" b="1" dirty="0"/>
              <a:t>sans heuristique </a:t>
            </a:r>
            <a:r>
              <a:rPr lang="fr-CA" dirty="0"/>
              <a:t>et coût variable</a:t>
            </a:r>
          </a:p>
          <a:p>
            <a:pPr lvl="1"/>
            <a:r>
              <a:rPr lang="fr-CA" dirty="0"/>
              <a:t>Algorithme de </a:t>
            </a:r>
            <a:r>
              <a:rPr lang="fr-CA" dirty="0" err="1"/>
              <a:t>Dijkstra</a:t>
            </a:r>
            <a:endParaRPr lang="fr-CA" dirty="0"/>
          </a:p>
          <a:p>
            <a:pPr lvl="2"/>
            <a:r>
              <a:rPr lang="fr-CA" dirty="0"/>
              <a:t>trouve le chemin le plus court entre un </a:t>
            </a:r>
            <a:r>
              <a:rPr lang="fr-CA" dirty="0" err="1"/>
              <a:t>noeud</a:t>
            </a:r>
            <a:r>
              <a:rPr lang="fr-CA" dirty="0"/>
              <a:t> source et tous les autres </a:t>
            </a:r>
            <a:r>
              <a:rPr lang="fr-CA" dirty="0" err="1"/>
              <a:t>noeuds</a:t>
            </a:r>
            <a:endParaRPr lang="fr-CA" dirty="0"/>
          </a:p>
          <a:p>
            <a:pPr lvl="2"/>
            <a:endParaRPr lang="fr-CA" dirty="0"/>
          </a:p>
          <a:p>
            <a:r>
              <a:rPr lang="fr-CA" dirty="0"/>
              <a:t>Recherche </a:t>
            </a:r>
            <a:r>
              <a:rPr lang="fr-CA" b="1" dirty="0"/>
              <a:t>avec heuristique </a:t>
            </a:r>
            <a:r>
              <a:rPr lang="fr-CA" dirty="0"/>
              <a:t>et coût variable</a:t>
            </a:r>
            <a:r>
              <a:rPr lang="fr-FR" dirty="0"/>
              <a:t> :</a:t>
            </a:r>
            <a:endParaRPr lang="fr-CA" dirty="0"/>
          </a:p>
          <a:p>
            <a:pPr lvl="1"/>
            <a:r>
              <a:rPr lang="fr-CA" i="1" dirty="0"/>
              <a:t>best</a:t>
            </a:r>
            <a:r>
              <a:rPr lang="fr-CA" dirty="0"/>
              <a:t>-</a:t>
            </a:r>
            <a:r>
              <a:rPr lang="fr-CA" i="1" dirty="0"/>
              <a:t>first</a:t>
            </a:r>
            <a:r>
              <a:rPr lang="fr-CA" dirty="0"/>
              <a:t> </a:t>
            </a:r>
            <a:r>
              <a:rPr lang="fr-CA" i="1" dirty="0" err="1"/>
              <a:t>search</a:t>
            </a:r>
            <a:endParaRPr lang="fr-CA" i="1" dirty="0"/>
          </a:p>
          <a:p>
            <a:pPr lvl="1"/>
            <a:r>
              <a:rPr lang="fr-CA" i="1" dirty="0" err="1"/>
              <a:t>greedy</a:t>
            </a:r>
            <a:r>
              <a:rPr lang="fr-CA" dirty="0"/>
              <a:t> </a:t>
            </a:r>
            <a:r>
              <a:rPr lang="fr-CA" i="1" dirty="0"/>
              <a:t>best</a:t>
            </a:r>
            <a:r>
              <a:rPr lang="fr-CA" dirty="0"/>
              <a:t>-</a:t>
            </a:r>
            <a:r>
              <a:rPr lang="fr-CA" i="1" dirty="0"/>
              <a:t>first</a:t>
            </a:r>
            <a:r>
              <a:rPr lang="fr-CA" dirty="0"/>
              <a:t> </a:t>
            </a:r>
            <a:r>
              <a:rPr lang="fr-CA" i="1" dirty="0" err="1"/>
              <a:t>search</a:t>
            </a:r>
            <a:endParaRPr lang="fr-CA" i="1" dirty="0"/>
          </a:p>
          <a:p>
            <a:pPr lvl="1"/>
            <a:r>
              <a:rPr lang="fr-CA" b="1" dirty="0"/>
              <a:t>A*</a:t>
            </a:r>
          </a:p>
        </p:txBody>
      </p:sp>
      <p:sp>
        <p:nvSpPr>
          <p:cNvPr id="5" name="Espace réservé de la date 4"/>
          <p:cNvSpPr>
            <a:spLocks noGrp="1"/>
          </p:cNvSpPr>
          <p:nvPr>
            <p:ph type="dt" sz="half" idx="10"/>
          </p:nvPr>
        </p:nvSpPr>
        <p:spPr/>
        <p:txBody>
          <a:bodyPr/>
          <a:lstStyle/>
          <a:p>
            <a:r>
              <a:rPr lang="fr-CA" dirty="0"/>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14</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lstStyle/>
          <a:p>
            <a:r>
              <a:rPr lang="fr-FR" dirty="0"/>
              <a:t>A* est une extension de l’algorithme de </a:t>
            </a:r>
            <a:r>
              <a:rPr lang="fr-FR" dirty="0" err="1"/>
              <a:t>Dijkstra</a:t>
            </a:r>
            <a:r>
              <a:rPr lang="fr-FR" dirty="0"/>
              <a:t> </a:t>
            </a:r>
          </a:p>
          <a:p>
            <a:pPr lvl="1"/>
            <a:r>
              <a:rPr lang="fr-FR" dirty="0"/>
              <a:t>utilisé pour trouver un chemin optimal dans un graphe via l’</a:t>
            </a:r>
            <a:r>
              <a:rPr lang="fr-FR" b="1" dirty="0"/>
              <a:t>ajout d’une heuristique</a:t>
            </a:r>
          </a:p>
          <a:p>
            <a:r>
              <a:rPr lang="fr-FR" dirty="0"/>
              <a:t>Une </a:t>
            </a:r>
            <a:r>
              <a:rPr lang="fr-FR" b="1" dirty="0"/>
              <a:t>heuristique</a:t>
            </a:r>
            <a:r>
              <a:rPr lang="fr-FR" dirty="0"/>
              <a:t> </a:t>
            </a:r>
            <a:r>
              <a:rPr lang="fr-FR" i="1" dirty="0"/>
              <a:t>h</a:t>
            </a:r>
            <a:r>
              <a:rPr lang="fr-FR" dirty="0"/>
              <a:t>(</a:t>
            </a:r>
            <a:r>
              <a:rPr lang="fr-FR" i="1" dirty="0"/>
              <a:t>n</a:t>
            </a:r>
            <a:r>
              <a:rPr lang="fr-FR" dirty="0"/>
              <a:t>) est une fonction d’</a:t>
            </a:r>
            <a:r>
              <a:rPr lang="fr-FR" b="1" dirty="0"/>
              <a:t>estimation du coût entre un nœud </a:t>
            </a:r>
            <a:r>
              <a:rPr lang="fr-FR" b="1" i="1" dirty="0"/>
              <a:t>n</a:t>
            </a:r>
            <a:r>
              <a:rPr lang="fr-FR" b="1" dirty="0"/>
              <a:t> d’un graphe et le but</a:t>
            </a:r>
            <a:r>
              <a:rPr lang="fr-FR" dirty="0"/>
              <a:t> (le nœud à atteindre)</a:t>
            </a:r>
          </a:p>
          <a:p>
            <a:r>
              <a:rPr lang="fr-FR" dirty="0"/>
              <a:t>Les heuristiques sont à la base de beaucoup de travaux en IA :</a:t>
            </a:r>
          </a:p>
          <a:p>
            <a:pPr lvl="1"/>
            <a:r>
              <a:rPr lang="fr-FR" dirty="0"/>
              <a:t>recherche de meilleures heuristiques</a:t>
            </a:r>
          </a:p>
          <a:p>
            <a:pPr lvl="1"/>
            <a:r>
              <a:rPr lang="fr-FR" dirty="0"/>
              <a:t>apprentissage automatique d’heuristiques</a:t>
            </a:r>
          </a:p>
          <a:p>
            <a:r>
              <a:rPr lang="fr-FR" dirty="0"/>
              <a:t>Pour décrire A*, il est pratique de décrire un algorithme générique très simple, dont A* est un cas particulier</a:t>
            </a:r>
          </a:p>
          <a:p>
            <a:pPr marL="0" indent="0">
              <a:buNone/>
            </a:pPr>
            <a:endParaRPr lang="en-CA" dirty="0"/>
          </a:p>
        </p:txBody>
      </p:sp>
      <p:sp>
        <p:nvSpPr>
          <p:cNvPr id="9" name="Titre 8"/>
          <p:cNvSpPr>
            <a:spLocks noGrp="1"/>
          </p:cNvSpPr>
          <p:nvPr>
            <p:ph type="title"/>
          </p:nvPr>
        </p:nvSpPr>
        <p:spPr/>
        <p:txBody>
          <a:bodyPr/>
          <a:lstStyle/>
          <a:p>
            <a:r>
              <a:rPr lang="fr-CA" dirty="0"/>
              <a:t>Algorithme A*</a:t>
            </a:r>
            <a:endParaRPr lang="en-CA" dirty="0"/>
          </a:p>
        </p:txBody>
      </p:sp>
    </p:spTree>
    <p:extLst>
      <p:ext uri="{BB962C8B-B14F-4D97-AF65-F5344CB8AC3E}">
        <p14:creationId xmlns:p14="http://schemas.microsoft.com/office/powerpoint/2010/main" val="321727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Variables importantes</a:t>
            </a:r>
            <a:r>
              <a:rPr lang="fr-FR" dirty="0"/>
              <a:t> :</a:t>
            </a:r>
            <a:r>
              <a:rPr lang="fr-CA" dirty="0"/>
              <a:t> </a:t>
            </a:r>
            <a:r>
              <a:rPr lang="fr-CA" i="1" dirty="0"/>
              <a:t>open</a:t>
            </a:r>
            <a:r>
              <a:rPr lang="fr-CA" dirty="0"/>
              <a:t> et </a:t>
            </a:r>
            <a:r>
              <a:rPr lang="fr-CA" i="1" dirty="0" err="1"/>
              <a:t>closed</a:t>
            </a:r>
            <a:endParaRPr lang="fr-CA" i="1" dirty="0"/>
          </a:p>
        </p:txBody>
      </p:sp>
      <p:sp>
        <p:nvSpPr>
          <p:cNvPr id="3" name="Espace réservé du contenu 2"/>
          <p:cNvSpPr>
            <a:spLocks noGrp="1"/>
          </p:cNvSpPr>
          <p:nvPr>
            <p:ph idx="1"/>
          </p:nvPr>
        </p:nvSpPr>
        <p:spPr/>
        <p:txBody>
          <a:bodyPr/>
          <a:lstStyle/>
          <a:p>
            <a:r>
              <a:rPr lang="fr-CA" altLang="ko-KR" i="1" dirty="0">
                <a:solidFill>
                  <a:srgbClr val="000066"/>
                </a:solidFill>
                <a:ea typeface="굴림" charset="-127"/>
                <a:cs typeface="굴림" charset="-127"/>
              </a:rPr>
              <a:t>Open</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non encore traités, c’est à dire à la frontière de la partie du graphe explorée jusque là</a:t>
            </a:r>
          </a:p>
          <a:p>
            <a:endParaRPr lang="fr-CA" altLang="ko-KR" dirty="0">
              <a:ea typeface="굴림" charset="-127"/>
              <a:cs typeface="굴림" charset="-127"/>
            </a:endParaRPr>
          </a:p>
          <a:p>
            <a:r>
              <a:rPr lang="fr-CA" altLang="ko-KR" i="1" dirty="0" err="1">
                <a:solidFill>
                  <a:srgbClr val="000066"/>
                </a:solidFill>
                <a:ea typeface="굴림" charset="-127"/>
                <a:cs typeface="굴림" charset="-127"/>
              </a:rPr>
              <a:t>Closed</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déjà traités, c’est à dire à l’intérieur de la frontière délimitée par </a:t>
            </a:r>
            <a:r>
              <a:rPr lang="fr-CA" altLang="ko-KR" i="1" dirty="0">
                <a:ea typeface="굴림" charset="-127"/>
                <a:cs typeface="굴림" charset="-127"/>
              </a:rPr>
              <a:t>open</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15</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Insertion des nœuds dans </a:t>
            </a:r>
            <a:r>
              <a:rPr lang="fr-CA" i="1" dirty="0"/>
              <a:t>open</a:t>
            </a:r>
          </a:p>
        </p:txBody>
      </p:sp>
      <p:sp>
        <p:nvSpPr>
          <p:cNvPr id="3" name="Espace réservé du contenu 2"/>
          <p:cNvSpPr>
            <a:spLocks noGrp="1"/>
          </p:cNvSpPr>
          <p:nvPr>
            <p:ph idx="1"/>
          </p:nvPr>
        </p:nvSpPr>
        <p:spPr/>
        <p:txBody>
          <a:bodyPr/>
          <a:lstStyle/>
          <a:p>
            <a:r>
              <a:rPr lang="fr-CA" altLang="ko-KR" sz="2000" dirty="0">
                <a:ea typeface="굴림" charset="-127"/>
                <a:cs typeface="굴림" charset="-127"/>
              </a:rPr>
              <a:t>Les nœuds </a:t>
            </a:r>
            <a:r>
              <a:rPr lang="fr-CA" altLang="ko-KR" sz="2000" i="1" dirty="0">
                <a:ea typeface="굴림" charset="-127"/>
                <a:cs typeface="굴림" charset="-127"/>
              </a:rPr>
              <a:t>n</a:t>
            </a:r>
            <a:r>
              <a:rPr lang="fr-CA" altLang="ko-KR" sz="2000" dirty="0">
                <a:ea typeface="굴림" charset="-127"/>
                <a:cs typeface="굴림" charset="-127"/>
              </a:rPr>
              <a:t> dans </a:t>
            </a:r>
            <a:r>
              <a:rPr lang="fr-CA" altLang="ko-KR" sz="2000" i="1" dirty="0">
                <a:ea typeface="굴림" charset="-127"/>
                <a:cs typeface="굴림" charset="-127"/>
              </a:rPr>
              <a:t>open</a:t>
            </a:r>
            <a:r>
              <a:rPr lang="fr-CA" altLang="ko-KR" sz="2000" dirty="0">
                <a:ea typeface="굴림" charset="-127"/>
                <a:cs typeface="굴림" charset="-127"/>
              </a:rPr>
              <a:t> sont triés selon l’estimé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a:t>
            </a:r>
            <a:r>
              <a:rPr lang="fr-CA" altLang="ko-KR" sz="2000" dirty="0">
                <a:ea typeface="굴림" charset="-127"/>
                <a:cs typeface="굴림" charset="-127"/>
              </a:rPr>
              <a:t>de leur « </a:t>
            </a:r>
            <a:r>
              <a:rPr lang="fr-CA" altLang="ko-KR" dirty="0">
                <a:ea typeface="굴림" charset="-127"/>
                <a:cs typeface="굴림" charset="-127"/>
              </a:rPr>
              <a:t>valeur »</a:t>
            </a:r>
          </a:p>
          <a:p>
            <a:pPr lvl="1"/>
            <a:r>
              <a:rPr lang="fr-CA" altLang="ko-KR" sz="1800" dirty="0">
                <a:ea typeface="굴림" charset="-127"/>
                <a:cs typeface="굴림" charset="-127"/>
              </a:rPr>
              <a:t>on appelle </a:t>
            </a:r>
            <a:r>
              <a:rPr lang="fr-CA" altLang="ko-KR" sz="1800" i="1" dirty="0">
                <a:ea typeface="굴림" charset="-127"/>
                <a:cs typeface="굴림" charset="-127"/>
              </a:rPr>
              <a:t>f</a:t>
            </a:r>
            <a:r>
              <a:rPr lang="fr-CA" altLang="ko-KR" sz="1800" dirty="0">
                <a:ea typeface="굴림" charset="-127"/>
                <a:cs typeface="굴림" charset="-127"/>
              </a:rPr>
              <a:t>(</a:t>
            </a:r>
            <a:r>
              <a:rPr lang="fr-CA" altLang="ko-KR" sz="1800" i="1" dirty="0">
                <a:ea typeface="굴림" charset="-127"/>
                <a:cs typeface="굴림" charset="-127"/>
              </a:rPr>
              <a:t>n</a:t>
            </a:r>
            <a:r>
              <a:rPr lang="fr-CA" altLang="ko-KR" sz="1800" dirty="0">
                <a:ea typeface="굴림" charset="-127"/>
                <a:cs typeface="굴림" charset="-127"/>
              </a:rPr>
              <a:t>) une </a:t>
            </a:r>
            <a:r>
              <a:rPr lang="fr-CA" altLang="ko-KR" sz="1800" b="1" dirty="0">
                <a:ea typeface="굴림" charset="-127"/>
                <a:cs typeface="굴림" charset="-127"/>
              </a:rPr>
              <a:t>fonction d’évaluation</a:t>
            </a:r>
            <a:r>
              <a:rPr lang="fr-CA" altLang="ko-KR" sz="1800" dirty="0">
                <a:ea typeface="굴림" charset="-127"/>
                <a:cs typeface="굴림" charset="-127"/>
              </a:rPr>
              <a:t> </a:t>
            </a:r>
          </a:p>
          <a:p>
            <a:endParaRPr lang="fr-CA" altLang="ko-KR" sz="2000" dirty="0">
              <a:ea typeface="굴림" charset="-127"/>
              <a:cs typeface="굴림" charset="-127"/>
            </a:endParaRPr>
          </a:p>
          <a:p>
            <a:r>
              <a:rPr lang="fr-CA" altLang="ko-KR" sz="2000" dirty="0">
                <a:ea typeface="굴림" charset="-127"/>
                <a:cs typeface="굴림" charset="-127"/>
              </a:rPr>
              <a:t>Pour chaque nœud </a:t>
            </a:r>
            <a:r>
              <a:rPr lang="fr-CA" altLang="ko-KR" sz="2000" i="1" dirty="0">
                <a:ea typeface="굴림" charset="-127"/>
                <a:cs typeface="굴림" charset="-127"/>
              </a:rPr>
              <a:t>n</a:t>
            </a:r>
            <a:r>
              <a:rPr lang="fr-CA" altLang="ko-KR" sz="2000" dirty="0">
                <a:ea typeface="굴림" charset="-127"/>
                <a:cs typeface="굴림" charset="-127"/>
              </a:rPr>
              <a:t>, </a:t>
            </a:r>
            <a:r>
              <a:rPr lang="fr-CA" altLang="ko-KR" sz="2000" i="1" dirty="0">
                <a:ea typeface="굴림" charset="-127"/>
                <a:cs typeface="굴림" charset="-127"/>
              </a:rPr>
              <a:t>f(n)</a:t>
            </a:r>
            <a:r>
              <a:rPr lang="fr-CA" altLang="ko-KR" sz="2000" dirty="0">
                <a:ea typeface="굴림" charset="-127"/>
                <a:cs typeface="굴림" charset="-127"/>
              </a:rPr>
              <a:t> est un nombre réel positif ou nul, </a:t>
            </a:r>
            <a:r>
              <a:rPr lang="fr-CA" altLang="ko-KR" sz="2000" b="1" dirty="0">
                <a:ea typeface="굴림" charset="-127"/>
                <a:cs typeface="굴림" charset="-127"/>
              </a:rPr>
              <a:t>estimant le coût du meilleur chemin partant de la racine, passant par </a:t>
            </a:r>
            <a:r>
              <a:rPr lang="fr-CA" altLang="ko-KR" sz="2000" b="1" i="1" dirty="0">
                <a:ea typeface="굴림" charset="-127"/>
                <a:cs typeface="굴림" charset="-127"/>
              </a:rPr>
              <a:t>n</a:t>
            </a:r>
            <a:r>
              <a:rPr lang="fr-CA" altLang="ko-KR" sz="2000" b="1" dirty="0">
                <a:ea typeface="굴림" charset="-127"/>
                <a:cs typeface="굴림" charset="-127"/>
              </a:rPr>
              <a:t>, et arrivant au but</a:t>
            </a:r>
          </a:p>
          <a:p>
            <a:endParaRPr lang="fr-CA" altLang="ko-KR" sz="2000" dirty="0">
              <a:solidFill>
                <a:srgbClr val="000066"/>
              </a:solidFill>
              <a:ea typeface="굴림" charset="-127"/>
              <a:cs typeface="굴림" charset="-127"/>
            </a:endParaRPr>
          </a:p>
          <a:p>
            <a:r>
              <a:rPr lang="fr-CA" altLang="ko-KR" sz="2000" dirty="0">
                <a:solidFill>
                  <a:srgbClr val="000066"/>
                </a:solidFill>
                <a:ea typeface="굴림" charset="-127"/>
                <a:cs typeface="굴림" charset="-127"/>
              </a:rPr>
              <a:t>Dans </a:t>
            </a:r>
            <a:r>
              <a:rPr lang="fr-CA" altLang="ko-KR" sz="2000" i="1" dirty="0">
                <a:solidFill>
                  <a:srgbClr val="000066"/>
                </a:solidFill>
                <a:ea typeface="굴림" charset="-127"/>
                <a:cs typeface="굴림" charset="-127"/>
              </a:rPr>
              <a:t>open</a:t>
            </a:r>
            <a:r>
              <a:rPr lang="fr-CA" altLang="ko-KR" sz="2000" dirty="0">
                <a:solidFill>
                  <a:srgbClr val="000066"/>
                </a:solidFill>
                <a:ea typeface="굴림" charset="-127"/>
                <a:cs typeface="굴림" charset="-127"/>
              </a:rPr>
              <a:t>, les nœuds se suivent en ordre croissant selon les valeurs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a:t>
            </a:r>
          </a:p>
          <a:p>
            <a:pPr lvl="1"/>
            <a:r>
              <a:rPr lang="fr-CA" altLang="ko-KR" sz="2000" dirty="0">
                <a:ea typeface="굴림" charset="-127"/>
                <a:cs typeface="굴림" charset="-127"/>
              </a:rPr>
              <a:t>le tri se fait par insertion</a:t>
            </a:r>
            <a:r>
              <a:rPr lang="fr-FR" altLang="ko-KR" sz="2000" dirty="0">
                <a:ea typeface="굴림" charset="-127"/>
                <a:cs typeface="굴림" charset="-127"/>
              </a:rPr>
              <a:t> :</a:t>
            </a:r>
            <a:r>
              <a:rPr lang="fr-CA" altLang="ko-KR" sz="2000" dirty="0">
                <a:ea typeface="굴림" charset="-127"/>
                <a:cs typeface="굴림" charset="-127"/>
              </a:rPr>
              <a:t> on s’assure que le nouveau nœud va au bon endroit</a:t>
            </a:r>
          </a:p>
          <a:p>
            <a:pPr lvl="1"/>
            <a:r>
              <a:rPr lang="fr-CA" altLang="ko-KR" sz="2000" dirty="0">
                <a:ea typeface="굴림" charset="-127"/>
                <a:cs typeface="굴림" charset="-127"/>
              </a:rPr>
              <a:t>on explore donc les </a:t>
            </a:r>
            <a:r>
              <a:rPr lang="fr-CA" altLang="ko-KR" sz="2000" dirty="0" err="1">
                <a:ea typeface="굴림" charset="-127"/>
                <a:cs typeface="굴림" charset="-127"/>
              </a:rPr>
              <a:t>noeuds</a:t>
            </a:r>
            <a:r>
              <a:rPr lang="fr-CA" altLang="ko-KR" sz="2000" dirty="0">
                <a:ea typeface="굴림" charset="-127"/>
                <a:cs typeface="굴림" charset="-127"/>
              </a:rPr>
              <a:t> les plus « prometteurs » en premier</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 de </a:t>
            </a:r>
            <a:r>
              <a:rPr lang="fr-CA" i="1" dirty="0"/>
              <a:t>f</a:t>
            </a:r>
          </a:p>
        </p:txBody>
      </p:sp>
      <p:sp>
        <p:nvSpPr>
          <p:cNvPr id="3" name="Espace réservé du contenu 2"/>
          <p:cNvSpPr>
            <a:spLocks noGrp="1"/>
          </p:cNvSpPr>
          <p:nvPr>
            <p:ph idx="1"/>
          </p:nvPr>
        </p:nvSpPr>
        <p:spPr>
          <a:xfrm>
            <a:off x="317350" y="1202167"/>
            <a:ext cx="6268199" cy="5048025"/>
          </a:xfrm>
        </p:spPr>
        <p:txBody>
          <a:bodyPr>
            <a:normAutofit fontScale="92500" lnSpcReduction="10000"/>
          </a:bodyPr>
          <a:lstStyle/>
          <a:p>
            <a:r>
              <a:rPr lang="fr-CA" altLang="ko-KR" sz="2000" dirty="0">
                <a:ea typeface="굴림" charset="-127"/>
                <a:cs typeface="굴림" charset="-127"/>
              </a:rPr>
              <a:t>La </a:t>
            </a:r>
            <a:r>
              <a:rPr lang="fr-CA" altLang="ko-KR" sz="2000" b="1" dirty="0">
                <a:ea typeface="굴림" charset="-127"/>
                <a:cs typeface="굴림" charset="-127"/>
              </a:rPr>
              <a:t>fonction d’évaluation</a:t>
            </a:r>
            <a:r>
              <a:rPr lang="fr-CA" altLang="ko-KR" sz="2000" dirty="0">
                <a:ea typeface="굴림" charset="-127"/>
                <a:cs typeface="굴림" charset="-127"/>
              </a:rPr>
              <a:t> </a:t>
            </a:r>
            <a:r>
              <a:rPr lang="fr-CA" altLang="ko-KR" sz="2000" i="1" dirty="0">
                <a:ea typeface="굴림" charset="-127"/>
                <a:cs typeface="굴림" charset="-127"/>
              </a:rPr>
              <a:t>f</a:t>
            </a:r>
            <a:r>
              <a:rPr lang="fr-CA" altLang="ko-KR" sz="2000" dirty="0">
                <a:ea typeface="굴림" charset="-127"/>
                <a:cs typeface="굴림" charset="-127"/>
              </a:rPr>
              <a:t>(</a:t>
            </a:r>
            <a:r>
              <a:rPr lang="fr-CA" altLang="ko-KR" sz="2000" i="1" dirty="0">
                <a:ea typeface="굴림" charset="-127"/>
                <a:cs typeface="굴림" charset="-127"/>
              </a:rPr>
              <a:t>n</a:t>
            </a:r>
            <a:r>
              <a:rPr lang="fr-CA" altLang="ko-KR" sz="2000" dirty="0">
                <a:ea typeface="굴림" charset="-127"/>
                <a:cs typeface="굴림" charset="-127"/>
              </a:rPr>
              <a:t>) tente d’estimer le coût du chemin optimal entre le nœud initial et le but, et qui passe par </a:t>
            </a:r>
            <a:r>
              <a:rPr lang="fr-CA" altLang="ko-KR" sz="2000" i="1" dirty="0">
                <a:ea typeface="굴림" charset="-127"/>
                <a:cs typeface="굴림" charset="-127"/>
              </a:rPr>
              <a:t>n</a:t>
            </a:r>
          </a:p>
          <a:p>
            <a:r>
              <a:rPr lang="fr-CA" altLang="ko-KR" sz="2000" dirty="0">
                <a:ea typeface="굴림" charset="-127"/>
                <a:cs typeface="굴림" charset="-127"/>
              </a:rPr>
              <a:t>En pratique on ne connaît pas ce coût </a:t>
            </a:r>
            <a:r>
              <a:rPr lang="fr-FR" altLang="ko-KR" sz="2000" dirty="0">
                <a:ea typeface="굴림" charset="-127"/>
                <a:cs typeface="굴림" charset="-127"/>
              </a:rPr>
              <a:t>:</a:t>
            </a:r>
            <a:r>
              <a:rPr lang="fr-CA" altLang="ko-KR" sz="2000" dirty="0">
                <a:ea typeface="굴림" charset="-127"/>
                <a:cs typeface="굴림" charset="-127"/>
              </a:rPr>
              <a:t> c’est ce qu’on cherche !</a:t>
            </a:r>
          </a:p>
          <a:p>
            <a:r>
              <a:rPr lang="fr-CA" altLang="ko-KR" sz="2000" dirty="0">
                <a:ea typeface="굴림" charset="-127"/>
                <a:cs typeface="굴림" charset="-127"/>
              </a:rPr>
              <a:t>À tout moment, on connaît seulement le coût optimal </a:t>
            </a:r>
            <a:r>
              <a:rPr lang="fr-CA" altLang="ko-KR" sz="2000" b="1" dirty="0">
                <a:ea typeface="굴림" charset="-127"/>
                <a:cs typeface="굴림" charset="-127"/>
              </a:rPr>
              <a:t>pour la partie explorée</a:t>
            </a:r>
            <a:r>
              <a:rPr lang="fr-CA" altLang="ko-KR" sz="2000" dirty="0">
                <a:ea typeface="굴림" charset="-127"/>
                <a:cs typeface="굴림" charset="-127"/>
              </a:rPr>
              <a:t> entre la racine et un nœud </a:t>
            </a:r>
            <a:r>
              <a:rPr lang="fr-CA" altLang="ko-KR" sz="2000" b="1" dirty="0">
                <a:ea typeface="굴림" charset="-127"/>
                <a:cs typeface="굴림" charset="-127"/>
              </a:rPr>
              <a:t>déjà exploré</a:t>
            </a:r>
          </a:p>
          <a:p>
            <a:r>
              <a:rPr lang="fr-CA" altLang="ko-KR" sz="2000" dirty="0">
                <a:ea typeface="굴림" charset="-127"/>
                <a:cs typeface="굴림" charset="-127"/>
              </a:rPr>
              <a:t>Dans A*, on sépare le calcul de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en deux parties</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i="1" dirty="0">
                <a:solidFill>
                  <a:srgbClr val="000066"/>
                </a:solidFill>
                <a:ea typeface="굴림" charset="-127"/>
                <a:cs typeface="굴림" charset="-127"/>
              </a:rPr>
              <a:t>g(n)</a:t>
            </a:r>
            <a:r>
              <a:rPr lang="fr-FR" altLang="ko-KR" sz="2000" dirty="0">
                <a:ea typeface="굴림" charset="-127"/>
                <a:cs typeface="굴림" charset="-127"/>
              </a:rPr>
              <a:t> :</a:t>
            </a:r>
            <a:r>
              <a:rPr lang="fr-CA" altLang="ko-KR" sz="2000" dirty="0">
                <a:ea typeface="굴림" charset="-127"/>
                <a:cs typeface="굴림" charset="-127"/>
              </a:rPr>
              <a:t> coût du meilleur chemin ayant mené au </a:t>
            </a:r>
            <a:r>
              <a:rPr lang="fr-CA" altLang="ko-KR" sz="2000" dirty="0" err="1">
                <a:ea typeface="굴림" charset="-127"/>
                <a:cs typeface="굴림" charset="-127"/>
              </a:rPr>
              <a:t>noeud</a:t>
            </a:r>
            <a:r>
              <a:rPr lang="fr-CA" altLang="ko-KR" sz="2000" dirty="0">
                <a:ea typeface="굴림" charset="-127"/>
                <a:cs typeface="굴림" charset="-127"/>
              </a:rPr>
              <a:t> </a:t>
            </a:r>
            <a:r>
              <a:rPr lang="fr-CA" altLang="ko-KR" sz="2000" i="1" dirty="0">
                <a:ea typeface="굴림" charset="-127"/>
                <a:cs typeface="굴림" charset="-127"/>
              </a:rPr>
              <a:t>n</a:t>
            </a:r>
            <a:r>
              <a:rPr lang="fr-CA" altLang="ko-KR" sz="2000" dirty="0">
                <a:ea typeface="굴림" charset="-127"/>
                <a:cs typeface="굴림" charset="-127"/>
              </a:rPr>
              <a:t> depuis la racine </a:t>
            </a:r>
          </a:p>
          <a:p>
            <a:pPr lvl="2"/>
            <a:r>
              <a:rPr lang="fr-CA" altLang="ko-KR" dirty="0">
                <a:ea typeface="굴림" charset="-127"/>
                <a:cs typeface="굴림" charset="-127"/>
              </a:rPr>
              <a:t>c’est le coût du meilleur chemin </a:t>
            </a:r>
            <a:r>
              <a:rPr lang="fr-CA" altLang="ko-KR" b="1" dirty="0">
                <a:ea typeface="굴림" charset="-127"/>
                <a:cs typeface="굴림" charset="-127"/>
              </a:rPr>
              <a:t>trouvé jusqu’à maintenant</a:t>
            </a:r>
            <a:r>
              <a:rPr lang="fr-CA" altLang="ko-KR" dirty="0">
                <a:ea typeface="굴림" charset="-127"/>
                <a:cs typeface="굴림" charset="-127"/>
              </a:rPr>
              <a:t> qui se rend à </a:t>
            </a:r>
            <a:r>
              <a:rPr lang="fr-CA" altLang="ko-KR" i="1" dirty="0">
                <a:ea typeface="굴림" charset="-127"/>
                <a:cs typeface="굴림" charset="-127"/>
              </a:rPr>
              <a:t>n</a:t>
            </a:r>
            <a:endParaRPr lang="fr-CA" altLang="ko-KR" dirty="0">
              <a:ea typeface="굴림" charset="-127"/>
              <a:cs typeface="굴림" charset="-127"/>
            </a:endParaRPr>
          </a:p>
          <a:p>
            <a:pPr lvl="1"/>
            <a:r>
              <a:rPr lang="fr-CA" altLang="ko-KR" sz="2000" i="1" dirty="0">
                <a:solidFill>
                  <a:srgbClr val="000066"/>
                </a:solidFill>
                <a:ea typeface="굴림" charset="-127"/>
                <a:cs typeface="굴림" charset="-127"/>
              </a:rPr>
              <a:t>h(n)</a:t>
            </a:r>
            <a:r>
              <a:rPr lang="fr-FR" altLang="ko-KR" sz="2000" i="1" dirty="0">
                <a:solidFill>
                  <a:srgbClr val="800000"/>
                </a:solidFill>
                <a:ea typeface="굴림" charset="-127"/>
                <a:cs typeface="굴림" charset="-127"/>
              </a:rPr>
              <a:t> :</a:t>
            </a:r>
            <a:r>
              <a:rPr lang="fr-CA" altLang="ko-KR" sz="2000" dirty="0">
                <a:ea typeface="굴림" charset="-127"/>
                <a:cs typeface="굴림" charset="-127"/>
              </a:rPr>
              <a:t> coût </a:t>
            </a:r>
            <a:r>
              <a:rPr lang="fr-CA" altLang="ko-KR" sz="2000" b="1" dirty="0">
                <a:ea typeface="굴림" charset="-127"/>
                <a:cs typeface="굴림" charset="-127"/>
              </a:rPr>
              <a:t>estimé</a:t>
            </a:r>
            <a:r>
              <a:rPr lang="fr-CA" altLang="ko-KR" sz="2000" dirty="0">
                <a:ea typeface="굴림" charset="-127"/>
                <a:cs typeface="굴림" charset="-127"/>
              </a:rPr>
              <a:t> du reste du chemin optimal partant de </a:t>
            </a:r>
            <a:r>
              <a:rPr lang="fr-CA" altLang="ko-KR" sz="2000" i="1" dirty="0">
                <a:ea typeface="굴림" charset="-127"/>
                <a:cs typeface="굴림" charset="-127"/>
              </a:rPr>
              <a:t>n</a:t>
            </a:r>
            <a:r>
              <a:rPr lang="fr-CA" altLang="ko-KR" sz="2000" dirty="0">
                <a:ea typeface="굴림" charset="-127"/>
                <a:cs typeface="굴림" charset="-127"/>
              </a:rPr>
              <a:t> jusqu’au but. </a:t>
            </a:r>
            <a:r>
              <a:rPr lang="fr-CA" altLang="ko-KR" sz="2000" i="1" dirty="0">
                <a:solidFill>
                  <a:srgbClr val="000066"/>
                </a:solidFill>
                <a:ea typeface="굴림" charset="-127"/>
                <a:cs typeface="굴림" charset="-127"/>
              </a:rPr>
              <a:t>h(n)</a:t>
            </a:r>
            <a:r>
              <a:rPr lang="fr-CA" altLang="ko-KR" sz="2000" dirty="0">
                <a:ea typeface="굴림" charset="-127"/>
                <a:cs typeface="굴림" charset="-127"/>
              </a:rPr>
              <a:t> est la </a:t>
            </a:r>
            <a:r>
              <a:rPr lang="fr-CA" altLang="ko-KR" sz="2000" b="1" dirty="0">
                <a:ea typeface="굴림" charset="-127"/>
                <a:cs typeface="굴림" charset="-127"/>
              </a:rPr>
              <a:t>fonction heuristique</a:t>
            </a:r>
          </a:p>
          <a:p>
            <a:pPr lvl="2"/>
            <a:r>
              <a:rPr lang="fr-CA" altLang="ko-KR" dirty="0">
                <a:ea typeface="굴림" charset="-127"/>
                <a:cs typeface="굴림" charset="-127"/>
              </a:rPr>
              <a:t>on suppose que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est non négative et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0 si n est le </a:t>
            </a:r>
            <a:r>
              <a:rPr lang="fr-CA" altLang="ko-KR" dirty="0" err="1">
                <a:ea typeface="굴림" charset="-127"/>
                <a:cs typeface="굴림" charset="-127"/>
              </a:rPr>
              <a:t>noeud</a:t>
            </a:r>
            <a:r>
              <a:rPr lang="fr-CA" altLang="ko-KR" dirty="0">
                <a:ea typeface="굴림" charset="-127"/>
                <a:cs typeface="굴림" charset="-127"/>
              </a:rPr>
              <a:t> but</a:t>
            </a: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17</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grpSp>
        <p:nvGrpSpPr>
          <p:cNvPr id="8" name="Group 42"/>
          <p:cNvGrpSpPr>
            <a:grpSpLocks/>
          </p:cNvGrpSpPr>
          <p:nvPr/>
        </p:nvGrpSpPr>
        <p:grpSpPr bwMode="auto">
          <a:xfrm>
            <a:off x="6595408" y="1953804"/>
            <a:ext cx="2454213" cy="2615152"/>
            <a:chOff x="3096883" y="1687902"/>
            <a:chExt cx="2890062" cy="2783721"/>
          </a:xfrm>
        </p:grpSpPr>
        <p:sp>
          <p:nvSpPr>
            <p:cNvPr id="9" name="Oval 43"/>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0" name="Oval 44"/>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1" name="Oval 45"/>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6"/>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7"/>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4" name="Oval 48"/>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5" name="Straight Arrow Connector 49"/>
            <p:cNvCxnSpPr>
              <a:cxnSpLocks noChangeShapeType="1"/>
              <a:stCxn id="10" idx="4"/>
              <a:endCxn id="11"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6" name="Straight Arrow Connector 15"/>
            <p:cNvCxnSpPr>
              <a:stCxn id="10" idx="3"/>
              <a:endCxn id="9"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7" name="Straight Arrow Connector 51"/>
            <p:cNvCxnSpPr>
              <a:cxnSpLocks noChangeShapeType="1"/>
              <a:stCxn id="10" idx="6"/>
              <a:endCxn id="12"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8" name="Straight Arrow Connector 17"/>
            <p:cNvCxnSpPr>
              <a:stCxn id="9" idx="5"/>
              <a:endCxn id="11"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18"/>
            <p:cNvCxnSpPr>
              <a:stCxn id="11" idx="4"/>
              <a:endCxn id="13"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20" name="Straight Arrow Connector 54"/>
            <p:cNvCxnSpPr>
              <a:cxnSpLocks noChangeShapeType="1"/>
              <a:stCxn id="12" idx="4"/>
              <a:endCxn id="14"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1" name="Straight Connector 55"/>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2" name="TextBox 56"/>
            <p:cNvSpPr txBox="1">
              <a:spLocks noChangeArrowheads="1"/>
            </p:cNvSpPr>
            <p:nvPr/>
          </p:nvSpPr>
          <p:spPr bwMode="auto">
            <a:xfrm rot="-5400000">
              <a:off x="2846719" y="231188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Exploré</a:t>
              </a:r>
            </a:p>
          </p:txBody>
        </p:sp>
        <p:sp>
          <p:nvSpPr>
            <p:cNvPr id="23" name="TextBox 57"/>
            <p:cNvSpPr txBox="1">
              <a:spLocks noChangeArrowheads="1"/>
            </p:cNvSpPr>
            <p:nvPr/>
          </p:nvSpPr>
          <p:spPr bwMode="auto">
            <a:xfrm rot="-5400000">
              <a:off x="2643319" y="355983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Non Exploré</a:t>
              </a:r>
            </a:p>
          </p:txBody>
        </p:sp>
        <p:sp>
          <p:nvSpPr>
            <p:cNvPr id="24" name="Oval 23"/>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28"/>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30" name="Oval 64"/>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1" name="Straight Arrow Connector 65"/>
            <p:cNvCxnSpPr>
              <a:cxnSpLocks noChangeShapeType="1"/>
              <a:stCxn id="14" idx="5"/>
              <a:endCxn id="29"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2" name="Straight Arrow Connector 66"/>
            <p:cNvCxnSpPr>
              <a:cxnSpLocks noChangeShapeType="1"/>
              <a:stCxn id="13" idx="5"/>
              <a:endCxn id="24"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3" name="Straight Arrow Connector 67"/>
            <p:cNvCxnSpPr>
              <a:cxnSpLocks noChangeShapeType="1"/>
              <a:stCxn id="9" idx="4"/>
              <a:endCxn id="25"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4" name="Straight Arrow Connector 68"/>
            <p:cNvCxnSpPr>
              <a:cxnSpLocks noChangeShapeType="1"/>
              <a:stCxn id="24" idx="4"/>
              <a:endCxn id="25"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5" name="Straight Arrow Connector 69"/>
            <p:cNvCxnSpPr>
              <a:cxnSpLocks noChangeShapeType="1"/>
              <a:stCxn id="24" idx="5"/>
              <a:endCxn id="26"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6" name="Straight Arrow Connector 70"/>
            <p:cNvCxnSpPr>
              <a:cxnSpLocks noChangeShapeType="1"/>
              <a:stCxn id="29" idx="6"/>
              <a:endCxn id="30"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7" name="Straight Arrow Connector 71"/>
            <p:cNvCxnSpPr>
              <a:cxnSpLocks noChangeShapeType="1"/>
              <a:stCxn id="30" idx="4"/>
              <a:endCxn id="28"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8" name="Straight Arrow Connector 72"/>
            <p:cNvCxnSpPr>
              <a:cxnSpLocks noChangeShapeType="1"/>
              <a:stCxn id="26" idx="6"/>
              <a:endCxn id="30"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9" name="Straight Arrow Connector 73"/>
            <p:cNvCxnSpPr>
              <a:cxnSpLocks noChangeShapeType="1"/>
              <a:stCxn id="27" idx="6"/>
              <a:endCxn id="28"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40" name="Straight Arrow Connector 74"/>
            <p:cNvCxnSpPr>
              <a:cxnSpLocks noChangeShapeType="1"/>
              <a:stCxn id="26" idx="4"/>
              <a:endCxn id="27"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1" name="TextBox 75"/>
            <p:cNvSpPr txBox="1">
              <a:spLocks noChangeArrowheads="1"/>
            </p:cNvSpPr>
            <p:nvPr/>
          </p:nvSpPr>
          <p:spPr bwMode="auto">
            <a:xfrm>
              <a:off x="4934308" y="3873259"/>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Goal</a:t>
              </a:r>
            </a:p>
          </p:txBody>
        </p:sp>
        <p:sp>
          <p:nvSpPr>
            <p:cNvPr id="42" name="TextBox 76"/>
            <p:cNvSpPr txBox="1">
              <a:spLocks noChangeArrowheads="1"/>
            </p:cNvSpPr>
            <p:nvPr/>
          </p:nvSpPr>
          <p:spPr bwMode="auto">
            <a:xfrm>
              <a:off x="3732362" y="1687902"/>
              <a:ext cx="6190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Start</a:t>
              </a:r>
            </a:p>
          </p:txBody>
        </p:sp>
        <p:cxnSp>
          <p:nvCxnSpPr>
            <p:cNvPr id="43" name="Straight Arrow Connector 77"/>
            <p:cNvCxnSpPr>
              <a:cxnSpLocks noChangeShapeType="1"/>
              <a:stCxn id="13" idx="6"/>
              <a:endCxn id="14"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4" name="TextBox 43"/>
            <p:cNvSpPr txBox="1"/>
            <p:nvPr/>
          </p:nvSpPr>
          <p:spPr>
            <a:xfrm>
              <a:off x="4718176" y="2484611"/>
              <a:ext cx="1268769" cy="369787"/>
            </a:xfrm>
            <a:prstGeom prst="rect">
              <a:avLst/>
            </a:prstGeom>
            <a:noFill/>
            <a:ln>
              <a:solidFill>
                <a:schemeClr val="tx1">
                  <a:lumMod val="50000"/>
                  <a:lumOff val="50000"/>
                </a:schemeClr>
              </a:solidFill>
            </a:ln>
          </p:spPr>
          <p:txBody>
            <a:bodyPr wrap="none">
              <a:spAutoFit/>
            </a:bodyPr>
            <a:lstStyle/>
            <a:p>
              <a:pPr>
                <a:defRPr/>
              </a:pPr>
              <a:r>
                <a:rPr lang="en-CA" dirty="0">
                  <a:solidFill>
                    <a:srgbClr val="00B050"/>
                  </a:solidFill>
                </a:rPr>
                <a:t>g(n) </a:t>
              </a:r>
              <a:r>
                <a:rPr lang="en-CA" dirty="0">
                  <a:solidFill>
                    <a:schemeClr val="tx1">
                      <a:lumMod val="65000"/>
                      <a:lumOff val="35000"/>
                    </a:schemeClr>
                  </a:solidFill>
                </a:rPr>
                <a:t>+ h(n)</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Exemples de fonctions heuristiques</a:t>
            </a:r>
          </a:p>
        </p:txBody>
      </p:sp>
      <p:sp>
        <p:nvSpPr>
          <p:cNvPr id="3" name="Espace réservé du contenu 2"/>
          <p:cNvSpPr>
            <a:spLocks noGrp="1"/>
          </p:cNvSpPr>
          <p:nvPr>
            <p:ph idx="1"/>
          </p:nvPr>
        </p:nvSpPr>
        <p:spPr/>
        <p:txBody>
          <a:bodyPr>
            <a:noAutofit/>
          </a:bodyPr>
          <a:lstStyle/>
          <a:p>
            <a:pPr>
              <a:spcBef>
                <a:spcPts val="480"/>
              </a:spcBef>
            </a:pPr>
            <a:r>
              <a:rPr lang="fr-CA" altLang="ko-KR" dirty="0">
                <a:ea typeface="굴림" charset="-127"/>
                <a:cs typeface="굴림" charset="-127"/>
              </a:rPr>
              <a:t>Chemin dans une ville</a:t>
            </a:r>
          </a:p>
          <a:p>
            <a:pPr lvl="1">
              <a:spcBef>
                <a:spcPts val="480"/>
              </a:spcBef>
            </a:pPr>
            <a:r>
              <a:rPr lang="fr-CA" altLang="ko-KR" dirty="0">
                <a:ea typeface="굴림" charset="-127"/>
                <a:cs typeface="굴림" charset="-127"/>
              </a:rPr>
              <a:t>distance </a:t>
            </a:r>
            <a:r>
              <a:rPr lang="fr-CA" altLang="ko-KR" b="1" dirty="0">
                <a:ea typeface="굴림" charset="-127"/>
                <a:cs typeface="굴림" charset="-127"/>
              </a:rPr>
              <a:t>Euclidienne </a:t>
            </a:r>
            <a:r>
              <a:rPr lang="fr-CA" altLang="ko-KR" dirty="0">
                <a:ea typeface="굴림" charset="-127"/>
                <a:cs typeface="굴림" charset="-127"/>
              </a:rPr>
              <a:t>ou distance de </a:t>
            </a:r>
            <a:r>
              <a:rPr lang="fr-CA" altLang="ko-KR" b="1" dirty="0">
                <a:ea typeface="굴림" charset="-127"/>
                <a:cs typeface="굴림" charset="-127"/>
              </a:rPr>
              <a:t>Manhattan</a:t>
            </a:r>
            <a:r>
              <a:rPr lang="fr-CA" altLang="ko-KR" dirty="0">
                <a:ea typeface="굴림" charset="-127"/>
                <a:cs typeface="굴림" charset="-127"/>
              </a:rPr>
              <a:t> pour un chemin sur une carte</a:t>
            </a:r>
          </a:p>
          <a:p>
            <a:pPr lvl="1">
              <a:spcBef>
                <a:spcPts val="480"/>
              </a:spcBef>
            </a:pPr>
            <a:r>
              <a:rPr lang="fr-CA" altLang="ko-KR" dirty="0">
                <a:ea typeface="굴림" charset="-127"/>
                <a:cs typeface="굴림" charset="-127"/>
              </a:rPr>
              <a:t>éventuellement pondéré par la qualité des routes, le prix du billet, etc.</a:t>
            </a:r>
          </a:p>
          <a:p>
            <a:pPr>
              <a:spcBef>
                <a:spcPts val="480"/>
              </a:spcBef>
            </a:pPr>
            <a:r>
              <a:rPr lang="fr-CA" altLang="ko-KR" dirty="0">
                <a:ea typeface="굴림" charset="-127"/>
                <a:cs typeface="굴림" charset="-127"/>
              </a:rPr>
              <a:t>Probabilité d’atteindre l’objectif en passant par le nœud</a:t>
            </a:r>
            <a:endParaRPr lang="fr-CA" altLang="ko-KR" i="1" dirty="0">
              <a:ea typeface="굴림" charset="-127"/>
              <a:cs typeface="굴림" charset="-127"/>
            </a:endParaRPr>
          </a:p>
          <a:p>
            <a:pPr>
              <a:spcBef>
                <a:spcPts val="480"/>
              </a:spcBef>
            </a:pPr>
            <a:r>
              <a:rPr lang="fr-FR" altLang="ko-KR" dirty="0">
                <a:ea typeface="굴림" charset="-127"/>
                <a:cs typeface="굴림" charset="-127"/>
              </a:rPr>
              <a:t>Qualité de la configuration d’un jeu par rapport à une configuration gagnante</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a:t>IFT615</a:t>
            </a:r>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19</a:t>
            </a:fld>
            <a:endParaRPr lang="fr-CA"/>
          </a:p>
        </p:txBody>
      </p:sp>
      <p:sp>
        <p:nvSpPr>
          <p:cNvPr id="7" name="Espace réservé du pied de page 6"/>
          <p:cNvSpPr>
            <a:spLocks noGrp="1"/>
          </p:cNvSpPr>
          <p:nvPr>
            <p:ph type="ftr" sz="quarter" idx="11"/>
          </p:nvPr>
        </p:nvSpPr>
        <p:spPr/>
        <p:txBody>
          <a:bodyPr/>
          <a:lstStyle/>
          <a:p>
            <a:r>
              <a:rPr lang="de-DE" dirty="0"/>
              <a:t>Froduald Kabanza</a:t>
            </a:r>
            <a:endParaRPr lang="fr-CA" dirty="0"/>
          </a:p>
        </p:txBody>
      </p:sp>
      <p:sp>
        <p:nvSpPr>
          <p:cNvPr id="4" name="Espace réservé du contenu 3"/>
          <p:cNvSpPr>
            <a:spLocks noGrp="1"/>
          </p:cNvSpPr>
          <p:nvPr>
            <p:ph idx="1"/>
          </p:nvPr>
        </p:nvSpPr>
        <p:spPr/>
        <p:txBody>
          <a:bodyPr>
            <a:normAutofit fontScale="92500" lnSpcReduction="10000"/>
          </a:bodyPr>
          <a:lstStyle/>
          <a:p>
            <a:pPr lvl="0" defTabSz="914400" eaLnBrk="0" fontAlgn="base" hangingPunct="0">
              <a:lnSpc>
                <a:spcPct val="110000"/>
              </a:lnSpc>
              <a:spcAft>
                <a:spcPct val="0"/>
              </a:spcAft>
              <a:buClr>
                <a:srgbClr val="0033CC"/>
              </a:buClr>
              <a:buSzPct val="85000"/>
              <a:buNone/>
            </a:pPr>
            <a:r>
              <a:rPr lang="fr-CA" altLang="ko-KR" sz="1800" b="1" dirty="0">
                <a:solidFill>
                  <a:srgbClr val="000000"/>
                </a:solidFill>
                <a:ea typeface="굴림" charset="-127"/>
                <a:cs typeface="Calibri"/>
              </a:rPr>
              <a:t>Algorithme</a:t>
            </a:r>
            <a:r>
              <a:rPr lang="fr-CA" altLang="ko-KR" sz="1800" dirty="0">
                <a:solidFill>
                  <a:srgbClr val="000000"/>
                </a:solidFill>
                <a:ea typeface="굴림" charset="-127"/>
                <a:cs typeface="Calibri"/>
              </a:rPr>
              <a:t> </a:t>
            </a:r>
            <a:r>
              <a:rPr lang="fr-CA" altLang="ko-KR" sz="1800" dirty="0">
                <a:solidFill>
                  <a:srgbClr val="000000"/>
                </a:solidFill>
                <a:latin typeface="Copperplate"/>
                <a:ea typeface="굴림" charset="-127"/>
                <a:cs typeface="Copperplate"/>
              </a:rPr>
              <a:t>recherche-dans-graphe</a:t>
            </a:r>
            <a:r>
              <a:rPr lang="fr-CA" altLang="ko-KR" sz="1800" dirty="0">
                <a:solidFill>
                  <a:srgbClr val="000000"/>
                </a:solidFill>
                <a:ea typeface="굴림" charset="-127"/>
                <a:cs typeface="Calibri"/>
              </a:rPr>
              <a:t>(</a:t>
            </a:r>
            <a:r>
              <a:rPr lang="fr-CA" altLang="ko-KR" sz="1800" i="1" dirty="0" err="1">
                <a:solidFill>
                  <a:srgbClr val="000000"/>
                </a:solidFill>
                <a:ea typeface="굴림" charset="-127"/>
                <a:cs typeface="Calibri"/>
              </a:rPr>
              <a:t>noeudInitial</a:t>
            </a:r>
            <a:r>
              <a:rPr lang="fr-CA" altLang="ko-KR" sz="1800" dirty="0">
                <a:solidFill>
                  <a:srgbClr val="000000"/>
                </a:solidFill>
                <a:ea typeface="굴림" charset="-127"/>
                <a:cs typeface="Calibri"/>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nœuds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listes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dirty="0">
                <a:solidFill>
                  <a:srgbClr val="000000"/>
                </a:solidFill>
                <a:ea typeface="굴림" charset="-127"/>
                <a:cs typeface="Calibri"/>
              </a:rPr>
              <a:t> 	// </a:t>
            </a:r>
            <a:r>
              <a:rPr lang="fr-CA" altLang="ko-KR" sz="1600" i="1" dirty="0">
                <a:solidFill>
                  <a:srgbClr val="3399FF"/>
                </a:solidFill>
                <a:ea typeface="굴림" charset="-127"/>
                <a:cs typeface="Calibri"/>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a:solidFill>
                  <a:srgbClr val="000000"/>
                </a:solidFill>
                <a:ea typeface="굴림" charset="-127"/>
                <a:cs typeface="Calibri"/>
              </a:rPr>
              <a:t>insèrer</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noeudInitial</a:t>
            </a:r>
            <a:r>
              <a:rPr lang="fr-CA" altLang="ko-KR" sz="1600" i="1" dirty="0">
                <a:solidFill>
                  <a:srgbClr val="000000"/>
                </a:solidFill>
                <a:ea typeface="굴림" charset="-127"/>
                <a:cs typeface="Calibri"/>
              </a:rPr>
              <a:t> </a:t>
            </a:r>
            <a:r>
              <a:rPr lang="fr-CA" altLang="ko-KR" sz="1600" dirty="0">
                <a:solidFill>
                  <a:srgbClr val="000000"/>
                </a:solidFill>
                <a:ea typeface="굴림" charset="-127"/>
                <a:cs typeface="Calibri"/>
              </a:rPr>
              <a:t>dans </a:t>
            </a:r>
            <a:r>
              <a:rPr lang="fr-CA" altLang="ko-KR" sz="1600" i="1" dirty="0">
                <a:solidFill>
                  <a:srgbClr val="000000"/>
                </a:solidFill>
                <a:ea typeface="굴림" charset="-127"/>
                <a:cs typeface="Calibri"/>
              </a:rPr>
              <a:t>open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tant que (1)          		   //  </a:t>
            </a:r>
            <a:r>
              <a:rPr lang="fr-CA" altLang="ko-KR" sz="1600" i="1" dirty="0">
                <a:solidFill>
                  <a:srgbClr val="3399FF"/>
                </a:solidFill>
                <a:ea typeface="굴림" charset="-127"/>
                <a:cs typeface="Calibri"/>
              </a:rPr>
              <a:t>la condition de sortie (exit) est déterminée dans la boucle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est vide, sortir de la boucle avec échec</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 </a:t>
            </a:r>
            <a:r>
              <a:rPr lang="fr-CA" altLang="ko-KR" sz="1600" dirty="0" err="1">
                <a:solidFill>
                  <a:srgbClr val="000000"/>
                </a:solidFill>
                <a:ea typeface="굴림" charset="-127"/>
                <a:cs typeface="Calibri"/>
              </a:rPr>
              <a:t>noeud</a:t>
            </a:r>
            <a:r>
              <a:rPr lang="fr-CA" altLang="ko-KR" sz="1600" dirty="0">
                <a:solidFill>
                  <a:srgbClr val="000000"/>
                </a:solidFill>
                <a:ea typeface="굴림" charset="-127"/>
                <a:cs typeface="Calibri"/>
              </a:rPr>
              <a:t> au début de open</a:t>
            </a:r>
            <a:r>
              <a:rPr lang="fr-CA" altLang="ko-KR" sz="1600" i="1" dirty="0">
                <a:solidFill>
                  <a:srgbClr val="000000"/>
                </a:solidFill>
                <a:ea typeface="굴림" charset="-127"/>
                <a:cs typeface="Calibri"/>
              </a:rPr>
              <a:t>;</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enlever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de</a:t>
            </a:r>
            <a:r>
              <a:rPr lang="fr-CA" altLang="ko-KR" sz="1600" i="1" dirty="0">
                <a:solidFill>
                  <a:srgbClr val="000000"/>
                </a:solidFill>
                <a:ea typeface="굴림" charset="-127"/>
                <a:cs typeface="Calibri"/>
              </a:rPr>
              <a:t> open </a:t>
            </a:r>
            <a:r>
              <a:rPr lang="fr-CA" altLang="ko-KR" sz="1600" dirty="0">
                <a:solidFill>
                  <a:srgbClr val="000000"/>
                </a:solidFill>
                <a:ea typeface="굴림" charset="-127"/>
                <a:cs typeface="Calibri"/>
              </a:rPr>
              <a:t>et l’ajouter dans</a:t>
            </a:r>
            <a:r>
              <a:rPr lang="fr-CA" altLang="ko-KR" sz="1600" i="1"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i="1" dirty="0">
                <a:solidFill>
                  <a:srgbClr val="000000"/>
                </a:solidFill>
                <a:ea typeface="굴림" charset="-127"/>
                <a:cs typeface="Calibri"/>
              </a:rPr>
              <a:t> </a:t>
            </a:r>
            <a:endParaRPr lang="fr-CA" altLang="ko-KR" sz="1600" dirty="0">
              <a:solidFill>
                <a:srgbClr val="000000"/>
              </a:solidFill>
              <a:ea typeface="굴림" charset="-127"/>
              <a:cs typeface="Calibri"/>
            </a:endParaRP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est le but, </a:t>
            </a:r>
            <a:r>
              <a:rPr lang="fr-CA" altLang="ko-KR" sz="1600" dirty="0">
                <a:solidFill>
                  <a:srgbClr val="000066"/>
                </a:solidFill>
                <a:ea typeface="굴림" charset="-127"/>
                <a:cs typeface="Calibri"/>
              </a:rPr>
              <a:t>sortir de la boucle avec succès en retournant le chemin</a:t>
            </a:r>
            <a:r>
              <a:rPr lang="fr-CA" altLang="ko-KR" sz="1600" dirty="0">
                <a:solidFill>
                  <a:srgbClr val="000000"/>
                </a:solidFill>
                <a:ea typeface="굴림" charset="-127"/>
                <a:cs typeface="Calibri"/>
              </a:rPr>
              <a:t>; </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pour chaque successeur n’ de n</a:t>
            </a: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initialiser la valeur </a:t>
            </a:r>
            <a:r>
              <a:rPr lang="fr-CA" altLang="ko-KR" i="1" dirty="0">
                <a:solidFill>
                  <a:srgbClr val="000000"/>
                </a:solidFill>
                <a:ea typeface="굴림" charset="-127"/>
                <a:cs typeface="Calibri"/>
              </a:rPr>
              <a:t>g</a:t>
            </a:r>
            <a:r>
              <a:rPr lang="fr-CA" altLang="ko-KR" dirty="0">
                <a:solidFill>
                  <a:srgbClr val="000000"/>
                </a:solidFill>
                <a:ea typeface="굴림" charset="-127"/>
                <a:cs typeface="Calibri"/>
              </a:rPr>
              <a:t>(</a:t>
            </a:r>
            <a:r>
              <a:rPr lang="fr-CA" altLang="ko-KR" i="1" dirty="0">
                <a:solidFill>
                  <a:srgbClr val="000000"/>
                </a:solidFill>
                <a:ea typeface="굴림" charset="-127"/>
                <a:cs typeface="Calibri"/>
              </a:rPr>
              <a:t>n’) </a:t>
            </a:r>
            <a:r>
              <a:rPr lang="en-CA" altLang="ko-KR" i="1" dirty="0" err="1">
                <a:solidFill>
                  <a:srgbClr val="000000"/>
                </a:solidFill>
                <a:ea typeface="굴림" charset="-127"/>
                <a:cs typeface="Calibri"/>
              </a:rPr>
              <a:t>à</a:t>
            </a:r>
            <a:r>
              <a:rPr lang="fr-FR" altLang="ko-KR" i="1" dirty="0">
                <a:solidFill>
                  <a:srgbClr val="000000"/>
                </a:solidFill>
                <a:ea typeface="굴림" charset="-127"/>
                <a:cs typeface="Calibri"/>
              </a:rPr>
              <a:t> :</a:t>
            </a:r>
            <a:r>
              <a:rPr lang="en-CA" altLang="ko-KR" i="1" dirty="0">
                <a:solidFill>
                  <a:srgbClr val="000000"/>
                </a:solidFill>
                <a:ea typeface="굴림" charset="-127"/>
                <a:cs typeface="Calibri"/>
              </a:rPr>
              <a:t> g(n) + le </a:t>
            </a:r>
            <a:r>
              <a:rPr lang="en-CA" altLang="ko-KR" i="1" dirty="0" err="1">
                <a:solidFill>
                  <a:srgbClr val="000000"/>
                </a:solidFill>
                <a:ea typeface="굴림" charset="-127"/>
                <a:cs typeface="Calibri"/>
              </a:rPr>
              <a:t>coût</a:t>
            </a:r>
            <a:r>
              <a:rPr lang="en-CA" altLang="ko-KR" i="1" dirty="0">
                <a:solidFill>
                  <a:srgbClr val="000000"/>
                </a:solidFill>
                <a:ea typeface="굴림" charset="-127"/>
                <a:cs typeface="Calibri"/>
              </a:rPr>
              <a:t> de la transition (</a:t>
            </a:r>
            <a:r>
              <a:rPr lang="en-CA" altLang="ko-KR" i="1" dirty="0" err="1">
                <a:solidFill>
                  <a:srgbClr val="000000"/>
                </a:solidFill>
                <a:ea typeface="굴림" charset="-127"/>
                <a:cs typeface="Calibri"/>
              </a:rPr>
              <a:t>n,n</a:t>
            </a:r>
            <a:r>
              <a:rPr lang="en-CA" altLang="ko-KR" i="1" dirty="0">
                <a:solidFill>
                  <a:srgbClr val="000000"/>
                </a:solidFill>
                <a:ea typeface="굴림" charset="-127"/>
                <a:cs typeface="Calibri"/>
              </a:rPr>
              <a:t>’)</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mettre le parent de</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à </a:t>
            </a:r>
            <a:r>
              <a:rPr lang="fr-CA" altLang="ko-KR" i="1" dirty="0">
                <a:solidFill>
                  <a:srgbClr val="000000"/>
                </a:solidFill>
                <a:ea typeface="굴림" charset="-127"/>
                <a:cs typeface="Calibri"/>
              </a:rPr>
              <a:t>n</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si </a:t>
            </a:r>
            <a:r>
              <a:rPr lang="fr-CA" altLang="ko-KR" i="1" dirty="0" err="1">
                <a:solidFill>
                  <a:srgbClr val="000000"/>
                </a:solidFill>
                <a:ea typeface="굴림" charset="-127"/>
                <a:cs typeface="Calibri"/>
              </a:rPr>
              <a:t>closed</a:t>
            </a:r>
            <a:r>
              <a:rPr lang="fr-CA" altLang="ko-KR" i="1" dirty="0">
                <a:solidFill>
                  <a:srgbClr val="000000"/>
                </a:solidFill>
                <a:ea typeface="굴림" charset="-127"/>
                <a:cs typeface="Calibri"/>
              </a:rPr>
              <a:t> </a:t>
            </a:r>
            <a:r>
              <a:rPr lang="fr-CA" altLang="ko-KR" dirty="0">
                <a:solidFill>
                  <a:srgbClr val="000000"/>
                </a:solidFill>
                <a:ea typeface="굴림" charset="-127"/>
                <a:cs typeface="Calibri"/>
              </a:rPr>
              <a:t>ou</a:t>
            </a:r>
            <a:r>
              <a:rPr lang="fr-CA" altLang="ko-KR" i="1" dirty="0">
                <a:solidFill>
                  <a:srgbClr val="000000"/>
                </a:solidFill>
                <a:ea typeface="굴림" charset="-127"/>
                <a:cs typeface="Calibri"/>
              </a:rPr>
              <a:t> open</a:t>
            </a:r>
            <a:r>
              <a:rPr lang="fr-CA" altLang="ko-KR" dirty="0">
                <a:solidFill>
                  <a:srgbClr val="000000"/>
                </a:solidFill>
                <a:ea typeface="굴림" charset="-127"/>
                <a:cs typeface="Calibri"/>
              </a:rPr>
              <a:t> contient un nœud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égal à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avec </a:t>
            </a:r>
            <a:r>
              <a:rPr lang="fr-CA" altLang="ko-KR" i="1" dirty="0">
                <a:solidFill>
                  <a:srgbClr val="000000"/>
                </a:solidFill>
                <a:ea typeface="굴림" charset="-127"/>
                <a:cs typeface="Calibri"/>
              </a:rPr>
              <a:t>f(n</a:t>
            </a:r>
            <a:r>
              <a:rPr lang="fr-CA" altLang="ko-KR" i="1">
                <a:solidFill>
                  <a:srgbClr val="000000"/>
                </a:solidFill>
                <a:ea typeface="굴림" charset="-127"/>
                <a:cs typeface="Calibri"/>
              </a:rPr>
              <a:t>’) &lt; </a:t>
            </a:r>
            <a:r>
              <a:rPr lang="fr-CA" altLang="ko-KR" i="1">
                <a:solidFill>
                  <a:srgbClr val="000000"/>
                </a:solidFill>
                <a:ea typeface="Times New Roman" charset="0"/>
                <a:cs typeface="Calibri"/>
              </a:rPr>
              <a:t>f(n</a:t>
            </a:r>
            <a:r>
              <a:rPr lang="fr-CA" altLang="ko-KR" i="1" dirty="0">
                <a:solidFill>
                  <a:srgbClr val="000000"/>
                </a:solidFill>
                <a:ea typeface="Times New Roman" charset="0"/>
                <a:cs typeface="Calibri"/>
              </a:rPr>
              <a:t>’’)</a:t>
            </a:r>
            <a:r>
              <a:rPr lang="fr-CA" altLang="ko-KR" dirty="0">
                <a:solidFill>
                  <a:srgbClr val="000000"/>
                </a:solidFill>
                <a:ea typeface="Times New Roman" charset="0"/>
                <a:cs typeface="Calibri"/>
              </a:rPr>
              <a:t> </a:t>
            </a:r>
          </a:p>
          <a:p>
            <a:pPr marL="1714500" lvl="3" indent="-342900" defTabSz="914400" eaLnBrk="0" fontAlgn="base" hangingPunct="0">
              <a:lnSpc>
                <a:spcPct val="110000"/>
              </a:lnSpc>
              <a:spcAft>
                <a:spcPct val="0"/>
              </a:spcAft>
              <a:buClr>
                <a:srgbClr val="000000"/>
              </a:buClr>
              <a:buSzPct val="85000"/>
              <a:buFont typeface="+mj-lt"/>
              <a:buAutoNum type="arabicPeriod" startAt="13"/>
            </a:pPr>
            <a:r>
              <a:rPr lang="fr-CA" altLang="ko-KR" dirty="0">
                <a:solidFill>
                  <a:srgbClr val="000000"/>
                </a:solidFill>
                <a:ea typeface="Times New Roman" charset="0"/>
                <a:cs typeface="Calibri"/>
              </a:rPr>
              <a:t>enlever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de </a:t>
            </a:r>
            <a:r>
              <a:rPr lang="fr-CA" altLang="ko-KR" i="1" dirty="0" err="1">
                <a:solidFill>
                  <a:srgbClr val="000000"/>
                </a:solidFill>
                <a:ea typeface="Times New Roman" charset="0"/>
                <a:cs typeface="Calibri"/>
              </a:rPr>
              <a:t>closed</a:t>
            </a:r>
            <a:r>
              <a:rPr lang="fr-CA" altLang="ko-KR" dirty="0">
                <a:solidFill>
                  <a:srgbClr val="000000"/>
                </a:solidFill>
                <a:ea typeface="Times New Roman" charset="0"/>
                <a:cs typeface="Calibri"/>
              </a:rPr>
              <a:t> ou </a:t>
            </a:r>
            <a:r>
              <a:rPr lang="fr-CA" altLang="ko-KR" i="1" dirty="0">
                <a:solidFill>
                  <a:srgbClr val="000000"/>
                </a:solidFill>
                <a:ea typeface="Times New Roman" charset="0"/>
                <a:cs typeface="Calibri"/>
              </a:rPr>
              <a:t>open</a:t>
            </a:r>
            <a:r>
              <a:rPr lang="fr-CA" altLang="ko-KR" dirty="0">
                <a:solidFill>
                  <a:srgbClr val="000000"/>
                </a:solidFill>
                <a:ea typeface="Times New Roman" charset="0"/>
                <a:cs typeface="Calibri"/>
              </a:rPr>
              <a:t> et insérer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dans </a:t>
            </a:r>
            <a:r>
              <a:rPr lang="fr-CA" altLang="ko-KR" i="1" dirty="0">
                <a:solidFill>
                  <a:srgbClr val="000000"/>
                </a:solidFill>
                <a:ea typeface="Times New Roman" charset="0"/>
                <a:cs typeface="Calibri"/>
              </a:rPr>
              <a:t>open </a:t>
            </a:r>
            <a:r>
              <a:rPr lang="fr-CA" altLang="ko-KR" dirty="0">
                <a:solidFill>
                  <a:srgbClr val="000066"/>
                </a:solidFill>
                <a:ea typeface="Times New Roman" charset="0"/>
                <a:cs typeface="Calibri"/>
              </a:rPr>
              <a:t>(ordre croissant selon </a:t>
            </a:r>
            <a:r>
              <a:rPr lang="fr-CA" altLang="ko-KR" i="1" dirty="0">
                <a:solidFill>
                  <a:srgbClr val="000066"/>
                </a:solidFill>
                <a:ea typeface="Times New Roman" charset="0"/>
                <a:cs typeface="Calibri"/>
              </a:rPr>
              <a:t>f</a:t>
            </a:r>
            <a:r>
              <a:rPr lang="fr-CA" altLang="ko-KR" dirty="0">
                <a:solidFill>
                  <a:srgbClr val="000066"/>
                </a:solidFill>
                <a:ea typeface="Times New Roman" charset="0"/>
                <a:cs typeface="Calibri"/>
              </a:rPr>
              <a:t>(</a:t>
            </a:r>
            <a:r>
              <a:rPr lang="fr-CA" altLang="ko-KR" i="1" dirty="0">
                <a:solidFill>
                  <a:srgbClr val="000066"/>
                </a:solidFill>
                <a:ea typeface="Times New Roman" charset="0"/>
                <a:cs typeface="Calibri"/>
              </a:rPr>
              <a:t>n</a:t>
            </a:r>
            <a:r>
              <a:rPr lang="fr-CA" altLang="ko-KR" dirty="0">
                <a:solidFill>
                  <a:srgbClr val="000066"/>
                </a:solidFill>
                <a:ea typeface="Times New Roman" charset="0"/>
                <a:cs typeface="Calibri"/>
              </a:rPr>
              <a:t>))</a:t>
            </a:r>
            <a:endParaRPr lang="fr-CA" altLang="ko-KR" dirty="0">
              <a:solidFill>
                <a:srgbClr val="000066"/>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1"/>
            </a:pPr>
            <a:r>
              <a:rPr lang="fr-CA" altLang="ko-KR" dirty="0">
                <a:solidFill>
                  <a:srgbClr val="000000"/>
                </a:solidFill>
                <a:ea typeface="굴림" charset="-127"/>
                <a:cs typeface="Calibri"/>
              </a:rPr>
              <a:t>si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n’est ni 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ni dans </a:t>
            </a:r>
            <a:r>
              <a:rPr lang="fr-CA" altLang="ko-KR" i="1" dirty="0" err="1">
                <a:solidFill>
                  <a:srgbClr val="000000"/>
                </a:solidFill>
                <a:ea typeface="굴림" charset="-127"/>
                <a:cs typeface="Calibri"/>
              </a:rPr>
              <a:t>closed</a:t>
            </a:r>
            <a:endParaRPr lang="fr-CA" altLang="ko-KR" i="1" dirty="0">
              <a:solidFill>
                <a:srgbClr val="000000"/>
              </a:solidFill>
              <a:ea typeface="굴림" charset="-127"/>
              <a:cs typeface="Calibri"/>
            </a:endParaRPr>
          </a:p>
          <a:p>
            <a:pPr marL="1714500" lvl="3" indent="-342900" defTabSz="914400" eaLnBrk="0" fontAlgn="base" hangingPunct="0">
              <a:lnSpc>
                <a:spcPct val="110000"/>
              </a:lnSpc>
              <a:spcAft>
                <a:spcPct val="0"/>
              </a:spcAft>
              <a:buClr>
                <a:srgbClr val="000000"/>
              </a:buClr>
              <a:buSzPct val="85000"/>
              <a:buFont typeface="+mj-lt"/>
              <a:buAutoNum type="arabicPeriod" startAt="15"/>
            </a:pPr>
            <a:r>
              <a:rPr lang="fr-CA" altLang="ko-KR" dirty="0">
                <a:solidFill>
                  <a:srgbClr val="000000"/>
                </a:solidFill>
                <a:ea typeface="굴림" charset="-127"/>
                <a:cs typeface="Calibri"/>
              </a:rPr>
              <a:t>insérer</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a:t>
            </a:r>
            <a:r>
              <a:rPr lang="fr-CA" altLang="ko-KR" dirty="0">
                <a:solidFill>
                  <a:srgbClr val="000066"/>
                </a:solidFill>
                <a:ea typeface="굴림" charset="-127"/>
                <a:cs typeface="Calibri"/>
              </a:rPr>
              <a:t>en triant les nœuds en ordre croissant selon </a:t>
            </a:r>
            <a:r>
              <a:rPr lang="fr-CA" altLang="ko-KR" i="1" dirty="0">
                <a:solidFill>
                  <a:srgbClr val="000066"/>
                </a:solidFill>
                <a:ea typeface="굴림" charset="-127"/>
                <a:cs typeface="Calibri"/>
              </a:rPr>
              <a:t>f</a:t>
            </a:r>
            <a:r>
              <a:rPr lang="fr-CA" altLang="ko-KR" dirty="0">
                <a:solidFill>
                  <a:srgbClr val="000066"/>
                </a:solidFill>
                <a:ea typeface="굴림" charset="-127"/>
                <a:cs typeface="Calibri"/>
              </a:rPr>
              <a:t>(</a:t>
            </a:r>
            <a:r>
              <a:rPr lang="fr-CA" altLang="ko-KR" i="1" dirty="0">
                <a:solidFill>
                  <a:srgbClr val="000066"/>
                </a:solidFill>
                <a:ea typeface="굴림" charset="-127"/>
                <a:cs typeface="Calibri"/>
              </a:rPr>
              <a:t>n</a:t>
            </a:r>
            <a:r>
              <a:rPr lang="fr-CA" altLang="ko-KR" dirty="0">
                <a:solidFill>
                  <a:srgbClr val="000066"/>
                </a:solidFill>
                <a:ea typeface="굴림" charset="-127"/>
                <a:cs typeface="Calibri"/>
              </a:rPr>
              <a:t>)</a:t>
            </a:r>
            <a:endParaRPr lang="fr-CA" altLang="ko-KR" dirty="0">
              <a:solidFill>
                <a:srgbClr val="000000"/>
              </a:solidFill>
              <a:ea typeface="굴림" charset="-127"/>
              <a:cs typeface="Calibri"/>
            </a:endParaRPr>
          </a:p>
          <a:p>
            <a:pPr>
              <a:buNone/>
            </a:pPr>
            <a:endParaRPr lang="fr-CA" dirty="0">
              <a:cs typeface="Calibri"/>
            </a:endParaRPr>
          </a:p>
          <a:p>
            <a:endParaRPr lang="en-CA" dirty="0"/>
          </a:p>
        </p:txBody>
      </p:sp>
      <p:sp>
        <p:nvSpPr>
          <p:cNvPr id="9" name="Titre 8"/>
          <p:cNvSpPr>
            <a:spLocks noGrp="1"/>
          </p:cNvSpPr>
          <p:nvPr>
            <p:ph type="title"/>
          </p:nvPr>
        </p:nvSpPr>
        <p:spPr/>
        <p:txBody>
          <a:bodyPr/>
          <a:lstStyle/>
          <a:p>
            <a:r>
              <a:rPr lang="fr-CA" dirty="0"/>
              <a:t>Algorithme générique de </a:t>
            </a:r>
            <a:br>
              <a:rPr lang="fr-CA" dirty="0"/>
            </a:br>
            <a:r>
              <a:rPr lang="fr-CA" dirty="0"/>
              <a:t>recherche dans un graphe</a:t>
            </a:r>
            <a:endParaRPr lang="en-CA" dirty="0"/>
          </a:p>
        </p:txBody>
      </p:sp>
    </p:spTree>
    <p:extLst>
      <p:ext uri="{BB962C8B-B14F-4D97-AF65-F5344CB8AC3E}">
        <p14:creationId xmlns:p14="http://schemas.microsoft.com/office/powerpoint/2010/main" val="242444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Rappel</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a:t>
            </a:fld>
            <a:endParaRPr lang="fr-CA"/>
          </a:p>
        </p:txBody>
      </p:sp>
      <p:sp>
        <p:nvSpPr>
          <p:cNvPr id="12" name="Rectangle 11"/>
          <p:cNvSpPr/>
          <p:nvPr/>
        </p:nvSpPr>
        <p:spPr>
          <a:xfrm>
            <a:off x="1708650" y="1432475"/>
            <a:ext cx="1441420" cy="369332"/>
          </a:xfrm>
          <a:prstGeom prst="rect">
            <a:avLst/>
          </a:prstGeom>
        </p:spPr>
        <p:txBody>
          <a:bodyPr wrap="none">
            <a:spAutoFit/>
          </a:bodyPr>
          <a:lstStyle/>
          <a:p>
            <a:r>
              <a:rPr lang="fr-CA" b="1" dirty="0">
                <a:latin typeface="Calibri" charset="0"/>
              </a:rPr>
              <a:t>Simple reflex</a:t>
            </a:r>
            <a:endParaRPr lang="fr-FR" b="1" dirty="0"/>
          </a:p>
        </p:txBody>
      </p:sp>
      <p:sp>
        <p:nvSpPr>
          <p:cNvPr id="13" name="Rectangle 12"/>
          <p:cNvSpPr/>
          <p:nvPr/>
        </p:nvSpPr>
        <p:spPr>
          <a:xfrm>
            <a:off x="5537374" y="1445843"/>
            <a:ext cx="2056973" cy="369332"/>
          </a:xfrm>
          <a:prstGeom prst="rect">
            <a:avLst/>
          </a:prstGeom>
        </p:spPr>
        <p:txBody>
          <a:bodyPr wrap="none">
            <a:spAutoFit/>
          </a:bodyPr>
          <a:lstStyle/>
          <a:p>
            <a:r>
              <a:rPr lang="fr-CA" b="1" dirty="0">
                <a:latin typeface="Calibri" charset="0"/>
              </a:rPr>
              <a:t>Model-</a:t>
            </a:r>
            <a:r>
              <a:rPr lang="fr-CA" b="1" dirty="0" err="1">
                <a:latin typeface="Calibri" charset="0"/>
              </a:rPr>
              <a:t>based</a:t>
            </a:r>
            <a:r>
              <a:rPr lang="fr-CA" b="1" dirty="0">
                <a:latin typeface="Calibri" charset="0"/>
              </a:rPr>
              <a:t> reflex</a:t>
            </a:r>
            <a:endParaRPr lang="fr-FR" b="1" dirty="0"/>
          </a:p>
        </p:txBody>
      </p:sp>
      <p:sp>
        <p:nvSpPr>
          <p:cNvPr id="14" name="Rectangle 13"/>
          <p:cNvSpPr/>
          <p:nvPr/>
        </p:nvSpPr>
        <p:spPr>
          <a:xfrm>
            <a:off x="1775490" y="3898304"/>
            <a:ext cx="1267144" cy="369332"/>
          </a:xfrm>
          <a:prstGeom prst="rect">
            <a:avLst/>
          </a:prstGeom>
        </p:spPr>
        <p:txBody>
          <a:bodyPr wrap="none">
            <a:spAutoFit/>
          </a:bodyPr>
          <a:lstStyle/>
          <a:p>
            <a:r>
              <a:rPr lang="fr-CA" b="1" dirty="0">
                <a:latin typeface="Calibri" charset="0"/>
              </a:rPr>
              <a:t>Goal-</a:t>
            </a:r>
            <a:r>
              <a:rPr lang="fr-CA" b="1" dirty="0" err="1">
                <a:latin typeface="Calibri" charset="0"/>
              </a:rPr>
              <a:t>based</a:t>
            </a:r>
            <a:endParaRPr lang="fr-FR" b="1" dirty="0"/>
          </a:p>
        </p:txBody>
      </p:sp>
      <p:sp>
        <p:nvSpPr>
          <p:cNvPr id="15" name="Rectangle 14"/>
          <p:cNvSpPr/>
          <p:nvPr/>
        </p:nvSpPr>
        <p:spPr>
          <a:xfrm>
            <a:off x="5898310" y="3925113"/>
            <a:ext cx="1333869" cy="369332"/>
          </a:xfrm>
          <a:prstGeom prst="rect">
            <a:avLst/>
          </a:prstGeom>
        </p:spPr>
        <p:txBody>
          <a:bodyPr wrap="none">
            <a:spAutoFit/>
          </a:bodyPr>
          <a:lstStyle/>
          <a:p>
            <a:r>
              <a:rPr lang="fr-CA" b="1" dirty="0" err="1">
                <a:latin typeface="Calibri" charset="0"/>
              </a:rPr>
              <a:t>Utiliy-based</a:t>
            </a:r>
            <a:endParaRPr lang="fr-FR" b="1" dirty="0"/>
          </a:p>
        </p:txBody>
      </p:sp>
      <p:pic>
        <p:nvPicPr>
          <p:cNvPr id="16" name="Picture 4" descr="agent-environment">
            <a:extLst>
              <a:ext uri="{FF2B5EF4-FFF2-40B4-BE49-F238E27FC236}">
                <a16:creationId xmlns:a16="http://schemas.microsoft.com/office/drawing/2014/main" id="{37A65948-EB39-4907-93D7-C83040D2B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45" y="524140"/>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60E3E544-D6B1-DC93-6AFD-8035058771CA}"/>
              </a:ext>
            </a:extLst>
          </p:cNvPr>
          <p:cNvPicPr>
            <a:picLocks noChangeAspect="1"/>
          </p:cNvPicPr>
          <p:nvPr/>
        </p:nvPicPr>
        <p:blipFill>
          <a:blip r:embed="rId4"/>
          <a:stretch>
            <a:fillRect/>
          </a:stretch>
        </p:blipFill>
        <p:spPr>
          <a:xfrm>
            <a:off x="1125891" y="1842858"/>
            <a:ext cx="3113967" cy="1964418"/>
          </a:xfrm>
          <a:prstGeom prst="rect">
            <a:avLst/>
          </a:prstGeom>
        </p:spPr>
      </p:pic>
      <p:pic>
        <p:nvPicPr>
          <p:cNvPr id="18" name="Picture 17">
            <a:extLst>
              <a:ext uri="{FF2B5EF4-FFF2-40B4-BE49-F238E27FC236}">
                <a16:creationId xmlns:a16="http://schemas.microsoft.com/office/drawing/2014/main" id="{C720A97E-5A4D-16A1-A906-2CD31FA5308F}"/>
              </a:ext>
            </a:extLst>
          </p:cNvPr>
          <p:cNvPicPr>
            <a:picLocks noChangeAspect="1"/>
          </p:cNvPicPr>
          <p:nvPr/>
        </p:nvPicPr>
        <p:blipFill>
          <a:blip r:embed="rId5"/>
          <a:stretch>
            <a:fillRect/>
          </a:stretch>
        </p:blipFill>
        <p:spPr>
          <a:xfrm>
            <a:off x="5196501" y="1855204"/>
            <a:ext cx="2937236" cy="1849370"/>
          </a:xfrm>
          <a:prstGeom prst="rect">
            <a:avLst/>
          </a:prstGeom>
        </p:spPr>
      </p:pic>
      <p:pic>
        <p:nvPicPr>
          <p:cNvPr id="19" name="Picture 18">
            <a:extLst>
              <a:ext uri="{FF2B5EF4-FFF2-40B4-BE49-F238E27FC236}">
                <a16:creationId xmlns:a16="http://schemas.microsoft.com/office/drawing/2014/main" id="{63378243-6DE1-D5D3-78EF-09649CAC6168}"/>
              </a:ext>
            </a:extLst>
          </p:cNvPr>
          <p:cNvPicPr>
            <a:picLocks noChangeAspect="1"/>
          </p:cNvPicPr>
          <p:nvPr/>
        </p:nvPicPr>
        <p:blipFill>
          <a:blip r:embed="rId6"/>
          <a:stretch>
            <a:fillRect/>
          </a:stretch>
        </p:blipFill>
        <p:spPr>
          <a:xfrm>
            <a:off x="1125891" y="4337965"/>
            <a:ext cx="3262154" cy="2061499"/>
          </a:xfrm>
          <a:prstGeom prst="rect">
            <a:avLst/>
          </a:prstGeom>
        </p:spPr>
      </p:pic>
      <p:pic>
        <p:nvPicPr>
          <p:cNvPr id="20" name="Picture 19">
            <a:extLst>
              <a:ext uri="{FF2B5EF4-FFF2-40B4-BE49-F238E27FC236}">
                <a16:creationId xmlns:a16="http://schemas.microsoft.com/office/drawing/2014/main" id="{3B6ADCCC-9DBB-14E7-C37E-CBAE37717D2F}"/>
              </a:ext>
            </a:extLst>
          </p:cNvPr>
          <p:cNvPicPr>
            <a:picLocks noChangeAspect="1"/>
          </p:cNvPicPr>
          <p:nvPr/>
        </p:nvPicPr>
        <p:blipFill>
          <a:blip r:embed="rId7"/>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349885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822202" y="2109405"/>
            <a:ext cx="7381875" cy="3538538"/>
            <a:chOff x="-1962" y="1632"/>
            <a:chExt cx="465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2064" y="2016"/>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60"/>
              <a:ext cx="384" cy="4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3" name="Text Box 50"/>
            <p:cNvSpPr txBox="1">
              <a:spLocks noChangeArrowheads="1"/>
            </p:cNvSpPr>
            <p:nvPr/>
          </p:nvSpPr>
          <p:spPr bwMode="auto">
            <a:xfrm>
              <a:off x="-1962" y="1680"/>
              <a:ext cx="1881" cy="853"/>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ea typeface="굴림" charset="-127"/>
                  <a:cs typeface="Calibri"/>
                </a:rPr>
                <a:t>Routes entre les villes</a:t>
              </a:r>
              <a:r>
                <a:rPr kumimoji="0" lang="fr-FR" sz="1800" b="1" i="0" u="sng" strike="noStrike" kern="0" cap="none" spc="0" normalizeH="0" baseline="0" noProof="0" dirty="0">
                  <a:ln>
                    <a:noFill/>
                  </a:ln>
                  <a:solidFill>
                    <a:sysClr val="windowText" lastClr="000000"/>
                  </a:solidFill>
                  <a:effectLst/>
                  <a:uLnTx/>
                  <a:uFillTx/>
                  <a:ea typeface="굴림" charset="-127"/>
                  <a:cs typeface="Calibri"/>
                </a:rPr>
                <a:t> :</a:t>
              </a:r>
              <a:endParaRPr kumimoji="0" lang="fr-CA" sz="1800" b="1" i="0" u="sng" strike="noStrike" kern="0" cap="none" spc="0" normalizeH="0" baseline="0" noProof="0" dirty="0">
                <a:ln>
                  <a:noFill/>
                </a:ln>
                <a:solidFill>
                  <a:sysClr val="windowText" lastClr="000000"/>
                </a:solidFill>
                <a:effectLst/>
                <a:uLnTx/>
                <a:uFillTx/>
                <a:ea typeface="굴림" charset="-127"/>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0</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ville de départ</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6</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Calibri"/>
                </a:rPr>
                <a:t>h</a:t>
              </a:r>
              <a:r>
                <a:rPr kumimoji="0" lang="fr-FR" sz="1600" b="0" i="1" u="none" strike="noStrike" kern="0" cap="none" spc="0" normalizeH="0" baseline="0" noProof="0" dirty="0">
                  <a:ln>
                    <a:noFill/>
                  </a:ln>
                  <a:solidFill>
                    <a:srgbClr val="CC00CC"/>
                  </a:solidFill>
                  <a:effectLst/>
                  <a:uLnTx/>
                  <a:uFillTx/>
                  <a:ea typeface="굴림" charset="-127"/>
                  <a:cs typeface="Calibri"/>
                </a:rPr>
                <a:t> :</a:t>
              </a:r>
              <a:r>
                <a:rPr kumimoji="0" lang="fr-CA" sz="1600" b="0" i="1" u="none" strike="noStrike" kern="0" cap="none" spc="0" normalizeH="0" baseline="0" noProof="0" dirty="0">
                  <a:ln>
                    <a:noFill/>
                  </a:ln>
                  <a:solidFill>
                    <a:srgbClr val="CC00CC"/>
                  </a:solidFill>
                  <a:effectLst/>
                  <a:uLnTx/>
                  <a:uFillTx/>
                  <a:ea typeface="굴림" charset="-127"/>
                  <a:cs typeface="Calibri"/>
                </a:rPr>
                <a:t> distance à vol d’oiseau</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rgbClr val="3399FF"/>
                  </a:solidFill>
                  <a:ea typeface="굴림" charset="-127"/>
                  <a:cs typeface="Calibri"/>
                </a:rPr>
                <a:t>c</a:t>
              </a:r>
              <a:r>
                <a:rPr kumimoji="0" lang="fr-FR" sz="1600" b="0" i="0" u="none" strike="noStrike" kern="0" cap="none" spc="0" normalizeH="0" baseline="0" noProof="0" dirty="0">
                  <a:ln>
                    <a:noFill/>
                  </a:ln>
                  <a:solidFill>
                    <a:srgbClr val="3399FF"/>
                  </a:solidFill>
                  <a:effectLst/>
                  <a:uLnTx/>
                  <a:uFillTx/>
                  <a:ea typeface="굴림" charset="-127"/>
                  <a:cs typeface="Calibri"/>
                </a:rPr>
                <a:t> :</a:t>
              </a:r>
              <a:r>
                <a:rPr kumimoji="0" lang="fr-CA" sz="1600" b="0" i="0" u="none" strike="noStrike" kern="0" cap="none" spc="0" normalizeH="0" baseline="0" noProof="0" dirty="0">
                  <a:ln>
                    <a:noFill/>
                  </a:ln>
                  <a:solidFill>
                    <a:srgbClr val="3399FF"/>
                  </a:solidFill>
                  <a:effectLst/>
                  <a:uLnTx/>
                  <a:uFillTx/>
                  <a:ea typeface="굴림" charset="-127"/>
                  <a:cs typeface="Calibri"/>
                </a:rPr>
                <a:t> distance réelle entre deux ville</a:t>
              </a:r>
            </a:p>
          </p:txBody>
        </p:sp>
      </p:gr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20</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CA" dirty="0"/>
              <a:t>Exemple A* avec recherche </a:t>
            </a:r>
            <a:br>
              <a:rPr lang="fr-CA" dirty="0"/>
            </a:br>
            <a:r>
              <a:rPr lang="fr-CA" dirty="0"/>
              <a:t>dans une ville</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5477340" y="174625"/>
            <a:ext cx="3619501" cy="3538538"/>
            <a:chOff x="224" y="1632"/>
            <a:chExt cx="228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0</a:t>
              </a: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3</a:t>
              </a: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2</a:t>
              </a: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1</a:t>
              </a: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4</a:t>
              </a: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6</a:t>
              </a: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rPr>
                <a:t>5</a:t>
              </a: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1880" y="1968"/>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12"/>
              <a:ext cx="192"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grpSp>
      <p:sp>
        <p:nvSpPr>
          <p:cNvPr id="117" name="Text Box 54"/>
          <p:cNvSpPr txBox="1">
            <a:spLocks noChangeArrowheads="1"/>
          </p:cNvSpPr>
          <p:nvPr/>
        </p:nvSpPr>
        <p:spPr bwMode="auto">
          <a:xfrm>
            <a:off x="245538" y="2462213"/>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a:latin typeface="Calibri"/>
                <a:ea typeface="굴림" charset="-127"/>
                <a:cs typeface="Calibri"/>
              </a:rPr>
              <a:t>open</a:t>
            </a:r>
            <a:r>
              <a:rPr lang="fr-CA" b="1" u="sng" dirty="0">
                <a:latin typeface="Calibri"/>
                <a:ea typeface="굴림" charset="-127"/>
                <a:cs typeface="Calibri"/>
              </a:rPr>
              <a:t> à chaque itération (état, f, parent)</a:t>
            </a:r>
            <a:r>
              <a:rPr lang="fr-FR" b="1" u="sng" dirty="0">
                <a:latin typeface="Calibri"/>
                <a:ea typeface="굴림" charset="-127"/>
                <a:cs typeface="Calibri"/>
              </a:rPr>
              <a:t> :</a:t>
            </a:r>
            <a:endParaRPr lang="fr-CA" b="1" u="sng" dirty="0">
              <a:latin typeface="Calibri"/>
              <a:ea typeface="굴림" charset="-127"/>
              <a:cs typeface="Calibri"/>
            </a:endParaRPr>
          </a:p>
        </p:txBody>
      </p:sp>
      <p:sp>
        <p:nvSpPr>
          <p:cNvPr id="125" name="Espace réservé de la date 124"/>
          <p:cNvSpPr>
            <a:spLocks noGrp="1"/>
          </p:cNvSpPr>
          <p:nvPr>
            <p:ph type="dt" sz="half" idx="10"/>
          </p:nvPr>
        </p:nvSpPr>
        <p:spPr/>
        <p:txBody>
          <a:bodyPr/>
          <a:lstStyle/>
          <a:p>
            <a:r>
              <a:rPr lang="fr-CA"/>
              <a:t>IFT615</a:t>
            </a:r>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21</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a:t>Froduald Kabanza</a:t>
            </a:r>
            <a:endParaRPr lang="fr-CA" dirty="0"/>
          </a:p>
        </p:txBody>
      </p:sp>
      <p:grpSp>
        <p:nvGrpSpPr>
          <p:cNvPr id="4" name="Grouper 3"/>
          <p:cNvGrpSpPr/>
          <p:nvPr/>
        </p:nvGrpSpPr>
        <p:grpSpPr>
          <a:xfrm>
            <a:off x="272965" y="3171826"/>
            <a:ext cx="6526932" cy="375078"/>
            <a:chOff x="272965" y="3171826"/>
            <a:chExt cx="6526932" cy="375078"/>
          </a:xfrm>
        </p:grpSpPr>
        <p:sp>
          <p:nvSpPr>
            <p:cNvPr id="114" name="Text Box 51"/>
            <p:cNvSpPr txBox="1">
              <a:spLocks noChangeArrowheads="1"/>
            </p:cNvSpPr>
            <p:nvPr/>
          </p:nvSpPr>
          <p:spPr bwMode="auto">
            <a:xfrm>
              <a:off x="272965" y="3171826"/>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a:t>
              </a:r>
              <a:r>
                <a:rPr lang="fr-FR" i="1" dirty="0">
                  <a:latin typeface="Calibri"/>
                  <a:ea typeface="굴림" charset="-127"/>
                  <a:cs typeface="Calibri"/>
                </a:rPr>
                <a:t>n</a:t>
              </a:r>
              <a:r>
                <a:rPr lang="fr-CA" baseline="-25000" dirty="0">
                  <a:latin typeface="Calibri"/>
                  <a:ea typeface="굴림" charset="-127"/>
                  <a:cs typeface="Calibri"/>
                </a:rPr>
                <a:t>0</a:t>
              </a:r>
              <a:r>
                <a:rPr lang="fr-CA" dirty="0">
                  <a:latin typeface="Calibri"/>
                  <a:ea typeface="굴림" charset="-127"/>
                  <a:cs typeface="Calibri"/>
                </a:rPr>
                <a:t>, 9, </a:t>
              </a:r>
              <a:r>
                <a:rPr lang="fr-CA" dirty="0" err="1">
                  <a:latin typeface="Calibri"/>
                  <a:ea typeface="굴림" charset="-127"/>
                  <a:cs typeface="Calibri"/>
                </a:rPr>
                <a:t>void</a:t>
              </a:r>
              <a:r>
                <a:rPr lang="fr-CA" dirty="0">
                  <a:latin typeface="Calibri"/>
                  <a:ea typeface="굴림" charset="-127"/>
                  <a:cs typeface="Calibri"/>
                </a:rPr>
                <a:t>)</a:t>
              </a:r>
            </a:p>
          </p:txBody>
        </p:sp>
        <p:sp>
          <p:nvSpPr>
            <p:cNvPr id="128" name="Text Box 51"/>
            <p:cNvSpPr txBox="1">
              <a:spLocks noChangeArrowheads="1"/>
            </p:cNvSpPr>
            <p:nvPr/>
          </p:nvSpPr>
          <p:spPr bwMode="auto">
            <a:xfrm>
              <a:off x="3358197" y="3180192"/>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Vide</a:t>
              </a:r>
            </a:p>
          </p:txBody>
        </p:sp>
      </p:grpSp>
      <p:grpSp>
        <p:nvGrpSpPr>
          <p:cNvPr id="5" name="Grouper 4"/>
          <p:cNvGrpSpPr/>
          <p:nvPr/>
        </p:nvGrpSpPr>
        <p:grpSpPr>
          <a:xfrm>
            <a:off x="253915" y="3541713"/>
            <a:ext cx="6418982" cy="377698"/>
            <a:chOff x="253915" y="3541713"/>
            <a:chExt cx="6418982" cy="377698"/>
          </a:xfrm>
        </p:grpSpPr>
        <p:sp>
          <p:nvSpPr>
            <p:cNvPr id="118" name="Rectangle 56"/>
            <p:cNvSpPr>
              <a:spLocks noChangeArrowheads="1"/>
            </p:cNvSpPr>
            <p:nvPr/>
          </p:nvSpPr>
          <p:spPr bwMode="auto">
            <a:xfrm>
              <a:off x="253915" y="3541713"/>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,5,</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29" name="Rectangle 56"/>
            <p:cNvSpPr>
              <a:spLocks noChangeArrowheads="1"/>
            </p:cNvSpPr>
            <p:nvPr/>
          </p:nvSpPr>
          <p:spPr bwMode="auto">
            <a:xfrm>
              <a:off x="3339147" y="3550079"/>
              <a:ext cx="3333750" cy="369332"/>
            </a:xfrm>
            <a:prstGeom prst="rect">
              <a:avLst/>
            </a:prstGeom>
            <a:noFill/>
            <a:ln w="12700">
              <a:noFill/>
              <a:miter lim="800000"/>
              <a:headEnd/>
              <a:tailEnd/>
            </a:ln>
          </p:spPr>
          <p:txBody>
            <a:bodyPr>
              <a:prstTxWarp prst="textNoShape">
                <a:avLst/>
              </a:prstTxWarp>
              <a:spAutoFit/>
            </a:bodyPr>
            <a:lstStyle/>
            <a:p>
              <a:pPr marL="457200" indent="-457200"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a:t>
              </a:r>
              <a:r>
                <a:rPr kumimoji="0" lang="fr-CA" sz="1800" b="0" i="0" u="none" strike="noStrike" kern="0" cap="none" spc="0" normalizeH="0" noProof="0" dirty="0">
                  <a:ln>
                    <a:noFill/>
                  </a:ln>
                  <a:solidFill>
                    <a:sysClr val="windowText" lastClr="000000"/>
                  </a:solidFill>
                  <a:effectLst/>
                  <a:uLnTx/>
                  <a:uFillTx/>
                  <a:latin typeface="Calibri"/>
                  <a:cs typeface="Calibri"/>
                </a:rPr>
                <a:t>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p>
          </p:txBody>
        </p:sp>
      </p:grpSp>
      <p:grpSp>
        <p:nvGrpSpPr>
          <p:cNvPr id="6" name="Grouper 5"/>
          <p:cNvGrpSpPr/>
          <p:nvPr/>
        </p:nvGrpSpPr>
        <p:grpSpPr>
          <a:xfrm>
            <a:off x="253915" y="3849688"/>
            <a:ext cx="6638057" cy="377698"/>
            <a:chOff x="253915" y="3849688"/>
            <a:chExt cx="6638057" cy="377698"/>
          </a:xfrm>
        </p:grpSpPr>
        <p:sp>
          <p:nvSpPr>
            <p:cNvPr id="119" name="Rectangle 57"/>
            <p:cNvSpPr>
              <a:spLocks noChangeArrowheads="1"/>
            </p:cNvSpPr>
            <p:nvPr/>
          </p:nvSpPr>
          <p:spPr bwMode="auto">
            <a:xfrm>
              <a:off x="253915" y="3849688"/>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5</a:t>
              </a:r>
              <a:r>
                <a:rPr kumimoji="0" lang="fr-CA" sz="1800" b="1" i="0" u="none" strike="noStrike" kern="0" cap="none" spc="0" normalizeH="0" baseline="0" noProof="0" dirty="0">
                  <a:ln>
                    <a:noFill/>
                  </a:ln>
                  <a:solidFill>
                    <a:sysClr val="windowText" lastClr="000000"/>
                  </a:solidFill>
                  <a:effectLst/>
                  <a:uLnTx/>
                  <a:uFillTx/>
                  <a:latin typeface="Calibri"/>
                  <a:cs typeface="Calibri"/>
                </a:rPr>
                <a:t>,12,</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30" name="Rectangle 57"/>
            <p:cNvSpPr>
              <a:spLocks noChangeArrowheads="1"/>
            </p:cNvSpPr>
            <p:nvPr/>
          </p:nvSpPr>
          <p:spPr bwMode="auto">
            <a:xfrm>
              <a:off x="3339147" y="3858054"/>
              <a:ext cx="3552825"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endParaRPr kumimoji="0" lang="fr-CA" sz="18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7" name="Grouper 6"/>
          <p:cNvGrpSpPr/>
          <p:nvPr/>
        </p:nvGrpSpPr>
        <p:grpSpPr>
          <a:xfrm>
            <a:off x="272965" y="4159251"/>
            <a:ext cx="6590432" cy="377698"/>
            <a:chOff x="272965" y="4159251"/>
            <a:chExt cx="6590432" cy="377698"/>
          </a:xfrm>
        </p:grpSpPr>
        <p:sp>
          <p:nvSpPr>
            <p:cNvPr id="120" name="Rectangle 58"/>
            <p:cNvSpPr>
              <a:spLocks noChangeArrowheads="1"/>
            </p:cNvSpPr>
            <p:nvPr/>
          </p:nvSpPr>
          <p:spPr bwMode="auto">
            <a:xfrm>
              <a:off x="272965" y="4159251"/>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,7,</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,9,</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1" name="Rectangle 58"/>
            <p:cNvSpPr>
              <a:spLocks noChangeArrowheads="1"/>
            </p:cNvSpPr>
            <p:nvPr/>
          </p:nvSpPr>
          <p:spPr bwMode="auto">
            <a:xfrm>
              <a:off x="3358197" y="4167617"/>
              <a:ext cx="3505200"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p>
          </p:txBody>
        </p:sp>
      </p:grpSp>
      <p:grpSp>
        <p:nvGrpSpPr>
          <p:cNvPr id="8" name="Grouper 7"/>
          <p:cNvGrpSpPr/>
          <p:nvPr/>
        </p:nvGrpSpPr>
        <p:grpSpPr>
          <a:xfrm>
            <a:off x="272965" y="4448176"/>
            <a:ext cx="8108431" cy="377698"/>
            <a:chOff x="272965" y="4448176"/>
            <a:chExt cx="8108431" cy="377698"/>
          </a:xfrm>
        </p:grpSpPr>
        <p:sp>
          <p:nvSpPr>
            <p:cNvPr id="121" name="Rectangle 59"/>
            <p:cNvSpPr>
              <a:spLocks noChangeArrowheads="1"/>
            </p:cNvSpPr>
            <p:nvPr/>
          </p:nvSpPr>
          <p:spPr bwMode="auto">
            <a:xfrm>
              <a:off x="272965" y="4448176"/>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a:ln>
                    <a:noFill/>
                  </a:ln>
                  <a:solidFill>
                    <a:sysClr val="windowText" lastClr="000000"/>
                  </a:solidFill>
                  <a:effectLst/>
                  <a:uLnTx/>
                  <a:uFillTx/>
                  <a:latin typeface="Calibri"/>
                  <a:cs typeface="Calibri"/>
                </a:rPr>
                <a:t>,5,</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2" name="Rectangle 59"/>
            <p:cNvSpPr>
              <a:spLocks noChangeArrowheads="1"/>
            </p:cNvSpPr>
            <p:nvPr/>
          </p:nvSpPr>
          <p:spPr bwMode="auto">
            <a:xfrm>
              <a:off x="3358197" y="4456542"/>
              <a:ext cx="5023199"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p>
          </p:txBody>
        </p:sp>
      </p:grpSp>
      <p:grpSp>
        <p:nvGrpSpPr>
          <p:cNvPr id="9" name="Grouper 8"/>
          <p:cNvGrpSpPr/>
          <p:nvPr/>
        </p:nvGrpSpPr>
        <p:grpSpPr>
          <a:xfrm>
            <a:off x="272965" y="4748213"/>
            <a:ext cx="9114900" cy="377698"/>
            <a:chOff x="272965" y="4748213"/>
            <a:chExt cx="9114900" cy="377698"/>
          </a:xfrm>
        </p:grpSpPr>
        <p:sp>
          <p:nvSpPr>
            <p:cNvPr id="122" name="Rectangle 60"/>
            <p:cNvSpPr>
              <a:spLocks noChangeArrowheads="1"/>
            </p:cNvSpPr>
            <p:nvPr/>
          </p:nvSpPr>
          <p:spPr bwMode="auto">
            <a:xfrm>
              <a:off x="272965" y="4748213"/>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4</a:t>
              </a:r>
              <a:r>
                <a:rPr kumimoji="0" lang="fr-CA" sz="1800" b="0" i="0" u="none" strike="noStrike" kern="0" cap="none" spc="0" normalizeH="0" baseline="0" noProof="0" dirty="0">
                  <a:ln>
                    <a:noFill/>
                  </a:ln>
                  <a:solidFill>
                    <a:sysClr val="windowText" lastClr="000000"/>
                  </a:solidFill>
                  <a:effectLst/>
                  <a:uLnTx/>
                  <a:uFillTx/>
                  <a:latin typeface="Calibri"/>
                  <a:cs typeface="Calibri"/>
                </a:rPr>
                <a:t>,6,</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3" name="Rectangle 60"/>
            <p:cNvSpPr>
              <a:spLocks noChangeArrowheads="1"/>
            </p:cNvSpPr>
            <p:nvPr/>
          </p:nvSpPr>
          <p:spPr bwMode="auto">
            <a:xfrm>
              <a:off x="3358197" y="4756579"/>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FR" i="1" kern="0" dirty="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0" name="Grouper 9"/>
          <p:cNvGrpSpPr/>
          <p:nvPr/>
        </p:nvGrpSpPr>
        <p:grpSpPr>
          <a:xfrm>
            <a:off x="272965" y="5075238"/>
            <a:ext cx="9114900" cy="377698"/>
            <a:chOff x="272965" y="5075238"/>
            <a:chExt cx="9114900" cy="377698"/>
          </a:xfrm>
        </p:grpSpPr>
        <p:sp>
          <p:nvSpPr>
            <p:cNvPr id="123" name="Rectangle 61"/>
            <p:cNvSpPr>
              <a:spLocks noChangeArrowheads="1"/>
            </p:cNvSpPr>
            <p:nvPr/>
          </p:nvSpPr>
          <p:spPr bwMode="auto">
            <a:xfrm>
              <a:off x="272965" y="5075238"/>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5</a:t>
              </a:r>
              <a:r>
                <a:rPr kumimoji="0" lang="fr-CA" sz="1800" b="0" i="0" u="none" strike="noStrike" kern="0" cap="none" spc="0" normalizeH="0" baseline="0" noProof="0" dirty="0">
                  <a:ln>
                    <a:noFill/>
                  </a:ln>
                  <a:solidFill>
                    <a:sysClr val="windowText" lastClr="000000"/>
                  </a:solidFill>
                  <a:effectLst/>
                  <a:uLnTx/>
                  <a:uFillTx/>
                  <a:latin typeface="Calibri"/>
                  <a:cs typeface="Calibri"/>
                </a:rPr>
                <a:t>,12,</a:t>
              </a:r>
              <a:r>
                <a:rPr kumimoji="0" lang="fr-FR" sz="1800" b="0" i="1" u="none" strike="noStrike" kern="0" cap="none" spc="0" normalizeH="0" baseline="0" noProof="0" dirty="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4" name="Rectangle 61"/>
            <p:cNvSpPr>
              <a:spLocks noChangeArrowheads="1"/>
            </p:cNvSpPr>
            <p:nvPr/>
          </p:nvSpPr>
          <p:spPr bwMode="auto">
            <a:xfrm>
              <a:off x="3358197" y="5083604"/>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1" name="Grouper 10"/>
          <p:cNvGrpSpPr/>
          <p:nvPr/>
        </p:nvGrpSpPr>
        <p:grpSpPr>
          <a:xfrm>
            <a:off x="279315" y="5432426"/>
            <a:ext cx="9108550" cy="377698"/>
            <a:chOff x="279315" y="5432426"/>
            <a:chExt cx="9108550" cy="377698"/>
          </a:xfrm>
        </p:grpSpPr>
        <p:sp>
          <p:nvSpPr>
            <p:cNvPr id="124" name="Rectangle 62"/>
            <p:cNvSpPr>
              <a:spLocks noChangeArrowheads="1"/>
            </p:cNvSpPr>
            <p:nvPr/>
          </p:nvSpPr>
          <p:spPr bwMode="auto">
            <a:xfrm>
              <a:off x="279315" y="5432426"/>
              <a:ext cx="2318288" cy="36933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Solution</a:t>
              </a:r>
              <a:r>
                <a:rPr kumimoji="0" lang="fr-FR"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6</a:t>
              </a:r>
              <a:endParaRPr kumimoji="0" lang="en-US" sz="1800" b="1" i="0" u="none" strike="noStrike" kern="0" cap="none" spc="0" normalizeH="0" baseline="-25000" noProof="0" dirty="0">
                <a:ln>
                  <a:noFill/>
                </a:ln>
                <a:solidFill>
                  <a:sysClr val="windowText" lastClr="000000"/>
                </a:solidFill>
                <a:effectLst/>
                <a:uLnTx/>
                <a:uFillTx/>
                <a:latin typeface="Calibri"/>
                <a:cs typeface="Calibri"/>
              </a:endParaRPr>
            </a:p>
          </p:txBody>
        </p:sp>
        <p:sp>
          <p:nvSpPr>
            <p:cNvPr id="135" name="Rectangle 62"/>
            <p:cNvSpPr>
              <a:spLocks noChangeArrowheads="1"/>
            </p:cNvSpPr>
            <p:nvPr/>
          </p:nvSpPr>
          <p:spPr bwMode="auto">
            <a:xfrm>
              <a:off x="3364547" y="5440792"/>
              <a:ext cx="602331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en-US" b="1" kern="0" baseline="-25000" dirty="0">
                  <a:solidFill>
                    <a:sysClr val="windowText" lastClr="000000"/>
                  </a:solidFill>
                  <a:latin typeface="Calibri"/>
                  <a:cs typeface="Calibri"/>
                </a:rPr>
                <a:t>,</a:t>
              </a:r>
              <a:r>
                <a:rPr lang="en-US" b="1"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6</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a:t>
              </a:r>
            </a:p>
          </p:txBody>
        </p:sp>
      </p:grpSp>
      <p:sp>
        <p:nvSpPr>
          <p:cNvPr id="136" name="Text Box 54"/>
          <p:cNvSpPr txBox="1">
            <a:spLocks noChangeArrowheads="1"/>
          </p:cNvSpPr>
          <p:nvPr/>
        </p:nvSpPr>
        <p:spPr bwMode="auto">
          <a:xfrm>
            <a:off x="3313655" y="2473372"/>
            <a:ext cx="3124200" cy="641350"/>
          </a:xfrm>
          <a:prstGeom prst="rect">
            <a:avLst/>
          </a:prstGeom>
          <a:noFill/>
          <a:ln w="9525">
            <a:noFill/>
            <a:miter lim="800000"/>
            <a:headEnd/>
            <a:tailEnd/>
          </a:ln>
        </p:spPr>
        <p:txBody>
          <a:bodyPr>
            <a:prstTxWarp prst="textNoShape">
              <a:avLst/>
            </a:prstTxWarp>
            <a:spAutoFit/>
          </a:bodyPr>
          <a:lstStyle/>
          <a:p>
            <a:r>
              <a:rPr lang="fr-CA" b="1" u="sng" dirty="0">
                <a:latin typeface="Calibri"/>
                <a:ea typeface="굴림" charset="-127"/>
                <a:cs typeface="Calibri"/>
              </a:rPr>
              <a:t>Contenu de </a:t>
            </a:r>
            <a:r>
              <a:rPr lang="fr-CA" b="1" i="1" u="sng" dirty="0" err="1">
                <a:latin typeface="Calibri"/>
                <a:ea typeface="굴림" charset="-127"/>
                <a:cs typeface="Calibri"/>
              </a:rPr>
              <a:t>closed</a:t>
            </a:r>
            <a:r>
              <a:rPr lang="fr-CA" b="1" i="1" u="sng" dirty="0">
                <a:latin typeface="Calibri"/>
                <a:ea typeface="굴림" charset="-127"/>
                <a:cs typeface="Calibri"/>
              </a:rPr>
              <a:t> </a:t>
            </a:r>
            <a:r>
              <a:rPr lang="fr-CA" b="1" u="sng" dirty="0">
                <a:latin typeface="Calibri"/>
                <a:ea typeface="굴림" charset="-127"/>
                <a:cs typeface="Calibri"/>
              </a:rPr>
              <a:t>à chaque itération </a:t>
            </a:r>
            <a:r>
              <a:rPr lang="fr-FR" b="1" u="sng" dirty="0">
                <a:latin typeface="Calibri"/>
                <a:ea typeface="굴림" charset="-127"/>
                <a:cs typeface="Calibri"/>
              </a:rPr>
              <a:t>:</a:t>
            </a:r>
            <a:endParaRPr lang="fr-CA" b="1" u="sng" dirty="0">
              <a:latin typeface="Calibri"/>
              <a:ea typeface="굴림" charset="-127"/>
              <a:cs typeface="Calibri"/>
            </a:endParaRPr>
          </a:p>
        </p:txBody>
      </p:sp>
      <p:sp>
        <p:nvSpPr>
          <p:cNvPr id="137" name="Titre 2"/>
          <p:cNvSpPr>
            <a:spLocks noGrp="1"/>
          </p:cNvSpPr>
          <p:nvPr>
            <p:ph type="title"/>
          </p:nvPr>
        </p:nvSpPr>
        <p:spPr>
          <a:xfrm>
            <a:off x="279563" y="89791"/>
            <a:ext cx="5571217" cy="1889868"/>
          </a:xfrm>
        </p:spPr>
        <p:txBody>
          <a:bodyPr>
            <a:normAutofit/>
          </a:bodyPr>
          <a:lstStyle/>
          <a:p>
            <a:pPr algn="l"/>
            <a:r>
              <a:rPr lang="fr-CA" dirty="0"/>
              <a:t>Exemple A* avec recherche </a:t>
            </a:r>
            <a:br>
              <a:rPr lang="fr-CA" dirty="0"/>
            </a:br>
            <a:r>
              <a:rPr lang="fr-CA" dirty="0"/>
              <a:t>dans une ville</a:t>
            </a:r>
            <a:endParaRPr lang="en-CA" dirty="0"/>
          </a:p>
        </p:txBody>
      </p:sp>
      <p:sp>
        <p:nvSpPr>
          <p:cNvPr id="2" name="TextBox 1"/>
          <p:cNvSpPr txBox="1"/>
          <p:nvPr/>
        </p:nvSpPr>
        <p:spPr>
          <a:xfrm>
            <a:off x="403742" y="1808163"/>
            <a:ext cx="2554995" cy="369332"/>
          </a:xfrm>
          <a:prstGeom prst="rect">
            <a:avLst/>
          </a:prstGeom>
          <a:noFill/>
        </p:spPr>
        <p:txBody>
          <a:bodyPr wrap="none" rtlCol="0">
            <a:spAutoFit/>
          </a:bodyPr>
          <a:lstStyle/>
          <a:p>
            <a:r>
              <a:rPr lang="en-CA" dirty="0"/>
              <a:t>But: </a:t>
            </a:r>
            <a:r>
              <a:rPr lang="en-CA" dirty="0" err="1"/>
              <a:t>chemin</a:t>
            </a:r>
            <a:r>
              <a:rPr lang="en-CA" dirty="0"/>
              <a:t> </a:t>
            </a:r>
            <a:r>
              <a:rPr lang="en-CA" dirty="0" err="1"/>
              <a:t>menant</a:t>
            </a:r>
            <a:r>
              <a:rPr lang="en-CA" dirty="0"/>
              <a:t> à </a:t>
            </a:r>
            <a:r>
              <a:rPr lang="en-CA" b="1" dirty="0"/>
              <a:t>n</a:t>
            </a:r>
            <a:r>
              <a:rPr lang="en-CA" b="1" baseline="-25000" dirty="0"/>
              <a:t>6</a:t>
            </a:r>
            <a:endParaRPr lang="fr-CA" b="1" baseline="-25000" dirty="0"/>
          </a:p>
        </p:txBody>
      </p:sp>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F0FCC4F8-B750-9087-7BB6-61441CC1C683}"/>
                  </a:ext>
                </a:extLst>
              </p:cNvPr>
              <p:cNvGraphicFramePr>
                <a:graphicFrameLocks noChangeAspect="1"/>
              </p:cNvGraphicFramePr>
              <p:nvPr>
                <p:extLst>
                  <p:ext uri="{D42A27DB-BD31-4B8C-83A1-F6EECF244321}">
                    <p14:modId xmlns:p14="http://schemas.microsoft.com/office/powerpoint/2010/main" val="2891888471"/>
                  </p:ext>
                </p:extLst>
              </p:nvPr>
            </p:nvGraphicFramePr>
            <p:xfrm>
              <a:off x="7964062" y="3719811"/>
              <a:ext cx="626539" cy="469904"/>
            </p:xfrm>
            <a:graphic>
              <a:graphicData uri="http://schemas.microsoft.com/office/powerpoint/2016/slidezoom">
                <pslz:sldZm>
                  <pslz:sldZmObj sldId="326" cId="2424442399">
                    <pslz:zmPr id="{B4E32287-53B4-45A9-8D75-81240192C8D1}" returnToParent="0" transitionDur="1000">
                      <p166:blipFill xmlns:p166="http://schemas.microsoft.com/office/powerpoint/2016/6/main">
                        <a:blip r:embed="rId3"/>
                        <a:stretch>
                          <a:fillRect/>
                        </a:stretch>
                      </p166:blipFill>
                      <p166:spPr xmlns:p166="http://schemas.microsoft.com/office/powerpoint/2016/6/main">
                        <a:xfrm>
                          <a:off x="0" y="0"/>
                          <a:ext cx="626539" cy="469904"/>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F0FCC4F8-B750-9087-7BB6-61441CC1C683}"/>
                  </a:ext>
                </a:extLst>
              </p:cNvPr>
              <p:cNvPicPr>
                <a:picLocks noGrp="1" noRot="1" noChangeAspect="1" noMove="1" noResize="1" noEditPoints="1" noAdjustHandles="1" noChangeArrowheads="1" noChangeShapeType="1"/>
              </p:cNvPicPr>
              <p:nvPr/>
            </p:nvPicPr>
            <p:blipFill>
              <a:blip r:embed="rId4"/>
              <a:stretch>
                <a:fillRect/>
              </a:stretch>
            </p:blipFill>
            <p:spPr>
              <a:xfrm>
                <a:off x="7964062" y="3719811"/>
                <a:ext cx="626539" cy="469904"/>
              </a:xfrm>
              <a:prstGeom prst="rect">
                <a:avLst/>
              </a:prstGeom>
              <a:ln w="3175">
                <a:solidFill>
                  <a:prstClr val="ltGray"/>
                </a:solidFill>
              </a:ln>
            </p:spPr>
          </p:pic>
        </mc:Fallback>
      </mc:AlternateContent>
    </p:spTree>
    <p:extLst>
      <p:ext uri="{BB962C8B-B14F-4D97-AF65-F5344CB8AC3E}">
        <p14:creationId xmlns:p14="http://schemas.microsoft.com/office/powerpoint/2010/main" val="40375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algorithmes de recherche heuristique</a:t>
            </a:r>
          </a:p>
        </p:txBody>
      </p:sp>
      <p:sp>
        <p:nvSpPr>
          <p:cNvPr id="3" name="Espace réservé du contenu 2"/>
          <p:cNvSpPr>
            <a:spLocks noGrp="1"/>
          </p:cNvSpPr>
          <p:nvPr>
            <p:ph idx="1"/>
          </p:nvPr>
        </p:nvSpPr>
        <p:spPr/>
        <p:txBody>
          <a:bodyPr/>
          <a:lstStyle/>
          <a:p>
            <a:r>
              <a:rPr lang="fr-CA" b="1" i="1" dirty="0" err="1"/>
              <a:t>Dijkstra</a:t>
            </a:r>
            <a:endParaRPr lang="fr-CA" b="1" i="1" dirty="0"/>
          </a:p>
          <a:p>
            <a:pPr lvl="1"/>
            <a:r>
              <a:rPr lang="fr-CA" dirty="0"/>
              <a:t>Cas particulier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a:t>
            </a:r>
            <a:r>
              <a:rPr lang="fr-CA" dirty="0" err="1"/>
              <a:t>c-à-d</a:t>
            </a:r>
            <a:r>
              <a:rPr lang="fr-CA" dirty="0"/>
              <a:t>., </a:t>
            </a:r>
            <a:r>
              <a:rPr lang="fr-CA" i="1" dirty="0"/>
              <a:t>h(n)=0</a:t>
            </a:r>
            <a:r>
              <a:rPr lang="fr-CA" dirty="0"/>
              <a:t>).</a:t>
            </a:r>
            <a:endParaRPr lang="fr-CA" i="1" dirty="0"/>
          </a:p>
          <a:p>
            <a:endParaRPr lang="fr-CA" i="1" dirty="0"/>
          </a:p>
          <a:p>
            <a:r>
              <a:rPr lang="fr-CA" i="1" dirty="0"/>
              <a:t>Best</a:t>
            </a:r>
            <a:r>
              <a:rPr lang="fr-CA" dirty="0"/>
              <a:t>-</a:t>
            </a:r>
            <a:r>
              <a:rPr lang="fr-CA" i="1" dirty="0"/>
              <a:t>First</a:t>
            </a:r>
            <a:r>
              <a:rPr lang="fr-CA" dirty="0"/>
              <a:t>-</a:t>
            </a:r>
            <a:r>
              <a:rPr lang="fr-CA" i="1" dirty="0"/>
              <a:t>Search</a:t>
            </a:r>
          </a:p>
          <a:p>
            <a:pPr lvl="1"/>
            <a:r>
              <a:rPr lang="fr-CA" dirty="0"/>
              <a:t>variante plus générale où </a:t>
            </a:r>
            <a:r>
              <a:rPr lang="fr-CA" i="1" dirty="0"/>
              <a:t>f</a:t>
            </a:r>
            <a:r>
              <a:rPr lang="fr-CA" dirty="0"/>
              <a:t> peut prendre une forme quelconque</a:t>
            </a:r>
          </a:p>
          <a:p>
            <a:pPr lvl="1"/>
            <a:r>
              <a:rPr lang="fr-CA" dirty="0"/>
              <a:t>A* est un cas spécial de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 </a:t>
            </a:r>
            <a:r>
              <a:rPr lang="fr-CA" i="1" dirty="0"/>
              <a:t>h</a:t>
            </a:r>
            <a:r>
              <a:rPr lang="fr-CA" dirty="0"/>
              <a:t>(</a:t>
            </a:r>
            <a:r>
              <a:rPr lang="fr-CA" i="1" dirty="0"/>
              <a:t>n</a:t>
            </a:r>
            <a:r>
              <a:rPr lang="fr-CA" dirty="0"/>
              <a:t>)</a:t>
            </a:r>
          </a:p>
          <a:p>
            <a:pPr lvl="1"/>
            <a:endParaRPr lang="fr-CA" dirty="0"/>
          </a:p>
          <a:p>
            <a:r>
              <a:rPr lang="fr-CA" i="1" dirty="0" err="1"/>
              <a:t>Greedy</a:t>
            </a:r>
            <a:r>
              <a:rPr lang="fr-CA" dirty="0"/>
              <a:t> </a:t>
            </a:r>
            <a:r>
              <a:rPr lang="fr-CA" i="1" dirty="0"/>
              <a:t>Best</a:t>
            </a:r>
            <a:r>
              <a:rPr lang="fr-CA" dirty="0"/>
              <a:t>-</a:t>
            </a:r>
            <a:r>
              <a:rPr lang="fr-CA" i="1" dirty="0"/>
              <a:t>First</a:t>
            </a:r>
            <a:r>
              <a:rPr lang="fr-CA" dirty="0"/>
              <a:t>-</a:t>
            </a:r>
            <a:r>
              <a:rPr lang="fr-CA" i="1" dirty="0" err="1"/>
              <a:t>Search</a:t>
            </a:r>
            <a:endParaRPr lang="fr-CA" i="1" dirty="0"/>
          </a:p>
          <a:p>
            <a:pPr lvl="1"/>
            <a:r>
              <a:rPr lang="fr-CA" dirty="0"/>
              <a:t>c’est un </a:t>
            </a:r>
            <a:r>
              <a:rPr lang="fr-CA" i="1" dirty="0"/>
              <a:t>Best</a:t>
            </a:r>
            <a:r>
              <a:rPr lang="fr-CA" dirty="0"/>
              <a:t>-</a:t>
            </a:r>
            <a:r>
              <a:rPr lang="fr-CA" i="1" dirty="0"/>
              <a:t>First</a:t>
            </a:r>
            <a:r>
              <a:rPr lang="fr-CA" dirty="0"/>
              <a:t>-</a:t>
            </a:r>
            <a:r>
              <a:rPr lang="fr-CA" i="1" dirty="0" err="1"/>
              <a:t>Search</a:t>
            </a:r>
            <a:r>
              <a:rPr lang="fr-CA" dirty="0"/>
              <a:t> où </a:t>
            </a:r>
            <a:r>
              <a:rPr lang="fr-CA" i="1" dirty="0"/>
              <a:t>f</a:t>
            </a:r>
            <a:r>
              <a:rPr lang="fr-CA" dirty="0"/>
              <a:t>(</a:t>
            </a:r>
            <a:r>
              <a:rPr lang="fr-CA" i="1" dirty="0"/>
              <a:t>n</a:t>
            </a:r>
            <a:r>
              <a:rPr lang="fr-CA" dirty="0"/>
              <a:t>) = </a:t>
            </a:r>
            <a:r>
              <a:rPr lang="fr-CA" i="1" dirty="0"/>
              <a:t>h</a:t>
            </a:r>
            <a:r>
              <a:rPr lang="fr-CA" dirty="0"/>
              <a:t>(</a:t>
            </a:r>
            <a:r>
              <a:rPr lang="fr-CA" i="1" dirty="0"/>
              <a:t>n</a:t>
            </a:r>
            <a:r>
              <a:rPr lang="fr-CA" dirty="0"/>
              <a:t>)</a:t>
            </a:r>
          </a:p>
          <a:p>
            <a:pPr lvl="1"/>
            <a:r>
              <a:rPr lang="fr-CA" dirty="0"/>
              <a:t>n’est pas garanti de trouver un chemin qui est optimal, mais marche parfois bien en pratique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22</a:t>
            </a:fld>
            <a:endParaRPr lang="fr-CA"/>
          </a:p>
        </p:txBody>
      </p:sp>
    </p:spTree>
    <p:extLst>
      <p:ext uri="{BB962C8B-B14F-4D97-AF65-F5344CB8AC3E}">
        <p14:creationId xmlns:p14="http://schemas.microsoft.com/office/powerpoint/2010/main" val="1814335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Line 3"/>
          <p:cNvSpPr>
            <a:spLocks noChangeShapeType="1"/>
          </p:cNvSpPr>
          <p:nvPr/>
        </p:nvSpPr>
        <p:spPr bwMode="auto">
          <a:xfrm>
            <a:off x="1981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30982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7840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4698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8696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5554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2412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512786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51532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2040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22788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40305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40305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30982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3362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4886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2600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93645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71725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5648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30982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5648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4" y="1864763"/>
            <a:ext cx="3311525"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dirty="0"/>
              <a:t>Solution par Greedy best-first</a:t>
            </a:r>
          </a:p>
        </p:txBody>
      </p:sp>
      <p:sp>
        <p:nvSpPr>
          <p:cNvPr id="72759" name="AutoShape 52"/>
          <p:cNvSpPr>
            <a:spLocks noChangeArrowheads="1"/>
          </p:cNvSpPr>
          <p:nvPr/>
        </p:nvSpPr>
        <p:spPr bwMode="auto">
          <a:xfrm>
            <a:off x="3821113" y="571286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57" name="Espace réservé de la date 56"/>
          <p:cNvSpPr>
            <a:spLocks noGrp="1"/>
          </p:cNvSpPr>
          <p:nvPr>
            <p:ph type="dt" sz="half" idx="10"/>
          </p:nvPr>
        </p:nvSpPr>
        <p:spPr/>
        <p:txBody>
          <a:bodyPr/>
          <a:lstStyle/>
          <a:p>
            <a:r>
              <a:rPr lang="fr-CA"/>
              <a:t>IFT615</a:t>
            </a:r>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23</a:t>
            </a:fld>
            <a:endParaRPr lang="fr-CA"/>
          </a:p>
        </p:txBody>
      </p:sp>
      <p:sp>
        <p:nvSpPr>
          <p:cNvPr id="59" name="Espace réservé du pied de page 5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a:xfrm>
            <a:off x="240735" y="274638"/>
            <a:ext cx="8686800" cy="1143000"/>
          </a:xfrm>
        </p:spPr>
        <p:txBody>
          <a:bodyPr/>
          <a:lstStyle/>
          <a:p>
            <a:r>
              <a:rPr lang="en-US" dirty="0"/>
              <a:t>Non-</a:t>
            </a:r>
            <a:r>
              <a:rPr lang="en-US" dirty="0" err="1"/>
              <a:t>optimalité</a:t>
            </a:r>
            <a:r>
              <a:rPr lang="en-US" dirty="0"/>
              <a:t> de </a:t>
            </a:r>
            <a:r>
              <a:rPr lang="en-US" i="1" dirty="0"/>
              <a:t>Greedy best-First Search</a:t>
            </a:r>
            <a:endParaRPr lang="en-CA"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a:xfrm>
            <a:off x="609600" y="1752600"/>
            <a:ext cx="7772400" cy="4114800"/>
          </a:xfrm>
        </p:spPr>
        <p:txBody>
          <a:bodyPr/>
          <a:lstStyle/>
          <a:p>
            <a:r>
              <a:rPr lang="fr-CA" altLang="ko-KR" sz="2000" dirty="0">
                <a:ea typeface="굴림" charset="-127"/>
                <a:cs typeface="굴림" charset="-127"/>
              </a:rPr>
              <a:t>Si le graphe est fini, A* termine toujours</a:t>
            </a:r>
          </a:p>
          <a:p>
            <a:r>
              <a:rPr lang="fr-CA" altLang="ko-KR" sz="2000" dirty="0">
                <a:ea typeface="굴림" charset="-127"/>
                <a:cs typeface="굴림" charset="-127"/>
              </a:rPr>
              <a:t>Si un chemin vers le but existe, A* va en trouver un</a:t>
            </a:r>
          </a:p>
          <a:p>
            <a:r>
              <a:rPr lang="fr-CA" altLang="ko-KR" sz="2000" dirty="0">
                <a:ea typeface="굴림" charset="-127"/>
                <a:cs typeface="굴림" charset="-127"/>
              </a:rPr>
              <a:t>Si la fonction heuristique </a:t>
            </a:r>
            <a:r>
              <a:rPr lang="fr-CA" altLang="ko-KR" sz="2000" i="1" dirty="0">
                <a:ea typeface="굴림" charset="-127"/>
                <a:cs typeface="굴림" charset="-127"/>
              </a:rPr>
              <a:t>h </a:t>
            </a:r>
            <a:r>
              <a:rPr lang="fr-CA" altLang="ko-KR" sz="2000" dirty="0">
                <a:ea typeface="굴림" charset="-127"/>
                <a:cs typeface="굴림" charset="-127"/>
              </a:rPr>
              <a:t>retourne toujours un </a:t>
            </a:r>
            <a:r>
              <a:rPr lang="fr-CA" altLang="ko-KR" sz="2000" b="1" dirty="0">
                <a:ea typeface="굴림" charset="-127"/>
                <a:cs typeface="굴림" charset="-127"/>
              </a:rPr>
              <a:t>estimé inférieur ou égal au coût réel à venir</a:t>
            </a:r>
            <a:r>
              <a:rPr lang="fr-CA" altLang="ko-KR" sz="2000" dirty="0">
                <a:ea typeface="굴림" charset="-127"/>
                <a:cs typeface="굴림" charset="-127"/>
              </a:rPr>
              <a:t>, on dit que </a:t>
            </a:r>
            <a:r>
              <a:rPr lang="fr-CA" altLang="ko-KR" sz="2000" i="1" dirty="0">
                <a:solidFill>
                  <a:srgbClr val="000000"/>
                </a:solidFill>
                <a:ea typeface="굴림" charset="-127"/>
                <a:cs typeface="굴림" charset="-127"/>
              </a:rPr>
              <a:t>h</a:t>
            </a:r>
            <a:r>
              <a:rPr lang="fr-CA" altLang="ko-KR" sz="2000" b="1" i="1" dirty="0">
                <a:solidFill>
                  <a:srgbClr val="000066"/>
                </a:solidFill>
                <a:ea typeface="굴림" charset="-127"/>
                <a:cs typeface="굴림" charset="-127"/>
              </a:rPr>
              <a:t> </a:t>
            </a:r>
            <a:r>
              <a:rPr lang="fr-CA" altLang="ko-KR" sz="2000" dirty="0">
                <a:solidFill>
                  <a:srgbClr val="000000"/>
                </a:solidFill>
                <a:ea typeface="굴림" charset="-127"/>
                <a:cs typeface="굴림" charset="-127"/>
              </a:rPr>
              <a:t>est</a:t>
            </a:r>
            <a:r>
              <a:rPr lang="fr-CA" altLang="ko-KR" sz="2000" b="1" i="1" dirty="0">
                <a:solidFill>
                  <a:srgbClr val="000000"/>
                </a:solidFill>
                <a:ea typeface="굴림" charset="-127"/>
                <a:cs typeface="굴림" charset="-127"/>
              </a:rPr>
              <a:t> </a:t>
            </a:r>
            <a:r>
              <a:rPr lang="fr-CA" altLang="ko-KR" sz="2000" b="1" dirty="0">
                <a:solidFill>
                  <a:srgbClr val="000000"/>
                </a:solidFill>
                <a:ea typeface="굴림" charset="-127"/>
                <a:cs typeface="굴림" charset="-127"/>
              </a:rPr>
              <a:t>admissible</a:t>
            </a:r>
            <a:r>
              <a:rPr lang="fr-FR" altLang="ko-KR" dirty="0">
                <a:ea typeface="굴림" charset="-127"/>
                <a:cs typeface="굴림" charset="-127"/>
              </a:rPr>
              <a:t> :</a:t>
            </a:r>
            <a:r>
              <a:rPr lang="fr-CA" altLang="ko-KR" sz="2000" dirty="0">
                <a:ea typeface="굴림" charset="-127"/>
                <a:cs typeface="굴림" charset="-127"/>
              </a:rPr>
              <a:t> </a:t>
            </a:r>
          </a:p>
          <a:p>
            <a:pPr lvl="1"/>
            <a:r>
              <a:rPr lang="fr-CA" altLang="ko-KR" dirty="0">
                <a:ea typeface="굴림" charset="-127"/>
                <a:cs typeface="굴림" charset="-127"/>
              </a:rPr>
              <a:t>d</a:t>
            </a:r>
            <a:r>
              <a:rPr lang="fr-CA" altLang="ko-KR" sz="1800" dirty="0">
                <a:ea typeface="굴림" charset="-127"/>
                <a:cs typeface="굴림" charset="-127"/>
              </a:rPr>
              <a:t>ans ce cas, </a:t>
            </a:r>
            <a:r>
              <a:rPr lang="fr-CA" altLang="ko-KR" sz="1800" b="1" dirty="0">
                <a:ea typeface="굴림" charset="-127"/>
                <a:cs typeface="굴림" charset="-127"/>
              </a:rPr>
              <a:t>A* retourne toujours un chemin optimal</a:t>
            </a:r>
            <a:endParaRPr lang="fr-CA" altLang="ko-KR" sz="1800" dirty="0">
              <a:ea typeface="굴림" charset="-127"/>
              <a:cs typeface="굴림" charset="-127"/>
            </a:endParaRPr>
          </a:p>
          <a:p>
            <a:r>
              <a:rPr lang="fr-CA" altLang="ko-KR" i="1" dirty="0">
                <a:solidFill>
                  <a:srgbClr val="000066"/>
                </a:solidFill>
                <a:ea typeface="굴림" charset="-127"/>
                <a:cs typeface="굴림" charset="-127"/>
              </a:rPr>
              <a:t>Parfois, on entend par </a:t>
            </a:r>
            <a:r>
              <a:rPr lang="fr-CA" altLang="ko-KR" sz="2000" i="1" dirty="0">
                <a:solidFill>
                  <a:srgbClr val="000066"/>
                </a:solidFill>
                <a:ea typeface="굴림" charset="-127"/>
                <a:cs typeface="굴림" charset="-127"/>
              </a:rPr>
              <a:t>A* la version de l’algorithme avec la condition additionnelle que h soit admissible</a:t>
            </a:r>
          </a:p>
          <a:p>
            <a:pPr lvl="1"/>
            <a:r>
              <a:rPr lang="fr-CA" altLang="ko-KR" dirty="0">
                <a:ea typeface="굴림" charset="-127"/>
                <a:cs typeface="굴림" charset="-127"/>
              </a:rPr>
              <a:t>A* est alors un </a:t>
            </a:r>
            <a:r>
              <a:rPr lang="fr-CA" altLang="ko-KR" i="1" dirty="0">
                <a:ea typeface="굴림" charset="-127"/>
                <a:cs typeface="굴림" charset="-127"/>
              </a:rPr>
              <a:t>Best</a:t>
            </a:r>
            <a:r>
              <a:rPr lang="fr-CA" altLang="ko-KR" dirty="0">
                <a:ea typeface="굴림" charset="-127"/>
                <a:cs typeface="굴림" charset="-127"/>
              </a:rPr>
              <a:t>-</a:t>
            </a:r>
            <a:r>
              <a:rPr lang="fr-CA" altLang="ko-KR" i="1" dirty="0">
                <a:ea typeface="굴림" charset="-127"/>
                <a:cs typeface="굴림" charset="-127"/>
              </a:rPr>
              <a:t>First</a:t>
            </a:r>
            <a:r>
              <a:rPr lang="fr-CA" altLang="ko-KR" dirty="0">
                <a:ea typeface="굴림" charset="-127"/>
                <a:cs typeface="굴림" charset="-127"/>
              </a:rPr>
              <a:t>-</a:t>
            </a:r>
            <a:r>
              <a:rPr lang="fr-CA" altLang="ko-KR" i="1" dirty="0" err="1">
                <a:ea typeface="굴림" charset="-127"/>
                <a:cs typeface="굴림" charset="-127"/>
              </a:rPr>
              <a:t>Search</a:t>
            </a:r>
            <a:r>
              <a:rPr lang="fr-CA" altLang="ko-KR" dirty="0">
                <a:ea typeface="굴림" charset="-127"/>
                <a:cs typeface="굴림" charset="-127"/>
              </a:rPr>
              <a:t> où </a:t>
            </a:r>
            <a:r>
              <a:rPr lang="fr-CA" altLang="ko-KR" i="1" dirty="0">
                <a:ea typeface="굴림" charset="-127"/>
                <a:cs typeface="굴림" charset="-127"/>
              </a:rPr>
              <a:t>f(n) = g(n) + h(n) </a:t>
            </a:r>
            <a:r>
              <a:rPr lang="fr-CA" altLang="ko-KR" b="1" dirty="0">
                <a:ea typeface="굴림" charset="-127"/>
                <a:cs typeface="굴림" charset="-127"/>
              </a:rPr>
              <a:t>et</a:t>
            </a:r>
            <a:r>
              <a:rPr lang="fr-CA" altLang="ko-KR" dirty="0">
                <a:ea typeface="굴림" charset="-127"/>
                <a:cs typeface="굴림" charset="-127"/>
              </a:rPr>
              <a:t> </a:t>
            </a:r>
            <a:r>
              <a:rPr lang="fr-CA" altLang="ko-KR" i="1" dirty="0">
                <a:ea typeface="굴림" charset="-127"/>
                <a:cs typeface="굴림" charset="-127"/>
              </a:rPr>
              <a:t>h(n)</a:t>
            </a:r>
            <a:r>
              <a:rPr lang="fr-CA" altLang="ko-KR" dirty="0">
                <a:ea typeface="굴림" charset="-127"/>
                <a:cs typeface="굴림" charset="-127"/>
              </a:rPr>
              <a:t> est admissible</a:t>
            </a:r>
            <a:endParaRPr lang="fr-CA" altLang="ko-KR" sz="18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24</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normAutofit/>
          </a:bodyPr>
          <a:lstStyle/>
          <a:p>
            <a:r>
              <a:rPr lang="fr-CA" altLang="ko-KR" dirty="0">
                <a:ea typeface="굴림" charset="-127"/>
                <a:cs typeface="굴림" charset="-127"/>
              </a:rPr>
              <a:t>Soit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(pas un estimé)  </a:t>
            </a:r>
            <a:r>
              <a:rPr lang="fr-CA" altLang="ko-KR" b="1" dirty="0">
                <a:ea typeface="굴림" charset="-127"/>
                <a:cs typeface="굴림" charset="-127"/>
              </a:rPr>
              <a:t>du chemin optimal</a:t>
            </a:r>
            <a:r>
              <a:rPr lang="fr-CA" altLang="ko-KR" dirty="0">
                <a:ea typeface="굴림" charset="-127"/>
                <a:cs typeface="굴림" charset="-127"/>
              </a:rPr>
              <a:t> du nœud initial au nœud but, </a:t>
            </a:r>
            <a:r>
              <a:rPr lang="fr-CA" altLang="ko-KR" b="1" dirty="0">
                <a:ea typeface="굴림" charset="-127"/>
                <a:cs typeface="굴림" charset="-127"/>
              </a:rPr>
              <a:t>passant par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entre le nœud initial et le nœud </a:t>
            </a:r>
            <a:r>
              <a:rPr lang="fr-CA" altLang="ko-KR" b="1" i="1" dirty="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exact du </a:t>
            </a:r>
            <a:r>
              <a:rPr lang="fr-CA" altLang="ko-KR" b="1" dirty="0">
                <a:ea typeface="굴림" charset="-127"/>
                <a:cs typeface="굴림" charset="-127"/>
              </a:rPr>
              <a:t>chemin optimal du nœud </a:t>
            </a:r>
            <a:r>
              <a:rPr lang="fr-CA" altLang="ko-KR" b="1" i="1" dirty="0">
                <a:ea typeface="굴림" charset="-127"/>
                <a:cs typeface="굴림" charset="-127"/>
              </a:rPr>
              <a:t>n</a:t>
            </a:r>
            <a:r>
              <a:rPr lang="fr-CA" altLang="ko-KR" b="1" dirty="0">
                <a:ea typeface="굴림" charset="-127"/>
                <a:cs typeface="굴림" charset="-127"/>
              </a:rPr>
              <a:t> au nœud but</a:t>
            </a:r>
          </a:p>
          <a:p>
            <a:endParaRPr lang="fr-CA" altLang="ko-KR" b="1" dirty="0">
              <a:ea typeface="굴림" charset="-127"/>
              <a:cs typeface="굴림" charset="-127"/>
            </a:endParaRPr>
          </a:p>
          <a:p>
            <a:r>
              <a:rPr lang="fr-CA" altLang="ko-KR" dirty="0">
                <a:ea typeface="굴림" charset="-127"/>
                <a:cs typeface="굴림" charset="-127"/>
              </a:rPr>
              <a:t>On a donc que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p>
          <a:p>
            <a:endParaRPr lang="fr-CA" altLang="ko-KR" dirty="0">
              <a:ea typeface="굴림" charset="-127"/>
              <a:cs typeface="굴림" charset="-127"/>
            </a:endParaRPr>
          </a:p>
          <a:p>
            <a:r>
              <a:rPr lang="fr-CA" altLang="ko-KR" b="1" dirty="0">
                <a:ea typeface="굴림" charset="-127"/>
                <a:cs typeface="굴림" charset="-127"/>
                <a:sym typeface="Symbol" charset="2"/>
              </a:rPr>
              <a:t>Si l’heuristique est admissible</a:t>
            </a:r>
            <a:r>
              <a:rPr lang="fr-CA" altLang="ko-KR" dirty="0">
                <a:ea typeface="굴림" charset="-127"/>
                <a:cs typeface="굴림" charset="-127"/>
                <a:sym typeface="Symbol" charset="2"/>
              </a:rPr>
              <a:t>, p</a:t>
            </a:r>
            <a:r>
              <a:rPr lang="fr-CA" altLang="ko-KR" dirty="0">
                <a:ea typeface="굴림" charset="-127"/>
                <a:cs typeface="굴림" charset="-127"/>
              </a:rPr>
              <a:t>our chaque nœud </a:t>
            </a:r>
            <a:r>
              <a:rPr lang="fr-CA" altLang="ko-KR" i="1" dirty="0">
                <a:ea typeface="굴림" charset="-127"/>
                <a:cs typeface="굴림" charset="-127"/>
              </a:rPr>
              <a:t>n</a:t>
            </a:r>
            <a:r>
              <a:rPr lang="fr-CA" altLang="ko-KR" dirty="0">
                <a:ea typeface="굴림" charset="-127"/>
                <a:cs typeface="굴림" charset="-127"/>
              </a:rPr>
              <a:t> exploré par A*, on peut montrer que l’on a toujours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r>
              <a:rPr lang="fr-CA" altLang="ko-KR" i="1" dirty="0">
                <a:ea typeface="굴림" charset="-127"/>
                <a:cs typeface="굴림" charset="-127"/>
              </a:rPr>
              <a:t> </a:t>
            </a:r>
            <a:r>
              <a:rPr lang="fr-CA" altLang="ko-KR" i="1" dirty="0">
                <a:ea typeface="굴림" charset="-127"/>
                <a:cs typeface="굴림" charset="-127"/>
                <a:sym typeface="Symbol" charset="2"/>
              </a:rPr>
              <a:t> f*</a:t>
            </a:r>
            <a:r>
              <a:rPr lang="fr-CA" altLang="ko-KR" dirty="0">
                <a:ea typeface="굴림" charset="-127"/>
                <a:cs typeface="굴림" charset="-127"/>
                <a:sym typeface="Symbol" charset="2"/>
              </a:rPr>
              <a:t>(</a:t>
            </a:r>
            <a:r>
              <a:rPr lang="fr-CA" altLang="ko-KR" i="1" dirty="0">
                <a:ea typeface="굴림" charset="-127"/>
                <a:cs typeface="굴림" charset="-127"/>
                <a:sym typeface="Symbol" charset="2"/>
              </a:rPr>
              <a:t>n</a:t>
            </a:r>
            <a:r>
              <a:rPr lang="fr-CA" altLang="ko-KR" dirty="0">
                <a:ea typeface="굴림" charset="-127"/>
                <a:cs typeface="굴림" charset="-127"/>
                <a:sym typeface="Symbol" charset="2"/>
              </a:rPr>
              <a:t>)</a:t>
            </a: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25</a:t>
            </a:fld>
            <a:endParaRPr lang="fr-CA"/>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lstStyle/>
          <a:p>
            <a:r>
              <a:rPr lang="fr-CA" altLang="ko-KR" sz="2000" dirty="0">
                <a:ea typeface="굴림" charset="-127"/>
                <a:cs typeface="굴림" charset="-127"/>
              </a:rPr>
              <a:t>Si quelque soit un nœud </a:t>
            </a:r>
            <a:r>
              <a:rPr lang="fr-CA" altLang="ko-KR" sz="2000" i="1" dirty="0">
                <a:ea typeface="굴림" charset="-127"/>
                <a:cs typeface="굴림" charset="-127"/>
              </a:rPr>
              <a:t>n</a:t>
            </a:r>
            <a:r>
              <a:rPr lang="fr-CA" altLang="ko-KR" sz="2000" i="1" baseline="-25000" dirty="0">
                <a:ea typeface="굴림" charset="-127"/>
                <a:cs typeface="굴림" charset="-127"/>
              </a:rPr>
              <a:t>1</a:t>
            </a:r>
            <a:r>
              <a:rPr lang="fr-CA" altLang="ko-KR" sz="2000" dirty="0">
                <a:ea typeface="굴림" charset="-127"/>
                <a:cs typeface="굴림" charset="-127"/>
              </a:rPr>
              <a:t> et son successeur</a:t>
            </a:r>
            <a:r>
              <a:rPr lang="fr-CA" altLang="ko-KR" sz="2000" i="1" dirty="0">
                <a:ea typeface="굴림" charset="-127"/>
                <a:cs typeface="굴림" charset="-127"/>
              </a:rPr>
              <a:t> n</a:t>
            </a:r>
            <a:r>
              <a:rPr lang="fr-CA" altLang="ko-KR" sz="2000" i="1" baseline="-25000" dirty="0">
                <a:ea typeface="굴림" charset="-127"/>
                <a:cs typeface="굴림" charset="-127"/>
              </a:rPr>
              <a:t>2</a:t>
            </a:r>
            <a:r>
              <a:rPr lang="fr-CA" altLang="ko-KR" sz="2000" dirty="0">
                <a:ea typeface="굴림" charset="-127"/>
                <a:cs typeface="굴림" charset="-127"/>
              </a:rPr>
              <a:t>, nous avons toujours </a:t>
            </a:r>
            <a:br>
              <a:rPr lang="fr-CA" altLang="ko-KR" sz="2000" dirty="0">
                <a:ea typeface="굴림" charset="-127"/>
                <a:cs typeface="굴림" charset="-127"/>
              </a:rPr>
            </a:br>
            <a:br>
              <a:rPr lang="fr-CA" altLang="ko-KR" sz="2000" dirty="0">
                <a:ea typeface="굴림" charset="-127"/>
                <a:cs typeface="굴림" charset="-127"/>
              </a:rPr>
            </a:br>
            <a:r>
              <a:rPr lang="fr-CA" altLang="ko-KR" sz="2000" dirty="0">
                <a:ea typeface="굴림" charset="-127"/>
                <a:cs typeface="굴림" charset="-127"/>
              </a:rPr>
              <a:t>						</a:t>
            </a:r>
            <a:r>
              <a:rPr lang="fr-CA" altLang="ko-KR" sz="2000" i="1" dirty="0">
                <a:ea typeface="굴림" charset="-127"/>
                <a:cs typeface="굴림" charset="-127"/>
              </a:rPr>
              <a:t>h(n</a:t>
            </a:r>
            <a:r>
              <a:rPr lang="fr-CA" altLang="ko-KR" sz="2000" baseline="-25000" dirty="0">
                <a:ea typeface="굴림" charset="-127"/>
                <a:cs typeface="굴림" charset="-127"/>
              </a:rPr>
              <a:t>1</a:t>
            </a:r>
            <a:r>
              <a:rPr lang="fr-CA" altLang="ko-KR" sz="2000" i="1" dirty="0">
                <a:ea typeface="굴림" charset="-127"/>
                <a:cs typeface="굴림" charset="-127"/>
              </a:rPr>
              <a:t>) </a:t>
            </a:r>
            <a:r>
              <a:rPr lang="fr-CA" altLang="ko-KR" sz="2000" i="1" dirty="0">
                <a:ea typeface="굴림" charset="-127"/>
                <a:cs typeface="굴림" charset="-127"/>
                <a:sym typeface="Symbol" charset="2"/>
              </a:rPr>
              <a:t>  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 </a:t>
            </a:r>
            <a:r>
              <a:rPr lang="fr-CA" altLang="ko-KR" sz="2000" i="1" dirty="0">
                <a:ea typeface="굴림" charset="-127"/>
                <a:cs typeface="굴림" charset="-127"/>
              </a:rPr>
              <a:t>h(n</a:t>
            </a:r>
            <a:r>
              <a:rPr lang="fr-CA" altLang="ko-KR" sz="2000" baseline="-25000" dirty="0">
                <a:ea typeface="굴림" charset="-127"/>
                <a:cs typeface="굴림" charset="-127"/>
              </a:rPr>
              <a:t>2</a:t>
            </a:r>
            <a:r>
              <a:rPr lang="fr-CA" altLang="ko-KR" sz="2000" i="1" dirty="0">
                <a:ea typeface="굴림" charset="-127"/>
                <a:cs typeface="굴림" charset="-127"/>
              </a:rPr>
              <a:t>)</a:t>
            </a:r>
            <a:br>
              <a:rPr lang="fr-CA" altLang="ko-KR" i="1" dirty="0">
                <a:ea typeface="굴림" charset="-127"/>
                <a:cs typeface="굴림" charset="-127"/>
                <a:sym typeface="Symbol" charset="2"/>
              </a:rPr>
            </a:br>
            <a:br>
              <a:rPr lang="fr-CA" altLang="ko-KR" i="1" dirty="0">
                <a:ea typeface="굴림" charset="-127"/>
                <a:cs typeface="굴림" charset="-127"/>
                <a:sym typeface="Symbol" charset="2"/>
              </a:rPr>
            </a:br>
            <a:r>
              <a:rPr lang="fr-CA" altLang="ko-KR" sz="2000" dirty="0">
                <a:ea typeface="굴림" charset="-127"/>
                <a:cs typeface="굴림" charset="-127"/>
                <a:sym typeface="Symbol" charset="2"/>
              </a:rPr>
              <a:t>où </a:t>
            </a:r>
            <a:r>
              <a:rPr lang="fr-CA" altLang="ko-KR" sz="2000" i="1" dirty="0">
                <a:ea typeface="굴림" charset="-127"/>
                <a:cs typeface="굴림" charset="-127"/>
                <a:sym typeface="Symbol" charset="2"/>
              </a:rPr>
              <a:t>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r>
              <a:rPr lang="fr-CA" altLang="ko-KR" sz="2000" dirty="0">
                <a:ea typeface="굴림" charset="-127"/>
                <a:cs typeface="굴림" charset="-127"/>
                <a:sym typeface="Symbol" charset="2"/>
              </a:rPr>
              <a:t>est le coût de l’arc</a:t>
            </a:r>
            <a:r>
              <a:rPr lang="fr-CA" altLang="ko-KR" sz="2000" i="1" dirty="0">
                <a:ea typeface="굴림" charset="-127"/>
                <a:cs typeface="굴림" charset="-127"/>
                <a:sym typeface="Symbol" charset="2"/>
              </a:rPr>
              <a:t> (n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br>
              <a:rPr lang="fr-CA" altLang="ko-KR" dirty="0">
                <a:ea typeface="굴림" charset="-127"/>
                <a:cs typeface="굴림" charset="-127"/>
                <a:sym typeface="Symbol" charset="2"/>
              </a:rPr>
            </a:br>
            <a:br>
              <a:rPr lang="fr-CA" altLang="ko-KR" dirty="0">
                <a:ea typeface="굴림" charset="-127"/>
                <a:cs typeface="굴림" charset="-127"/>
                <a:sym typeface="Symbol" charset="2"/>
              </a:rPr>
            </a:br>
            <a:r>
              <a:rPr lang="fr-CA" altLang="ko-KR" dirty="0">
                <a:ea typeface="굴림" charset="-127"/>
                <a:cs typeface="굴림" charset="-127"/>
                <a:sym typeface="Symbol" charset="2"/>
              </a:rPr>
              <a:t>O</a:t>
            </a:r>
            <a:r>
              <a:rPr lang="fr-CA" altLang="ko-KR" sz="2000" dirty="0">
                <a:ea typeface="굴림" charset="-127"/>
                <a:cs typeface="굴림" charset="-127"/>
                <a:sym typeface="Symbol" charset="2"/>
              </a:rPr>
              <a:t>n dit alors que </a:t>
            </a:r>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t>
            </a:r>
            <a:r>
              <a:rPr lang="fr-CA" altLang="ko-KR" sz="2000" b="1" dirty="0">
                <a:solidFill>
                  <a:srgbClr val="000000"/>
                </a:solidFill>
                <a:ea typeface="굴림" charset="-127"/>
                <a:cs typeface="굴림" charset="-127"/>
                <a:sym typeface="Symbol" charset="2"/>
              </a:rPr>
              <a:t>cohérente</a:t>
            </a:r>
            <a:r>
              <a:rPr lang="fr-CA" altLang="ko-KR" sz="2000" i="1" dirty="0">
                <a:solidFill>
                  <a:srgbClr val="000066"/>
                </a:solidFill>
                <a:ea typeface="굴림" charset="-127"/>
                <a:cs typeface="굴림" charset="-127"/>
                <a:sym typeface="Symbol" charset="2"/>
              </a:rPr>
              <a:t> </a:t>
            </a:r>
            <a:r>
              <a:rPr lang="fr-CA" altLang="ko-KR" sz="2000" dirty="0">
                <a:ea typeface="굴림" charset="-127"/>
                <a:cs typeface="굴림" charset="-127"/>
                <a:sym typeface="Symbol" charset="2"/>
              </a:rPr>
              <a:t>(on dit aussi parfois </a:t>
            </a:r>
            <a:r>
              <a:rPr lang="fr-CA" altLang="ko-KR" sz="2000" b="1" dirty="0">
                <a:solidFill>
                  <a:srgbClr val="000000"/>
                </a:solidFill>
                <a:ea typeface="굴림" charset="-127"/>
                <a:cs typeface="굴림" charset="-127"/>
                <a:sym typeface="Symbol" charset="2"/>
              </a:rPr>
              <a:t>monotone</a:t>
            </a:r>
            <a:r>
              <a:rPr lang="fr-CA" altLang="ko-KR" sz="2000" i="1" dirty="0">
                <a:solidFill>
                  <a:srgbClr val="000066"/>
                </a:solidFill>
                <a:ea typeface="굴림" charset="-127"/>
                <a:cs typeface="굴림" charset="-127"/>
                <a:sym typeface="Symbol" charset="2"/>
              </a:rPr>
              <a:t> – </a:t>
            </a:r>
            <a:r>
              <a:rPr lang="fr-CA" altLang="ko-KR" sz="2000" dirty="0">
                <a:ea typeface="굴림" charset="-127"/>
                <a:cs typeface="굴림" charset="-127"/>
                <a:sym typeface="Symbol" charset="2"/>
              </a:rPr>
              <a:t>mais c’est en réalité </a:t>
            </a:r>
            <a:r>
              <a:rPr lang="fr-CA" altLang="ko-KR" sz="2000" i="1" dirty="0">
                <a:ea typeface="굴림" charset="-127"/>
                <a:cs typeface="굴림" charset="-127"/>
                <a:sym typeface="Symbol" charset="2"/>
              </a:rPr>
              <a:t>f</a:t>
            </a:r>
            <a:r>
              <a:rPr lang="fr-CA" altLang="ko-KR" sz="2000" dirty="0">
                <a:ea typeface="굴림" charset="-127"/>
                <a:cs typeface="굴림" charset="-127"/>
                <a:sym typeface="Symbol" charset="2"/>
              </a:rPr>
              <a:t> qui devient monotone</a:t>
            </a:r>
            <a:r>
              <a:rPr lang="fr-CA" altLang="ko-KR" sz="2000" dirty="0">
                <a:solidFill>
                  <a:srgbClr val="000066"/>
                </a:solidFill>
                <a:ea typeface="굴림" charset="-127"/>
                <a:cs typeface="굴림" charset="-127"/>
                <a:sym typeface="Symbol" charset="2"/>
              </a:rPr>
              <a:t>)</a:t>
            </a:r>
            <a:r>
              <a:rPr lang="fr-CA" altLang="ko-KR" sz="2000" i="1" dirty="0">
                <a:solidFill>
                  <a:srgbClr val="000066"/>
                </a:solidFill>
                <a:ea typeface="굴림" charset="-127"/>
                <a:cs typeface="굴림" charset="-127"/>
                <a:sym typeface="Symbol" charset="2"/>
              </a:rPr>
              <a:t>.</a:t>
            </a:r>
            <a:r>
              <a:rPr lang="fr-CA" altLang="ko-KR" sz="2000" dirty="0">
                <a:ea typeface="굴림" charset="-127"/>
                <a:cs typeface="굴림" charset="-127"/>
                <a:sym typeface="Symbol" charset="2"/>
              </a:rPr>
              <a:t> Dans ce cas</a:t>
            </a:r>
            <a:r>
              <a:rPr lang="fr-FR" altLang="ko-KR" dirty="0">
                <a:ea typeface="굴림" charset="-127"/>
                <a:cs typeface="굴림" charset="-127"/>
                <a:sym typeface="Symbol" charset="2"/>
              </a:rPr>
              <a:t> :</a:t>
            </a:r>
            <a:endParaRPr lang="fr-CA" altLang="ko-KR" sz="2000" dirty="0">
              <a:ea typeface="굴림" charset="-127"/>
              <a:cs typeface="굴림" charset="-127"/>
              <a:sym typeface="Symbol" charset="2"/>
            </a:endParaRPr>
          </a:p>
          <a:p>
            <a:pPr lvl="1"/>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aussi admissible</a:t>
            </a:r>
          </a:p>
          <a:p>
            <a:pPr lvl="1"/>
            <a:r>
              <a:rPr lang="fr-CA" altLang="ko-KR" sz="2000" dirty="0">
                <a:ea typeface="굴림" charset="-127"/>
                <a:cs typeface="굴림" charset="-127"/>
                <a:sym typeface="Symbol" charset="2"/>
              </a:rPr>
              <a:t>chaque fois que A* choisit un nœud au début de open, cela veut dire que A* a déjà trouvé un chemin optimal vers ce nœud</a:t>
            </a:r>
            <a:r>
              <a:rPr lang="fr-FR" altLang="ko-KR" sz="2000" dirty="0">
                <a:ea typeface="굴림" charset="-127"/>
                <a:cs typeface="굴림" charset="-127"/>
                <a:sym typeface="Symbol" charset="2"/>
              </a:rPr>
              <a:t> :</a:t>
            </a:r>
            <a:r>
              <a:rPr lang="fr-CA" altLang="ko-KR" sz="2000" dirty="0">
                <a:ea typeface="굴림" charset="-127"/>
                <a:cs typeface="굴림" charset="-127"/>
                <a:sym typeface="Symbol" charset="2"/>
              </a:rPr>
              <a:t> le nœud ne sera plus jamais revisité!</a:t>
            </a: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26</a:t>
            </a:fld>
            <a:endParaRPr lang="fr-CA"/>
          </a:p>
        </p:txBody>
      </p:sp>
    </p:spTree>
    <p:extLst>
      <p:ext uri="{BB962C8B-B14F-4D97-AF65-F5344CB8AC3E}">
        <p14:creationId xmlns:p14="http://schemas.microsoft.com/office/powerpoint/2010/main" val="110037234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0" name="Rectangle 3"/>
          <p:cNvSpPr>
            <a:spLocks noGrp="1" noChangeArrowheads="1"/>
          </p:cNvSpPr>
          <p:nvPr>
            <p:ph type="body" idx="1"/>
          </p:nvPr>
        </p:nvSpPr>
        <p:spPr>
          <a:xfrm>
            <a:off x="609600" y="1752600"/>
            <a:ext cx="7772400" cy="4114800"/>
          </a:xfrm>
        </p:spPr>
        <p:txBody>
          <a:bodyPr>
            <a:normAutofit lnSpcReduction="10000"/>
          </a:bodyPr>
          <a:lstStyle/>
          <a:p>
            <a:r>
              <a:rPr lang="fr-FR" altLang="ko-KR" sz="2000" dirty="0">
                <a:ea typeface="굴림" charset="-127"/>
                <a:cs typeface="굴림" charset="-127"/>
              </a:rPr>
              <a:t>Si on a deux heuristiques</a:t>
            </a:r>
            <a:r>
              <a:rPr lang="fr-FR" altLang="ko-KR" sz="2000" i="1" dirty="0">
                <a:ea typeface="굴림" charset="-127"/>
                <a:cs typeface="굴림" charset="-127"/>
              </a:rPr>
              <a:t> admissibles</a:t>
            </a:r>
            <a:r>
              <a:rPr lang="fr-FR" altLang="ko-KR" sz="2000" dirty="0">
                <a:ea typeface="굴림" charset="-127"/>
                <a:cs typeface="굴림" charset="-127"/>
              </a:rPr>
              <a:t>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dirty="0">
                <a:ea typeface="굴림" charset="-127"/>
                <a:cs typeface="굴림" charset="-127"/>
              </a:rPr>
              <a:t> et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tel que </a:t>
            </a:r>
            <a:r>
              <a:rPr lang="fr-FR" altLang="ko-KR" sz="2000" i="1" dirty="0">
                <a:ea typeface="굴림" charset="-127"/>
                <a:cs typeface="굴림" charset="-127"/>
              </a:rPr>
              <a:t>h</a:t>
            </a:r>
            <a:r>
              <a:rPr lang="fr-FR" altLang="ko-KR" sz="2000" baseline="-25000" dirty="0">
                <a:ea typeface="굴림" charset="-127"/>
                <a:cs typeface="굴림" charset="-127"/>
              </a:rPr>
              <a:t>1</a:t>
            </a:r>
            <a:r>
              <a:rPr lang="fr-FR" altLang="ko-KR" sz="2000" i="1" dirty="0">
                <a:ea typeface="굴림" charset="-127"/>
                <a:cs typeface="굴림" charset="-127"/>
              </a:rPr>
              <a:t>(n)</a:t>
            </a:r>
            <a:r>
              <a:rPr lang="fr-FR" altLang="ko-KR" sz="2000" dirty="0">
                <a:ea typeface="굴림" charset="-127"/>
                <a:cs typeface="굴림" charset="-127"/>
              </a:rPr>
              <a:t> &lt;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alors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i="1" dirty="0">
                <a:ea typeface="굴림" charset="-127"/>
                <a:cs typeface="굴림" charset="-127"/>
              </a:rPr>
              <a:t>(n)</a:t>
            </a:r>
            <a:r>
              <a:rPr lang="fr-FR" altLang="ko-KR" sz="2000" dirty="0">
                <a:ea typeface="굴림" charset="-127"/>
                <a:cs typeface="굴림" charset="-127"/>
              </a:rPr>
              <a:t> conduit </a:t>
            </a:r>
            <a:r>
              <a:rPr lang="fr-FR" altLang="ko-KR" sz="2000" b="1" dirty="0">
                <a:ea typeface="굴림" charset="-127"/>
                <a:cs typeface="굴림" charset="-127"/>
              </a:rPr>
              <a:t>généralement</a:t>
            </a:r>
            <a:r>
              <a:rPr lang="fr-FR" altLang="ko-KR" sz="2000" dirty="0">
                <a:ea typeface="굴림" charset="-127"/>
                <a:cs typeface="굴림" charset="-127"/>
              </a:rPr>
              <a:t> </a:t>
            </a:r>
            <a:r>
              <a:rPr lang="fr-FR" altLang="ko-KR" sz="2000" b="1" dirty="0">
                <a:ea typeface="굴림" charset="-127"/>
                <a:cs typeface="굴림" charset="-127"/>
              </a:rPr>
              <a:t>(pas toujours!) </a:t>
            </a:r>
            <a:r>
              <a:rPr lang="fr-FR" altLang="ko-KR" sz="2000" dirty="0">
                <a:ea typeface="굴림" charset="-127"/>
                <a:cs typeface="굴림" charset="-127"/>
              </a:rPr>
              <a:t>plus vite au but : avec </a:t>
            </a:r>
            <a:r>
              <a:rPr lang="fr-FR" altLang="ko-KR" sz="2000" i="1" dirty="0">
                <a:ea typeface="굴림" charset="-127"/>
                <a:cs typeface="굴림" charset="-127"/>
              </a:rPr>
              <a:t>h</a:t>
            </a:r>
            <a:r>
              <a:rPr lang="fr-FR" altLang="ko-KR" sz="2000" baseline="-25000" dirty="0">
                <a:ea typeface="굴림" charset="-127"/>
                <a:cs typeface="굴림" charset="-127"/>
              </a:rPr>
              <a:t>2</a:t>
            </a:r>
            <a:r>
              <a:rPr lang="fr-FR" altLang="ko-KR" sz="2000" dirty="0">
                <a:ea typeface="굴림" charset="-127"/>
                <a:cs typeface="굴림" charset="-127"/>
              </a:rPr>
              <a:t>, A* explore </a:t>
            </a:r>
            <a:r>
              <a:rPr lang="fr-FR" altLang="ko-KR" sz="2000" b="1" dirty="0">
                <a:ea typeface="굴림" charset="-127"/>
                <a:cs typeface="굴림" charset="-127"/>
              </a:rPr>
              <a:t>en général (pas toujours!) </a:t>
            </a:r>
            <a:r>
              <a:rPr lang="fr-FR" altLang="ko-KR" sz="2000" dirty="0">
                <a:ea typeface="굴림" charset="-127"/>
                <a:cs typeface="굴림" charset="-127"/>
              </a:rPr>
              <a:t>moins ou autant de nœuds avant d’arriver au but qu’avec </a:t>
            </a:r>
            <a:r>
              <a:rPr lang="fr-FR" altLang="ko-KR" sz="2000" i="1" dirty="0">
                <a:ea typeface="굴림" charset="-127"/>
                <a:cs typeface="굴림" charset="-127"/>
              </a:rPr>
              <a:t>h</a:t>
            </a:r>
            <a:r>
              <a:rPr lang="fr-FR" altLang="ko-KR" sz="2000" baseline="-25000" dirty="0">
                <a:ea typeface="굴림" charset="-127"/>
                <a:cs typeface="굴림" charset="-127"/>
              </a:rPr>
              <a:t>1</a:t>
            </a:r>
          </a:p>
          <a:p>
            <a:endParaRPr lang="fr-FR" altLang="ko-KR" sz="2000" dirty="0">
              <a:ea typeface="굴림" charset="-127"/>
              <a:cs typeface="굴림" charset="-127"/>
            </a:endParaRPr>
          </a:p>
          <a:p>
            <a:pPr lvl="1"/>
            <a:r>
              <a:rPr lang="fr-FR" altLang="ko-KR" dirty="0">
                <a:ea typeface="굴림" charset="-127"/>
                <a:cs typeface="굴림" charset="-127"/>
              </a:rPr>
              <a:t>C’est une idée répandue, mais fausse, que </a:t>
            </a:r>
            <a:r>
              <a:rPr lang="fr-FR" altLang="ko-KR" i="1" dirty="0">
                <a:ea typeface="굴림" charset="-127"/>
                <a:cs typeface="굴림" charset="-127"/>
              </a:rPr>
              <a:t>h</a:t>
            </a:r>
            <a:r>
              <a:rPr lang="fr-FR" altLang="ko-KR" i="1" baseline="-25000" dirty="0">
                <a:ea typeface="굴림" charset="-127"/>
                <a:cs typeface="굴림" charset="-127"/>
              </a:rPr>
              <a:t>2</a:t>
            </a:r>
            <a:r>
              <a:rPr lang="fr-FR" altLang="ko-KR" dirty="0">
                <a:ea typeface="굴림" charset="-127"/>
                <a:cs typeface="굴림" charset="-127"/>
              </a:rPr>
              <a:t> serait toujours meilleur. Voir  </a:t>
            </a:r>
            <a:r>
              <a:rPr lang="fr-FR" altLang="ko-KR" dirty="0">
                <a:ea typeface="굴림" charset="-127"/>
                <a:cs typeface="굴림" charset="-127"/>
                <a:hlinkClick r:id="rId3"/>
              </a:rPr>
              <a:t>http://www.aaai.org/ocs/index.php/SOCS/SOCS10/paper/viewFile/2073/2500</a:t>
            </a:r>
            <a:r>
              <a:rPr lang="fr-FR" altLang="ko-KR" dirty="0">
                <a:ea typeface="굴림" charset="-127"/>
                <a:cs typeface="굴림" charset="-127"/>
              </a:rPr>
              <a:t> </a:t>
            </a:r>
          </a:p>
          <a:p>
            <a:endParaRPr lang="fr-FR" altLang="ko-KR" sz="2000" dirty="0">
              <a:ea typeface="굴림" charset="-127"/>
              <a:cs typeface="굴림" charset="-127"/>
            </a:endParaRPr>
          </a:p>
          <a:p>
            <a:r>
              <a:rPr lang="fr-FR" altLang="ko-KR" sz="2000" dirty="0">
                <a:ea typeface="굴림" charset="-127"/>
                <a:cs typeface="굴림" charset="-127"/>
              </a:rPr>
              <a:t>Si </a:t>
            </a:r>
            <a:r>
              <a:rPr lang="fr-FR" altLang="ko-KR" sz="2000" i="1" dirty="0">
                <a:ea typeface="굴림" charset="-127"/>
                <a:cs typeface="굴림" charset="-127"/>
              </a:rPr>
              <a:t>h</a:t>
            </a:r>
            <a:r>
              <a:rPr lang="fr-FR" altLang="ko-KR" sz="2000" dirty="0">
                <a:ea typeface="굴림" charset="-127"/>
                <a:cs typeface="굴림" charset="-127"/>
              </a:rPr>
              <a:t> n’est pas admissible, soit </a:t>
            </a:r>
            <a:r>
              <a:rPr lang="fr-FR" altLang="ko-KR" sz="2000" i="1" dirty="0">
                <a:ea typeface="굴림" charset="-127"/>
                <a:cs typeface="굴림" charset="-127"/>
              </a:rPr>
              <a:t>b </a:t>
            </a:r>
            <a:r>
              <a:rPr lang="fr-FR" altLang="ko-KR" sz="2000" dirty="0">
                <a:ea typeface="굴림" charset="-127"/>
                <a:cs typeface="굴림" charset="-127"/>
              </a:rPr>
              <a:t>la borne supérieure sur la surestimation du coût, </a:t>
            </a:r>
            <a:r>
              <a:rPr lang="fr-FR" altLang="ko-KR" sz="2000" dirty="0" err="1">
                <a:ea typeface="굴림" charset="-127"/>
                <a:cs typeface="굴림" charset="-127"/>
              </a:rPr>
              <a:t>c-à-d</a:t>
            </a:r>
            <a:r>
              <a:rPr lang="fr-FR" altLang="ko-KR" sz="2000" dirty="0">
                <a:ea typeface="굴림" charset="-127"/>
                <a:cs typeface="굴림" charset="-127"/>
              </a:rPr>
              <a:t>. on a toujours </a:t>
            </a:r>
            <a:r>
              <a:rPr lang="fr-FR" altLang="ko-KR" sz="2000" i="1" dirty="0">
                <a:ea typeface="굴림" charset="-127"/>
                <a:cs typeface="굴림" charset="-127"/>
              </a:rPr>
              <a:t>h(n) </a:t>
            </a:r>
            <a:r>
              <a:rPr lang="fr-FR" altLang="ko-KR" sz="2000" i="1" dirty="0">
                <a:ea typeface="굴림" charset="-127"/>
                <a:cs typeface="굴림" charset="-127"/>
                <a:sym typeface="Symbol" charset="2"/>
              </a:rPr>
              <a:t>  h*(n) + b :</a:t>
            </a:r>
            <a:endParaRPr lang="fr-FR" altLang="ko-KR" sz="2000" dirty="0">
              <a:ea typeface="굴림" charset="-127"/>
              <a:cs typeface="굴림" charset="-127"/>
              <a:sym typeface="Symbol" charset="2"/>
            </a:endParaRPr>
          </a:p>
          <a:p>
            <a:pPr lvl="1"/>
            <a:r>
              <a:rPr lang="fr-FR" altLang="ko-KR" sz="1800" dirty="0">
                <a:ea typeface="굴림" charset="-127"/>
                <a:cs typeface="굴림" charset="-127"/>
                <a:sym typeface="Symbol" charset="2"/>
              </a:rPr>
              <a:t>A* retournera une solution dont le coût est au plus </a:t>
            </a:r>
            <a:r>
              <a:rPr lang="fr-FR" altLang="ko-KR" sz="1800" i="1" dirty="0">
                <a:ea typeface="굴림" charset="-127"/>
                <a:cs typeface="굴림" charset="-127"/>
                <a:sym typeface="Symbol" charset="2"/>
              </a:rPr>
              <a:t>b </a:t>
            </a:r>
            <a:r>
              <a:rPr lang="fr-FR" altLang="ko-KR" sz="1800" dirty="0">
                <a:ea typeface="굴림" charset="-127"/>
                <a:cs typeface="굴림" charset="-127"/>
                <a:sym typeface="Symbol" charset="2"/>
              </a:rPr>
              <a:t>de plus que le coût optimal, </a:t>
            </a:r>
            <a:r>
              <a:rPr lang="fr-FR" altLang="ko-KR" sz="1800" dirty="0" err="1">
                <a:ea typeface="굴림" charset="-127"/>
                <a:cs typeface="굴림" charset="-127"/>
                <a:sym typeface="Symbol" charset="2"/>
              </a:rPr>
              <a:t>c-à-d</a:t>
            </a:r>
            <a:r>
              <a:rPr lang="fr-FR" altLang="ko-KR" sz="1800" dirty="0">
                <a:ea typeface="굴림" charset="-127"/>
                <a:cs typeface="굴림" charset="-127"/>
                <a:sym typeface="Symbol" charset="2"/>
              </a:rPr>
              <a:t>., A* ne se trompe pas plus que </a:t>
            </a:r>
            <a:r>
              <a:rPr lang="fr-FR" altLang="ko-KR" sz="1800" i="1" dirty="0">
                <a:ea typeface="굴림" charset="-127"/>
                <a:cs typeface="굴림" charset="-127"/>
                <a:sym typeface="Symbol" charset="2"/>
              </a:rPr>
              <a:t>b</a:t>
            </a:r>
            <a:r>
              <a:rPr lang="fr-FR" altLang="ko-KR" sz="1800" dirty="0">
                <a:ea typeface="굴림" charset="-127"/>
                <a:cs typeface="굴림" charset="-127"/>
                <a:sym typeface="Symbol" charset="2"/>
              </a:rPr>
              <a:t> sur l’optimalité.</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85000" lnSpcReduction="10000"/>
          </a:bodyPr>
          <a:lstStyle/>
          <a:p>
            <a:r>
              <a:rPr lang="fr-FR" dirty="0"/>
              <a:t>Étant donné une fonction heuristique non admissible, l’algorithme A* donne toujours une solution lorsqu’elle existe, mais il n’y a pas de certitude qu’elle soit optimale</a:t>
            </a:r>
          </a:p>
          <a:p>
            <a:pPr lvl="1"/>
            <a:r>
              <a:rPr lang="fr-FR" sz="2000" dirty="0">
                <a:solidFill>
                  <a:srgbClr val="6600CC"/>
                </a:solidFill>
              </a:rPr>
              <a:t>Vrai</a:t>
            </a:r>
          </a:p>
          <a:p>
            <a:r>
              <a:rPr lang="fr-FR" dirty="0"/>
              <a:t>Si les coûts des arcs sont tous égaux à 1 et la fonction heuristique retourne tout le temps 0, alors A* retourne toujours une solution optimale lorsqu’elle existe</a:t>
            </a:r>
          </a:p>
          <a:p>
            <a:pPr lvl="1"/>
            <a:r>
              <a:rPr lang="fr-FR" sz="2000" dirty="0">
                <a:solidFill>
                  <a:srgbClr val="6600CC"/>
                </a:solidFill>
              </a:rPr>
              <a:t>Vrai </a:t>
            </a:r>
          </a:p>
          <a:p>
            <a:pPr lvl="1"/>
            <a:r>
              <a:rPr lang="fr-FR" sz="2000" dirty="0"/>
              <a:t>Une idée faussement répandue est que A* se comporte dans ce cas comme une recherché en largeur. Ce n’est pas toujours vrai. Voir </a:t>
            </a:r>
            <a:r>
              <a:rPr lang="fr-FR" sz="2000" dirty="0">
                <a:hlinkClick r:id="rId3"/>
              </a:rPr>
              <a:t>http://www.aaai.org/ocs/index.php/SOCS/SOCS10/paper/viewFile/2073/2500</a:t>
            </a:r>
            <a:r>
              <a:rPr lang="fr-FR" sz="2000" dirty="0"/>
              <a:t> </a:t>
            </a:r>
          </a:p>
          <a:p>
            <a:r>
              <a:rPr lang="fr-FR" dirty="0"/>
              <a:t>Lorsque la fonction de transition contient des boucles et que la fonction heuristique n’est pas admissible, A* peut boucler indéfiniment même si l’espace d’états est fini</a:t>
            </a:r>
          </a:p>
          <a:p>
            <a:pPr lvl="1"/>
            <a:r>
              <a:rPr lang="fr-FR" sz="2000" dirty="0">
                <a:solidFill>
                  <a:srgbClr val="6600CC"/>
                </a:solidFill>
              </a:rPr>
              <a:t>Faux</a:t>
            </a: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3" name="Titre 2"/>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92500" lnSpcReduction="10000"/>
          </a:bodyPr>
          <a:lstStyle/>
          <a:p>
            <a:r>
              <a:rPr lang="fr-CA" dirty="0"/>
              <a:t>Avec une heuristique monotone, A* n’explore jamais le même état deux fois.</a:t>
            </a:r>
          </a:p>
          <a:p>
            <a:pPr lvl="1"/>
            <a:r>
              <a:rPr lang="fr-CA" sz="2000" dirty="0">
                <a:solidFill>
                  <a:srgbClr val="6600CC"/>
                </a:solidFill>
              </a:rPr>
              <a:t>Vrai</a:t>
            </a:r>
            <a:endParaRPr lang="en-CA" sz="2000" dirty="0">
              <a:solidFill>
                <a:srgbClr val="6600CC"/>
              </a:solidFill>
            </a:endParaRPr>
          </a:p>
          <a:p>
            <a:r>
              <a:rPr lang="fr-CA" dirty="0"/>
              <a:t>Étant donné deux fonctions heuristiques </a:t>
            </a:r>
            <a:r>
              <a:rPr lang="fr-CA" i="1" dirty="0"/>
              <a:t>h</a:t>
            </a:r>
            <a:r>
              <a:rPr lang="fr-CA" i="1" baseline="-25000" dirty="0"/>
              <a:t>1</a:t>
            </a:r>
            <a:r>
              <a:rPr lang="fr-CA" dirty="0"/>
              <a:t> et </a:t>
            </a:r>
            <a:r>
              <a:rPr lang="fr-CA" i="1" dirty="0"/>
              <a:t>h</a:t>
            </a:r>
            <a:r>
              <a:rPr lang="fr-CA" i="1" baseline="-25000" dirty="0"/>
              <a:t>2</a:t>
            </a:r>
            <a:r>
              <a:rPr lang="fr-CA" dirty="0"/>
              <a:t> telles que                     </a:t>
            </a:r>
            <a:r>
              <a:rPr lang="fr-CA" i="1" dirty="0"/>
              <a:t>0≤ h</a:t>
            </a:r>
            <a:r>
              <a:rPr lang="fr-CA" i="1" baseline="-25000" dirty="0"/>
              <a:t>1</a:t>
            </a:r>
            <a:r>
              <a:rPr lang="fr-CA" i="1" dirty="0"/>
              <a:t>(n)&lt; h</a:t>
            </a:r>
            <a:r>
              <a:rPr lang="fr-CA" i="1" baseline="-25000" dirty="0"/>
              <a:t>2</a:t>
            </a:r>
            <a:r>
              <a:rPr lang="fr-CA" i="1" dirty="0"/>
              <a:t>(n) ≤ h*(n),</a:t>
            </a:r>
            <a:r>
              <a:rPr lang="fr-CA" dirty="0"/>
              <a:t>  pour tout état </a:t>
            </a:r>
            <a:r>
              <a:rPr lang="fr-CA" i="1" dirty="0"/>
              <a:t>n</a:t>
            </a:r>
            <a:r>
              <a:rPr lang="fr-CA" dirty="0"/>
              <a:t>, </a:t>
            </a:r>
            <a:r>
              <a:rPr lang="fr-CA" i="1" dirty="0"/>
              <a:t>h</a:t>
            </a:r>
            <a:r>
              <a:rPr lang="fr-CA" i="1" baseline="-25000" dirty="0"/>
              <a:t>2</a:t>
            </a:r>
            <a:r>
              <a:rPr lang="fr-CA" dirty="0"/>
              <a:t> est plus efficace que </a:t>
            </a:r>
            <a:r>
              <a:rPr lang="fr-CA" i="1" dirty="0"/>
              <a:t>h</a:t>
            </a:r>
            <a:r>
              <a:rPr lang="fr-CA" i="1" baseline="-25000" dirty="0"/>
              <a:t>1</a:t>
            </a:r>
            <a:r>
              <a:rPr lang="fr-CA" i="1" dirty="0"/>
              <a:t> </a:t>
            </a:r>
            <a:r>
              <a:rPr lang="fr-CA" dirty="0"/>
              <a:t>dans la mesure où les deux mènent à une solution optimale, mais </a:t>
            </a:r>
            <a:r>
              <a:rPr lang="fr-CA" i="1" dirty="0"/>
              <a:t>h</a:t>
            </a:r>
            <a:r>
              <a:rPr lang="fr-CA" i="1" baseline="-25000" dirty="0"/>
              <a:t>2</a:t>
            </a:r>
            <a:r>
              <a:rPr lang="fr-CA" dirty="0"/>
              <a:t> le fait en e</a:t>
            </a:r>
            <a:r>
              <a:rPr lang="fr-CA" sz="2000" dirty="0"/>
              <a:t>xplorant autant, sinon moins de nœuds que </a:t>
            </a:r>
            <a:r>
              <a:rPr lang="fr-CA" i="1" dirty="0"/>
              <a:t>h</a:t>
            </a:r>
            <a:r>
              <a:rPr lang="fr-CA" i="1" baseline="-25000" dirty="0"/>
              <a:t>1</a:t>
            </a:r>
            <a:r>
              <a:rPr lang="fr-CA" i="1" dirty="0"/>
              <a:t>.</a:t>
            </a:r>
            <a:endParaRPr lang="fr-CA" sz="2000" dirty="0"/>
          </a:p>
          <a:p>
            <a:pPr lvl="1"/>
            <a:r>
              <a:rPr lang="en-CA" sz="2000" dirty="0">
                <a:solidFill>
                  <a:srgbClr val="6600CC"/>
                </a:solidFill>
              </a:rPr>
              <a:t>Faux (</a:t>
            </a:r>
            <a:r>
              <a:rPr lang="en-CA" sz="2000" dirty="0" err="1">
                <a:solidFill>
                  <a:srgbClr val="6600CC"/>
                </a:solidFill>
              </a:rPr>
              <a:t>C’est</a:t>
            </a:r>
            <a:r>
              <a:rPr lang="en-CA" sz="2000" dirty="0">
                <a:solidFill>
                  <a:srgbClr val="6600CC"/>
                </a:solidFill>
              </a:rPr>
              <a:t> </a:t>
            </a:r>
            <a:r>
              <a:rPr lang="en-CA" sz="2000" dirty="0" err="1">
                <a:solidFill>
                  <a:srgbClr val="6600CC"/>
                </a:solidFill>
              </a:rPr>
              <a:t>souvent</a:t>
            </a:r>
            <a:r>
              <a:rPr lang="en-CA" sz="2000" dirty="0">
                <a:solidFill>
                  <a:srgbClr val="6600CC"/>
                </a:solidFill>
              </a:rPr>
              <a:t> le </a:t>
            </a:r>
            <a:r>
              <a:rPr lang="en-CA" sz="2000" dirty="0" err="1">
                <a:solidFill>
                  <a:srgbClr val="6600CC"/>
                </a:solidFill>
              </a:rPr>
              <a:t>cas</a:t>
            </a:r>
            <a:r>
              <a:rPr lang="en-CA" sz="2000" dirty="0">
                <a:solidFill>
                  <a:srgbClr val="6600CC"/>
                </a:solidFill>
              </a:rPr>
              <a:t>, </a:t>
            </a:r>
            <a:r>
              <a:rPr lang="en-CA" sz="2000" dirty="0" err="1">
                <a:solidFill>
                  <a:srgbClr val="6600CC"/>
                </a:solidFill>
              </a:rPr>
              <a:t>mais</a:t>
            </a:r>
            <a:r>
              <a:rPr lang="en-CA" sz="2000" dirty="0">
                <a:solidFill>
                  <a:srgbClr val="6600CC"/>
                </a:solidFill>
              </a:rPr>
              <a:t> pas </a:t>
            </a:r>
            <a:r>
              <a:rPr lang="en-CA" sz="2000" dirty="0" err="1">
                <a:solidFill>
                  <a:srgbClr val="6600CC"/>
                </a:solidFill>
              </a:rPr>
              <a:t>toujours</a:t>
            </a:r>
            <a:r>
              <a:rPr lang="en-CA" sz="2000">
                <a:solidFill>
                  <a:srgbClr val="6600CC"/>
                </a:solidFill>
              </a:rPr>
              <a:t>)</a:t>
            </a:r>
            <a:endParaRPr lang="en-CA" sz="2000" dirty="0">
              <a:solidFill>
                <a:srgbClr val="6600CC"/>
              </a:solidFill>
            </a:endParaRPr>
          </a:p>
          <a:p>
            <a:pPr lvl="1"/>
            <a:r>
              <a:rPr lang="fr-FR" altLang="ko-KR" sz="2000" dirty="0">
                <a:ea typeface="굴림" charset="-127"/>
                <a:cs typeface="굴림" charset="-127"/>
              </a:rPr>
              <a:t>C’est une idée répandue, mais fausse, que </a:t>
            </a:r>
            <a:r>
              <a:rPr lang="fr-FR" altLang="ko-KR" sz="2000" i="1" dirty="0">
                <a:ea typeface="굴림" charset="-127"/>
                <a:cs typeface="굴림" charset="-127"/>
              </a:rPr>
              <a:t>h</a:t>
            </a:r>
            <a:r>
              <a:rPr lang="fr-FR" altLang="ko-KR" sz="2000" i="1" baseline="-25000" dirty="0">
                <a:ea typeface="굴림" charset="-127"/>
                <a:cs typeface="굴림" charset="-127"/>
              </a:rPr>
              <a:t>2</a:t>
            </a:r>
            <a:r>
              <a:rPr lang="fr-FR" altLang="ko-KR" sz="2000" dirty="0">
                <a:ea typeface="굴림" charset="-127"/>
                <a:cs typeface="굴림" charset="-127"/>
              </a:rPr>
              <a:t> serait toujours meilleur. Voir  </a:t>
            </a:r>
            <a:r>
              <a:rPr lang="fr-FR" altLang="ko-KR" sz="2000" dirty="0">
                <a:ea typeface="굴림" charset="-127"/>
                <a:cs typeface="굴림" charset="-127"/>
                <a:hlinkClick r:id="rId3"/>
              </a:rPr>
              <a:t>http://www.aaai.org/ocs/index.php/SOCS/SOCS10/paper/viewFile/2073/2500</a:t>
            </a:r>
            <a:r>
              <a:rPr lang="fr-FR" altLang="ko-KR" sz="2000" dirty="0">
                <a:ea typeface="굴림" charset="-127"/>
                <a:cs typeface="굴림" charset="-127"/>
              </a:rPr>
              <a:t> </a:t>
            </a:r>
            <a:endParaRPr lang="en-CA" sz="2000" dirty="0">
              <a:solidFill>
                <a:srgbClr val="6600CC"/>
              </a:solidFill>
            </a:endParaRPr>
          </a:p>
          <a:p>
            <a:r>
              <a:rPr lang="fr-CA" sz="2000" dirty="0"/>
              <a:t>Si </a:t>
            </a:r>
            <a:r>
              <a:rPr lang="fr-CA" sz="2000" i="1" dirty="0"/>
              <a:t>h</a:t>
            </a:r>
            <a:r>
              <a:rPr lang="fr-CA" sz="2000" dirty="0"/>
              <a:t>(</a:t>
            </a:r>
            <a:r>
              <a:rPr lang="fr-CA" sz="2000" i="1" dirty="0"/>
              <a:t>n</a:t>
            </a:r>
            <a:r>
              <a:rPr lang="fr-CA" sz="2000" dirty="0"/>
              <a:t>) = </a:t>
            </a:r>
            <a:r>
              <a:rPr lang="fr-CA" sz="2000" i="1" dirty="0"/>
              <a:t>h</a:t>
            </a:r>
            <a:r>
              <a:rPr lang="fr-CA" sz="2000" dirty="0"/>
              <a:t>*(</a:t>
            </a:r>
            <a:r>
              <a:rPr lang="fr-CA" sz="2000" i="1" dirty="0"/>
              <a:t>n</a:t>
            </a:r>
            <a:r>
              <a:rPr lang="fr-CA" sz="2000" dirty="0"/>
              <a:t>), pour tout état </a:t>
            </a:r>
            <a:r>
              <a:rPr lang="fr-CA" i="1" dirty="0"/>
              <a:t>n</a:t>
            </a:r>
            <a:r>
              <a:rPr lang="fr-CA" sz="2000" i="1" dirty="0"/>
              <a:t>, </a:t>
            </a:r>
            <a:r>
              <a:rPr lang="fr-CA" sz="2000" dirty="0"/>
              <a:t>l’optimalité de A* est garantie</a:t>
            </a:r>
          </a:p>
          <a:p>
            <a:pPr lvl="1"/>
            <a:r>
              <a:rPr lang="fr-CA" sz="2000" dirty="0">
                <a:solidFill>
                  <a:srgbClr val="6600CC"/>
                </a:solidFill>
              </a:rPr>
              <a:t>Vrai</a:t>
            </a:r>
            <a:endParaRPr lang="en-CA" sz="2000" dirty="0">
              <a:solidFill>
                <a:srgbClr val="6600CC"/>
              </a:solidFill>
            </a:endParaRPr>
          </a:p>
          <a:p>
            <a:pPr>
              <a:lnSpc>
                <a:spcPct val="130000"/>
              </a:lnSpc>
              <a:buFont typeface="Monotype Sorts" charset="2"/>
              <a:buNone/>
            </a:pP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29</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a:latin typeface="Arial" pitchFamily="34" charset="0"/>
                <a:ea typeface="ＭＳ Ｐゴシック" pitchFamily="34" charset="-128"/>
              </a:rPr>
              <a:t>Rappel</a:t>
            </a:r>
            <a:endParaRPr lang="en-CA" i="1" dirty="0">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a:latin typeface="Calibri" pitchFamily="34" charset="0"/>
              </a:rPr>
              <a:t>IFT615</a:t>
            </a:r>
            <a:endParaRPr lang="en-US">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3</a:t>
            </a:fld>
            <a:endParaRPr lang="en-US">
              <a:latin typeface="Calibri" pitchFamily="34" charset="0"/>
            </a:endParaRPr>
          </a:p>
        </p:txBody>
      </p:sp>
      <p:pic>
        <p:nvPicPr>
          <p:cNvPr id="10" name="Picture 4" descr="agent-environment">
            <a:extLst>
              <a:ext uri="{FF2B5EF4-FFF2-40B4-BE49-F238E27FC236}">
                <a16:creationId xmlns:a16="http://schemas.microsoft.com/office/drawing/2014/main" id="{8A2EF7DE-521A-49BD-9633-B6A7F694B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06" y="602032"/>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6FB78250-969C-90EB-1D3F-81FBDC602E1B}"/>
              </a:ext>
            </a:extLst>
          </p:cNvPr>
          <p:cNvPicPr>
            <a:picLocks noChangeAspect="1"/>
          </p:cNvPicPr>
          <p:nvPr/>
        </p:nvPicPr>
        <p:blipFill>
          <a:blip r:embed="rId4"/>
          <a:stretch>
            <a:fillRect/>
          </a:stretch>
        </p:blipFill>
        <p:spPr>
          <a:xfrm>
            <a:off x="1296370" y="1745032"/>
            <a:ext cx="7099697" cy="4486612"/>
          </a:xfrm>
          <a:prstGeom prst="rect">
            <a:avLst/>
          </a:prstGeom>
        </p:spPr>
      </p:pic>
      <p:sp>
        <p:nvSpPr>
          <p:cNvPr id="17" name="TextBox 16">
            <a:extLst>
              <a:ext uri="{FF2B5EF4-FFF2-40B4-BE49-F238E27FC236}">
                <a16:creationId xmlns:a16="http://schemas.microsoft.com/office/drawing/2014/main" id="{17CAD798-CFF7-1D3E-85AA-5883B84CFF0E}"/>
              </a:ext>
            </a:extLst>
          </p:cNvPr>
          <p:cNvSpPr txBox="1"/>
          <p:nvPr/>
        </p:nvSpPr>
        <p:spPr>
          <a:xfrm>
            <a:off x="1804490" y="2727939"/>
            <a:ext cx="2471151" cy="1200329"/>
          </a:xfrm>
          <a:prstGeom prst="rect">
            <a:avLst/>
          </a:prstGeom>
          <a:solidFill>
            <a:schemeClr val="bg1">
              <a:lumMod val="95000"/>
            </a:schemeClr>
          </a:solidFill>
        </p:spPr>
        <p:txBody>
          <a:bodyPr wrap="square" rtlCol="0" anchor="b">
            <a:spAutoFit/>
          </a:bodyPr>
          <a:lstStyle/>
          <a:p>
            <a:endParaRPr lang="en-CA" dirty="0"/>
          </a:p>
          <a:p>
            <a:r>
              <a:rPr lang="en-CA" dirty="0"/>
              <a:t>Successor-Function</a:t>
            </a:r>
          </a:p>
          <a:p>
            <a:endParaRPr lang="en-CA" dirty="0"/>
          </a:p>
          <a:p>
            <a:endParaRPr lang="en-CA" dirty="0"/>
          </a:p>
        </p:txBody>
      </p:sp>
      <p:sp>
        <p:nvSpPr>
          <p:cNvPr id="19" name="TextBox 18">
            <a:extLst>
              <a:ext uri="{FF2B5EF4-FFF2-40B4-BE49-F238E27FC236}">
                <a16:creationId xmlns:a16="http://schemas.microsoft.com/office/drawing/2014/main" id="{78BACC3D-209E-CB20-9555-D573F66F6609}"/>
              </a:ext>
            </a:extLst>
          </p:cNvPr>
          <p:cNvSpPr txBox="1"/>
          <p:nvPr/>
        </p:nvSpPr>
        <p:spPr>
          <a:xfrm>
            <a:off x="4415883" y="3278460"/>
            <a:ext cx="2386361" cy="1754326"/>
          </a:xfrm>
          <a:prstGeom prst="rect">
            <a:avLst/>
          </a:prstGeom>
          <a:solidFill>
            <a:schemeClr val="bg1">
              <a:lumMod val="95000"/>
            </a:schemeClr>
          </a:solidFill>
        </p:spPr>
        <p:txBody>
          <a:bodyPr wrap="square" rtlCol="0">
            <a:spAutoFit/>
          </a:bodyPr>
          <a:lstStyle/>
          <a:p>
            <a:endParaRPr lang="en-CA" dirty="0"/>
          </a:p>
          <a:p>
            <a:pPr algn="ctr"/>
            <a:endParaRPr lang="en-CA" dirty="0"/>
          </a:p>
          <a:p>
            <a:pPr algn="ctr"/>
            <a:endParaRPr lang="en-CA" dirty="0"/>
          </a:p>
          <a:p>
            <a:pPr algn="ctr"/>
            <a:r>
              <a:rPr lang="en-CA" dirty="0"/>
              <a:t>A* algorithm</a:t>
            </a:r>
          </a:p>
          <a:p>
            <a:pPr algn="ctr"/>
            <a:endParaRPr lang="en-CA" dirty="0"/>
          </a:p>
          <a:p>
            <a:pPr algn="ctr"/>
            <a:endParaRPr lang="en-CA" dirty="0"/>
          </a:p>
        </p:txBody>
      </p:sp>
    </p:spTree>
    <p:extLst>
      <p:ext uri="{BB962C8B-B14F-4D97-AF65-F5344CB8AC3E}">
        <p14:creationId xmlns:p14="http://schemas.microsoft.com/office/powerpoint/2010/main" val="19584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de-DE" dirty="0"/>
              <a:t>Froduald Kabanza</a:t>
            </a:r>
            <a:endParaRPr lang="en-US" dirty="0"/>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30</a:t>
            </a:fld>
            <a:endParaRPr lang="en-US"/>
          </a:p>
        </p:txBody>
      </p:sp>
      <p:sp>
        <p:nvSpPr>
          <p:cNvPr id="6" name="Date Placeholder 5"/>
          <p:cNvSpPr>
            <a:spLocks noGrp="1"/>
          </p:cNvSpPr>
          <p:nvPr>
            <p:ph type="dt" sz="quarter" idx="12"/>
          </p:nvPr>
        </p:nvSpPr>
        <p:spPr/>
        <p:txBody>
          <a:bodyPr/>
          <a:lstStyle/>
          <a:p>
            <a:pPr>
              <a:defRPr/>
            </a:pPr>
            <a:r>
              <a:rPr lang="fr-CA"/>
              <a:t>IFT615</a:t>
            </a:r>
            <a:endParaRPr lang="en-US"/>
          </a:p>
        </p:txBody>
      </p:sp>
      <p:sp>
        <p:nvSpPr>
          <p:cNvPr id="66566" name="Rectangle 3"/>
          <p:cNvSpPr>
            <a:spLocks noGrp="1" noChangeArrowheads="1"/>
          </p:cNvSpPr>
          <p:nvPr>
            <p:ph type="body" idx="1"/>
          </p:nvPr>
        </p:nvSpPr>
        <p:spPr>
          <a:xfrm>
            <a:off x="609600" y="1600200"/>
            <a:ext cx="7772400" cy="4343400"/>
          </a:xfrm>
        </p:spPr>
        <p:txBody>
          <a:bodyPr/>
          <a:lstStyle/>
          <a:p>
            <a:r>
              <a:rPr lang="fr-CA" altLang="ko-KR" sz="2000" dirty="0">
                <a:ea typeface="굴림" charset="-127"/>
                <a:cs typeface="굴림" charset="-127"/>
              </a:rPr>
              <a:t>Selon le poids que l’on veut donner à l’une ou l’autre partie, on définie </a:t>
            </a:r>
            <a:r>
              <a:rPr lang="fr-CA" altLang="ko-KR" sz="2000" i="1" dirty="0">
                <a:ea typeface="굴림" charset="-127"/>
                <a:cs typeface="굴림" charset="-127"/>
              </a:rPr>
              <a:t>f</a:t>
            </a:r>
            <a:r>
              <a:rPr lang="fr-CA" altLang="ko-KR" sz="2000" dirty="0">
                <a:ea typeface="굴림" charset="-127"/>
                <a:cs typeface="굴림" charset="-127"/>
              </a:rPr>
              <a:t> comme suit</a:t>
            </a:r>
            <a:r>
              <a:rPr lang="fr-FR" altLang="ko-KR" sz="2000" dirty="0">
                <a:ea typeface="굴림" charset="-127"/>
                <a:cs typeface="굴림" charset="-127"/>
              </a:rPr>
              <a:t> :</a:t>
            </a:r>
            <a:endParaRPr lang="fr-CA" altLang="ko-KR" sz="2000" dirty="0">
              <a:ea typeface="굴림" charset="-127"/>
              <a:cs typeface="굴림" charset="-127"/>
            </a:endParaRPr>
          </a:p>
          <a:p>
            <a:pPr lvl="1">
              <a:buFont typeface="Monotype Sorts" charset="2"/>
              <a:buNone/>
            </a:pPr>
            <a:r>
              <a:rPr lang="fr-CA" altLang="ko-KR" sz="2000" dirty="0">
                <a:ea typeface="굴림" charset="-127"/>
                <a:cs typeface="굴림" charset="-127"/>
              </a:rPr>
              <a:t>                 		 </a:t>
            </a:r>
            <a:r>
              <a:rPr lang="fr-CA" altLang="ko-KR" sz="2000" i="1" dirty="0">
                <a:solidFill>
                  <a:srgbClr val="800000"/>
                </a:solidFill>
                <a:ea typeface="굴림" charset="-127"/>
                <a:cs typeface="굴림" charset="-127"/>
              </a:rPr>
              <a:t>f(n) = (1-w)*g(n) +  w*h(n)</a:t>
            </a:r>
          </a:p>
          <a:p>
            <a:pPr>
              <a:buFont typeface="Monotype Sorts" charset="2"/>
              <a:buNone/>
            </a:pPr>
            <a:r>
              <a:rPr lang="fr-CA" altLang="ko-KR" sz="2000" dirty="0">
                <a:ea typeface="굴림" charset="-127"/>
                <a:cs typeface="굴림" charset="-127"/>
              </a:rPr>
              <a:t>      où </a:t>
            </a:r>
            <a:r>
              <a:rPr lang="fr-CA" altLang="ko-KR" sz="2000" i="1" dirty="0">
                <a:ea typeface="굴림" charset="-127"/>
                <a:cs typeface="굴림" charset="-127"/>
              </a:rPr>
              <a:t>w</a:t>
            </a:r>
            <a:r>
              <a:rPr lang="fr-CA" altLang="ko-KR" sz="2000" dirty="0">
                <a:ea typeface="굴림" charset="-127"/>
                <a:cs typeface="굴림" charset="-127"/>
              </a:rPr>
              <a:t> est un nombre réel supérieur ou égal à 0 et inférieur ou égal à 1</a:t>
            </a:r>
          </a:p>
          <a:p>
            <a:pPr>
              <a:buFont typeface="Monotype Sorts" charset="2"/>
              <a:buNone/>
            </a:pPr>
            <a:endParaRPr lang="fr-CA" altLang="ko-KR" sz="2000" dirty="0">
              <a:ea typeface="굴림" charset="-127"/>
              <a:cs typeface="굴림" charset="-127"/>
            </a:endParaRPr>
          </a:p>
          <a:p>
            <a:r>
              <a:rPr lang="fr-CA" altLang="ko-KR" sz="2000" dirty="0">
                <a:ea typeface="굴림" charset="-127"/>
                <a:cs typeface="굴림" charset="-127"/>
              </a:rPr>
              <a:t>Selon les valeurs qu’on donne à </a:t>
            </a:r>
            <a:r>
              <a:rPr lang="fr-CA" altLang="ko-KR" sz="2000" i="1" dirty="0">
                <a:ea typeface="굴림" charset="-127"/>
                <a:cs typeface="굴림" charset="-127"/>
              </a:rPr>
              <a:t>w</a:t>
            </a:r>
            <a:r>
              <a:rPr lang="fr-CA" altLang="ko-KR" sz="2000" dirty="0">
                <a:ea typeface="굴림" charset="-127"/>
                <a:cs typeface="굴림" charset="-127"/>
              </a:rPr>
              <a:t>, on obtient des algorithmes de recherche classique</a:t>
            </a:r>
            <a:r>
              <a:rPr lang="fr-FR" altLang="ko-KR" sz="2000" dirty="0">
                <a:ea typeface="굴림" charset="-127"/>
                <a:cs typeface="굴림" charset="-127"/>
              </a:rPr>
              <a:t> :</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Dijkstra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err="1">
                <a:solidFill>
                  <a:srgbClr val="000066"/>
                </a:solidFill>
                <a:ea typeface="굴림" charset="-127"/>
                <a:cs typeface="굴림" charset="-127"/>
              </a:rPr>
              <a:t>Greedy</a:t>
            </a:r>
            <a:r>
              <a:rPr lang="fr-CA" altLang="ko-KR" sz="2000" b="1" i="1" dirty="0">
                <a:solidFill>
                  <a:srgbClr val="000066"/>
                </a:solidFill>
                <a:ea typeface="굴림" charset="-127"/>
                <a:cs typeface="굴림" charset="-127"/>
              </a:rPr>
              <a:t> best-first </a:t>
            </a:r>
            <a:r>
              <a:rPr lang="fr-CA" altLang="ko-KR" sz="2000" b="1" i="1" dirty="0" err="1">
                <a:solidFill>
                  <a:srgbClr val="000066"/>
                </a:solidFill>
                <a:ea typeface="굴림" charset="-127"/>
                <a:cs typeface="굴림" charset="-127"/>
              </a:rPr>
              <a:t>search</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1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h(n)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a:solidFill>
                  <a:srgbClr val="000066"/>
                </a:solidFill>
                <a:ea typeface="굴림" charset="-127"/>
                <a:cs typeface="굴림" charset="-127"/>
              </a:rPr>
              <a:t>A*</a:t>
            </a:r>
            <a:r>
              <a:rPr lang="fr-FR" altLang="ko-KR" sz="2000" dirty="0">
                <a:ea typeface="굴림" charset="-127"/>
                <a:cs typeface="굴림" charset="-127"/>
              </a:rPr>
              <a:t> :</a:t>
            </a:r>
            <a:r>
              <a:rPr lang="fr-CA" altLang="ko-KR" sz="2000" dirty="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0.5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 h(n) </a:t>
            </a:r>
            <a:r>
              <a:rPr lang="fr-CA" altLang="ko-KR" sz="2000" dirty="0">
                <a:solidFill>
                  <a:schemeClr val="accent1"/>
                </a:solidFill>
                <a:ea typeface="굴림" charset="-127"/>
                <a:cs typeface="굴림" charset="-127"/>
              </a:rPr>
              <a:t>)</a:t>
            </a:r>
          </a:p>
        </p:txBody>
      </p:sp>
      <p:sp>
        <p:nvSpPr>
          <p:cNvPr id="2" name="Titre 1"/>
          <p:cNvSpPr>
            <a:spLocks noGrp="1"/>
          </p:cNvSpPr>
          <p:nvPr>
            <p:ph type="title"/>
          </p:nvPr>
        </p:nvSpPr>
        <p:spPr/>
        <p:txBody>
          <a:bodyPr/>
          <a:lstStyle/>
          <a:p>
            <a:r>
              <a:rPr lang="fr-FR" dirty="0"/>
              <a:t>Définition générique de f</a:t>
            </a:r>
            <a:endParaRPr lang="en-CA" dirty="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a:xfrm>
            <a:off x="609599" y="1222375"/>
            <a:ext cx="8240296" cy="5094019"/>
          </a:xfrm>
        </p:spPr>
        <p:txBody>
          <a:bodyPr>
            <a:noAutofit/>
          </a:bodyPr>
          <a:lstStyle/>
          <a:p>
            <a:r>
              <a:rPr lang="fr-CA" altLang="ko-KR" dirty="0">
                <a:solidFill>
                  <a:srgbClr val="000090"/>
                </a:solidFill>
                <a:ea typeface="굴림" charset="-127"/>
                <a:cs typeface="굴림" charset="-127"/>
              </a:rPr>
              <a:t>D*</a:t>
            </a:r>
            <a:r>
              <a:rPr lang="fr-CA" altLang="ko-KR" dirty="0">
                <a:ea typeface="굴림" charset="-127"/>
                <a:cs typeface="굴림" charset="-127"/>
              </a:rPr>
              <a:t> (inventé par </a:t>
            </a:r>
            <a:r>
              <a:rPr lang="fr-CA" altLang="ko-KR" dirty="0" err="1">
                <a:ea typeface="굴림" charset="-127"/>
                <a:cs typeface="굴림" charset="-127"/>
              </a:rPr>
              <a:t>Stenz</a:t>
            </a:r>
            <a:r>
              <a:rPr lang="fr-CA" altLang="ko-KR" dirty="0">
                <a:ea typeface="굴림" charset="-127"/>
                <a:cs typeface="굴림" charset="-127"/>
              </a:rPr>
              <a:t> et ses collègues) et </a:t>
            </a:r>
            <a:r>
              <a:rPr lang="fr-CA" altLang="ko-KR" dirty="0">
                <a:solidFill>
                  <a:srgbClr val="000090"/>
                </a:solidFill>
                <a:ea typeface="굴림" charset="-127"/>
                <a:cs typeface="굴림" charset="-127"/>
              </a:rPr>
              <a:t>Adaptive A* </a:t>
            </a:r>
            <a:r>
              <a:rPr lang="fr-CA" altLang="ko-KR" dirty="0">
                <a:ea typeface="굴림" charset="-127"/>
                <a:cs typeface="굴림" charset="-127"/>
              </a:rPr>
              <a:t>(inventé par </a:t>
            </a:r>
            <a:r>
              <a:rPr lang="fr-CA" altLang="ko-KR" dirty="0" err="1">
                <a:ea typeface="굴림" charset="-127"/>
                <a:cs typeface="굴림" charset="-127"/>
              </a:rPr>
              <a:t>Koening</a:t>
            </a:r>
            <a:r>
              <a:rPr lang="fr-CA" altLang="ko-KR" dirty="0">
                <a:ea typeface="굴림" charset="-127"/>
                <a:cs typeface="굴림" charset="-127"/>
              </a:rPr>
              <a:t> et ses collègue) </a:t>
            </a:r>
          </a:p>
          <a:p>
            <a:pPr lvl="1"/>
            <a:r>
              <a:rPr lang="fr-CA" altLang="ko-KR" sz="2000" dirty="0">
                <a:ea typeface="굴림" charset="-127"/>
                <a:cs typeface="굴림" charset="-127"/>
              </a:rPr>
              <a:t>A* dynamique, où le coût des arrêtes peut changer durant l’exécution. Évite de refaire certains calculs lorsqu’il est appelé plusieurs fois pour atteindre le même but, suite à des changements de l’environnement</a:t>
            </a:r>
            <a:r>
              <a:rPr lang="en-CA" altLang="ko-KR" sz="2000" dirty="0">
                <a:ea typeface="굴림" charset="-127"/>
                <a:cs typeface="굴림" charset="-127"/>
              </a:rPr>
              <a:t>.</a:t>
            </a:r>
            <a:endParaRPr lang="fr-CA" altLang="ko-KR" sz="2000" b="1" dirty="0">
              <a:ea typeface="굴림" charset="-127"/>
              <a:cs typeface="굴림" charset="-127"/>
            </a:endParaRPr>
          </a:p>
          <a:p>
            <a:r>
              <a:rPr lang="fr-CA" altLang="ko-KR" dirty="0" err="1">
                <a:solidFill>
                  <a:srgbClr val="000090"/>
                </a:solidFill>
                <a:ea typeface="굴림" charset="-127"/>
                <a:cs typeface="굴림" charset="-127"/>
              </a:rPr>
              <a:t>Iterative</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deepening</a:t>
            </a:r>
            <a:r>
              <a:rPr lang="fr-CA" altLang="ko-KR" dirty="0">
                <a:solidFill>
                  <a:srgbClr val="000090"/>
                </a:solidFill>
                <a:ea typeface="굴림" charset="-127"/>
                <a:cs typeface="굴림" charset="-127"/>
              </a:rPr>
              <a:t> A*</a:t>
            </a:r>
          </a:p>
          <a:p>
            <a:pPr lvl="1"/>
            <a:r>
              <a:rPr lang="fr-CA" altLang="ko-KR" sz="2000" dirty="0">
                <a:ea typeface="굴림" charset="-127"/>
                <a:cs typeface="굴림" charset="-127"/>
              </a:rPr>
              <a:t>on met une limite sur la profondeur</a:t>
            </a:r>
          </a:p>
          <a:p>
            <a:pPr lvl="1"/>
            <a:r>
              <a:rPr lang="fr-CA" altLang="ko-KR" sz="2000" dirty="0">
                <a:ea typeface="굴림" charset="-127"/>
                <a:cs typeface="굴림" charset="-127"/>
              </a:rPr>
              <a:t>on lance A* jusqu’à la limite de profondeur spécifiée.     </a:t>
            </a:r>
          </a:p>
          <a:p>
            <a:pPr lvl="1"/>
            <a:r>
              <a:rPr lang="fr-CA" altLang="ko-KR" sz="2000" dirty="0">
                <a:ea typeface="굴림" charset="-127"/>
                <a:cs typeface="굴림" charset="-127"/>
              </a:rPr>
              <a:t>si pas de solution on augmente la profondeur et on recommence A*</a:t>
            </a:r>
          </a:p>
          <a:p>
            <a:pPr lvl="1"/>
            <a:r>
              <a:rPr lang="fr-CA" altLang="ko-KR" sz="2000" dirty="0">
                <a:ea typeface="굴림" charset="-127"/>
                <a:cs typeface="굴림" charset="-127"/>
              </a:rPr>
              <a:t>ainsi de suite jusqu’à trouver une solution.</a:t>
            </a:r>
            <a:br>
              <a:rPr lang="fr-CA" altLang="ko-KR" sz="2000" dirty="0">
                <a:ea typeface="굴림" charset="-127"/>
                <a:cs typeface="굴림" charset="-127"/>
              </a:rPr>
            </a:br>
            <a:endParaRPr lang="fr-CA" altLang="ko-KR" sz="2000" dirty="0">
              <a:ea typeface="굴림" charset="-127"/>
              <a:cs typeface="굴림" charset="-127"/>
            </a:endParaRPr>
          </a:p>
          <a:p>
            <a:r>
              <a:rPr lang="fr-CA" altLang="ko-KR" dirty="0" err="1">
                <a:solidFill>
                  <a:srgbClr val="000090"/>
                </a:solidFill>
                <a:ea typeface="굴림" charset="-127"/>
                <a:cs typeface="굴림" charset="-127"/>
              </a:rPr>
              <a:t>Recursive</a:t>
            </a:r>
            <a:r>
              <a:rPr lang="fr-CA" altLang="ko-KR" dirty="0">
                <a:solidFill>
                  <a:srgbClr val="000090"/>
                </a:solidFill>
                <a:ea typeface="굴림" charset="-127"/>
                <a:cs typeface="굴림" charset="-127"/>
              </a:rPr>
              <a:t> best-first </a:t>
            </a:r>
            <a:r>
              <a:rPr lang="fr-CA" altLang="ko-KR" dirty="0" err="1">
                <a:solidFill>
                  <a:srgbClr val="000090"/>
                </a:solidFill>
                <a:ea typeface="굴림" charset="-127"/>
                <a:cs typeface="굴림" charset="-127"/>
              </a:rPr>
              <a:t>search</a:t>
            </a:r>
            <a:r>
              <a:rPr lang="fr-CA" altLang="ko-KR" dirty="0">
                <a:solidFill>
                  <a:srgbClr val="000090"/>
                </a:solidFill>
                <a:ea typeface="굴림" charset="-127"/>
                <a:cs typeface="굴림" charset="-127"/>
              </a:rPr>
              <a:t> (RBFS) et </a:t>
            </a:r>
            <a:r>
              <a:rPr lang="fr-CA" altLang="ko-KR" dirty="0" err="1">
                <a:solidFill>
                  <a:srgbClr val="000090"/>
                </a:solidFill>
                <a:ea typeface="굴림" charset="-127"/>
                <a:cs typeface="굴림" charset="-127"/>
              </a:rPr>
              <a:t>simplified</a:t>
            </a:r>
            <a:r>
              <a:rPr lang="fr-CA" altLang="ko-KR" dirty="0">
                <a:solidFill>
                  <a:srgbClr val="000090"/>
                </a:solidFill>
                <a:ea typeface="굴림" charset="-127"/>
                <a:cs typeface="굴림" charset="-127"/>
              </a:rPr>
              <a:t> </a:t>
            </a:r>
            <a:r>
              <a:rPr lang="fr-CA" altLang="ko-KR" dirty="0" err="1">
                <a:solidFill>
                  <a:srgbClr val="000090"/>
                </a:solidFill>
                <a:ea typeface="굴림" charset="-127"/>
                <a:cs typeface="굴림" charset="-127"/>
              </a:rPr>
              <a:t>memory-bounded</a:t>
            </a:r>
            <a:r>
              <a:rPr lang="fr-CA" altLang="ko-KR" dirty="0">
                <a:solidFill>
                  <a:srgbClr val="000090"/>
                </a:solidFill>
                <a:ea typeface="굴림" charset="-127"/>
                <a:cs typeface="굴림" charset="-127"/>
              </a:rPr>
              <a:t> A* (SMA*)</a:t>
            </a:r>
          </a:p>
          <a:p>
            <a:pPr lvl="1"/>
            <a:r>
              <a:rPr lang="fr-CA" altLang="ko-KR" sz="2000" dirty="0">
                <a:solidFill>
                  <a:srgbClr val="000000"/>
                </a:solidFill>
                <a:ea typeface="굴림" charset="-127"/>
                <a:cs typeface="굴림" charset="-127"/>
              </a:rPr>
              <a:t>variantes de A* qui utilisent moins de mémoire mais peuvent être plus lentes</a:t>
            </a:r>
          </a:p>
          <a:p>
            <a:pPr lvl="1"/>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a:t>IFT615</a:t>
            </a:r>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31</a:t>
            </a:fld>
            <a:endParaRPr lang="fr-CA"/>
          </a:p>
        </p:txBody>
      </p:sp>
      <p:sp>
        <p:nvSpPr>
          <p:cNvPr id="9" name="Espace réservé du pied de page 8"/>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Variantes de A*</a:t>
            </a:r>
            <a:endParaRPr lang="en-CA" dirty="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a:xfrm>
            <a:off x="609600" y="1447800"/>
            <a:ext cx="7772400" cy="4343400"/>
          </a:xfrm>
        </p:spPr>
        <p:txBody>
          <a:bodyPr>
            <a:normAutofit/>
          </a:bodyPr>
          <a:lstStyle/>
          <a:p>
            <a:pPr>
              <a:lnSpc>
                <a:spcPct val="130000"/>
              </a:lnSpc>
            </a:pPr>
            <a:r>
              <a:rPr lang="fr-CA" altLang="ko-KR" dirty="0">
                <a:solidFill>
                  <a:srgbClr val="800000"/>
                </a:solidFill>
                <a:ea typeface="굴림" charset="-127"/>
                <a:cs typeface="굴림" charset="-127"/>
              </a:rPr>
              <a:t>8-puzzle</a:t>
            </a:r>
            <a:endParaRPr lang="fr-CA" altLang="ko-KR" dirty="0">
              <a:ea typeface="굴림" charset="-127"/>
              <a:cs typeface="굴림" charset="-127"/>
            </a:endParaRPr>
          </a:p>
          <a:p>
            <a:pPr lvl="1">
              <a:lnSpc>
                <a:spcPct val="130000"/>
              </a:lnSpc>
            </a:pPr>
            <a:r>
              <a:rPr lang="fr-CA" altLang="ko-KR" sz="2000" i="1" dirty="0">
                <a:solidFill>
                  <a:schemeClr val="accent2"/>
                </a:solidFill>
                <a:ea typeface="굴림" charset="-127"/>
                <a:cs typeface="굴림" charset="-127"/>
              </a:rPr>
              <a:t>État</a:t>
            </a:r>
            <a:r>
              <a:rPr lang="fr-FR" altLang="ko-KR" sz="2000" dirty="0">
                <a:ea typeface="굴림" charset="-127"/>
                <a:cs typeface="굴림" charset="-127"/>
              </a:rPr>
              <a:t> :</a:t>
            </a:r>
            <a:r>
              <a:rPr lang="fr-CA" altLang="ko-KR" sz="2000" dirty="0">
                <a:ea typeface="굴림" charset="-127"/>
                <a:cs typeface="굴림" charset="-127"/>
              </a:rPr>
              <a:t> configuration légale du jeu</a:t>
            </a:r>
          </a:p>
          <a:p>
            <a:pPr lvl="1">
              <a:lnSpc>
                <a:spcPct val="130000"/>
              </a:lnSpc>
            </a:pPr>
            <a:r>
              <a:rPr lang="fr-CA" altLang="ko-KR" sz="2000" i="1" dirty="0">
                <a:solidFill>
                  <a:schemeClr val="accent2"/>
                </a:solidFill>
                <a:ea typeface="굴림" charset="-127"/>
                <a:cs typeface="굴림" charset="-127"/>
              </a:rPr>
              <a:t>État initial</a:t>
            </a:r>
            <a:r>
              <a:rPr lang="fr-FR" altLang="ko-KR" sz="2000" dirty="0">
                <a:ea typeface="굴림" charset="-127"/>
                <a:cs typeface="굴림" charset="-127"/>
              </a:rPr>
              <a:t> :</a:t>
            </a:r>
            <a:r>
              <a:rPr lang="fr-CA" altLang="ko-KR" sz="2000" dirty="0">
                <a:ea typeface="굴림" charset="-127"/>
                <a:cs typeface="굴림" charset="-127"/>
              </a:rPr>
              <a:t> configuration initiale</a:t>
            </a:r>
          </a:p>
          <a:p>
            <a:pPr lvl="1">
              <a:lnSpc>
                <a:spcPct val="130000"/>
              </a:lnSpc>
            </a:pPr>
            <a:r>
              <a:rPr lang="fr-CA" altLang="ko-KR" sz="2000" i="1" dirty="0">
                <a:solidFill>
                  <a:schemeClr val="accent2"/>
                </a:solidFill>
                <a:ea typeface="굴림" charset="-127"/>
                <a:cs typeface="굴림" charset="-127"/>
              </a:rPr>
              <a:t>État final (but)</a:t>
            </a:r>
            <a:r>
              <a:rPr lang="fr-FR" altLang="ko-KR" sz="2000" dirty="0">
                <a:ea typeface="굴림" charset="-127"/>
                <a:cs typeface="굴림" charset="-127"/>
              </a:rPr>
              <a:t> :</a:t>
            </a:r>
            <a:r>
              <a:rPr lang="fr-CA" altLang="ko-KR" sz="2000" dirty="0">
                <a:ea typeface="굴림" charset="-127"/>
                <a:cs typeface="굴림" charset="-127"/>
              </a:rPr>
              <a:t> configuration gagnante</a:t>
            </a:r>
          </a:p>
          <a:p>
            <a:pPr lvl="1">
              <a:lnSpc>
                <a:spcPct val="130000"/>
              </a:lnSpc>
            </a:pPr>
            <a:r>
              <a:rPr lang="fr-CA" altLang="ko-KR" sz="2000" i="1" dirty="0">
                <a:solidFill>
                  <a:schemeClr val="accent2"/>
                </a:solidFill>
                <a:ea typeface="굴림" charset="-127"/>
                <a:cs typeface="굴림" charset="-127"/>
              </a:rPr>
              <a:t>Transitions</a:t>
            </a:r>
          </a:p>
          <a:p>
            <a:pPr lvl="1">
              <a:lnSpc>
                <a:spcPct val="130000"/>
              </a:lnSpc>
              <a:buFont typeface="Monotype Sorts" charset="2"/>
              <a:buNone/>
            </a:pPr>
            <a:r>
              <a:rPr lang="fr-CA" altLang="ko-KR" sz="2000" dirty="0">
                <a:ea typeface="굴림" charset="-127"/>
                <a:cs typeface="굴림" charset="-127"/>
              </a:rPr>
              <a:t>  </a:t>
            </a:r>
          </a:p>
        </p:txBody>
      </p:sp>
      <p:grpSp>
        <p:nvGrpSpPr>
          <p:cNvPr id="2" name="Group 4"/>
          <p:cNvGrpSpPr>
            <a:grpSpLocks/>
          </p:cNvGrpSpPr>
          <p:nvPr/>
        </p:nvGrpSpPr>
        <p:grpSpPr bwMode="auto">
          <a:xfrm>
            <a:off x="7298880" y="1704806"/>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375080" y="3762206"/>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756080" y="2771606"/>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832280" y="2771606"/>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355280" y="4219406"/>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269680" y="46766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412680" y="4219406"/>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269680" y="5133806"/>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974280" y="5133806"/>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415605" y="50322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479480" y="40670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450655" y="4371806"/>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269680" y="49052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3938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3938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60034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6986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60034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3938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6986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393880" y="5057606"/>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6003480" y="536240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6986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327080" y="4905206"/>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327080" y="4143206"/>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327080" y="5133806"/>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662043" y="4752806"/>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327080" y="5286206"/>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549080" y="4829006"/>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fr-CA"/>
              <a:t>IFT615</a:t>
            </a:r>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32</a:t>
            </a:fld>
            <a:endParaRPr lang="fr-CA"/>
          </a:p>
        </p:txBody>
      </p:sp>
      <p:sp>
        <p:nvSpPr>
          <p:cNvPr id="103" name="Espace réservé du pied de page 102"/>
          <p:cNvSpPr>
            <a:spLocks noGrp="1"/>
          </p:cNvSpPr>
          <p:nvPr>
            <p:ph type="ftr" sz="quarter" idx="11"/>
          </p:nvPr>
        </p:nvSpPr>
        <p:spPr/>
        <p:txBody>
          <a:bodyPr/>
          <a:lstStyle/>
          <a:p>
            <a:r>
              <a:rPr lang="de-DE" dirty="0"/>
              <a:t>Froduald Kabanza</a:t>
            </a:r>
            <a:endParaRPr lang="fr-CA" dirty="0"/>
          </a:p>
        </p:txBody>
      </p:sp>
      <p:sp>
        <p:nvSpPr>
          <p:cNvPr id="11" name="Titre 10"/>
          <p:cNvSpPr>
            <a:spLocks noGrp="1"/>
          </p:cNvSpPr>
          <p:nvPr>
            <p:ph type="title"/>
          </p:nvPr>
        </p:nvSpPr>
        <p:spPr/>
        <p:txBody>
          <a:bodyPr/>
          <a:lstStyle/>
          <a:p>
            <a:r>
              <a:rPr lang="fr-FR" dirty="0"/>
              <a:t>Exemple académique</a:t>
            </a:r>
            <a:endParaRPr lang="en-CA" dirty="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a:bodyPr>
          <a:lstStyle/>
          <a:p>
            <a:pPr algn="l"/>
            <a:r>
              <a:rPr lang="fr-CA" dirty="0"/>
              <a:t>Application:             </a:t>
            </a:r>
            <a:r>
              <a:rPr lang="fr-CA" i="1" dirty="0"/>
              <a:t>A* </a:t>
            </a:r>
            <a:r>
              <a:rPr lang="fr-CA" i="1" dirty="0" err="1"/>
              <a:t>Based</a:t>
            </a:r>
            <a:r>
              <a:rPr lang="fr-CA" i="1" dirty="0"/>
              <a:t> Planning</a:t>
            </a:r>
          </a:p>
        </p:txBody>
      </p:sp>
      <p:sp>
        <p:nvSpPr>
          <p:cNvPr id="4" name="Slide Number Placeholder 3"/>
          <p:cNvSpPr>
            <a:spLocks noGrp="1"/>
          </p:cNvSpPr>
          <p:nvPr>
            <p:ph type="sldNum" sz="quarter" idx="12"/>
          </p:nvPr>
        </p:nvSpPr>
        <p:spPr/>
        <p:txBody>
          <a:bodyPr/>
          <a:lstStyle/>
          <a:p>
            <a:fld id="{6955B7EA-E0F1-9E45-AF6A-7A9BD82D9F1F}" type="slidenum">
              <a:rPr lang="fr-CA" smtClean="0"/>
              <a:pPr/>
              <a:t>33</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dirty="0" err="1"/>
              <a:t>Goto</a:t>
            </a:r>
            <a:r>
              <a:rPr lang="fr-CA" dirty="0"/>
              <a:t>(r5,r1)</a:t>
            </a:r>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dirty="0" err="1"/>
              <a:t>Goto</a:t>
            </a:r>
            <a:r>
              <a:rPr lang="fr-CA" dirty="0"/>
              <a:t>(r5,r2)</a:t>
            </a:r>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dirty="0"/>
              <a:t>…</a:t>
            </a:r>
            <a:endParaRPr lang="fr-CA" dirty="0"/>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dirty="0" err="1"/>
              <a:t>Take</a:t>
            </a:r>
            <a:r>
              <a:rPr lang="fr-CA" dirty="0"/>
              <a:t>(…)</a:t>
            </a:r>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dirty="0" err="1"/>
              <a:t>Goto</a:t>
            </a:r>
            <a:r>
              <a:rPr lang="fr-CA" dirty="0"/>
              <a:t>(…)</a:t>
            </a:r>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dirty="0"/>
              <a:t>…</a:t>
            </a:r>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dirty="0"/>
              <a:t>…</a:t>
            </a:r>
            <a:endParaRPr lang="fr-CA" dirty="0"/>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dirty="0"/>
              <a:t>…</a:t>
            </a:r>
            <a:endParaRPr lang="fr-CA" dirty="0"/>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dirty="0"/>
              <a:t>…</a:t>
            </a:r>
            <a:endParaRPr lang="fr-CA" dirty="0"/>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dirty="0"/>
              <a:t>…</a:t>
            </a:r>
            <a:endParaRPr lang="fr-CA" dirty="0"/>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013268"/>
            <a:ext cx="468398" cy="584775"/>
          </a:xfrm>
          <a:prstGeom prst="rect">
            <a:avLst/>
          </a:prstGeom>
          <a:noFill/>
        </p:spPr>
        <p:txBody>
          <a:bodyPr wrap="none" rtlCol="0">
            <a:spAutoFit/>
          </a:bodyPr>
          <a:lstStyle/>
          <a:p>
            <a:r>
              <a:rPr lang="fr-CA" sz="3200" dirty="0"/>
              <a:t>…</a:t>
            </a:r>
            <a:endParaRPr lang="fr-CA" dirty="0"/>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013268"/>
            <a:ext cx="468398" cy="584775"/>
          </a:xfrm>
          <a:prstGeom prst="rect">
            <a:avLst/>
          </a:prstGeom>
          <a:noFill/>
        </p:spPr>
        <p:txBody>
          <a:bodyPr wrap="none" rtlCol="0">
            <a:spAutoFit/>
          </a:bodyPr>
          <a:lstStyle/>
          <a:p>
            <a:r>
              <a:rPr lang="fr-CA" sz="3200" dirty="0"/>
              <a:t>…</a:t>
            </a:r>
            <a:endParaRPr lang="fr-CA" dirty="0"/>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Espace réservé de la date 26"/>
          <p:cNvSpPr>
            <a:spLocks noGrp="1"/>
          </p:cNvSpPr>
          <p:nvPr>
            <p:ph type="dt" sz="half" idx="10"/>
          </p:nvPr>
        </p:nvSpPr>
        <p:spPr/>
        <p:txBody>
          <a:bodyPr/>
          <a:lstStyle/>
          <a:p>
            <a:r>
              <a:rPr lang="fr-CA"/>
              <a:t>IFT615</a:t>
            </a:r>
          </a:p>
        </p:txBody>
      </p:sp>
      <p:sp>
        <p:nvSpPr>
          <p:cNvPr id="28" name="Espace réservé du pied de page 27"/>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0035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3"/>
          <a:srcRect/>
          <a:stretch>
            <a:fillRect/>
          </a:stretch>
        </p:blipFill>
        <p:spPr bwMode="auto">
          <a:xfrm>
            <a:off x="1819275" y="1480752"/>
            <a:ext cx="5266633" cy="4607311"/>
          </a:xfrm>
          <a:prstGeom prst="rect">
            <a:avLst/>
          </a:prstGeom>
          <a:noFill/>
          <a:ln w="9525">
            <a:noFill/>
            <a:miter lim="800000"/>
            <a:headEnd/>
            <a:tailEnd/>
          </a:ln>
        </p:spPr>
      </p:pic>
      <p:sp>
        <p:nvSpPr>
          <p:cNvPr id="99336" name="Rectangle 8"/>
          <p:cNvSpPr>
            <a:spLocks noChangeArrowheads="1"/>
          </p:cNvSpPr>
          <p:nvPr/>
        </p:nvSpPr>
        <p:spPr bwMode="auto">
          <a:xfrm>
            <a:off x="2167048" y="5819798"/>
            <a:ext cx="3211513" cy="307975"/>
          </a:xfrm>
          <a:prstGeom prst="rect">
            <a:avLst/>
          </a:prstGeom>
          <a:noFill/>
          <a:ln w="9525">
            <a:noFill/>
            <a:miter lim="800000"/>
            <a:headEnd/>
            <a:tailEnd/>
          </a:ln>
        </p:spPr>
        <p:txBody>
          <a:bodyPr wrap="none">
            <a:prstTxWarp prst="textNoShape">
              <a:avLst/>
            </a:prstTxWarp>
            <a:spAutoFit/>
          </a:bodyPr>
          <a:lstStyle/>
          <a:p>
            <a:r>
              <a:rPr lang="en-CA" sz="1400" dirty="0"/>
              <a:t>[Steven </a:t>
            </a:r>
            <a:r>
              <a:rPr lang="en-CA" sz="1400" dirty="0" err="1"/>
              <a:t>LaValle</a:t>
            </a:r>
            <a:r>
              <a:rPr lang="en-CA" sz="1400" dirty="0"/>
              <a:t>. </a:t>
            </a:r>
            <a:r>
              <a:rPr lang="en-CA" sz="1400" i="1" dirty="0"/>
              <a:t>Planning Algorithms</a:t>
            </a:r>
            <a:r>
              <a:rPr lang="en-CA" sz="1400" dirty="0"/>
              <a:t>] </a:t>
            </a:r>
          </a:p>
        </p:txBody>
      </p:sp>
      <p:sp>
        <p:nvSpPr>
          <p:cNvPr id="9" name="Espace réservé de la date 8"/>
          <p:cNvSpPr>
            <a:spLocks noGrp="1"/>
          </p:cNvSpPr>
          <p:nvPr>
            <p:ph type="dt" sz="half" idx="10"/>
          </p:nvPr>
        </p:nvSpPr>
        <p:spPr/>
        <p:txBody>
          <a:bodyPr/>
          <a:lstStyle/>
          <a:p>
            <a:r>
              <a:rPr lang="fr-CA"/>
              <a:t>IFT615</a:t>
            </a:r>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34</a:t>
            </a:fld>
            <a:endParaRPr lang="fr-CA"/>
          </a:p>
        </p:txBody>
      </p:sp>
      <p:sp>
        <p:nvSpPr>
          <p:cNvPr id="11" name="Espace réservé du pied de page 10"/>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Application : planification de trajectoires</a:t>
            </a:r>
            <a:endParaRPr lang="en-CA" dirty="0"/>
          </a:p>
        </p:txBody>
      </p:sp>
    </p:spTree>
    <p:extLst>
      <p:ext uri="{BB962C8B-B14F-4D97-AF65-F5344CB8AC3E}">
        <p14:creationId xmlns:p14="http://schemas.microsoft.com/office/powerpoint/2010/main" val="2091568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dirty="0"/>
              <a:t>Énoncé du problème de planification de trajectoires</a:t>
            </a:r>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dirty="0"/>
              <a:t>Calculer une trajectoire géométrique d’un solide articulé sans collision avec des obstacles statiques.</a:t>
            </a:r>
          </a:p>
        </p:txBody>
      </p:sp>
      <p:sp>
        <p:nvSpPr>
          <p:cNvPr id="102406" name="Text Box 4"/>
          <p:cNvSpPr txBox="1">
            <a:spLocks noChangeArrowheads="1"/>
          </p:cNvSpPr>
          <p:nvPr/>
        </p:nvSpPr>
        <p:spPr bwMode="auto">
          <a:xfrm>
            <a:off x="3358128"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234178" y="2233613"/>
            <a:ext cx="4572000" cy="1200329"/>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Entrée</a:t>
            </a:r>
            <a:r>
              <a:rPr lang="fr-FR" i="1" dirty="0">
                <a:solidFill>
                  <a:srgbClr val="000066"/>
                </a:solidFill>
              </a:rPr>
              <a:t> :</a:t>
            </a:r>
            <a:endParaRPr lang="fr-CA" i="1" dirty="0">
              <a:solidFill>
                <a:srgbClr val="000066"/>
              </a:solidFill>
            </a:endParaRPr>
          </a:p>
          <a:p>
            <a:pPr lvl="1">
              <a:buFont typeface="Wingdings" charset="2"/>
              <a:buChar char="Ø"/>
            </a:pPr>
            <a:r>
              <a:rPr lang="fr-CA" dirty="0"/>
              <a:t>Géométrie du robot et des obstacles</a:t>
            </a:r>
          </a:p>
          <a:p>
            <a:pPr lvl="1">
              <a:buFont typeface="Wingdings" charset="2"/>
              <a:buChar char="Ø"/>
            </a:pPr>
            <a:r>
              <a:rPr lang="fr-CA" dirty="0"/>
              <a:t>Cinétique du robot (degrés de liberté)</a:t>
            </a:r>
          </a:p>
          <a:p>
            <a:pPr lvl="1">
              <a:buFont typeface="Wingdings" charset="2"/>
              <a:buChar char="Ø"/>
            </a:pPr>
            <a:r>
              <a:rPr lang="fr-CA" dirty="0"/>
              <a:t>Configurations initiale et finale</a:t>
            </a:r>
          </a:p>
        </p:txBody>
      </p:sp>
      <p:sp>
        <p:nvSpPr>
          <p:cNvPr id="102408" name="Rectangle 6"/>
          <p:cNvSpPr>
            <a:spLocks noChangeArrowheads="1"/>
          </p:cNvSpPr>
          <p:nvPr/>
        </p:nvSpPr>
        <p:spPr bwMode="auto">
          <a:xfrm>
            <a:off x="1891278"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dirty="0">
                <a:solidFill>
                  <a:srgbClr val="000066"/>
                </a:solidFill>
              </a:rPr>
              <a:t>Sortie</a:t>
            </a:r>
            <a:r>
              <a:rPr lang="fr-FR" dirty="0">
                <a:solidFill>
                  <a:srgbClr val="CCFF33"/>
                </a:solidFill>
              </a:rPr>
              <a:t> :</a:t>
            </a:r>
            <a:endParaRPr lang="fr-CA" dirty="0">
              <a:solidFill>
                <a:srgbClr val="CCFF33"/>
              </a:solidFill>
            </a:endParaRPr>
          </a:p>
          <a:p>
            <a:pPr lvl="1">
              <a:buFont typeface="Wingdings" charset="2"/>
              <a:buChar char="Ø"/>
            </a:pPr>
            <a:r>
              <a:rPr lang="fr-CA" dirty="0"/>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4253478"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204266"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35</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3438637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476533" y="213732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104454" name="Text Box 4"/>
          <p:cNvSpPr txBox="1">
            <a:spLocks noChangeArrowheads="1"/>
          </p:cNvSpPr>
          <p:nvPr/>
        </p:nvSpPr>
        <p:spPr bwMode="auto">
          <a:xfrm>
            <a:off x="2233712" y="2229395"/>
            <a:ext cx="426280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rPr>
              <a:t>Problème continu</a:t>
            </a:r>
          </a:p>
          <a:p>
            <a:pPr algn="ctr" eaLnBrk="1" hangingPunct="1"/>
            <a:r>
              <a:rPr lang="en-US" sz="2000"/>
              <a:t>(espace de configuration + contraintes)</a:t>
            </a:r>
          </a:p>
        </p:txBody>
      </p:sp>
      <p:sp>
        <p:nvSpPr>
          <p:cNvPr id="104455" name="Text Box 5"/>
          <p:cNvSpPr txBox="1">
            <a:spLocks noChangeArrowheads="1"/>
          </p:cNvSpPr>
          <p:nvPr/>
        </p:nvSpPr>
        <p:spPr bwMode="auto">
          <a:xfrm>
            <a:off x="2483683" y="3410495"/>
            <a:ext cx="3617597"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CC0066"/>
                </a:solidFill>
              </a:rPr>
              <a:t>Discrétisation</a:t>
            </a:r>
            <a:endParaRPr lang="en-US" sz="2400" dirty="0">
              <a:solidFill>
                <a:srgbClr val="CC0066"/>
              </a:solidFill>
            </a:endParaRPr>
          </a:p>
          <a:p>
            <a:pPr algn="ctr" eaLnBrk="1" hangingPunct="1"/>
            <a:r>
              <a:rPr lang="en-US" sz="2000" dirty="0"/>
              <a:t>(</a:t>
            </a:r>
            <a:r>
              <a:rPr lang="en-US" sz="2000" dirty="0" err="1"/>
              <a:t>décomposition</a:t>
            </a:r>
            <a:r>
              <a:rPr lang="en-US" sz="2000" dirty="0"/>
              <a:t>, </a:t>
            </a:r>
            <a:r>
              <a:rPr lang="en-US" sz="2000" dirty="0" err="1"/>
              <a:t>échantillonage</a:t>
            </a:r>
            <a:r>
              <a:rPr lang="en-US" sz="2000" dirty="0"/>
              <a:t>)</a:t>
            </a:r>
          </a:p>
        </p:txBody>
      </p:sp>
      <p:sp>
        <p:nvSpPr>
          <p:cNvPr id="104456" name="Text Box 6"/>
          <p:cNvSpPr txBox="1">
            <a:spLocks noChangeArrowheads="1"/>
          </p:cNvSpPr>
          <p:nvPr/>
        </p:nvSpPr>
        <p:spPr bwMode="auto">
          <a:xfrm>
            <a:off x="1962854" y="4991645"/>
            <a:ext cx="499412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669900"/>
                </a:solidFill>
              </a:rPr>
              <a:t>Recherche</a:t>
            </a:r>
            <a:r>
              <a:rPr lang="en-US" sz="2400" dirty="0">
                <a:solidFill>
                  <a:srgbClr val="669900"/>
                </a:solidFill>
              </a:rPr>
              <a:t> </a:t>
            </a:r>
            <a:r>
              <a:rPr lang="en-US" sz="2400" dirty="0" err="1">
                <a:solidFill>
                  <a:srgbClr val="669900"/>
                </a:solidFill>
              </a:rPr>
              <a:t>heuristique</a:t>
            </a:r>
            <a:r>
              <a:rPr lang="en-US" sz="2400" dirty="0">
                <a:solidFill>
                  <a:srgbClr val="669900"/>
                </a:solidFill>
              </a:rPr>
              <a:t> </a:t>
            </a:r>
            <a:r>
              <a:rPr lang="en-US" sz="2400" dirty="0" err="1">
                <a:solidFill>
                  <a:srgbClr val="669900"/>
                </a:solidFill>
              </a:rPr>
              <a:t>dans</a:t>
            </a:r>
            <a:r>
              <a:rPr lang="en-US" sz="2400" dirty="0">
                <a:solidFill>
                  <a:srgbClr val="669900"/>
                </a:solidFill>
              </a:rPr>
              <a:t> un </a:t>
            </a:r>
            <a:r>
              <a:rPr lang="en-US" sz="2400" dirty="0" err="1">
                <a:solidFill>
                  <a:srgbClr val="669900"/>
                </a:solidFill>
              </a:rPr>
              <a:t>graphe</a:t>
            </a:r>
            <a:endParaRPr lang="en-US" sz="2400" dirty="0">
              <a:solidFill>
                <a:srgbClr val="669900"/>
              </a:solidFill>
            </a:endParaRPr>
          </a:p>
          <a:p>
            <a:pPr algn="ctr" eaLnBrk="1" hangingPunct="1"/>
            <a:r>
              <a:rPr lang="en-US" sz="2000" dirty="0"/>
              <a:t>(A* </a:t>
            </a:r>
            <a:r>
              <a:rPr lang="en-US" sz="2000" dirty="0" err="1"/>
              <a:t>ou</a:t>
            </a:r>
            <a:r>
              <a:rPr lang="en-US" sz="2000" dirty="0"/>
              <a:t> </a:t>
            </a:r>
            <a:r>
              <a:rPr lang="en-US" sz="2000" dirty="0" err="1"/>
              <a:t>similaire</a:t>
            </a:r>
            <a:r>
              <a:rPr lang="en-US" sz="2000" dirty="0"/>
              <a:t>)</a:t>
            </a:r>
          </a:p>
        </p:txBody>
      </p:sp>
      <p:sp>
        <p:nvSpPr>
          <p:cNvPr id="104457" name="Line 7"/>
          <p:cNvSpPr>
            <a:spLocks noChangeShapeType="1"/>
          </p:cNvSpPr>
          <p:nvPr/>
        </p:nvSpPr>
        <p:spPr bwMode="auto">
          <a:xfrm flipH="1">
            <a:off x="4324827" y="3068437"/>
            <a:ext cx="0" cy="3600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326850" y="428997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a:t>IFT615</a:t>
            </a:r>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36</a:t>
            </a:fld>
            <a:endParaRPr lang="fr-CA"/>
          </a:p>
        </p:txBody>
      </p:sp>
      <p:sp>
        <p:nvSpPr>
          <p:cNvPr id="14" name="Espace réservé du pied de page 13"/>
          <p:cNvSpPr>
            <a:spLocks noGrp="1"/>
          </p:cNvSpPr>
          <p:nvPr>
            <p:ph type="ftr" sz="quarter" idx="11"/>
          </p:nvPr>
        </p:nvSpPr>
        <p:spPr/>
        <p:txBody>
          <a:bodyPr/>
          <a:lstStyle/>
          <a:p>
            <a:r>
              <a:rPr lang="de-DE" dirty="0"/>
              <a:t>Froduald Kabanza</a:t>
            </a:r>
            <a:endParaRPr lang="fr-CA" dirty="0"/>
          </a:p>
        </p:txBody>
      </p:sp>
      <p:sp>
        <p:nvSpPr>
          <p:cNvPr id="2" name="Titre 1"/>
          <p:cNvSpPr>
            <a:spLocks noGrp="1"/>
          </p:cNvSpPr>
          <p:nvPr>
            <p:ph type="title"/>
          </p:nvPr>
        </p:nvSpPr>
        <p:spPr/>
        <p:txBody>
          <a:bodyPr/>
          <a:lstStyle/>
          <a:p>
            <a:r>
              <a:rPr lang="fr-FR" dirty="0"/>
              <a:t>Cadre générale de résolution </a:t>
            </a:r>
            <a:br>
              <a:rPr lang="fr-FR" dirty="0"/>
            </a:br>
            <a:r>
              <a:rPr lang="fr-FR" dirty="0"/>
              <a:t>du problème</a:t>
            </a:r>
            <a:endParaRPr lang="en-CA" dirty="0"/>
          </a:p>
        </p:txBody>
      </p:sp>
      <p:sp>
        <p:nvSpPr>
          <p:cNvPr id="3" name="TextBox 2"/>
          <p:cNvSpPr txBox="1"/>
          <p:nvPr/>
        </p:nvSpPr>
        <p:spPr>
          <a:xfrm>
            <a:off x="457200" y="1494560"/>
            <a:ext cx="7877349" cy="646331"/>
          </a:xfrm>
          <a:prstGeom prst="rect">
            <a:avLst/>
          </a:prstGeom>
          <a:noFill/>
        </p:spPr>
        <p:txBody>
          <a:bodyPr wrap="none" rtlCol="0">
            <a:spAutoFit/>
          </a:bodyPr>
          <a:lstStyle/>
          <a:p>
            <a:r>
              <a:rPr lang="en-CA" dirty="0" err="1"/>
              <a:t>Modélisation</a:t>
            </a:r>
            <a:r>
              <a:rPr lang="en-CA" dirty="0"/>
              <a:t> de </a:t>
            </a:r>
            <a:r>
              <a:rPr lang="en-CA" dirty="0" err="1"/>
              <a:t>l’environnement</a:t>
            </a:r>
            <a:r>
              <a:rPr lang="en-CA" dirty="0"/>
              <a:t> –  Un </a:t>
            </a:r>
            <a:r>
              <a:rPr lang="en-CA" dirty="0" err="1"/>
              <a:t>problème</a:t>
            </a:r>
            <a:r>
              <a:rPr lang="en-CA" dirty="0"/>
              <a:t> </a:t>
            </a:r>
            <a:r>
              <a:rPr lang="en-CA" dirty="0" err="1"/>
              <a:t>assez</a:t>
            </a:r>
            <a:r>
              <a:rPr lang="en-CA" dirty="0"/>
              <a:t> </a:t>
            </a:r>
            <a:r>
              <a:rPr lang="en-CA" dirty="0" err="1"/>
              <a:t>complexe</a:t>
            </a:r>
            <a:r>
              <a:rPr lang="en-CA" dirty="0"/>
              <a:t>, </a:t>
            </a:r>
            <a:r>
              <a:rPr lang="en-CA" dirty="0" err="1"/>
              <a:t>ayant</a:t>
            </a:r>
            <a:r>
              <a:rPr lang="en-CA" dirty="0"/>
              <a:t> </a:t>
            </a:r>
            <a:r>
              <a:rPr lang="en-CA" dirty="0" err="1"/>
              <a:t>plusieurs</a:t>
            </a:r>
            <a:r>
              <a:rPr lang="en-CA" dirty="0"/>
              <a:t> </a:t>
            </a:r>
          </a:p>
          <a:p>
            <a:r>
              <a:rPr lang="en-CA" dirty="0" err="1"/>
              <a:t>Approches</a:t>
            </a:r>
            <a:r>
              <a:rPr lang="en-CA" dirty="0"/>
              <a:t> </a:t>
            </a:r>
            <a:r>
              <a:rPr lang="en-CA" dirty="0" err="1"/>
              <a:t>différentes</a:t>
            </a:r>
            <a:r>
              <a:rPr lang="en-CA" dirty="0"/>
              <a:t> (</a:t>
            </a:r>
            <a:r>
              <a:rPr lang="en-CA" dirty="0" err="1"/>
              <a:t>cours</a:t>
            </a:r>
            <a:r>
              <a:rPr lang="en-CA" dirty="0"/>
              <a:t> IFT702) </a:t>
            </a:r>
          </a:p>
        </p:txBody>
      </p:sp>
    </p:spTree>
    <p:extLst>
      <p:ext uri="{BB962C8B-B14F-4D97-AF65-F5344CB8AC3E}">
        <p14:creationId xmlns:p14="http://schemas.microsoft.com/office/powerpoint/2010/main" val="190422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74690" y="2283280"/>
            <a:ext cx="6443663" cy="3886200"/>
            <a:chOff x="837" y="1200"/>
            <a:chExt cx="4059"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37"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5487" name="Text Box 12"/>
            <p:cNvSpPr txBox="1">
              <a:spLocks noChangeArrowheads="1"/>
            </p:cNvSpPr>
            <p:nvPr/>
          </p:nvSpPr>
          <p:spPr bwMode="auto">
            <a:xfrm>
              <a:off x="86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5488" name="Text Box 13"/>
            <p:cNvSpPr txBox="1">
              <a:spLocks noChangeArrowheads="1"/>
            </p:cNvSpPr>
            <p:nvPr/>
          </p:nvSpPr>
          <p:spPr bwMode="auto">
            <a:xfrm>
              <a:off x="2085"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5489" name="Text Box 14"/>
            <p:cNvSpPr txBox="1">
              <a:spLocks noChangeArrowheads="1"/>
            </p:cNvSpPr>
            <p:nvPr/>
          </p:nvSpPr>
          <p:spPr bwMode="auto">
            <a:xfrm>
              <a:off x="2085"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5490" name="Text Box 15"/>
            <p:cNvSpPr txBox="1">
              <a:spLocks noChangeArrowheads="1"/>
            </p:cNvSpPr>
            <p:nvPr/>
          </p:nvSpPr>
          <p:spPr bwMode="auto">
            <a:xfrm>
              <a:off x="2085" y="2784"/>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3"/>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fr-CA"/>
              <a:t>IFT615</a:t>
            </a:r>
            <a:endParaRPr lang="en-US"/>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37</a:t>
            </a:fld>
            <a:endParaRPr lang="en-US"/>
          </a:p>
        </p:txBody>
      </p:sp>
      <p:sp>
        <p:nvSpPr>
          <p:cNvPr id="26" name="Espace réservé du pied de page 25"/>
          <p:cNvSpPr>
            <a:spLocks noGrp="1"/>
          </p:cNvSpPr>
          <p:nvPr>
            <p:ph type="ftr" sz="quarter" idx="10"/>
          </p:nvPr>
        </p:nvSpPr>
        <p:spPr/>
        <p:txBody>
          <a:bodyPr/>
          <a:lstStyle/>
          <a:p>
            <a:pPr>
              <a:defRPr/>
            </a:pPr>
            <a:r>
              <a:rPr lang="de-DE" dirty="0"/>
              <a:t>Froduald Kabanza</a:t>
            </a:r>
            <a:endParaRPr lang="en-US" dirty="0"/>
          </a:p>
        </p:txBody>
      </p:sp>
      <p:sp>
        <p:nvSpPr>
          <p:cNvPr id="28" name="Titre 1"/>
          <p:cNvSpPr>
            <a:spLocks noGrp="1"/>
          </p:cNvSpPr>
          <p:nvPr>
            <p:ph type="title"/>
          </p:nvPr>
        </p:nvSpPr>
        <p:spPr>
          <a:xfrm>
            <a:off x="457200" y="274638"/>
            <a:ext cx="8229600" cy="1143000"/>
          </a:xfrm>
        </p:spPr>
        <p:txBody>
          <a:bodyPr/>
          <a:lstStyle/>
          <a:p>
            <a:r>
              <a:rPr lang="fr-CA" dirty="0"/>
              <a:t>Approche combinatoire </a:t>
            </a:r>
            <a:br>
              <a:rPr lang="fr-CA" dirty="0"/>
            </a:br>
            <a:r>
              <a:rPr lang="fr-CA" dirty="0"/>
              <a:t>par décomposition en cellules</a:t>
            </a:r>
            <a:endParaRPr lang="en-CA" dirty="0"/>
          </a:p>
        </p:txBody>
      </p:sp>
    </p:spTree>
    <p:extLst>
      <p:ext uri="{BB962C8B-B14F-4D97-AF65-F5344CB8AC3E}">
        <p14:creationId xmlns:p14="http://schemas.microsoft.com/office/powerpoint/2010/main" val="12809166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dirty="0" err="1">
                <a:solidFill>
                  <a:schemeClr val="tx1"/>
                </a:solidFill>
                <a:latin typeface="+mn-lt"/>
                <a:cs typeface="Calibri"/>
              </a:rPr>
              <a:t>Décomposer</a:t>
            </a:r>
            <a:r>
              <a:rPr lang="en-US" sz="1600" b="0" dirty="0">
                <a:solidFill>
                  <a:schemeClr val="tx1"/>
                </a:solidFill>
                <a:latin typeface="+mn-lt"/>
                <a:cs typeface="Calibri"/>
              </a:rPr>
              <a:t> la carte en grille (</a:t>
            </a:r>
            <a:r>
              <a:rPr lang="en-US" sz="1600" b="0" i="1" dirty="0">
                <a:solidFill>
                  <a:schemeClr val="tx1"/>
                </a:solidFill>
                <a:latin typeface="+mn-lt"/>
                <a:cs typeface="Calibri"/>
              </a:rPr>
              <a:t>occupancy grid</a:t>
            </a:r>
            <a:r>
              <a:rPr lang="en-US" sz="1600" b="0" dirty="0">
                <a:solidFill>
                  <a:schemeClr val="tx1"/>
                </a:solidFill>
                <a:latin typeface="+mn-lt"/>
                <a:cs typeface="Calibri"/>
              </a:rPr>
              <a:t>)</a:t>
            </a:r>
            <a:r>
              <a:rPr lang="fr-FR" sz="1600" b="0" dirty="0">
                <a:solidFill>
                  <a:schemeClr val="tx1"/>
                </a:solidFill>
                <a:latin typeface="+mn-lt"/>
                <a:cs typeface="Calibri"/>
              </a:rPr>
              <a:t> :</a:t>
            </a:r>
            <a:r>
              <a:rPr lang="en-US" sz="1600" b="0" dirty="0">
                <a:solidFill>
                  <a:schemeClr val="tx1"/>
                </a:solidFill>
                <a:latin typeface="+mn-lt"/>
                <a:cs typeface="Calibri"/>
              </a:rPr>
              <a:t> </a:t>
            </a:r>
            <a:br>
              <a:rPr lang="en-US" sz="1600" b="0" dirty="0">
                <a:solidFill>
                  <a:schemeClr val="tx1"/>
                </a:solidFill>
                <a:latin typeface="+mn-lt"/>
                <a:cs typeface="Calibri"/>
              </a:rPr>
            </a:br>
            <a:r>
              <a:rPr lang="en-US" sz="1600" b="0" dirty="0">
                <a:solidFill>
                  <a:schemeClr val="tx1"/>
                </a:solidFill>
                <a:latin typeface="+mn-lt"/>
                <a:cs typeface="Calibri"/>
              </a:rPr>
              <a:t>4-connected (</a:t>
            </a:r>
            <a:r>
              <a:rPr lang="en-US" sz="1600" b="0" dirty="0" err="1">
                <a:solidFill>
                  <a:schemeClr val="tx1"/>
                </a:solidFill>
                <a:latin typeface="+mn-lt"/>
                <a:cs typeface="Calibri"/>
              </a:rPr>
              <a:t>illustré</a:t>
            </a:r>
            <a:r>
              <a:rPr lang="en-US" sz="1600" b="0" dirty="0">
                <a:solidFill>
                  <a:schemeClr val="tx1"/>
                </a:solidFill>
                <a:latin typeface="+mn-lt"/>
                <a:cs typeface="Calibri"/>
              </a:rPr>
              <a:t> </a:t>
            </a:r>
            <a:r>
              <a:rPr lang="en-US" sz="1600" b="0" dirty="0" err="1">
                <a:solidFill>
                  <a:schemeClr val="tx1"/>
                </a:solidFill>
                <a:latin typeface="+mn-lt"/>
                <a:cs typeface="Calibri"/>
              </a:rPr>
              <a:t>ici</a:t>
            </a:r>
            <a:r>
              <a:rPr lang="en-US" sz="1600" b="0" dirty="0">
                <a:solidFill>
                  <a:schemeClr val="tx1"/>
                </a:solidFill>
                <a:latin typeface="+mn-lt"/>
                <a:cs typeface="Calibri"/>
              </a:rPr>
              <a:t>) </a:t>
            </a:r>
            <a:r>
              <a:rPr lang="en-US" sz="1600" b="0" dirty="0" err="1">
                <a:solidFill>
                  <a:schemeClr val="tx1"/>
                </a:solidFill>
                <a:latin typeface="+mn-lt"/>
                <a:cs typeface="Calibri"/>
              </a:rPr>
              <a:t>ou</a:t>
            </a:r>
            <a:r>
              <a:rPr lang="en-US" sz="1600" b="0" dirty="0">
                <a:solidFill>
                  <a:schemeClr val="tx1"/>
                </a:solidFill>
                <a:latin typeface="+mn-lt"/>
                <a:cs typeface="Calibri"/>
              </a:rPr>
              <a:t> 8-connected.</a:t>
            </a:r>
            <a:br>
              <a:rPr lang="en-US" sz="1600" b="0" dirty="0">
                <a:solidFill>
                  <a:schemeClr val="tx1"/>
                </a:solidFill>
                <a:latin typeface="+mn-lt"/>
                <a:cs typeface="Calibri"/>
              </a:rPr>
            </a:br>
            <a:br>
              <a:rPr lang="en-US" sz="1600" b="0" dirty="0">
                <a:solidFill>
                  <a:schemeClr val="tx1"/>
                </a:solidFill>
                <a:latin typeface="+mn-lt"/>
                <a:cs typeface="Calibri"/>
              </a:rPr>
            </a:br>
            <a:r>
              <a:rPr lang="en-US" sz="1600" b="0" i="1" dirty="0" err="1">
                <a:solidFill>
                  <a:schemeClr val="tx1"/>
                </a:solidFill>
                <a:latin typeface="+mn-lt"/>
                <a:cs typeface="Calibri"/>
              </a:rPr>
              <a:t>noeud</a:t>
            </a:r>
            <a:r>
              <a:rPr lang="fr-FR" sz="1600" b="0" dirty="0">
                <a:solidFill>
                  <a:schemeClr val="tx1"/>
                </a:solidFill>
                <a:latin typeface="+mn-lt"/>
                <a:cs typeface="Calibri"/>
              </a:rPr>
              <a:t> :</a:t>
            </a:r>
            <a:r>
              <a:rPr lang="en-US" sz="1600" b="0" dirty="0">
                <a:solidFill>
                  <a:schemeClr val="tx1"/>
                </a:solidFill>
                <a:latin typeface="+mn-lt"/>
                <a:cs typeface="Calibri"/>
              </a:rPr>
              <a:t> case </a:t>
            </a:r>
            <a:r>
              <a:rPr lang="en-US" sz="1600" b="0" dirty="0" err="1">
                <a:solidFill>
                  <a:schemeClr val="tx1"/>
                </a:solidFill>
                <a:latin typeface="+mn-lt"/>
                <a:cs typeface="Calibri"/>
              </a:rPr>
              <a:t>occupée</a:t>
            </a:r>
            <a:r>
              <a:rPr lang="en-US" sz="1600" b="0" dirty="0">
                <a:solidFill>
                  <a:schemeClr val="tx1"/>
                </a:solidFill>
                <a:latin typeface="+mn-lt"/>
                <a:cs typeface="Calibri"/>
              </a:rPr>
              <a:t> 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Calibri"/>
              </a:rPr>
              <a:t>Transitions</a:t>
            </a:r>
            <a:r>
              <a:rPr lang="fr-FR" sz="2400" b="1" dirty="0">
                <a:solidFill>
                  <a:srgbClr val="000066"/>
                </a:solidFill>
                <a:ea typeface="굴림" charset="-127"/>
                <a:cs typeface="Calibri"/>
              </a:rPr>
              <a:t> :</a:t>
            </a:r>
            <a:endParaRPr lang="fr-CA" sz="2400" b="1" dirty="0">
              <a:solidFill>
                <a:srgbClr val="000066"/>
              </a:solidFill>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a:t>
            </a:r>
            <a:r>
              <a:rPr lang="fr-CA" sz="2400" dirty="0" err="1">
                <a:ea typeface="굴림" charset="-127"/>
                <a:cs typeface="Calibri"/>
              </a:rPr>
              <a:t>left</a:t>
            </a:r>
            <a:endParaRPr lang="fr-CA" sz="2400" dirty="0">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right</a:t>
            </a:r>
          </a:p>
          <a:p>
            <a:r>
              <a:rPr lang="fr-CA" sz="2400" dirty="0">
                <a:ea typeface="굴림" charset="-127"/>
                <a:cs typeface="Calibri"/>
              </a:rPr>
              <a:t> - Go straight </a:t>
            </a:r>
            <a:r>
              <a:rPr lang="fr-CA" sz="2400" dirty="0" err="1">
                <a:ea typeface="굴림" charset="-127"/>
                <a:cs typeface="Calibri"/>
              </a:rPr>
              <a:t>ahead</a:t>
            </a:r>
            <a:endParaRPr lang="fr-CA" sz="2400" dirty="0">
              <a:ea typeface="굴림" charset="-127"/>
              <a:cs typeface="Calibri"/>
            </a:endParaRPr>
          </a:p>
        </p:txBody>
      </p:sp>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dirty="0">
                  <a:solidFill>
                    <a:schemeClr val="accent1"/>
                  </a:solidFill>
                  <a:ea typeface="굴림" charset="-127"/>
                  <a:cs typeface="굴림" charset="-127"/>
                </a:rPr>
                <a:t>Room 1</a:t>
              </a:r>
            </a:p>
          </p:txBody>
        </p:sp>
        <p:sp>
          <p:nvSpPr>
            <p:cNvPr id="106513"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6514"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6515"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6516"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507032" y="109382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610256"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fr-CA"/>
              <a:t>IFT615</a:t>
            </a:r>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38</a:t>
            </a:fld>
            <a:endParaRPr lang="fr-CA"/>
          </a:p>
        </p:txBody>
      </p:sp>
      <p:sp>
        <p:nvSpPr>
          <p:cNvPr id="114" name="Espace réservé du pied de page 113"/>
          <p:cNvSpPr>
            <a:spLocks noGrp="1"/>
          </p:cNvSpPr>
          <p:nvPr>
            <p:ph type="ftr" sz="quarter" idx="11"/>
          </p:nvPr>
        </p:nvSpPr>
        <p:spPr/>
        <p:txBody>
          <a:bodyPr/>
          <a:lstStyle/>
          <a:p>
            <a:r>
              <a:rPr lang="de-DE" dirty="0"/>
              <a:t>Froduald Kabanza</a:t>
            </a:r>
            <a:endParaRPr lang="fr-CA" dirty="0"/>
          </a:p>
        </p:txBody>
      </p:sp>
    </p:spTree>
    <p:extLst>
      <p:ext uri="{BB962C8B-B14F-4D97-AF65-F5344CB8AC3E}">
        <p14:creationId xmlns:p14="http://schemas.microsoft.com/office/powerpoint/2010/main" val="25787033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7535"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7536"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7537"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7538"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fr-CA"/>
              <a:t>IFT615</a:t>
            </a:r>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39</a:t>
            </a:fld>
            <a:endParaRPr lang="fr-CA"/>
          </a:p>
        </p:txBody>
      </p:sp>
      <p:sp>
        <p:nvSpPr>
          <p:cNvPr id="112" name="Espace réservé du pied de page 111"/>
          <p:cNvSpPr>
            <a:spLocks noGrp="1"/>
          </p:cNvSpPr>
          <p:nvPr>
            <p:ph type="ftr" sz="quarter" idx="11"/>
          </p:nvPr>
        </p:nvSpPr>
        <p:spPr/>
        <p:txBody>
          <a:bodyPr/>
          <a:lstStyle/>
          <a:p>
            <a:r>
              <a:rPr lang="de-DE" dirty="0"/>
              <a:t>Froduald Kabanza</a:t>
            </a:r>
            <a:endParaRPr lang="fr-CA" dirty="0"/>
          </a:p>
        </p:txBody>
      </p:sp>
      <p:sp>
        <p:nvSpPr>
          <p:cNvPr id="109" name="Rectangle 3"/>
          <p:cNvSpPr txBox="1">
            <a:spLocks noChangeArrowheads="1"/>
          </p:cNvSpPr>
          <p:nvPr/>
        </p:nvSpPr>
        <p:spPr>
          <a:xfrm>
            <a:off x="403225" y="425450"/>
            <a:ext cx="4679950" cy="1524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i="0" kern="1200">
                <a:solidFill>
                  <a:srgbClr val="660066"/>
                </a:solidFill>
                <a:latin typeface="Arial"/>
                <a:ea typeface="+mj-ea"/>
                <a:cs typeface="+mj-cs"/>
              </a:defRPr>
            </a:lvl1pPr>
          </a:lstStyle>
          <a:p>
            <a:pPr algn="l"/>
            <a:r>
              <a:rPr lang="fr-CA" altLang="ko-KR" sz="1600" i="1" u="sng" dirty="0">
                <a:solidFill>
                  <a:schemeClr val="tx1"/>
                </a:solidFill>
                <a:latin typeface="+mn-lt"/>
                <a:ea typeface="굴림" charset="-127"/>
                <a:cs typeface="Calibri"/>
              </a:rPr>
              <a:t>Heuristiques</a:t>
            </a:r>
            <a:r>
              <a:rPr lang="fr-FR" altLang="ko-KR" sz="1600" u="sng" dirty="0">
                <a:solidFill>
                  <a:schemeClr val="tx1"/>
                </a:solidFill>
                <a:latin typeface="+mn-lt"/>
                <a:ea typeface="굴림" charset="-127"/>
                <a:cs typeface="Calibri"/>
              </a:rPr>
              <a:t> :</a:t>
            </a:r>
            <a:r>
              <a:rPr lang="fr-CA" altLang="ko-KR" sz="1600" u="sng" dirty="0">
                <a:solidFill>
                  <a:schemeClr val="tx1"/>
                </a:solidFill>
                <a:latin typeface="+mn-lt"/>
                <a:ea typeface="굴림" charset="-127"/>
                <a:cs typeface="Calibri"/>
              </a:rPr>
              <a:t> </a:t>
            </a:r>
            <a:br>
              <a:rPr lang="fr-CA" altLang="ko-KR" sz="1600" u="sng"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a:t>
            </a:r>
            <a:r>
              <a:rPr lang="fr-CA" altLang="ko-KR" sz="1600" dirty="0">
                <a:solidFill>
                  <a:schemeClr val="tx1"/>
                </a:solidFill>
                <a:latin typeface="+mn-lt"/>
                <a:ea typeface="굴림" charset="-127"/>
                <a:cs typeface="Calibri"/>
              </a:rPr>
              <a:t> </a:t>
            </a:r>
            <a:r>
              <a:rPr lang="fr-CA" altLang="ko-KR" sz="1600" b="0" dirty="0">
                <a:solidFill>
                  <a:schemeClr val="tx1"/>
                </a:solidFill>
                <a:latin typeface="+mn-lt"/>
                <a:ea typeface="굴림" charset="-127"/>
                <a:cs typeface="Calibri"/>
              </a:rPr>
              <a:t>Distance euclidienne,  durée du voyage</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Consommation d’énergie ou coût du billet</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Degré de danger (chemin près des escaliers, des ennemis).</a:t>
            </a:r>
            <a:endParaRPr lang="en-US" sz="1600" b="0" dirty="0">
              <a:solidFill>
                <a:schemeClr val="tx1"/>
              </a:solidFill>
              <a:latin typeface="+mn-lt"/>
              <a:cs typeface="Calibri"/>
            </a:endParaRPr>
          </a:p>
        </p:txBody>
      </p:sp>
      <p:sp>
        <p:nvSpPr>
          <p:cNvPr id="114" name="Text Box 4"/>
          <p:cNvSpPr txBox="1">
            <a:spLocks noChangeArrowheads="1"/>
          </p:cNvSpPr>
          <p:nvPr/>
        </p:nvSpPr>
        <p:spPr bwMode="auto">
          <a:xfrm>
            <a:off x="5943600" y="457200"/>
            <a:ext cx="2479765" cy="1200328"/>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굴림" charset="-127"/>
              </a:rPr>
              <a:t>Go </a:t>
            </a:r>
            <a:r>
              <a:rPr lang="fr-CA" sz="2400" b="1" dirty="0" err="1">
                <a:solidFill>
                  <a:srgbClr val="000066"/>
                </a:solidFill>
                <a:ea typeface="굴림" charset="-127"/>
                <a:cs typeface="굴림" charset="-127"/>
              </a:rPr>
              <a:t>east</a:t>
            </a:r>
            <a:r>
              <a:rPr lang="fr-CA" sz="2400" b="1" dirty="0">
                <a:solidFill>
                  <a:srgbClr val="000066"/>
                </a:solidFill>
                <a:ea typeface="굴림" charset="-127"/>
                <a:cs typeface="굴림" charset="-127"/>
              </a:rPr>
              <a:t> =</a:t>
            </a:r>
            <a:r>
              <a:rPr lang="fr-CA" sz="2400" b="1" dirty="0">
                <a:solidFill>
                  <a:schemeClr val="accent2"/>
                </a:solidFill>
                <a:ea typeface="굴림" charset="-127"/>
                <a:cs typeface="굴림" charset="-127"/>
              </a:rPr>
              <a:t> </a:t>
            </a:r>
          </a:p>
          <a:p>
            <a:r>
              <a:rPr lang="fr-CA" sz="2400" dirty="0">
                <a:ea typeface="굴림" charset="-127"/>
                <a:cs typeface="굴림" charset="-127"/>
              </a:rPr>
              <a:t>  (</a:t>
            </a:r>
            <a:r>
              <a:rPr lang="fr-CA" sz="2400" dirty="0" err="1">
                <a:ea typeface="굴림" charset="-127"/>
                <a:cs typeface="굴림" charset="-127"/>
              </a:rPr>
              <a:t>Turn</a:t>
            </a:r>
            <a:r>
              <a:rPr lang="fr-CA" sz="2400" dirty="0">
                <a:ea typeface="굴림" charset="-127"/>
                <a:cs typeface="굴림" charset="-127"/>
              </a:rPr>
              <a:t> right) + </a:t>
            </a:r>
          </a:p>
          <a:p>
            <a:r>
              <a:rPr lang="fr-CA" sz="2400" dirty="0">
                <a:ea typeface="굴림" charset="-127"/>
                <a:cs typeface="굴림" charset="-127"/>
              </a:rPr>
              <a:t> Go straight </a:t>
            </a:r>
            <a:r>
              <a:rPr lang="fr-CA" sz="2400" dirty="0" err="1">
                <a:ea typeface="굴림" charset="-127"/>
                <a:cs typeface="굴림" charset="-127"/>
              </a:rPr>
              <a:t>ahead</a:t>
            </a:r>
            <a:endParaRPr lang="fr-CA" sz="2400" dirty="0">
              <a:ea typeface="굴림" charset="-127"/>
              <a:cs typeface="굴림" charset="-127"/>
            </a:endParaRPr>
          </a:p>
        </p:txBody>
      </p:sp>
    </p:spTree>
    <p:extLst>
      <p:ext uri="{BB962C8B-B14F-4D97-AF65-F5344CB8AC3E}">
        <p14:creationId xmlns:p14="http://schemas.microsoft.com/office/powerpoint/2010/main" val="33308088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normAutofit/>
          </a:bodyPr>
          <a:lstStyle/>
          <a:p>
            <a:r>
              <a:rPr lang="fr-CA" dirty="0"/>
              <a:t>Notion d’heuristique</a:t>
            </a:r>
          </a:p>
          <a:p>
            <a:r>
              <a:rPr lang="fr-CA" dirty="0"/>
              <a:t>Algorithme A*</a:t>
            </a:r>
          </a:p>
          <a:p>
            <a:endParaRPr lang="fr-CA" dirty="0"/>
          </a:p>
          <a:p>
            <a:endParaRPr lang="fr-CA" dirty="0"/>
          </a:p>
        </p:txBody>
      </p:sp>
      <p:sp>
        <p:nvSpPr>
          <p:cNvPr id="4" name="Espace réservé de la date 3"/>
          <p:cNvSpPr>
            <a:spLocks noGrp="1"/>
          </p:cNvSpPr>
          <p:nvPr>
            <p:ph type="dt" sz="half" idx="10"/>
          </p:nvPr>
        </p:nvSpPr>
        <p:spPr/>
        <p:txBody>
          <a:bodyPr/>
          <a:lstStyle/>
          <a:p>
            <a:r>
              <a:rPr lang="fr-CA"/>
              <a:t>IFT615</a:t>
            </a:r>
            <a:endParaRPr lang="fr-CA" dirty="0"/>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4</a:t>
            </a:fld>
            <a:endParaRPr lang="fr-CA" dirty="0"/>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
        <p:nvSpPr>
          <p:cNvPr id="7" name="ZoneTexte 6"/>
          <p:cNvSpPr txBox="1"/>
          <p:nvPr/>
        </p:nvSpPr>
        <p:spPr>
          <a:xfrm>
            <a:off x="230920" y="6664178"/>
            <a:ext cx="184666"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2038360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p:txBody>
          <a:bodyPr/>
          <a:lstStyle/>
          <a:p>
            <a:pPr eaLnBrk="1" hangingPunct="1"/>
            <a:r>
              <a:rPr lang="fr-CA">
                <a:latin typeface="Arial" charset="0"/>
              </a:rPr>
              <a:t>Conclusion</a:t>
            </a:r>
          </a:p>
        </p:txBody>
      </p:sp>
      <p:sp>
        <p:nvSpPr>
          <p:cNvPr id="114690" name="Rectangle 2"/>
          <p:cNvSpPr>
            <a:spLocks noGrp="1" noChangeArrowheads="1"/>
          </p:cNvSpPr>
          <p:nvPr>
            <p:ph idx="1"/>
          </p:nvPr>
        </p:nvSpPr>
        <p:spPr>
          <a:xfrm>
            <a:off x="457200" y="1500188"/>
            <a:ext cx="8229600" cy="4525962"/>
          </a:xfrm>
        </p:spPr>
        <p:txBody>
          <a:bodyPr>
            <a:normAutofit/>
          </a:bodyPr>
          <a:lstStyle/>
          <a:p>
            <a:pPr eaLnBrk="1" hangingPunct="1"/>
            <a:r>
              <a:rPr lang="fr-CA" dirty="0">
                <a:latin typeface="Calibri" charset="0"/>
              </a:rPr>
              <a:t>La recherche heuristique est une approche fondamentale en IA</a:t>
            </a:r>
          </a:p>
          <a:p>
            <a:pPr lvl="1"/>
            <a:r>
              <a:rPr lang="fr-CA" dirty="0">
                <a:latin typeface="Calibri" charset="0"/>
              </a:rPr>
              <a:t>elle est assez flexible pour être appliquée à plusieurs problèmes</a:t>
            </a:r>
          </a:p>
          <a:p>
            <a:pPr marL="457200" lvl="1" indent="0">
              <a:buNone/>
            </a:pPr>
            <a:endParaRPr lang="fr-CA" dirty="0">
              <a:latin typeface="Calibri" charset="0"/>
            </a:endParaRPr>
          </a:p>
          <a:p>
            <a:r>
              <a:rPr lang="fr-CA" dirty="0">
                <a:latin typeface="Calibri" charset="0"/>
              </a:rPr>
              <a:t>A* est l’algorithme de recherche heuristique le plus connu et répandu</a:t>
            </a:r>
          </a:p>
          <a:p>
            <a:endParaRPr lang="fr-CA" dirty="0">
              <a:latin typeface="Calibri" charset="0"/>
            </a:endParaRPr>
          </a:p>
          <a:p>
            <a:r>
              <a:rPr lang="fr-CA" dirty="0">
                <a:latin typeface="Calibri" charset="0"/>
              </a:rPr>
              <a:t>Il a l’avantage d’avoir de garanties théoriques potentiellement intéressantes</a:t>
            </a:r>
          </a:p>
          <a:p>
            <a:endParaRPr lang="fr-CA" dirty="0">
              <a:latin typeface="Calibri" charset="0"/>
            </a:endParaRPr>
          </a:p>
          <a:p>
            <a:r>
              <a:rPr lang="fr-CA" dirty="0">
                <a:latin typeface="Calibri" charset="0"/>
              </a:rPr>
              <a:t>Par contre, le succès de A* dépend beaucoup de la qualité de l’heuristique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que l’on définit</a:t>
            </a:r>
          </a:p>
          <a:p>
            <a:pPr lvl="1"/>
            <a:r>
              <a:rPr lang="fr-CA" dirty="0">
                <a:latin typeface="Calibri" charset="0"/>
              </a:rPr>
              <a:t>une mauvaise heuristique peut augmenter considérablement les temps de calcul et l’espace mémoire nécessaire</a:t>
            </a:r>
          </a:p>
        </p:txBody>
      </p:sp>
      <p:sp>
        <p:nvSpPr>
          <p:cNvPr id="11469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469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469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59F1929-D60D-7D49-90DC-8D7989EFB3BE}" type="slidenum">
              <a:rPr lang="en-US" sz="1400">
                <a:latin typeface="Calibri" charset="0"/>
              </a:rPr>
              <a:pPr/>
              <a:t>40</a:t>
            </a:fld>
            <a:endParaRPr lang="en-US" sz="1400">
              <a:latin typeface="Calibri" charset="0"/>
            </a:endParaRPr>
          </a:p>
        </p:txBody>
      </p:sp>
    </p:spTree>
    <p:extLst>
      <p:ext uri="{BB962C8B-B14F-4D97-AF65-F5344CB8AC3E}">
        <p14:creationId xmlns:p14="http://schemas.microsoft.com/office/powerpoint/2010/main" val="1707604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Recherche heuristique </a:t>
            </a:r>
            <a:br>
              <a:rPr lang="fr-FR" dirty="0"/>
            </a:br>
            <a:r>
              <a:rPr lang="fr-FR" dirty="0"/>
              <a:t>pour quel type d’agent?</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pied de page 4"/>
          <p:cNvSpPr>
            <a:spLocks noGrp="1"/>
          </p:cNvSpPr>
          <p:nvPr>
            <p:ph type="ftr" sz="quarter" idx="11"/>
          </p:nvPr>
        </p:nvSpPr>
        <p:spPr/>
        <p:txBody>
          <a:bodyPr/>
          <a:lstStyle/>
          <a:p>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41</a:t>
            </a:fld>
            <a:endParaRPr lang="fr-CA"/>
          </a:p>
        </p:txBody>
      </p:sp>
      <p:sp>
        <p:nvSpPr>
          <p:cNvPr id="19" name="Rectangle 11">
            <a:extLst>
              <a:ext uri="{FF2B5EF4-FFF2-40B4-BE49-F238E27FC236}">
                <a16:creationId xmlns:a16="http://schemas.microsoft.com/office/drawing/2014/main" id="{6B80A8A3-0565-44BD-8EBC-0D149A3F64B1}"/>
              </a:ext>
            </a:extLst>
          </p:cNvPr>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20" name="Rectangle 12">
            <a:extLst>
              <a:ext uri="{FF2B5EF4-FFF2-40B4-BE49-F238E27FC236}">
                <a16:creationId xmlns:a16="http://schemas.microsoft.com/office/drawing/2014/main" id="{74069517-8BD6-42CD-B735-A08E230E74E9}"/>
              </a:ext>
            </a:extLst>
          </p:cNvPr>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21" name="Rectangle 13">
            <a:extLst>
              <a:ext uri="{FF2B5EF4-FFF2-40B4-BE49-F238E27FC236}">
                <a16:creationId xmlns:a16="http://schemas.microsoft.com/office/drawing/2014/main" id="{191BAA3D-8261-4337-9F79-A8678472051D}"/>
              </a:ext>
            </a:extLst>
          </p:cNvPr>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22" name="Rectangle 14">
            <a:extLst>
              <a:ext uri="{FF2B5EF4-FFF2-40B4-BE49-F238E27FC236}">
                <a16:creationId xmlns:a16="http://schemas.microsoft.com/office/drawing/2014/main" id="{FB3D0DBE-1FD1-40EF-8C66-F0F58F0577DC}"/>
              </a:ext>
            </a:extLst>
          </p:cNvPr>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sp>
        <p:nvSpPr>
          <p:cNvPr id="23" name="Rectangle à coins arrondis 16">
            <a:extLst>
              <a:ext uri="{FF2B5EF4-FFF2-40B4-BE49-F238E27FC236}">
                <a16:creationId xmlns:a16="http://schemas.microsoft.com/office/drawing/2014/main" id="{91CCC774-43F4-4D12-BF34-3941A3B9C8FC}"/>
              </a:ext>
            </a:extLst>
          </p:cNvPr>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pic>
        <p:nvPicPr>
          <p:cNvPr id="24" name="Picture 23">
            <a:extLst>
              <a:ext uri="{FF2B5EF4-FFF2-40B4-BE49-F238E27FC236}">
                <a16:creationId xmlns:a16="http://schemas.microsoft.com/office/drawing/2014/main" id="{7F63D324-786D-4A4C-9360-6C0037CE9789}"/>
              </a:ext>
            </a:extLst>
          </p:cNvPr>
          <p:cNvPicPr>
            <a:picLocks noChangeAspect="1"/>
          </p:cNvPicPr>
          <p:nvPr/>
        </p:nvPicPr>
        <p:blipFill>
          <a:blip r:embed="rId3"/>
          <a:stretch>
            <a:fillRect/>
          </a:stretch>
        </p:blipFill>
        <p:spPr>
          <a:xfrm>
            <a:off x="938566" y="1758950"/>
            <a:ext cx="3113967" cy="1964418"/>
          </a:xfrm>
          <a:prstGeom prst="rect">
            <a:avLst/>
          </a:prstGeom>
        </p:spPr>
      </p:pic>
      <p:pic>
        <p:nvPicPr>
          <p:cNvPr id="25" name="Picture 24">
            <a:extLst>
              <a:ext uri="{FF2B5EF4-FFF2-40B4-BE49-F238E27FC236}">
                <a16:creationId xmlns:a16="http://schemas.microsoft.com/office/drawing/2014/main" id="{D6E6F601-0671-4EF3-AD92-F82CFA9F593C}"/>
              </a:ext>
            </a:extLst>
          </p:cNvPr>
          <p:cNvPicPr>
            <a:picLocks noChangeAspect="1"/>
          </p:cNvPicPr>
          <p:nvPr/>
        </p:nvPicPr>
        <p:blipFill>
          <a:blip r:embed="rId4"/>
          <a:stretch>
            <a:fillRect/>
          </a:stretch>
        </p:blipFill>
        <p:spPr>
          <a:xfrm>
            <a:off x="5196501" y="1855204"/>
            <a:ext cx="2937236" cy="1849370"/>
          </a:xfrm>
          <a:prstGeom prst="rect">
            <a:avLst/>
          </a:prstGeom>
        </p:spPr>
      </p:pic>
      <p:pic>
        <p:nvPicPr>
          <p:cNvPr id="26" name="Picture 25">
            <a:extLst>
              <a:ext uri="{FF2B5EF4-FFF2-40B4-BE49-F238E27FC236}">
                <a16:creationId xmlns:a16="http://schemas.microsoft.com/office/drawing/2014/main" id="{F45A5313-AD21-4D27-8C48-7F0118EE4B3C}"/>
              </a:ext>
            </a:extLst>
          </p:cNvPr>
          <p:cNvPicPr>
            <a:picLocks noChangeAspect="1"/>
          </p:cNvPicPr>
          <p:nvPr/>
        </p:nvPicPr>
        <p:blipFill>
          <a:blip r:embed="rId5"/>
          <a:stretch>
            <a:fillRect/>
          </a:stretch>
        </p:blipFill>
        <p:spPr>
          <a:xfrm>
            <a:off x="1051798" y="4432952"/>
            <a:ext cx="3129678" cy="1977782"/>
          </a:xfrm>
          <a:prstGeom prst="rect">
            <a:avLst/>
          </a:prstGeom>
        </p:spPr>
      </p:pic>
      <p:pic>
        <p:nvPicPr>
          <p:cNvPr id="27" name="Picture 26">
            <a:extLst>
              <a:ext uri="{FF2B5EF4-FFF2-40B4-BE49-F238E27FC236}">
                <a16:creationId xmlns:a16="http://schemas.microsoft.com/office/drawing/2014/main" id="{5B718C9F-FCC9-43CF-BAB1-52EB10F2A372}"/>
              </a:ext>
            </a:extLst>
          </p:cNvPr>
          <p:cNvPicPr>
            <a:picLocks noChangeAspect="1"/>
          </p:cNvPicPr>
          <p:nvPr/>
        </p:nvPicPr>
        <p:blipFill>
          <a:blip r:embed="rId6"/>
          <a:stretch>
            <a:fillRect/>
          </a:stretch>
        </p:blipFill>
        <p:spPr>
          <a:xfrm>
            <a:off x="5196501" y="4354104"/>
            <a:ext cx="2983918" cy="1903293"/>
          </a:xfrm>
          <a:prstGeom prst="rect">
            <a:avLst/>
          </a:prstGeom>
        </p:spPr>
      </p:pic>
      <p:sp>
        <p:nvSpPr>
          <p:cNvPr id="28" name="Rectangle à coins arrondis 16">
            <a:extLst>
              <a:ext uri="{FF2B5EF4-FFF2-40B4-BE49-F238E27FC236}">
                <a16:creationId xmlns:a16="http://schemas.microsoft.com/office/drawing/2014/main" id="{6ACE189F-DD63-4C7C-BC78-95A4ED33DA57}"/>
              </a:ext>
            </a:extLst>
          </p:cNvPr>
          <p:cNvSpPr/>
          <p:nvPr/>
        </p:nvSpPr>
        <p:spPr bwMode="auto">
          <a:xfrm>
            <a:off x="986631" y="4298950"/>
            <a:ext cx="3344737" cy="2212506"/>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866661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42</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p:txBody>
          <a:bodyPr/>
          <a:lstStyle/>
          <a:p>
            <a:pPr eaLnBrk="1" hangingPunct="1"/>
            <a:r>
              <a:rPr lang="fr-CA" dirty="0">
                <a:latin typeface="Arial" charset="0"/>
              </a:rPr>
              <a:t>Vous devriez être capable de...</a:t>
            </a:r>
          </a:p>
        </p:txBody>
      </p:sp>
      <p:sp>
        <p:nvSpPr>
          <p:cNvPr id="116738" name="Rectangle 2"/>
          <p:cNvSpPr>
            <a:spLocks noGrp="1" noChangeArrowheads="1"/>
          </p:cNvSpPr>
          <p:nvPr>
            <p:ph idx="1"/>
          </p:nvPr>
        </p:nvSpPr>
        <p:spPr>
          <a:xfrm>
            <a:off x="457200" y="1500188"/>
            <a:ext cx="8229600" cy="4525962"/>
          </a:xfrm>
        </p:spPr>
        <p:txBody>
          <a:bodyPr>
            <a:noAutofit/>
          </a:bodyPr>
          <a:lstStyle/>
          <a:p>
            <a:pPr eaLnBrk="1" hangingPunct="1"/>
            <a:r>
              <a:rPr lang="fr-CA" dirty="0">
                <a:latin typeface="Calibri" charset="0"/>
              </a:rPr>
              <a:t>Comprendre le concept de recherche heuristique</a:t>
            </a:r>
          </a:p>
          <a:p>
            <a:pPr lvl="1"/>
            <a:r>
              <a:rPr lang="fr-CA" dirty="0">
                <a:latin typeface="Calibri" charset="0"/>
              </a:rPr>
              <a:t>qu’est-ce qu’une heuristique?</a:t>
            </a:r>
          </a:p>
          <a:p>
            <a:pPr eaLnBrk="1" hangingPunct="1"/>
            <a:endParaRPr lang="fr-CA" dirty="0">
              <a:latin typeface="Calibri" charset="0"/>
            </a:endParaRPr>
          </a:p>
          <a:p>
            <a:pPr eaLnBrk="1" hangingPunct="1"/>
            <a:r>
              <a:rPr lang="fr-CA" dirty="0">
                <a:latin typeface="Calibri" charset="0"/>
              </a:rPr>
              <a:t>Comprendre les différents concepts derrière A*</a:t>
            </a:r>
          </a:p>
          <a:p>
            <a:pPr lvl="1"/>
            <a:r>
              <a:rPr lang="fr-CA" dirty="0">
                <a:latin typeface="Calibri" charset="0"/>
              </a:rPr>
              <a:t>fonctions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 ainsi que </a:t>
            </a:r>
            <a:r>
              <a:rPr lang="fr-CA" i="1" dirty="0">
                <a:latin typeface="Calibri" charset="0"/>
              </a:rPr>
              <a:t>f</a:t>
            </a:r>
            <a:r>
              <a:rPr lang="fr-CA" dirty="0">
                <a:latin typeface="Calibri" charset="0"/>
              </a:rPr>
              <a:t>*(</a:t>
            </a:r>
            <a:r>
              <a:rPr lang="fr-CA" i="1" dirty="0">
                <a:latin typeface="Calibri" charset="0"/>
              </a:rPr>
              <a:t>n</a:t>
            </a:r>
            <a:r>
              <a:rPr lang="fr-CA" dirty="0">
                <a:latin typeface="Calibri" charset="0"/>
              </a:rPr>
              <a:t>), </a:t>
            </a:r>
            <a:r>
              <a:rPr lang="fr-CA" i="1" dirty="0">
                <a:latin typeface="Calibri" charset="0"/>
              </a:rPr>
              <a:t>g</a:t>
            </a:r>
            <a:r>
              <a:rPr lang="fr-CA" dirty="0">
                <a:latin typeface="Calibri" charset="0"/>
              </a:rPr>
              <a:t>*(</a:t>
            </a:r>
            <a:r>
              <a:rPr lang="fr-CA" i="1" dirty="0">
                <a:latin typeface="Calibri" charset="0"/>
              </a:rPr>
              <a:t>n</a:t>
            </a:r>
            <a:r>
              <a:rPr lang="fr-CA" dirty="0">
                <a:latin typeface="Calibri" charset="0"/>
              </a:rPr>
              <a:t>) et </a:t>
            </a:r>
            <a:r>
              <a:rPr lang="fr-CA" i="1" dirty="0">
                <a:latin typeface="Calibri" charset="0"/>
              </a:rPr>
              <a:t>h</a:t>
            </a:r>
            <a:r>
              <a:rPr lang="fr-CA" dirty="0">
                <a:latin typeface="Calibri" charset="0"/>
              </a:rPr>
              <a:t>*(</a:t>
            </a:r>
            <a:r>
              <a:rPr lang="fr-CA" i="1" dirty="0">
                <a:latin typeface="Calibri" charset="0"/>
              </a:rPr>
              <a:t>n</a:t>
            </a:r>
            <a:r>
              <a:rPr lang="fr-CA" dirty="0">
                <a:latin typeface="Calibri" charset="0"/>
              </a:rPr>
              <a:t>)</a:t>
            </a:r>
          </a:p>
          <a:p>
            <a:pPr eaLnBrk="1" hangingPunct="1"/>
            <a:endParaRPr lang="fr-CA" dirty="0">
              <a:latin typeface="Calibri" charset="0"/>
            </a:endParaRPr>
          </a:p>
          <a:p>
            <a:pPr eaLnBrk="1" hangingPunct="1"/>
            <a:r>
              <a:rPr lang="fr-CA" dirty="0">
                <a:latin typeface="Calibri" charset="0"/>
              </a:rPr>
              <a:t>Identifier une heuristique admissible ou monotone</a:t>
            </a:r>
          </a:p>
          <a:p>
            <a:pPr eaLnBrk="1" hangingPunct="1"/>
            <a:endParaRPr lang="fr-CA" dirty="0">
              <a:latin typeface="Calibri" charset="0"/>
            </a:endParaRPr>
          </a:p>
          <a:p>
            <a:pPr eaLnBrk="1" hangingPunct="1"/>
            <a:r>
              <a:rPr lang="fr-CA" dirty="0">
                <a:latin typeface="Calibri" charset="0"/>
              </a:rPr>
              <a:t>Décrire les propriétés théoriques de A*</a:t>
            </a:r>
          </a:p>
          <a:p>
            <a:pPr eaLnBrk="1" hangingPunct="1"/>
            <a:endParaRPr lang="fr-CA" dirty="0">
              <a:latin typeface="Calibri" charset="0"/>
            </a:endParaRPr>
          </a:p>
          <a:p>
            <a:pPr eaLnBrk="1" hangingPunct="1"/>
            <a:r>
              <a:rPr lang="fr-CA" dirty="0">
                <a:latin typeface="Calibri" charset="0"/>
              </a:rPr>
              <a:t>Programmer/simuler l’exécution de A*</a:t>
            </a:r>
          </a:p>
          <a:p>
            <a:pPr eaLnBrk="1" hangingPunct="1"/>
            <a:endParaRPr lang="fr-CA" dirty="0">
              <a:latin typeface="Calibri" charset="0"/>
            </a:endParaRPr>
          </a:p>
          <a:p>
            <a:pPr eaLnBrk="1" hangingPunct="1"/>
            <a:r>
              <a:rPr lang="fr-CA" dirty="0">
                <a:latin typeface="Calibri" charset="0"/>
              </a:rPr>
              <a:t>Comprendre le concept d’état </a:t>
            </a:r>
            <a:r>
              <a:rPr lang="fr-CA">
                <a:latin typeface="Calibri" charset="0"/>
              </a:rPr>
              <a:t>de croyance</a:t>
            </a:r>
            <a:endParaRPr lang="fr-CA" dirty="0">
              <a:latin typeface="Calibri" charset="0"/>
            </a:endParaRPr>
          </a:p>
          <a:p>
            <a:pPr eaLnBrk="1" hangingPunct="1"/>
            <a:endParaRPr lang="fr-CA" dirty="0">
              <a:latin typeface="Calibri" charset="0"/>
            </a:endParaRPr>
          </a:p>
          <a:p>
            <a:pPr eaLnBrk="1" hangingPunct="1"/>
            <a:endParaRPr lang="fr-CA" dirty="0">
              <a:latin typeface="Calibri" charset="0"/>
            </a:endParaRPr>
          </a:p>
        </p:txBody>
      </p:sp>
      <p:sp>
        <p:nvSpPr>
          <p:cNvPr id="116739"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6740"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a:latin typeface="Calibri" charset="0"/>
              </a:rPr>
              <a:t>Froduald Kabanza</a:t>
            </a:r>
            <a:endParaRPr lang="en-US" sz="1400" dirty="0">
              <a:latin typeface="Calibri" charset="0"/>
            </a:endParaRPr>
          </a:p>
        </p:txBody>
      </p:sp>
      <p:sp>
        <p:nvSpPr>
          <p:cNvPr id="116741"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7E50DC-28D6-B94F-A08C-A73BA85F91F8}" type="slidenum">
              <a:rPr lang="en-US" sz="1400">
                <a:latin typeface="Calibri" charset="0"/>
              </a:rPr>
              <a:pPr/>
              <a:t>43</a:t>
            </a:fld>
            <a:endParaRPr lang="en-US" sz="1400">
              <a:latin typeface="Calibri" charset="0"/>
            </a:endParaRPr>
          </a:p>
        </p:txBody>
      </p:sp>
    </p:spTree>
    <p:extLst>
      <p:ext uri="{BB962C8B-B14F-4D97-AF65-F5344CB8AC3E}">
        <p14:creationId xmlns:p14="http://schemas.microsoft.com/office/powerpoint/2010/main" val="3579281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espace de croyance</a:t>
            </a:r>
          </a:p>
        </p:txBody>
      </p:sp>
      <p:sp>
        <p:nvSpPr>
          <p:cNvPr id="3" name="Text Placeholder 2"/>
          <p:cNvSpPr>
            <a:spLocks noGrp="1"/>
          </p:cNvSpPr>
          <p:nvPr>
            <p:ph type="body" idx="1"/>
          </p:nvPr>
        </p:nvSpPr>
        <p:spPr/>
        <p:txBody>
          <a:bodyPr/>
          <a:lstStyle/>
          <a:p>
            <a:r>
              <a:rPr lang="fr-CA" dirty="0"/>
              <a:t>Planification conformant</a:t>
            </a:r>
            <a:endParaRPr lang="en-CA" dirty="0"/>
          </a:p>
        </p:txBody>
      </p:sp>
      <p:sp>
        <p:nvSpPr>
          <p:cNvPr id="4" name="Date Placeholder 3"/>
          <p:cNvSpPr>
            <a:spLocks noGrp="1"/>
          </p:cNvSpPr>
          <p:nvPr>
            <p:ph type="dt" sz="half" idx="10"/>
          </p:nvPr>
        </p:nvSpPr>
        <p:spPr/>
        <p:txBody>
          <a:bodyPr/>
          <a:lstStyle/>
          <a:p>
            <a:r>
              <a:rPr lang="en-US"/>
              <a:t>IFT702</a:t>
            </a:r>
            <a:endParaRPr lang="en-US" dirty="0"/>
          </a:p>
        </p:txBody>
      </p:sp>
      <p:sp>
        <p:nvSpPr>
          <p:cNvPr id="5" name="Footer Placeholder 4"/>
          <p:cNvSpPr>
            <a:spLocks noGrp="1"/>
          </p:cNvSpPr>
          <p:nvPr>
            <p:ph type="ftr" sz="quarter" idx="11"/>
          </p:nvPr>
        </p:nvSpPr>
        <p:spPr/>
        <p:txBody>
          <a:bodyPr/>
          <a:lstStyle/>
          <a:p>
            <a:r>
              <a:rPr lang="en-US"/>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697815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a:t>Planification </a:t>
            </a:r>
            <a:r>
              <a:rPr lang="fr-CA" altLang="en-US" dirty="0" err="1"/>
              <a:t>conformante</a:t>
            </a:r>
            <a:endParaRPr lang="fr-CA" altLang="en-US" sz="3200" b="1" dirty="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dirty="0"/>
              <a:t>L’agent n’a aucun capteur. Il ne sait pas précisément dans quel état il se trouve. Il n’a aucun moyen d’observer les effets de ses actions. Il doit malgré tout attendre le but.</a:t>
            </a:r>
          </a:p>
          <a:p>
            <a:pPr eaLnBrk="1" fontAlgn="auto" hangingPunct="1">
              <a:spcAft>
                <a:spcPts val="0"/>
              </a:spcAft>
              <a:buFont typeface="Arial" pitchFamily="34" charset="0"/>
              <a:buChar char="•"/>
              <a:defRPr/>
            </a:pPr>
            <a:endParaRPr lang="fr-CA" sz="2400" dirty="0"/>
          </a:p>
          <a:p>
            <a:pPr lvl="1">
              <a:buFont typeface="Wingdings" panose="05000000000000000000" pitchFamily="2" charset="2"/>
              <a:buChar char="Ø"/>
              <a:defRPr/>
            </a:pPr>
            <a:r>
              <a:rPr lang="fr-CA" dirty="0"/>
              <a:t> Dans ce cas, on dit qu’on a affaire à un problème de planification conformant. Autrement, planification sous </a:t>
            </a:r>
            <a:r>
              <a:rPr lang="fr-CA" b="1" dirty="0"/>
              <a:t>observabilité nulle </a:t>
            </a:r>
            <a:r>
              <a:rPr lang="fr-CA" dirty="0"/>
              <a:t>(de l’état et des effets d’actions).</a:t>
            </a:r>
          </a:p>
          <a:p>
            <a:pPr eaLnBrk="1" fontAlgn="auto" hangingPunct="1">
              <a:spcAft>
                <a:spcPts val="0"/>
              </a:spcAft>
              <a:buFont typeface="Arial" pitchFamily="34" charset="0"/>
              <a:buChar char="•"/>
              <a:defRPr/>
            </a:pPr>
            <a:endParaRPr lang="fr-CA" sz="2400" dirty="0"/>
          </a:p>
          <a:p>
            <a:pPr eaLnBrk="1" fontAlgn="auto" hangingPunct="1">
              <a:spcAft>
                <a:spcPts val="0"/>
              </a:spcAft>
              <a:buFont typeface="Arial" pitchFamily="34" charset="0"/>
              <a:buChar char="•"/>
              <a:defRPr/>
            </a:pPr>
            <a:r>
              <a:rPr lang="fr-CA" sz="2400" dirty="0"/>
              <a:t>On pourrait penser que c’est sans espoir, mais dans certains cas on peut résoudre des problèmes intéressants.</a:t>
            </a:r>
          </a:p>
          <a:p>
            <a:pPr marL="0" indent="0" eaLnBrk="1" fontAlgn="auto" hangingPunct="1">
              <a:spcAft>
                <a:spcPts val="0"/>
              </a:spcAft>
              <a:buNone/>
              <a:defRPr/>
            </a:pPr>
            <a:endParaRPr lang="fr-CA" sz="2400" dirty="0"/>
          </a:p>
          <a:p>
            <a:pPr marL="0" indent="0" eaLnBrk="1" fontAlgn="auto" hangingPunct="1">
              <a:spcAft>
                <a:spcPts val="0"/>
              </a:spcAft>
              <a:buNone/>
              <a:defRPr/>
            </a:pPr>
            <a:endParaRPr lang="fr-CA" sz="2400" dirty="0"/>
          </a:p>
          <a:p>
            <a:pPr marL="0" indent="0" eaLnBrk="1" fontAlgn="auto" hangingPunct="1">
              <a:spcAft>
                <a:spcPts val="0"/>
              </a:spcAft>
              <a:buFont typeface="Arial" pitchFamily="34" charset="0"/>
              <a:buNone/>
              <a:defRPr/>
            </a:pPr>
            <a:endParaRPr lang="fr-CA" sz="2400" dirty="0"/>
          </a:p>
          <a:p>
            <a:pPr eaLnBrk="1" fontAlgn="auto" hangingPunct="1">
              <a:spcAft>
                <a:spcPts val="0"/>
              </a:spcAft>
              <a:buFont typeface="Wingdings" pitchFamily="2" charset="2"/>
              <a:buNone/>
              <a:defRPr/>
            </a:pPr>
            <a:endParaRPr lang="fr-CA" sz="2400" dirty="0"/>
          </a:p>
        </p:txBody>
      </p:sp>
      <p:sp>
        <p:nvSpPr>
          <p:cNvPr id="2" name="Date Placeholder 1"/>
          <p:cNvSpPr>
            <a:spLocks noGrp="1"/>
          </p:cNvSpPr>
          <p:nvPr>
            <p:ph type="dt" sz="half" idx="10"/>
          </p:nvPr>
        </p:nvSpPr>
        <p:spPr/>
        <p:txBody>
          <a:bodyPr/>
          <a:lstStyle/>
          <a:p>
            <a:r>
              <a:rPr lang="en-US"/>
              <a:t>IFT702</a:t>
            </a:r>
            <a:endParaRPr lang="en-US" dirty="0"/>
          </a:p>
        </p:txBody>
      </p:sp>
      <p:sp>
        <p:nvSpPr>
          <p:cNvPr id="3" name="Footer Placeholder 2"/>
          <p:cNvSpPr>
            <a:spLocks noGrp="1"/>
          </p:cNvSpPr>
          <p:nvPr>
            <p:ph type="ftr" sz="quarter" idx="11"/>
          </p:nvPr>
        </p:nvSpPr>
        <p:spPr/>
        <p:txBody>
          <a:bodyPr/>
          <a:lstStyle/>
          <a:p>
            <a:r>
              <a:rPr lang="en-US"/>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25127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Avec capteurs, on aurait des données sensorielles</a:t>
            </a:r>
            <a:r>
              <a:rPr lang="fr-FR" altLang="en-US" dirty="0">
                <a:ea typeface="ＭＳ Ｐゴシック" pitchFamily="34" charset="-128"/>
              </a:rPr>
              <a:t> :</a:t>
            </a:r>
            <a:r>
              <a:rPr lang="fr-CA" altLang="en-US" dirty="0">
                <a:ea typeface="ＭＳ Ｐゴシック" pitchFamily="34" charset="-128"/>
              </a:rPr>
              <a:t> position et état des lieux </a:t>
            </a:r>
          </a:p>
          <a:p>
            <a:pPr marL="457200" lvl="1" indent="0" eaLnBrk="1" hangingPunct="1">
              <a:buFont typeface="Wingdings" pitchFamily="2" charset="2"/>
              <a:buNone/>
            </a:pPr>
            <a:r>
              <a:rPr lang="fr-CA" altLang="en-US" dirty="0">
                <a:ea typeface="ＭＳ Ｐゴシック" pitchFamily="34" charset="-128"/>
              </a:rPr>
              <a:t>Par exemple</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Dirty</a:t>
            </a:r>
            <a:r>
              <a:rPr lang="fr-CA" altLang="en-US" dirty="0">
                <a:ea typeface="ＭＳ Ｐゴシック" pitchFamily="34" charset="-128"/>
              </a:rPr>
              <a:t>],</a:t>
            </a:r>
          </a:p>
          <a:p>
            <a:pPr marL="457200" lvl="1" indent="0" eaLnBrk="1" hangingPunct="1">
              <a:buFont typeface="Wingdings" pitchFamily="2" charset="2"/>
              <a:buNone/>
            </a:pPr>
            <a:r>
              <a:rPr lang="fr-CA" altLang="en-US" dirty="0">
                <a:ea typeface="ＭＳ Ｐゴシック" pitchFamily="34" charset="-128"/>
              </a:rPr>
              <a:t>                         [</a:t>
            </a:r>
            <a:r>
              <a:rPr lang="fr-CA" altLang="en-US" i="1" dirty="0" err="1">
                <a:ea typeface="ＭＳ Ｐゴシック" pitchFamily="34" charset="-128"/>
              </a:rPr>
              <a:t>B</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a:t>
            </a:r>
          </a:p>
          <a:p>
            <a:pPr eaLnBrk="1" hangingPunct="1"/>
            <a:r>
              <a:rPr lang="fr-CA" altLang="en-US" dirty="0">
                <a:ea typeface="ＭＳ Ｐゴシック" pitchFamily="34" charset="-128"/>
              </a:rPr>
              <a:t>Actions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46</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08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Espace d’états avec capteurs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47</a:t>
            </a:fld>
            <a:endParaRPr lang="en-US" alt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905000"/>
            <a:ext cx="8458200" cy="40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641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a:t>
            </a:r>
            <a:br>
              <a:rPr lang="fr-FR" altLang="en-US" dirty="0">
                <a:latin typeface="Arial" pitchFamily="34" charset="0"/>
                <a:ea typeface="ＭＳ Ｐゴシック" pitchFamily="34" charset="-128"/>
              </a:rPr>
            </a:br>
            <a:r>
              <a:rPr lang="fr-FR" altLang="en-US" dirty="0">
                <a:latin typeface="Arial" pitchFamily="34" charset="0"/>
                <a:ea typeface="ＭＳ Ｐゴシック" pitchFamily="34" charset="-128"/>
              </a:rPr>
              <a:t>(</a:t>
            </a:r>
            <a:r>
              <a:rPr lang="fr-FR" altLang="en-US" i="1" dirty="0">
                <a:latin typeface="Arial" pitchFamily="34" charset="0"/>
                <a:ea typeface="ＭＳ Ｐゴシック" pitchFamily="34" charset="-128"/>
              </a:rPr>
              <a:t>Vacuum World</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normAutofit lnSpcReduction="10000"/>
          </a:bodyPr>
          <a:lstStyle/>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endParaRPr lang="fr-CA" altLang="en-US" dirty="0">
              <a:ea typeface="ＭＳ Ｐゴシック" pitchFamily="34" charset="-128"/>
            </a:endParaRPr>
          </a:p>
          <a:p>
            <a:pPr eaLnBrk="1" hangingPunct="1"/>
            <a:r>
              <a:rPr lang="en-CA" altLang="en-US" dirty="0">
                <a:ea typeface="ＭＳ Ｐゴシック" pitchFamily="34" charset="-128"/>
              </a:rPr>
              <a:t>Sans </a:t>
            </a:r>
            <a:r>
              <a:rPr lang="en-CA" altLang="en-US" dirty="0" err="1">
                <a:ea typeface="ＭＳ Ｐゴシック" pitchFamily="34" charset="-128"/>
              </a:rPr>
              <a:t>capteurs</a:t>
            </a:r>
            <a:r>
              <a:rPr lang="en-CA" altLang="en-US" dirty="0">
                <a:ea typeface="ＭＳ Ｐゴシック" pitchFamily="34" charset="-128"/>
              </a:rPr>
              <a:t>, le robot ne </a:t>
            </a:r>
            <a:r>
              <a:rPr lang="en-CA" altLang="en-US" dirty="0" err="1">
                <a:ea typeface="ＭＳ Ｐゴシック" pitchFamily="34" charset="-128"/>
              </a:rPr>
              <a:t>sait</a:t>
            </a:r>
            <a:r>
              <a:rPr lang="en-CA" altLang="en-US" dirty="0">
                <a:ea typeface="ＭＳ Ｐゴシック" pitchFamily="34" charset="-128"/>
              </a:rPr>
              <a:t> pas </a:t>
            </a:r>
            <a:r>
              <a:rPr lang="en-CA" altLang="en-US" dirty="0" err="1">
                <a:ea typeface="ＭＳ Ｐゴシック" pitchFamily="34" charset="-128"/>
              </a:rPr>
              <a:t>dans</a:t>
            </a:r>
            <a:r>
              <a:rPr lang="en-CA" altLang="en-US" dirty="0">
                <a:ea typeface="ＭＳ Ｐゴシック" pitchFamily="34" charset="-128"/>
              </a:rPr>
              <a:t> </a:t>
            </a:r>
            <a:r>
              <a:rPr lang="en-CA" altLang="en-US" dirty="0" err="1">
                <a:ea typeface="ＭＳ Ｐゴシック" pitchFamily="34" charset="-128"/>
              </a:rPr>
              <a:t>quelle</a:t>
            </a:r>
            <a:r>
              <a:rPr lang="en-CA" altLang="en-US" dirty="0">
                <a:ea typeface="ＭＳ Ｐゴシック" pitchFamily="34" charset="-128"/>
              </a:rPr>
              <a:t> pièce le robot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a:t>
            </a:r>
            <a:r>
              <a:rPr lang="en-CA" altLang="en-US" dirty="0" err="1">
                <a:ea typeface="ＭＳ Ｐゴシック" pitchFamily="34" charset="-128"/>
              </a:rPr>
              <a:t>si</a:t>
            </a:r>
            <a:r>
              <a:rPr lang="en-CA" altLang="en-US" dirty="0">
                <a:ea typeface="ＭＳ Ｐゴシック" pitchFamily="34" charset="-128"/>
              </a:rPr>
              <a:t> la pièce </a:t>
            </a:r>
            <a:r>
              <a:rPr lang="en-CA" altLang="en-US" dirty="0" err="1">
                <a:ea typeface="ＭＳ Ｐゴシック" pitchFamily="34" charset="-128"/>
              </a:rPr>
              <a:t>est</a:t>
            </a:r>
            <a:r>
              <a:rPr lang="en-CA" altLang="en-US" dirty="0">
                <a:ea typeface="ＭＳ Ｐゴシック" pitchFamily="34" charset="-128"/>
              </a:rPr>
              <a:t> </a:t>
            </a:r>
            <a:r>
              <a:rPr lang="en-CA" altLang="en-US" dirty="0" err="1">
                <a:ea typeface="ＭＳ Ｐゴシック" pitchFamily="34" charset="-128"/>
              </a:rPr>
              <a:t>salle</a:t>
            </a:r>
            <a:r>
              <a:rPr lang="en-CA" altLang="en-US" dirty="0">
                <a:ea typeface="ＭＳ Ｐゴシック" pitchFamily="34" charset="-128"/>
              </a:rPr>
              <a:t> </a:t>
            </a:r>
            <a:r>
              <a:rPr lang="en-CA" altLang="en-US" dirty="0" err="1">
                <a:ea typeface="ＭＳ Ｐゴシック" pitchFamily="34" charset="-128"/>
              </a:rPr>
              <a:t>ou</a:t>
            </a:r>
            <a:r>
              <a:rPr lang="en-CA" altLang="en-US" dirty="0">
                <a:ea typeface="ＭＳ Ｐゴシック" pitchFamily="34" charset="-128"/>
              </a:rPr>
              <a:t> non.</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Les actions sont inchangées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Suck</a:t>
            </a:r>
            <a:r>
              <a:rPr lang="fr-CA" altLang="en-US" dirty="0">
                <a:ea typeface="ＭＳ Ｐゴシック" pitchFamily="34" charset="-128"/>
              </a:rPr>
              <a:t>, </a:t>
            </a:r>
            <a:r>
              <a:rPr lang="fr-CA" altLang="en-US" i="1" dirty="0" err="1">
                <a:ea typeface="ＭＳ Ｐゴシック" pitchFamily="34" charset="-128"/>
              </a:rPr>
              <a:t>NoOp</a:t>
            </a:r>
            <a:endParaRPr lang="fr-CA" altLang="en-US" i="1" dirty="0">
              <a:ea typeface="ＭＳ Ｐゴシック" pitchFamily="34" charset="-128"/>
            </a:endParaRPr>
          </a:p>
          <a:p>
            <a:pPr eaLnBrk="1" hangingPunct="1"/>
            <a:endParaRPr lang="fr-CA" altLang="en-US" i="1" dirty="0">
              <a:ea typeface="ＭＳ Ｐゴシック" pitchFamily="34" charset="-128"/>
            </a:endParaRPr>
          </a:p>
          <a:p>
            <a:pPr eaLnBrk="1" hangingPunct="1"/>
            <a:r>
              <a:rPr lang="fr-CA" altLang="en-US" dirty="0">
                <a:ea typeface="ＭＳ Ｐゴシック" pitchFamily="34" charset="-128"/>
              </a:rPr>
              <a:t>Comment planifier pour qu’il fasse quand même le travail?</a:t>
            </a:r>
          </a:p>
          <a:p>
            <a:pPr lvl="1"/>
            <a:r>
              <a:rPr lang="fr-CA" altLang="en-US" sz="2000" dirty="0">
                <a:ea typeface="ＭＳ Ｐゴシック" pitchFamily="34" charset="-128"/>
              </a:rPr>
              <a:t>Réponse: explorer l’</a:t>
            </a:r>
            <a:r>
              <a:rPr lang="fr-CA" altLang="en-US" sz="2000" b="1" dirty="0">
                <a:ea typeface="ＭＳ Ｐゴシック" pitchFamily="34" charset="-128"/>
              </a:rPr>
              <a:t>espace des croyances</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48</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4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457200" y="152400"/>
            <a:ext cx="8229600" cy="838200"/>
          </a:xfrm>
        </p:spPr>
        <p:txBody>
          <a:bodyPr/>
          <a:lstStyle/>
          <a:p>
            <a:pPr eaLnBrk="1" hangingPunct="1"/>
            <a:r>
              <a:rPr lang="fr-FR" altLang="en-US" dirty="0">
                <a:latin typeface="Arial" pitchFamily="34" charset="0"/>
                <a:ea typeface="ＭＳ Ｐゴシック" pitchFamily="34" charset="-128"/>
              </a:rPr>
              <a:t>Espace des croyances</a:t>
            </a:r>
            <a:endParaRPr lang="en-CA" altLang="en-US" dirty="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49</a:t>
            </a:fld>
            <a:endParaRPr lang="en-US"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1"/>
            <a:ext cx="591466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562600" y="1828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 cy="1905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4800600"/>
            <a:ext cx="533400" cy="152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57801" y="5486400"/>
            <a:ext cx="659072"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2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Google </a:t>
            </a:r>
            <a:r>
              <a:rPr lang="fr-CA" dirty="0" err="1"/>
              <a:t>Maps</a:t>
            </a:r>
            <a:r>
              <a:rPr lang="fr-CA" dirty="0"/>
              <a:t>	</a:t>
            </a:r>
          </a:p>
        </p:txBody>
      </p:sp>
      <p:pic>
        <p:nvPicPr>
          <p:cNvPr id="5" name="Image 4"/>
          <p:cNvPicPr>
            <a:picLocks noChangeAspect="1"/>
          </p:cNvPicPr>
          <p:nvPr/>
        </p:nvPicPr>
        <p:blipFill>
          <a:blip r:embed="rId3"/>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fr-CA"/>
              <a:t>IFT615</a:t>
            </a:r>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5</a:t>
            </a:fld>
            <a:endParaRPr lang="fr-CA"/>
          </a:p>
        </p:txBody>
      </p:sp>
      <p:sp>
        <p:nvSpPr>
          <p:cNvPr id="8" name="Espace réservé du pied de page 7"/>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dirty="0"/>
              <a:t>Exemple</a:t>
            </a:r>
            <a:r>
              <a:rPr lang="fr-FR" dirty="0"/>
              <a:t> :</a:t>
            </a:r>
            <a:r>
              <a:rPr lang="fr-CA" dirty="0"/>
              <a:t> trouver chemin sur une carte</a:t>
            </a:r>
          </a:p>
        </p:txBody>
      </p:sp>
      <p:sp>
        <p:nvSpPr>
          <p:cNvPr id="63" name="Text Box 32"/>
          <p:cNvSpPr txBox="1">
            <a:spLocks noChangeArrowheads="1"/>
          </p:cNvSpPr>
          <p:nvPr/>
        </p:nvSpPr>
        <p:spPr bwMode="auto">
          <a:xfrm>
            <a:off x="466725" y="120649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9</a:t>
            </a:r>
            <a:r>
              <a:rPr lang="en-US" baseline="30000" dirty="0">
                <a:solidFill>
                  <a:schemeClr val="tx2"/>
                </a:solidFill>
              </a:rPr>
              <a:t>e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à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rue</a:t>
            </a:r>
          </a:p>
        </p:txBody>
      </p:sp>
      <p:sp>
        <p:nvSpPr>
          <p:cNvPr id="64" name="Espace réservé de la date 63"/>
          <p:cNvSpPr>
            <a:spLocks noGrp="1"/>
          </p:cNvSpPr>
          <p:nvPr>
            <p:ph type="dt" sz="half" idx="10"/>
          </p:nvPr>
        </p:nvSpPr>
        <p:spPr/>
        <p:txBody>
          <a:bodyPr/>
          <a:lstStyle/>
          <a:p>
            <a:r>
              <a:rPr lang="fr-CA"/>
              <a:t>IFT615</a:t>
            </a:r>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6</a:t>
            </a:fld>
            <a:endParaRPr lang="fr-CA"/>
          </a:p>
        </p:txBody>
      </p:sp>
      <p:sp>
        <p:nvSpPr>
          <p:cNvPr id="66" name="Espace réservé du pied de page 65"/>
          <p:cNvSpPr>
            <a:spLocks noGrp="1"/>
          </p:cNvSpPr>
          <p:nvPr>
            <p:ph type="ftr" sz="quarter" idx="11"/>
          </p:nvPr>
        </p:nvSpPr>
        <p:spPr/>
        <p:txBody>
          <a:bodyPr/>
          <a:lstStyle/>
          <a:p>
            <a:r>
              <a:rPr lang="de-DE" dirty="0"/>
              <a:t>Froduald Kabanza</a:t>
            </a:r>
            <a:endParaRPr lang="fr-CA" dirty="0"/>
          </a:p>
        </p:txBody>
      </p:sp>
      <p:grpSp>
        <p:nvGrpSpPr>
          <p:cNvPr id="67" name="Group 39"/>
          <p:cNvGrpSpPr>
            <a:grpSpLocks/>
          </p:cNvGrpSpPr>
          <p:nvPr/>
        </p:nvGrpSpPr>
        <p:grpSpPr bwMode="auto">
          <a:xfrm>
            <a:off x="733462" y="2306892"/>
            <a:ext cx="7199312" cy="3478213"/>
            <a:chOff x="445" y="1200"/>
            <a:chExt cx="4535" cy="2191"/>
          </a:xfrm>
        </p:grpSpPr>
        <p:sp>
          <p:nvSpPr>
            <p:cNvPr id="68"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69"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1"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3"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4"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5"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6"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7"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8"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9"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80"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52</a:t>
              </a:r>
              <a:r>
                <a:rPr lang="en-US" baseline="30000" dirty="0">
                  <a:latin typeface="Times New Roman" charset="0"/>
                </a:rPr>
                <a:t>e</a:t>
              </a:r>
              <a:r>
                <a:rPr lang="en-US" dirty="0">
                  <a:latin typeface="Times New Roman" charset="0"/>
                </a:rPr>
                <a:t> rue</a:t>
              </a:r>
            </a:p>
          </p:txBody>
        </p:sp>
        <p:sp>
          <p:nvSpPr>
            <p:cNvPr id="81"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82"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83"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84"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85"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86"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87"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88"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89"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90"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dirty="0">
                  <a:latin typeface="Times New Roman" charset="0"/>
                </a:rPr>
                <a:t>3</a:t>
              </a:r>
              <a:r>
                <a:rPr lang="en-US" sz="1600" baseline="30000" dirty="0">
                  <a:latin typeface="Times New Roman" charset="0"/>
                </a:rPr>
                <a:t>e</a:t>
              </a:r>
              <a:r>
                <a:rPr lang="en-US" sz="1600" dirty="0">
                  <a:latin typeface="Times New Roman" charset="0"/>
                </a:rPr>
                <a:t> </a:t>
              </a:r>
              <a:r>
                <a:rPr lang="en-US" sz="1600" dirty="0" err="1">
                  <a:latin typeface="Times New Roman" charset="0"/>
                </a:rPr>
                <a:t>ave</a:t>
              </a:r>
              <a:endParaRPr lang="en-US" sz="1600" dirty="0">
                <a:latin typeface="Times New Roman" charset="0"/>
              </a:endParaRPr>
            </a:p>
          </p:txBody>
        </p:sp>
        <p:sp>
          <p:nvSpPr>
            <p:cNvPr id="91"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92"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dirty="0">
                  <a:solidFill>
                    <a:srgbClr val="008000"/>
                  </a:solidFill>
                  <a:latin typeface="Times New Roman" charset="0"/>
                </a:rPr>
                <a:t>S</a:t>
              </a:r>
            </a:p>
          </p:txBody>
        </p:sp>
        <p:sp>
          <p:nvSpPr>
            <p:cNvPr id="93"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94"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95"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livrer des colis</a:t>
            </a:r>
          </a:p>
        </p:txBody>
      </p:sp>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sp>
        <p:nvSpPr>
          <p:cNvPr id="48" name="Espace réservé de la date 47"/>
          <p:cNvSpPr>
            <a:spLocks noGrp="1"/>
          </p:cNvSpPr>
          <p:nvPr>
            <p:ph type="dt" sz="half" idx="10"/>
          </p:nvPr>
        </p:nvSpPr>
        <p:spPr/>
        <p:txBody>
          <a:bodyPr/>
          <a:lstStyle/>
          <a:p>
            <a:r>
              <a:rPr lang="fr-CA"/>
              <a:t>IFT615</a:t>
            </a:r>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7</a:t>
            </a:fld>
            <a:endParaRPr lang="fr-CA"/>
          </a:p>
        </p:txBody>
      </p:sp>
      <p:sp>
        <p:nvSpPr>
          <p:cNvPr id="50" name="Espace réservé du pied de page 49"/>
          <p:cNvSpPr>
            <a:spLocks noGrp="1"/>
          </p:cNvSpPr>
          <p:nvPr>
            <p:ph type="ftr" sz="quarter" idx="11"/>
          </p:nvPr>
        </p:nvSpPr>
        <p:spPr/>
        <p:txBody>
          <a:bodyPr/>
          <a:lstStyle/>
          <a:p>
            <a:r>
              <a:rPr lang="de-DE" dirty="0"/>
              <a:t>Froduald Kabanza</a:t>
            </a:r>
            <a:endParaRPr lang="fr-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1111E-6 3.7037E-7 C 0.02084 -0.01481 0.04202 -0.02963 0.04723 -0.0419 C 0.05226 -0.05416 0.04862 -0.05764 0.0316 -0.07338 C 0.01459 -0.08912 -0.02222 -0.09977 -0.05503 -0.13657 C -0.08784 -0.17338 -0.14565 -0.24328 -0.16527 -0.29398 C -0.18489 -0.34467 -0.18506 -0.41828 -0.17326 -0.44097 C -0.16145 -0.46365 -0.11024 -0.46736 -0.09444 -0.43055 C -0.07864 -0.39375 -0.09045 -0.26944 -0.07864 -0.22037 C -0.06683 -0.17129 -0.04722 -0.15926 -0.02361 -0.13657 C 8.61111E-6 -0.11389 0.04462 -0.11018 0.06303 -0.08402 C 0.08143 -0.05787 0.02882 0.00185 0.08664 0.02107 C 0.14445 0.04028 0.33195 0.03148 0.40955 0.03148 C 0.48698 0.03148 0.52101 0.0544 0.55105 0.02107 C 0.58143 -0.01227 0.57882 -0.10509 0.59063 -0.16805 C 0.60244 -0.23102 0.62466 -0.31157 0.62223 -0.35694 C 0.61962 -0.40231 0.59323 -0.43565 0.57483 -0.44097 C 0.55643 -0.44629 0.51598 -0.41296 0.51198 -0.38842 C 0.50799 -0.36389 0.5408 -0.32546 0.55105 -0.29398 C 0.56164 -0.2625 0.57882 -0.23634 0.57483 -0.19953 C 0.57084 -0.16273 0.54723 -0.09606 0.52761 -0.07338 C 0.50799 -0.05069 0.47778 -0.06458 0.45678 -0.06296 C 0.4356 -0.06134 0.41476 -0.04537 0.40157 -0.06296 C 0.38837 -0.08055 0.38299 -0.12615 0.37796 -0.16805 C 0.37275 -0.20995 0.37119 -0.27315 0.37014 -0.31504 C 0.36876 -0.35694 0.37518 -0.39375 0.37014 -0.4199 C 0.36476 -0.44606 0.34914 -0.46898 0.33872 -0.47245 C 0.3283 -0.47592 0.31615 -0.45833 0.30695 -0.44097 C 0.29792 -0.42361 0.28473 -0.3919 0.28334 -0.36736 C 0.2823 -0.34282 0.28733 -0.32199 0.29914 -0.29398 C 0.31112 -0.26597 0.35018 -0.23796 0.35435 -0.19953 C 0.35834 -0.16111 0.34237 -0.09444 0.32292 -0.06296 C 0.3033 -0.03148 0.26372 -0.01574 0.23629 -0.01041 C 0.20869 -0.00509 0.17327 -0.00532 0.15747 -0.03148 C 0.14167 -0.05764 0.14445 -0.11898 0.14185 -0.16805 C 0.13924 -0.21713 0.15226 -0.27824 0.14185 -0.32546 C 0.13143 -0.37268 0.10504 -0.41203 0.07882 -0.45139 " pathEditMode="fixed" ptsTypes="aaaaaaaaaaaaaaaaaaaaaaaaaaaaaaaaaaaA">
                                      <p:cBhvr>
                                        <p:cTn id="6" dur="6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a:t>
            </a:r>
            <a:r>
              <a:rPr lang="fr-FR" dirty="0"/>
              <a:t> :</a:t>
            </a:r>
            <a:r>
              <a:rPr lang="fr-CA" dirty="0"/>
              <a:t> N-Puzzle</a:t>
            </a:r>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dirty="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6</a:t>
            </a: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dirty="0">
                <a:solidFill>
                  <a:srgbClr val="FF0000"/>
                </a:solidFill>
              </a:rPr>
              <a:t>Nord</a:t>
            </a:r>
          </a:p>
        </p:txBody>
      </p:sp>
      <p:sp>
        <p:nvSpPr>
          <p:cNvPr id="132" name="Rectangle 131"/>
          <p:cNvSpPr/>
          <p:nvPr/>
        </p:nvSpPr>
        <p:spPr>
          <a:xfrm>
            <a:off x="5677659" y="4090485"/>
            <a:ext cx="533281" cy="369332"/>
          </a:xfrm>
          <a:prstGeom prst="rect">
            <a:avLst/>
          </a:prstGeom>
        </p:spPr>
        <p:txBody>
          <a:bodyPr wrap="none">
            <a:spAutoFit/>
          </a:bodyPr>
          <a:lstStyle/>
          <a:p>
            <a:r>
              <a:rPr lang="fr-CA" dirty="0">
                <a:solidFill>
                  <a:srgbClr val="FF0000"/>
                </a:solidFill>
              </a:rPr>
              <a:t>Sud</a:t>
            </a:r>
          </a:p>
        </p:txBody>
      </p:sp>
      <p:sp>
        <p:nvSpPr>
          <p:cNvPr id="133" name="Rectangle 132"/>
          <p:cNvSpPr/>
          <p:nvPr/>
        </p:nvSpPr>
        <p:spPr>
          <a:xfrm>
            <a:off x="4048912" y="4067202"/>
            <a:ext cx="738641" cy="369332"/>
          </a:xfrm>
          <a:prstGeom prst="rect">
            <a:avLst/>
          </a:prstGeom>
        </p:spPr>
        <p:txBody>
          <a:bodyPr wrap="none">
            <a:spAutoFit/>
          </a:bodyPr>
          <a:lstStyle/>
          <a:p>
            <a:r>
              <a:rPr lang="fr-CA" dirty="0">
                <a:solidFill>
                  <a:srgbClr val="FF0000"/>
                </a:solidFill>
              </a:rPr>
              <a:t>Ouest</a:t>
            </a:r>
          </a:p>
        </p:txBody>
      </p:sp>
      <p:sp>
        <p:nvSpPr>
          <p:cNvPr id="134" name="Rectangle 133"/>
          <p:cNvSpPr/>
          <p:nvPr/>
        </p:nvSpPr>
        <p:spPr>
          <a:xfrm>
            <a:off x="2537803" y="4123294"/>
            <a:ext cx="653995" cy="369332"/>
          </a:xfrm>
          <a:prstGeom prst="rect">
            <a:avLst/>
          </a:prstGeom>
        </p:spPr>
        <p:txBody>
          <a:bodyPr wrap="none">
            <a:spAutoFit/>
          </a:bodyPr>
          <a:lstStyle/>
          <a:p>
            <a:r>
              <a:rPr lang="fr-CA" dirty="0">
                <a:solidFill>
                  <a:srgbClr val="FF0000"/>
                </a:solidFill>
              </a:rPr>
              <a:t>Nord</a:t>
            </a:r>
          </a:p>
        </p:txBody>
      </p:sp>
      <p:sp>
        <p:nvSpPr>
          <p:cNvPr id="135" name="Rectangle 134"/>
          <p:cNvSpPr/>
          <p:nvPr/>
        </p:nvSpPr>
        <p:spPr>
          <a:xfrm>
            <a:off x="7194552" y="4067202"/>
            <a:ext cx="466794" cy="369332"/>
          </a:xfrm>
          <a:prstGeom prst="rect">
            <a:avLst/>
          </a:prstGeom>
        </p:spPr>
        <p:txBody>
          <a:bodyPr wrap="none">
            <a:spAutoFit/>
          </a:bodyPr>
          <a:lstStyle/>
          <a:p>
            <a:r>
              <a:rPr lang="fr-CA" dirty="0">
                <a:solidFill>
                  <a:srgbClr val="FF0000"/>
                </a:solidFill>
              </a:rPr>
              <a:t>Est</a:t>
            </a:r>
          </a:p>
        </p:txBody>
      </p:sp>
      <p:sp>
        <p:nvSpPr>
          <p:cNvPr id="138" name="Espace réservé de la date 137"/>
          <p:cNvSpPr>
            <a:spLocks noGrp="1"/>
          </p:cNvSpPr>
          <p:nvPr>
            <p:ph type="dt" sz="half" idx="10"/>
          </p:nvPr>
        </p:nvSpPr>
        <p:spPr/>
        <p:txBody>
          <a:bodyPr/>
          <a:lstStyle/>
          <a:p>
            <a:r>
              <a:rPr lang="fr-CA"/>
              <a:t>IFT615</a:t>
            </a:r>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8</a:t>
            </a:fld>
            <a:endParaRPr lang="fr-CA"/>
          </a:p>
        </p:txBody>
      </p:sp>
      <p:sp>
        <p:nvSpPr>
          <p:cNvPr id="140" name="Espace réservé du pied de page 139"/>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Résolution de problèmes par une recherche heuristique dans un graphe</a:t>
            </a:r>
          </a:p>
        </p:txBody>
      </p:sp>
      <p:sp>
        <p:nvSpPr>
          <p:cNvPr id="3" name="Espace réservé du contenu 2"/>
          <p:cNvSpPr>
            <a:spLocks noGrp="1"/>
          </p:cNvSpPr>
          <p:nvPr>
            <p:ph idx="1"/>
          </p:nvPr>
        </p:nvSpPr>
        <p:spPr>
          <a:xfrm>
            <a:off x="457199" y="1600200"/>
            <a:ext cx="8455755" cy="4525963"/>
          </a:xfrm>
        </p:spPr>
        <p:txBody>
          <a:bodyPr>
            <a:normAutofit lnSpcReduction="10000"/>
          </a:bodyPr>
          <a:lstStyle/>
          <a:p>
            <a:r>
              <a:rPr lang="fr-CA" dirty="0"/>
              <a:t>Étapes intuitives par un humain</a:t>
            </a:r>
          </a:p>
          <a:p>
            <a:pPr marL="731520" lvl="1" indent="-457200">
              <a:buFont typeface="+mj-lt"/>
              <a:buAutoNum type="arabicPeriod"/>
            </a:pPr>
            <a:r>
              <a:rPr lang="fr-CA" dirty="0"/>
              <a:t>modéliser la situation actuelle</a:t>
            </a:r>
          </a:p>
          <a:p>
            <a:pPr marL="731520" lvl="1" indent="-457200">
              <a:buFont typeface="+mj-lt"/>
              <a:buAutoNum type="arabicPeriod"/>
            </a:pPr>
            <a:r>
              <a:rPr lang="fr-CA" dirty="0"/>
              <a:t>énumérer les options possibles</a:t>
            </a:r>
          </a:p>
          <a:p>
            <a:pPr marL="731520" lvl="1" indent="-457200">
              <a:buFont typeface="+mj-lt"/>
              <a:buAutoNum type="arabicPeriod"/>
            </a:pPr>
            <a:r>
              <a:rPr lang="fr-CA" dirty="0"/>
              <a:t>évaluer la valeur des options</a:t>
            </a:r>
          </a:p>
          <a:p>
            <a:pPr marL="731520" lvl="1" indent="-457200">
              <a:buFont typeface="+mj-lt"/>
              <a:buAutoNum type="arabicPeriod"/>
            </a:pPr>
            <a:r>
              <a:rPr lang="fr-CA" dirty="0"/>
              <a:t>retenir la meilleure option possible satisfaisant le but</a:t>
            </a:r>
          </a:p>
          <a:p>
            <a:pPr marL="331470" indent="-331200"/>
            <a:r>
              <a:rPr lang="fr-CA" dirty="0"/>
              <a:t>Mais comment parcourir efficacement la liste des options?</a:t>
            </a:r>
          </a:p>
          <a:p>
            <a:pPr marL="331470" indent="-331200"/>
            <a:endParaRPr lang="fr-CA" dirty="0"/>
          </a:p>
          <a:p>
            <a:pPr marL="331470" indent="-331200"/>
            <a:r>
              <a:rPr lang="fr-CA" dirty="0"/>
              <a:t>La résolution de beaucoup de problèmes peut être faite par </a:t>
            </a:r>
            <a:r>
              <a:rPr lang="fr-CA" b="1" dirty="0"/>
              <a:t>une recherche dans un graphe</a:t>
            </a:r>
          </a:p>
          <a:p>
            <a:pPr marL="731520" lvl="1" indent="-331200"/>
            <a:r>
              <a:rPr lang="fr-CA" dirty="0"/>
              <a:t>chaque nœud correspond à un état de l’environnement</a:t>
            </a:r>
          </a:p>
          <a:p>
            <a:pPr marL="731520" lvl="1" indent="-331200"/>
            <a:r>
              <a:rPr lang="fr-CA" dirty="0"/>
              <a:t>chaque chemin à travers un graphe représente alors une suite d’actions prises par l’agent</a:t>
            </a:r>
          </a:p>
          <a:p>
            <a:pPr marL="731520" lvl="1" indent="-331200"/>
            <a:r>
              <a:rPr lang="fr-CA" dirty="0"/>
              <a:t>pour résoudre notre problème, il suffit de </a:t>
            </a:r>
            <a:r>
              <a:rPr lang="fr-CA" b="1" dirty="0"/>
              <a:t>chercher le chemin qui satisfait le mieux notre mesure de performance</a:t>
            </a:r>
          </a:p>
        </p:txBody>
      </p:sp>
      <p:sp>
        <p:nvSpPr>
          <p:cNvPr id="4" name="Espace réservé de la date 3"/>
          <p:cNvSpPr>
            <a:spLocks noGrp="1"/>
          </p:cNvSpPr>
          <p:nvPr>
            <p:ph type="dt" sz="half" idx="10"/>
          </p:nvPr>
        </p:nvSpPr>
        <p:spPr/>
        <p:txBody>
          <a:bodyPr/>
          <a:lstStyle/>
          <a:p>
            <a:r>
              <a:rPr lang="fr-CA"/>
              <a:t>IFT615</a:t>
            </a:r>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9</a:t>
            </a:fld>
            <a:endParaRPr lang="fr-CA"/>
          </a:p>
        </p:txBody>
      </p:sp>
      <p:sp>
        <p:nvSpPr>
          <p:cNvPr id="6" name="Espace réservé du pied de page 5"/>
          <p:cNvSpPr>
            <a:spLocks noGrp="1"/>
          </p:cNvSpPr>
          <p:nvPr>
            <p:ph type="ftr" sz="quarter" idx="11"/>
          </p:nvPr>
        </p:nvSpPr>
        <p:spPr/>
        <p:txBody>
          <a:bodyPr/>
          <a:lstStyle/>
          <a:p>
            <a:r>
              <a:rPr lang="de-DE" dirty="0"/>
              <a:t>Froduald Kabanza</a:t>
            </a:r>
            <a:endParaRPr lang="fr-CA" dirty="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F91CB9-E41F-4FE6-A3AB-1932A1E42A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b7b408-fd49-463c-9629-45ddafd118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12260</TotalTime>
  <Words>4351</Words>
  <Application>Microsoft Office PowerPoint</Application>
  <PresentationFormat>On-screen Show (4:3)</PresentationFormat>
  <Paragraphs>826</Paragraphs>
  <Slides>49</Slides>
  <Notes>49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Copperplate</vt:lpstr>
      <vt:lpstr>Lucida Grande</vt:lpstr>
      <vt:lpstr>Monotype Sorts</vt:lpstr>
      <vt:lpstr>Times New Roman</vt:lpstr>
      <vt:lpstr>Wingdings</vt:lpstr>
      <vt:lpstr>ift615</vt:lpstr>
      <vt:lpstr>IFT 615 – Intelligence Artificielle Été 2022    Recherche heuristique globale </vt:lpstr>
      <vt:lpstr>Rappel</vt:lpstr>
      <vt:lpstr>Rappel</vt:lpstr>
      <vt:lpstr>Sujets couverts</vt:lpstr>
      <vt:lpstr>Exemple : Google Maps </vt:lpstr>
      <vt:lpstr>Exemple : trouver chemin sur une carte</vt:lpstr>
      <vt:lpstr>Exemple : livrer des colis</vt:lpstr>
      <vt:lpstr>Exemple : N-Puzzle</vt:lpstr>
      <vt:lpstr>Résolution de problèmes par une recherche heuristique dans un graphe</vt:lpstr>
      <vt:lpstr>Résolution de problème par une recherche heuristique dans un graphe</vt:lpstr>
      <vt:lpstr>Problème de recherche dans un graphe</vt:lpstr>
      <vt:lpstr>Exemple : trouver chemin dans une ville</vt:lpstr>
      <vt:lpstr>Rappel sur les algorithmes de recherche dans des graphes</vt:lpstr>
      <vt:lpstr>Algorithme A*</vt:lpstr>
      <vt:lpstr>Variables importantes : open et closed</vt:lpstr>
      <vt:lpstr>Insertion des nœuds dans open</vt:lpstr>
      <vt:lpstr>Définition de f</vt:lpstr>
      <vt:lpstr>Exemples de fonctions heuristiques</vt:lpstr>
      <vt:lpstr>Algorithme générique de  recherche dans un graphe</vt:lpstr>
      <vt:lpstr>Exemple A* avec recherche  dans une ville</vt:lpstr>
      <vt:lpstr>Exemple A* avec recherche  dans une ville</vt:lpstr>
      <vt:lpstr>D’autres algorithmes de recherche heuristique</vt:lpstr>
      <vt:lpstr>Non-optimalité de Greedy best-First Search</vt:lpstr>
      <vt:lpstr>Propriétés de A*</vt:lpstr>
      <vt:lpstr>Propriétés de A*</vt:lpstr>
      <vt:lpstr>Propriétés de A*</vt:lpstr>
      <vt:lpstr>Propriétés de A*</vt:lpstr>
      <vt:lpstr>Test sur la compréhension de A*</vt:lpstr>
      <vt:lpstr>Test sur la compréhension de A*</vt:lpstr>
      <vt:lpstr>Définition générique de f</vt:lpstr>
      <vt:lpstr>Variantes de A*</vt:lpstr>
      <vt:lpstr>Exemple académique</vt:lpstr>
      <vt:lpstr>Application:             A* Based Planning</vt:lpstr>
      <vt:lpstr>Application : planification de trajectoires</vt:lpstr>
      <vt:lpstr>Énoncé du problème de planification de trajectoires</vt:lpstr>
      <vt:lpstr>Cadre générale de résolution  du problème</vt:lpstr>
      <vt:lpstr>Approche combinatoire  par décomposition en cellules</vt:lpstr>
      <vt:lpstr>Décomposer la carte en grille (occupancy grid) :  4-connected (illustré ici) ou 8-connected.  noeud : case occupée par le robot + orientation du robot</vt:lpstr>
      <vt:lpstr>PowerPoint Presentation</vt:lpstr>
      <vt:lpstr>Conclusion</vt:lpstr>
      <vt:lpstr>Recherche heuristique  pour quel type d’agent?</vt:lpstr>
      <vt:lpstr>Sujets couverts par le cours</vt:lpstr>
      <vt:lpstr>Vous devriez être capable de...</vt:lpstr>
      <vt:lpstr>espace de croyance</vt:lpstr>
      <vt:lpstr>Planification conformante</vt:lpstr>
      <vt:lpstr>Exemple   (Vacuum World)</vt:lpstr>
      <vt:lpstr>Espace d’états avec capteurs</vt:lpstr>
      <vt:lpstr>Exemple   (Vacuum World)</vt:lpstr>
      <vt:lpstr>Espace des croyances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2022-06-27T12:15:02Z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