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27"/>
  </p:notesMasterIdLst>
  <p:handoutMasterIdLst>
    <p:handoutMasterId r:id="rId28"/>
  </p:handoutMasterIdLst>
  <p:sldIdLst>
    <p:sldId id="332" r:id="rId5"/>
    <p:sldId id="717" r:id="rId6"/>
    <p:sldId id="355" r:id="rId7"/>
    <p:sldId id="316" r:id="rId8"/>
    <p:sldId id="718" r:id="rId9"/>
    <p:sldId id="719" r:id="rId10"/>
    <p:sldId id="720" r:id="rId11"/>
    <p:sldId id="721" r:id="rId12"/>
    <p:sldId id="723" r:id="rId13"/>
    <p:sldId id="724" r:id="rId14"/>
    <p:sldId id="726" r:id="rId15"/>
    <p:sldId id="728" r:id="rId16"/>
    <p:sldId id="731" r:id="rId17"/>
    <p:sldId id="733" r:id="rId18"/>
    <p:sldId id="732" r:id="rId19"/>
    <p:sldId id="734" r:id="rId20"/>
    <p:sldId id="514" r:id="rId21"/>
    <p:sldId id="696" r:id="rId22"/>
    <p:sldId id="405" r:id="rId23"/>
    <p:sldId id="727" r:id="rId24"/>
    <p:sldId id="730" r:id="rId25"/>
    <p:sldId id="729" r:id="rId26"/>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4EE2A9-81BB-46B4-ADC2-BA9B7DF72B6E}">
          <p14:sldIdLst>
            <p14:sldId id="332"/>
          </p14:sldIdLst>
        </p14:section>
        <p14:section name="Motivation et plan et sujets couverts" id="{8A174397-86EA-4481-97A5-963783400A9A}">
          <p14:sldIdLst>
            <p14:sldId id="717"/>
            <p14:sldId id="355"/>
            <p14:sldId id="316"/>
          </p14:sldIdLst>
        </p14:section>
        <p14:section name="RNN" id="{3EF00E16-7E22-429C-842A-16045D5AD2D3}">
          <p14:sldIdLst>
            <p14:sldId id="718"/>
            <p14:sldId id="719"/>
            <p14:sldId id="720"/>
            <p14:sldId id="721"/>
            <p14:sldId id="723"/>
            <p14:sldId id="724"/>
          </p14:sldIdLst>
        </p14:section>
        <p14:section name="Word Embeding" id="{1DB9EEF0-60C2-41E9-9B31-D01099D6BDD4}">
          <p14:sldIdLst>
            <p14:sldId id="726"/>
            <p14:sldId id="728"/>
          </p14:sldIdLst>
        </p14:section>
        <p14:section name="Étiquetage grammatical" id="{F8691D6B-6FB4-4A61-A374-AFE1EB8EA63E}">
          <p14:sldIdLst>
            <p14:sldId id="731"/>
            <p14:sldId id="733"/>
            <p14:sldId id="732"/>
            <p14:sldId id="734"/>
          </p14:sldIdLst>
        </p14:section>
        <p14:section name="Conclusion" id="{B11F6A3D-2BAB-42ED-8DE5-20AE89E18A79}">
          <p14:sldIdLst>
            <p14:sldId id="514"/>
            <p14:sldId id="696"/>
            <p14:sldId id="405"/>
          </p14:sldIdLst>
        </p14:section>
        <p14:section name="Slides auxiliaires" id="{68B78098-E1D2-4E06-BB02-D861C7C2E7B0}">
          <p14:sldIdLst>
            <p14:sldId id="727"/>
            <p14:sldId id="730"/>
            <p14:sldId id="7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BE51"/>
    <a:srgbClr val="3C9A4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84CF5F-959C-47E6-8C95-897B72FE3611}" v="4" dt="2022-05-17T00:44:59.019"/>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85" autoAdjust="0"/>
    <p:restoredTop sz="89014" autoAdjust="0"/>
  </p:normalViewPr>
  <p:slideViewPr>
    <p:cSldViewPr snapToGrid="0">
      <p:cViewPr varScale="1">
        <p:scale>
          <a:sx n="86" d="100"/>
          <a:sy n="86" d="100"/>
        </p:scale>
        <p:origin x="1496" y="4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modSp add mod">
        <pc:chgData name="Froduald Kabanza" userId="edf393d0-642b-4b9e-8c75-f62133241689" providerId="ADAL" clId="{AB09C514-6253-4CC0-8C7C-457416B9D1B5}" dt="2022-01-20T19:53:09.804" v="13485" actId="20577"/>
        <pc:sldMkLst>
          <pc:docMk/>
          <pc:sldMk cId="0" sldId="316"/>
        </pc:sldMkLst>
        <pc:spChg chg="mod">
          <ac:chgData name="Froduald Kabanza" userId="edf393d0-642b-4b9e-8c75-f62133241689" providerId="ADAL" clId="{AB09C514-6253-4CC0-8C7C-457416B9D1B5}" dt="2022-01-20T19:53:09.804" v="13485" actId="20577"/>
          <ac:spMkLst>
            <pc:docMk/>
            <pc:sldMk cId="0" sldId="316"/>
            <ac:spMk id="19458" creationId="{B426BC12-65E3-4555-B092-5EBB3954A320}"/>
          </ac:spMkLst>
        </pc:spChg>
        <pc:spChg chg="mod">
          <ac:chgData name="Froduald Kabanza" userId="edf393d0-642b-4b9e-8c75-f62133241689" providerId="ADAL" clId="{AB09C514-6253-4CC0-8C7C-457416B9D1B5}" dt="2022-01-18T18:20:47.632" v="165"/>
          <ac:spMkLst>
            <pc:docMk/>
            <pc:sldMk cId="0"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3247295168" sldId="316"/>
        </pc:sldMkLst>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modSp add mod">
        <pc:chgData name="Froduald Kabanza" userId="edf393d0-642b-4b9e-8c75-f62133241689" providerId="ADAL" clId="{AB09C514-6253-4CC0-8C7C-457416B9D1B5}" dt="2022-01-20T19:54:08.971" v="13534" actId="114"/>
        <pc:sldMkLst>
          <pc:docMk/>
          <pc:sldMk cId="0" sldId="333"/>
        </pc:sldMkLst>
        <pc:spChg chg="mod">
          <ac:chgData name="Froduald Kabanza" userId="edf393d0-642b-4b9e-8c75-f62133241689" providerId="ADAL" clId="{AB09C514-6253-4CC0-8C7C-457416B9D1B5}" dt="2022-01-20T19:54:08.971" v="13534" actId="114"/>
          <ac:spMkLst>
            <pc:docMk/>
            <pc:sldMk cId="0" sldId="333"/>
            <ac:spMk id="31746" creationId="{D3CE9CA3-FBB7-4898-9F94-2AE7A5B72C17}"/>
          </ac:spMkLst>
        </pc:spChg>
        <pc:spChg chg="mod">
          <ac:chgData name="Froduald Kabanza" userId="edf393d0-642b-4b9e-8c75-f62133241689" providerId="ADAL" clId="{AB09C514-6253-4CC0-8C7C-457416B9D1B5}" dt="2022-01-18T18:20:47.632" v="165"/>
          <ac:spMkLst>
            <pc:docMk/>
            <pc:sldMk cId="0"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0" sldId="355"/>
        </pc:sldMkLst>
        <pc:spChg chg="mod">
          <ac:chgData name="Froduald Kabanza" userId="edf393d0-642b-4b9e-8c75-f62133241689" providerId="ADAL" clId="{AB09C514-6253-4CC0-8C7C-457416B9D1B5}" dt="2022-01-19T22:28:41.001" v="286" actId="313"/>
          <ac:spMkLst>
            <pc:docMk/>
            <pc:sldMk cId="0" sldId="355"/>
            <ac:spMk id="21505" creationId="{951A0312-4847-486A-AA12-7C8AB18BA3C7}"/>
          </ac:spMkLst>
        </pc:spChg>
        <pc:spChg chg="mod">
          <ac:chgData name="Froduald Kabanza" userId="edf393d0-642b-4b9e-8c75-f62133241689" providerId="ADAL" clId="{AB09C514-6253-4CC0-8C7C-457416B9D1B5}" dt="2022-01-18T18:20:47.632" v="165"/>
          <ac:spMkLst>
            <pc:docMk/>
            <pc:sldMk cId="0"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0" sldId="405"/>
        </pc:sldMkLst>
        <pc:spChg chg="mod">
          <ac:chgData name="Froduald Kabanza" userId="edf393d0-642b-4b9e-8c75-f62133241689" providerId="ADAL" clId="{AB09C514-6253-4CC0-8C7C-457416B9D1B5}" dt="2022-01-20T00:39:22.213" v="4198" actId="20577"/>
          <ac:spMkLst>
            <pc:docMk/>
            <pc:sldMk cId="0" sldId="405"/>
            <ac:spMk id="92162" creationId="{8315D294-25C1-4B08-B7F5-BD720D2B3860}"/>
          </ac:spMkLst>
        </pc:spChg>
        <pc:spChg chg="mod">
          <ac:chgData name="Froduald Kabanza" userId="edf393d0-642b-4b9e-8c75-f62133241689" providerId="ADAL" clId="{AB09C514-6253-4CC0-8C7C-457416B9D1B5}" dt="2022-01-18T18:20:47.632" v="165"/>
          <ac:spMkLst>
            <pc:docMk/>
            <pc:sldMk cId="0"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0" sldId="407"/>
        </pc:sldMkLst>
        <pc:spChg chg="mod">
          <ac:chgData name="Froduald Kabanza" userId="edf393d0-642b-4b9e-8c75-f62133241689" providerId="ADAL" clId="{AB09C514-6253-4CC0-8C7C-457416B9D1B5}" dt="2022-01-19T22:28:42.094" v="287" actId="313"/>
          <ac:spMkLst>
            <pc:docMk/>
            <pc:sldMk cId="0" sldId="407"/>
            <ac:spMk id="23553" creationId="{6F0483C3-C4F7-42CD-A3A1-022F4CBDC596}"/>
          </ac:spMkLst>
        </pc:spChg>
        <pc:spChg chg="mod">
          <ac:chgData name="Froduald Kabanza" userId="edf393d0-642b-4b9e-8c75-f62133241689" providerId="ADAL" clId="{AB09C514-6253-4CC0-8C7C-457416B9D1B5}" dt="2022-01-18T18:20:47.632" v="165"/>
          <ac:spMkLst>
            <pc:docMk/>
            <pc:sldMk cId="0"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0"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0" sldId="454"/>
        </pc:sldMkLst>
        <pc:spChg chg="mod">
          <ac:chgData name="Froduald Kabanza" userId="edf393d0-642b-4b9e-8c75-f62133241689" providerId="ADAL" clId="{AB09C514-6253-4CC0-8C7C-457416B9D1B5}" dt="2022-01-18T18:20:47.632" v="165"/>
          <ac:spMkLst>
            <pc:docMk/>
            <pc:sldMk cId="0"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0" sldId="696"/>
        </pc:sldMkLst>
        <pc:spChg chg="mod topLvl">
          <ac:chgData name="Froduald Kabanza" userId="edf393d0-642b-4b9e-8c75-f62133241689" providerId="ADAL" clId="{AB09C514-6253-4CC0-8C7C-457416B9D1B5}" dt="2022-01-18T18:17:48.259" v="133" actId="207"/>
          <ac:spMkLst>
            <pc:docMk/>
            <pc:sldMk cId="0"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0"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0"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0"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0"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0"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0"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0" sldId="696"/>
            <ac:spMk id="22532" creationId="{00000000-0000-0000-0000-000000000000}"/>
          </ac:spMkLst>
        </pc:spChg>
        <pc:spChg chg="mod">
          <ac:chgData name="Froduald Kabanza" userId="edf393d0-642b-4b9e-8c75-f62133241689" providerId="ADAL" clId="{AB09C514-6253-4CC0-8C7C-457416B9D1B5}" dt="2022-01-18T18:20:47.632" v="165"/>
          <ac:spMkLst>
            <pc:docMk/>
            <pc:sldMk cId="0"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0"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0"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0"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0"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0"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0"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0"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0"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0"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2-06T00:24:34.024" v="14519" actId="20577"/>
      <pc:docMkLst>
        <pc:docMk/>
      </pc:docMkLst>
      <pc:sldChg chg="modSp mod">
        <pc:chgData name="Froduald Kabanza" userId="edf393d0-642b-4b9e-8c75-f62133241689" providerId="ADAL" clId="{4BE78164-BF56-4551-8338-1578041DAB0F}" dt="2022-01-21T06:14:10.561" v="13568" actId="114"/>
        <pc:sldMkLst>
          <pc:docMk/>
          <pc:sldMk cId="0" sldId="316"/>
        </pc:sldMkLst>
        <pc:spChg chg="mod">
          <ac:chgData name="Froduald Kabanza" userId="edf393d0-642b-4b9e-8c75-f62133241689" providerId="ADAL" clId="{4BE78164-BF56-4551-8338-1578041DAB0F}" dt="2022-01-21T06:14:10.561" v="13568" actId="114"/>
          <ac:spMkLst>
            <pc:docMk/>
            <pc:sldMk cId="0" sldId="316"/>
            <ac:spMk id="19458" creationId="{B426BC12-65E3-4555-B092-5EBB3954A320}"/>
          </ac:spMkLst>
        </pc:spChg>
        <pc:spChg chg="mod">
          <ac:chgData name="Froduald Kabanza" userId="edf393d0-642b-4b9e-8c75-f62133241689" providerId="ADAL" clId="{4BE78164-BF56-4551-8338-1578041DAB0F}" dt="2022-01-20T23:10:49.824" v="3187"/>
          <ac:spMkLst>
            <pc:docMk/>
            <pc:sldMk cId="0" sldId="316"/>
            <ac:spMk id="19460" creationId="{2754B8AE-26BF-4A2E-A10A-5C642CFD2E05}"/>
          </ac:spMkLst>
        </pc:spChg>
      </pc:sldChg>
      <pc:sldChg chg="modSp mod">
        <pc:chgData name="Froduald Kabanza" userId="edf393d0-642b-4b9e-8c75-f62133241689" providerId="ADAL" clId="{4BE78164-BF56-4551-8338-1578041DAB0F}" dt="2022-02-06T00:24:34.024" v="14519" actId="20577"/>
        <pc:sldMkLst>
          <pc:docMk/>
          <pc:sldMk cId="154423500" sldId="332"/>
        </pc:sldMkLst>
        <pc:spChg chg="mod">
          <ac:chgData name="Froduald Kabanza" userId="edf393d0-642b-4b9e-8c75-f62133241689" providerId="ADAL" clId="{4BE78164-BF56-4551-8338-1578041DAB0F}" dt="2022-02-06T00:24:34.024" v="14519"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0" sldId="333"/>
        </pc:sldMkLst>
        <pc:spChg chg="mod">
          <ac:chgData name="Froduald Kabanza" userId="edf393d0-642b-4b9e-8c75-f62133241689" providerId="ADAL" clId="{4BE78164-BF56-4551-8338-1578041DAB0F}" dt="2022-01-20T20:59:27.699" v="883" actId="5793"/>
          <ac:spMkLst>
            <pc:docMk/>
            <pc:sldMk cId="0" sldId="333"/>
            <ac:spMk id="31746" creationId="{D3CE9CA3-FBB7-4898-9F94-2AE7A5B72C17}"/>
          </ac:spMkLst>
        </pc:spChg>
        <pc:spChg chg="mod">
          <ac:chgData name="Froduald Kabanza" userId="edf393d0-642b-4b9e-8c75-f62133241689" providerId="ADAL" clId="{4BE78164-BF56-4551-8338-1578041DAB0F}" dt="2022-01-20T23:10:49.824" v="3187"/>
          <ac:spMkLst>
            <pc:docMk/>
            <pc:sldMk cId="0"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0" sldId="355"/>
        </pc:sldMkLst>
        <pc:spChg chg="mod">
          <ac:chgData name="Froduald Kabanza" userId="edf393d0-642b-4b9e-8c75-f62133241689" providerId="ADAL" clId="{4BE78164-BF56-4551-8338-1578041DAB0F}" dt="2022-01-21T06:15:41.568" v="13574" actId="20577"/>
          <ac:spMkLst>
            <pc:docMk/>
            <pc:sldMk cId="0"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0" sldId="355"/>
            <ac:spMk id="21506" creationId="{27F2368C-1AA9-4826-A792-30C5A5588C0D}"/>
          </ac:spMkLst>
        </pc:spChg>
        <pc:spChg chg="mod">
          <ac:chgData name="Froduald Kabanza" userId="edf393d0-642b-4b9e-8c75-f62133241689" providerId="ADAL" clId="{4BE78164-BF56-4551-8338-1578041DAB0F}" dt="2022-01-20T23:10:49.824" v="3187"/>
          <ac:spMkLst>
            <pc:docMk/>
            <pc:sldMk cId="0" sldId="355"/>
            <ac:spMk id="21508" creationId="{2BFFDF21-DDF7-4DCF-AD80-AAE175567002}"/>
          </ac:spMkLst>
        </pc:spChg>
      </pc:sldChg>
      <pc:sldChg chg="modSp mod">
        <pc:chgData name="Froduald Kabanza" userId="edf393d0-642b-4b9e-8c75-f62133241689" providerId="ADAL" clId="{4BE78164-BF56-4551-8338-1578041DAB0F}" dt="2022-01-27T05:53:57.251" v="14011" actId="20577"/>
        <pc:sldMkLst>
          <pc:docMk/>
          <pc:sldMk cId="0" sldId="405"/>
        </pc:sldMkLst>
        <pc:spChg chg="mod">
          <ac:chgData name="Froduald Kabanza" userId="edf393d0-642b-4b9e-8c75-f62133241689" providerId="ADAL" clId="{4BE78164-BF56-4551-8338-1578041DAB0F}" dt="2022-01-27T05:53:57.251" v="14011" actId="20577"/>
          <ac:spMkLst>
            <pc:docMk/>
            <pc:sldMk cId="0" sldId="405"/>
            <ac:spMk id="92162" creationId="{8315D294-25C1-4B08-B7F5-BD720D2B3860}"/>
          </ac:spMkLst>
        </pc:spChg>
        <pc:spChg chg="mod">
          <ac:chgData name="Froduald Kabanza" userId="edf393d0-642b-4b9e-8c75-f62133241689" providerId="ADAL" clId="{4BE78164-BF56-4551-8338-1578041DAB0F}" dt="2022-01-20T23:10:49.824" v="3187"/>
          <ac:spMkLst>
            <pc:docMk/>
            <pc:sldMk cId="0"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0" sldId="407"/>
        </pc:sldMkLst>
        <pc:spChg chg="mod">
          <ac:chgData name="Froduald Kabanza" userId="edf393d0-642b-4b9e-8c75-f62133241689" providerId="ADAL" clId="{4BE78164-BF56-4551-8338-1578041DAB0F}" dt="2022-01-20T20:52:31.601" v="444" actId="20577"/>
          <ac:spMkLst>
            <pc:docMk/>
            <pc:sldMk cId="0" sldId="407"/>
            <ac:spMk id="23554" creationId="{A77E7360-4440-4A07-B91F-5C817CECAF37}"/>
          </ac:spMkLst>
        </pc:spChg>
        <pc:spChg chg="mod">
          <ac:chgData name="Froduald Kabanza" userId="edf393d0-642b-4b9e-8c75-f62133241689" providerId="ADAL" clId="{4BE78164-BF56-4551-8338-1578041DAB0F}" dt="2022-01-20T23:10:49.824" v="3187"/>
          <ac:spMkLst>
            <pc:docMk/>
            <pc:sldMk cId="0"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0"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0"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7T05:51:30.183" v="13802" actId="20577"/>
        <pc:sldMkLst>
          <pc:docMk/>
          <pc:sldMk cId="0" sldId="514"/>
        </pc:sldMkLst>
        <pc:spChg chg="mod">
          <ac:chgData name="Froduald Kabanza" userId="edf393d0-642b-4b9e-8c75-f62133241689" providerId="ADAL" clId="{4BE78164-BF56-4551-8338-1578041DAB0F}" dt="2022-01-27T05:51:30.183" v="1380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7T06:14:31.625" v="14014" actId="14100"/>
        <pc:sldMkLst>
          <pc:docMk/>
          <pc:sldMk cId="0" sldId="696"/>
        </pc:sldMkLst>
        <pc:spChg chg="mod">
          <ac:chgData name="Froduald Kabanza" userId="edf393d0-642b-4b9e-8c75-f62133241689" providerId="ADAL" clId="{4BE78164-BF56-4551-8338-1578041DAB0F}" dt="2022-01-21T02:54:12.365" v="8824" actId="20577"/>
          <ac:spMkLst>
            <pc:docMk/>
            <pc:sldMk cId="0"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0" sldId="696"/>
            <ac:spMk id="49" creationId="{6263D7BB-937B-4ED3-AE74-64C49812CF55}"/>
          </ac:spMkLst>
        </pc:spChg>
        <pc:spChg chg="mod">
          <ac:chgData name="Froduald Kabanza" userId="edf393d0-642b-4b9e-8c75-f62133241689" providerId="ADAL" clId="{4BE78164-BF56-4551-8338-1578041DAB0F}" dt="2022-01-27T06:14:31.625" v="14014" actId="14100"/>
          <ac:spMkLst>
            <pc:docMk/>
            <pc:sldMk cId="0"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0"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0"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0"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del mod">
        <pc:chgData name="Froduald Kabanza" userId="edf393d0-642b-4b9e-8c75-f62133241689" providerId="ADAL" clId="{4BE78164-BF56-4551-8338-1578041DAB0F}" dt="2022-01-27T05:42:51.607" v="13644" actId="2696"/>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7T05:43:49.500" v="13669"/>
        <pc:sldMkLst>
          <pc:docMk/>
          <pc:sldMk cId="3382995067" sldId="726"/>
        </pc:sldMkLst>
        <pc:spChg chg="mod">
          <ac:chgData name="Froduald Kabanza" userId="edf393d0-642b-4b9e-8c75-f62133241689" providerId="ADAL" clId="{4BE78164-BF56-4551-8338-1578041DAB0F}" dt="2022-01-27T05:43:49.500" v="13669"/>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7T05:46:29.858" v="13739" actId="1076"/>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7T05:46:29.858" v="13739"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7T05:44:11.683" v="13670" actId="20577"/>
        <pc:sldMkLst>
          <pc:docMk/>
          <pc:sldMk cId="1589095579" sldId="728"/>
        </pc:sldMkLst>
        <pc:spChg chg="mod">
          <ac:chgData name="Froduald Kabanza" userId="edf393d0-642b-4b9e-8c75-f62133241689" providerId="ADAL" clId="{4BE78164-BF56-4551-8338-1578041DAB0F}" dt="2022-01-27T05:44:11.683" v="13670"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7T05:49:17.217" v="13756" actId="20577"/>
        <pc:sldMkLst>
          <pc:docMk/>
          <pc:sldMk cId="1443168960" sldId="729"/>
        </pc:sldMkLst>
        <pc:spChg chg="mod">
          <ac:chgData name="Froduald Kabanza" userId="edf393d0-642b-4b9e-8c75-f62133241689" providerId="ADAL" clId="{4BE78164-BF56-4551-8338-1578041DAB0F}" dt="2022-01-27T05:49:17.217" v="13756"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modSp add mod">
        <pc:chgData name="Froduald Kabanza" userId="edf393d0-642b-4b9e-8c75-f62133241689" providerId="ADAL" clId="{4BE78164-BF56-4551-8338-1578041DAB0F}" dt="2022-01-27T05:48:01.799" v="13753" actId="790"/>
        <pc:sldMkLst>
          <pc:docMk/>
          <pc:sldMk cId="1296834776" sldId="730"/>
        </pc:sldMkLst>
        <pc:spChg chg="mod">
          <ac:chgData name="Froduald Kabanza" userId="edf393d0-642b-4b9e-8c75-f62133241689" providerId="ADAL" clId="{4BE78164-BF56-4551-8338-1578041DAB0F}" dt="2022-01-27T05:48:01.799" v="13753" actId="790"/>
          <ac:spMkLst>
            <pc:docMk/>
            <pc:sldMk cId="1296834776" sldId="730"/>
            <ac:spMk id="5" creationId="{89BFB4D1-4B7E-447B-8D56-CE0BF070BBCD}"/>
          </ac:spMkLst>
        </pc:spChg>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2-05T23:53:04.877" v="14382" actId="114"/>
        <pc:sldMkLst>
          <pc:docMk/>
          <pc:sldMk cId="2728600404" sldId="734"/>
        </pc:sldMkLst>
        <pc:spChg chg="add mod">
          <ac:chgData name="Froduald Kabanza" userId="edf393d0-642b-4b9e-8c75-f62133241689" providerId="ADAL" clId="{4BE78164-BF56-4551-8338-1578041DAB0F}" dt="2022-02-05T23:50:47.679" v="14216" actId="1076"/>
          <ac:spMkLst>
            <pc:docMk/>
            <pc:sldMk cId="2728600404" sldId="734"/>
            <ac:spMk id="2" creationId="{1AE07AF0-DF4E-47A9-A05F-53F36DC6F78E}"/>
          </ac:spMkLst>
        </pc:spChg>
        <pc:spChg chg="mod">
          <ac:chgData name="Froduald Kabanza" userId="edf393d0-642b-4b9e-8c75-f62133241689" providerId="ADAL" clId="{4BE78164-BF56-4551-8338-1578041DAB0F}" dt="2022-02-05T23:50:47.679" v="14216" actId="1076"/>
          <ac:spMkLst>
            <pc:docMk/>
            <pc:sldMk cId="2728600404" sldId="734"/>
            <ac:spMk id="5" creationId="{8CF8A283-3F1C-4F0A-9BF5-F8AEBC783025}"/>
          </ac:spMkLst>
        </pc:spChg>
        <pc:spChg chg="add mod">
          <ac:chgData name="Froduald Kabanza" userId="edf393d0-642b-4b9e-8c75-f62133241689" providerId="ADAL" clId="{4BE78164-BF56-4551-8338-1578041DAB0F}" dt="2022-02-05T23:53:04.877" v="14382" actId="114"/>
          <ac:spMkLst>
            <pc:docMk/>
            <pc:sldMk cId="2728600404" sldId="734"/>
            <ac:spMk id="9" creationId="{2F16D333-312E-4340-8971-8FA566874499}"/>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2-05T23:50:44.048" v="14215"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C784CF5F-959C-47E6-8C95-897B72FE3611}"/>
    <pc:docChg chg="modSld sldOrd">
      <pc:chgData name="Froduald Kabanza" userId="edf393d0-642b-4b9e-8c75-f62133241689" providerId="ADAL" clId="{C784CF5F-959C-47E6-8C95-897B72FE3611}" dt="2022-05-17T00:45:41.822" v="7"/>
      <pc:docMkLst>
        <pc:docMk/>
      </pc:docMkLst>
      <pc:sldChg chg="mod modShow">
        <pc:chgData name="Froduald Kabanza" userId="edf393d0-642b-4b9e-8c75-f62133241689" providerId="ADAL" clId="{C784CF5F-959C-47E6-8C95-897B72FE3611}" dt="2022-05-17T00:41:51.204" v="0" actId="729"/>
        <pc:sldMkLst>
          <pc:docMk/>
          <pc:sldMk cId="2240964647" sldId="719"/>
        </pc:sldMkLst>
      </pc:sldChg>
      <pc:sldChg chg="mod modShow">
        <pc:chgData name="Froduald Kabanza" userId="edf393d0-642b-4b9e-8c75-f62133241689" providerId="ADAL" clId="{C784CF5F-959C-47E6-8C95-897B72FE3611}" dt="2022-05-17T00:44:11.075" v="1" actId="729"/>
        <pc:sldMkLst>
          <pc:docMk/>
          <pc:sldMk cId="2543898889" sldId="724"/>
        </pc:sldMkLst>
      </pc:sldChg>
      <pc:sldChg chg="modSp mod">
        <pc:chgData name="Froduald Kabanza" userId="edf393d0-642b-4b9e-8c75-f62133241689" providerId="ADAL" clId="{C784CF5F-959C-47E6-8C95-897B72FE3611}" dt="2022-05-17T00:44:25.980" v="3" actId="20577"/>
        <pc:sldMkLst>
          <pc:docMk/>
          <pc:sldMk cId="3382995067" sldId="726"/>
        </pc:sldMkLst>
        <pc:spChg chg="mod">
          <ac:chgData name="Froduald Kabanza" userId="edf393d0-642b-4b9e-8c75-f62133241689" providerId="ADAL" clId="{C784CF5F-959C-47E6-8C95-897B72FE3611}" dt="2022-05-17T00:44:25.980" v="3" actId="20577"/>
          <ac:spMkLst>
            <pc:docMk/>
            <pc:sldMk cId="3382995067" sldId="726"/>
            <ac:spMk id="12" creationId="{906A3A18-CEB0-46A0-AEAC-EB1D3498C3F9}"/>
          </ac:spMkLst>
        </pc:spChg>
      </pc:sldChg>
      <pc:sldChg chg="modSp">
        <pc:chgData name="Froduald Kabanza" userId="edf393d0-642b-4b9e-8c75-f62133241689" providerId="ADAL" clId="{C784CF5F-959C-47E6-8C95-897B72FE3611}" dt="2022-05-17T00:44:59.019" v="5" actId="313"/>
        <pc:sldMkLst>
          <pc:docMk/>
          <pc:sldMk cId="1589095579" sldId="728"/>
        </pc:sldMkLst>
        <pc:spChg chg="mod">
          <ac:chgData name="Froduald Kabanza" userId="edf393d0-642b-4b9e-8c75-f62133241689" providerId="ADAL" clId="{C784CF5F-959C-47E6-8C95-897B72FE3611}" dt="2022-05-17T00:44:59.019" v="5" actId="313"/>
          <ac:spMkLst>
            <pc:docMk/>
            <pc:sldMk cId="1589095579" sldId="728"/>
            <ac:spMk id="12" creationId="{906A3A18-CEB0-46A0-AEAC-EB1D3498C3F9}"/>
          </ac:spMkLst>
        </pc:spChg>
      </pc:sldChg>
      <pc:sldChg chg="ord">
        <pc:chgData name="Froduald Kabanza" userId="edf393d0-642b-4b9e-8c75-f62133241689" providerId="ADAL" clId="{C784CF5F-959C-47E6-8C95-897B72FE3611}" dt="2022-05-17T00:45:41.822" v="7"/>
        <pc:sldMkLst>
          <pc:docMk/>
          <pc:sldMk cId="2376456731" sldId="732"/>
        </pc:sldMkLst>
      </pc:sld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2022-05-16</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2022-05-16</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10</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0" baseline="-25000" dirty="0">
              <a:solidFill>
                <a:schemeClr val="tx1"/>
              </a:solidFill>
            </a:endParaRPr>
          </a:p>
        </p:txBody>
      </p:sp>
    </p:spTree>
    <p:extLst>
      <p:ext uri="{BB962C8B-B14F-4D97-AF65-F5344CB8AC3E}">
        <p14:creationId xmlns:p14="http://schemas.microsoft.com/office/powerpoint/2010/main" val="3468386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11</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0" baseline="-25000" dirty="0">
              <a:solidFill>
                <a:schemeClr val="tx1"/>
              </a:solidFill>
            </a:endParaRPr>
          </a:p>
        </p:txBody>
      </p:sp>
    </p:spTree>
    <p:extLst>
      <p:ext uri="{BB962C8B-B14F-4D97-AF65-F5344CB8AC3E}">
        <p14:creationId xmlns:p14="http://schemas.microsoft.com/office/powerpoint/2010/main" val="2055227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12</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0" baseline="-25000" dirty="0">
              <a:solidFill>
                <a:schemeClr val="tx1"/>
              </a:solidFill>
            </a:endParaRPr>
          </a:p>
        </p:txBody>
      </p:sp>
    </p:spTree>
    <p:extLst>
      <p:ext uri="{BB962C8B-B14F-4D97-AF65-F5344CB8AC3E}">
        <p14:creationId xmlns:p14="http://schemas.microsoft.com/office/powerpoint/2010/main" val="904457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13</a:t>
            </a:fld>
            <a:endParaRPr lang="fr-CA"/>
          </a:p>
        </p:txBody>
      </p:sp>
    </p:spTree>
    <p:extLst>
      <p:ext uri="{BB962C8B-B14F-4D97-AF65-F5344CB8AC3E}">
        <p14:creationId xmlns:p14="http://schemas.microsoft.com/office/powerpoint/2010/main" val="722232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14</a:t>
            </a:fld>
            <a:endParaRPr lang="fr-CA"/>
          </a:p>
        </p:txBody>
      </p:sp>
    </p:spTree>
    <p:extLst>
      <p:ext uri="{BB962C8B-B14F-4D97-AF65-F5344CB8AC3E}">
        <p14:creationId xmlns:p14="http://schemas.microsoft.com/office/powerpoint/2010/main" val="4028486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15</a:t>
            </a:fld>
            <a:endParaRPr lang="fr-CA"/>
          </a:p>
        </p:txBody>
      </p:sp>
    </p:spTree>
    <p:extLst>
      <p:ext uri="{BB962C8B-B14F-4D97-AF65-F5344CB8AC3E}">
        <p14:creationId xmlns:p14="http://schemas.microsoft.com/office/powerpoint/2010/main" val="2133676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 </a:t>
            </a:r>
            <a:r>
              <a:rPr lang="en-CA" dirty="0" err="1"/>
              <a:t>fournit</a:t>
            </a:r>
            <a:r>
              <a:rPr lang="en-CA" dirty="0"/>
              <a:t> un mot initial au </a:t>
            </a:r>
            <a:r>
              <a:rPr lang="en-CA" dirty="0" err="1"/>
              <a:t>modèle</a:t>
            </a:r>
            <a:r>
              <a:rPr lang="en-CA" dirty="0"/>
              <a:t>. Ensuite, il </a:t>
            </a:r>
            <a:r>
              <a:rPr lang="en-CA" dirty="0" err="1"/>
              <a:t>prédit</a:t>
            </a:r>
            <a:r>
              <a:rPr lang="en-CA" dirty="0"/>
              <a:t> le prochain mot. On le </a:t>
            </a:r>
            <a:r>
              <a:rPr lang="en-CA" dirty="0" err="1"/>
              <a:t>fournit</a:t>
            </a:r>
            <a:r>
              <a:rPr lang="en-CA" dirty="0"/>
              <a:t> au </a:t>
            </a:r>
            <a:r>
              <a:rPr lang="en-CA" dirty="0" err="1"/>
              <a:t>modèle</a:t>
            </a:r>
            <a:r>
              <a:rPr lang="en-CA" dirty="0"/>
              <a:t> et </a:t>
            </a:r>
            <a:r>
              <a:rPr lang="en-CA" dirty="0" err="1"/>
              <a:t>ainsi</a:t>
            </a:r>
            <a:r>
              <a:rPr lang="en-CA" dirty="0"/>
              <a:t> de suite.</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16</a:t>
            </a:fld>
            <a:endParaRPr lang="fr-CA"/>
          </a:p>
        </p:txBody>
      </p:sp>
    </p:spTree>
    <p:extLst>
      <p:ext uri="{BB962C8B-B14F-4D97-AF65-F5344CB8AC3E}">
        <p14:creationId xmlns:p14="http://schemas.microsoft.com/office/powerpoint/2010/main" val="257914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17</a:t>
            </a:fld>
            <a:endParaRPr lang="fr-CA"/>
          </a:p>
        </p:txBody>
      </p:sp>
    </p:spTree>
    <p:extLst>
      <p:ext uri="{BB962C8B-B14F-4D97-AF65-F5344CB8AC3E}">
        <p14:creationId xmlns:p14="http://schemas.microsoft.com/office/powerpoint/2010/main" val="2351289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30C770A0-4D6A-491A-9448-61060A7EE3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F42C72C-A479-448F-BE6E-28BDECC8A524}" type="slidenum">
              <a:rPr lang="en-US" altLang="ko-KR" sz="1200"/>
              <a:pPr eaLnBrk="1" hangingPunct="1"/>
              <a:t>2</a:t>
            </a:fld>
            <a:endParaRPr lang="ko-KR" altLang="en-US" sz="1200"/>
          </a:p>
        </p:txBody>
      </p:sp>
      <p:sp>
        <p:nvSpPr>
          <p:cNvPr id="22530" name="Rectangle 2">
            <a:extLst>
              <a:ext uri="{FF2B5EF4-FFF2-40B4-BE49-F238E27FC236}">
                <a16:creationId xmlns:a16="http://schemas.microsoft.com/office/drawing/2014/main" id="{0E929666-C600-4428-AAED-B7865A0C05BC}"/>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0B70A862-BFE2-40A5-842D-0C99938BB6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altLang="ko-KR" dirty="0"/>
              <a:t>La capacité de parler et de comprendre ce que les autres disent ou écrivent fait parti des traits principaux de l’intelligence humaine par rapport aux autres animaux.</a:t>
            </a:r>
          </a:p>
          <a:p>
            <a:pPr eaLnBrk="1" hangingPunct="1"/>
            <a:endParaRPr lang="fr-CA" altLang="en-US" dirty="0">
              <a:ea typeface="굴림" panose="020B0600000101010101" pitchFamily="34" charset="-127"/>
            </a:endParaRPr>
          </a:p>
        </p:txBody>
      </p:sp>
    </p:spTree>
    <p:extLst>
      <p:ext uri="{BB962C8B-B14F-4D97-AF65-F5344CB8AC3E}">
        <p14:creationId xmlns:p14="http://schemas.microsoft.com/office/powerpoint/2010/main" val="3640371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30C770A0-4D6A-491A-9448-61060A7EE3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F42C72C-A479-448F-BE6E-28BDECC8A524}" type="slidenum">
              <a:rPr lang="en-US" altLang="ko-KR" sz="1200"/>
              <a:pPr eaLnBrk="1" hangingPunct="1"/>
              <a:t>3</a:t>
            </a:fld>
            <a:endParaRPr lang="ko-KR" altLang="en-US" sz="1200"/>
          </a:p>
        </p:txBody>
      </p:sp>
      <p:sp>
        <p:nvSpPr>
          <p:cNvPr id="22530" name="Rectangle 2">
            <a:extLst>
              <a:ext uri="{FF2B5EF4-FFF2-40B4-BE49-F238E27FC236}">
                <a16:creationId xmlns:a16="http://schemas.microsoft.com/office/drawing/2014/main" id="{0E929666-C600-4428-AAED-B7865A0C05BC}"/>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0B70A862-BFE2-40A5-842D-0C99938BB6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altLang="ko-KR" dirty="0"/>
              <a:t>Nous le verrons plus tard, un pipeline traditionnel du traitement du langage naturel implique des spécifications et des éditions de connaissances de façon manuelle à côté des algorithmes d’inférence automatiques (notamment probabiliste).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CA" altLang="ko-KR"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fr-CA" altLang="ko-KR" dirty="0"/>
          </a:p>
          <a:p>
            <a:pPr marL="0" marR="0" lvl="0" indent="0" algn="l" defTabSz="457200" rtl="0" eaLnBrk="1" fontAlgn="auto" latinLnBrk="0" hangingPunct="1">
              <a:lnSpc>
                <a:spcPct val="100000"/>
              </a:lnSpc>
              <a:spcBef>
                <a:spcPts val="0"/>
              </a:spcBef>
              <a:spcAft>
                <a:spcPts val="0"/>
              </a:spcAft>
              <a:buClrTx/>
              <a:buSzTx/>
              <a:buFontTx/>
              <a:buNone/>
              <a:tabLst/>
              <a:defRPr/>
            </a:pPr>
            <a:r>
              <a:rPr lang="fr-CA" altLang="ko-KR" dirty="0"/>
              <a:t>Bien que cela puisse parfois apparaître – naïvement du moins – refléter le raisonnement humain, il est difficile de spécifier des représentations qui fonctionnent ou de comprendre le raisonnement humain pour le refléter dans des algorithmes d’inférences.</a:t>
            </a:r>
          </a:p>
          <a:p>
            <a:pPr eaLnBrk="1" hangingPunct="1"/>
            <a:endParaRPr lang="fr-CA" altLang="en-US" dirty="0">
              <a:ea typeface="굴림" panose="020B0600000101010101" pitchFamily="34" charset="-127"/>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CA" altLang="ko-KR" dirty="0"/>
              <a:t>Un pipeline de traitement du langage naturel par apprentissage profond de bout-en-bout, représente le traitement comme une seule fonction (approximée par un réseau de neurone). </a:t>
            </a:r>
            <a:r>
              <a:rPr lang="fr-CA" altLang="ko-KR" dirty="0">
                <a:ea typeface="굴림" panose="020B0600000101010101" pitchFamily="34" charset="-127"/>
              </a:rPr>
              <a:t> Par exemple, S_E = f (S_F) qui traduit une phrase S_F en français vers une phrase S_E en anglais.</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CA" altLang="ko-KR" dirty="0">
              <a:ea typeface="굴림" panose="020B0600000101010101" pitchFamily="34" charset="-127"/>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CA" altLang="ko-KR" dirty="0">
                <a:ea typeface="굴림" panose="020B0600000101010101" pitchFamily="34" charset="-127"/>
              </a:rPr>
              <a:t>Cela permet de mieux capturer des subtilités du langage à partir des données, autrement difficile à spécifier manuellement.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CA" altLang="ko-KR" dirty="0">
              <a:ea typeface="굴림" panose="020B0600000101010101" pitchFamily="34" charset="-127"/>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CA" altLang="ko-KR" dirty="0"/>
              <a:t>Aujourd’hui biens des tâches du traitement du langage naturel sont effectuées par des réseaux de neurones profonds de bout-en-bout. Les méthodes traditionnelles sont plus de moins en moins dans la course. Je vais quand même les couvrir plus tard dans le cours, ne fut-ce que pour des raisons de background, elles peuvent encore dans certains quand inspirer des solutions pratiques basées sur l’apprentissage profond ou hybrides.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CA" altLang="ko-K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AF14C74D-C810-4C1C-9AEE-76601B9CEC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4809F4F-71B8-48E5-8441-3FF3D7A32420}" type="slidenum">
              <a:rPr lang="en-US" altLang="ko-KR" sz="1200"/>
              <a:pPr eaLnBrk="1" hangingPunct="1"/>
              <a:t>4</a:t>
            </a:fld>
            <a:endParaRPr lang="ko-KR" altLang="en-US" sz="1200"/>
          </a:p>
        </p:txBody>
      </p:sp>
      <p:sp>
        <p:nvSpPr>
          <p:cNvPr id="20482" name="Rectangle 2">
            <a:extLst>
              <a:ext uri="{FF2B5EF4-FFF2-40B4-BE49-F238E27FC236}">
                <a16:creationId xmlns:a16="http://schemas.microsoft.com/office/drawing/2014/main" id="{364A1000-BF5F-4D99-B571-770B0C7597A7}"/>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C62C9431-5EFC-45E5-A04B-F5847F9B3D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ea typeface="굴림" panose="020B0600000101010101" pitchFamily="34"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5</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chemeClr val="tx1"/>
                </a:solidFill>
              </a:rPr>
              <a:t>Z </a:t>
            </a:r>
            <a:r>
              <a:rPr lang="en-CA" dirty="0" err="1">
                <a:solidFill>
                  <a:schemeClr val="tx1"/>
                </a:solidFill>
              </a:rPr>
              <a:t>décrit</a:t>
            </a:r>
            <a:r>
              <a:rPr lang="en-CA" dirty="0">
                <a:solidFill>
                  <a:schemeClr val="tx1"/>
                </a:solidFill>
              </a:rPr>
              <a:t> </a:t>
            </a:r>
            <a:r>
              <a:rPr lang="en-CA" dirty="0" err="1">
                <a:solidFill>
                  <a:schemeClr val="tx1"/>
                </a:solidFill>
              </a:rPr>
              <a:t>l’état</a:t>
            </a:r>
            <a:r>
              <a:rPr lang="en-CA" dirty="0">
                <a:solidFill>
                  <a:schemeClr val="tx1"/>
                </a:solidFill>
              </a:rPr>
              <a:t> (</a:t>
            </a:r>
            <a:r>
              <a:rPr lang="en-CA" dirty="0" err="1">
                <a:solidFill>
                  <a:schemeClr val="tx1"/>
                </a:solidFill>
              </a:rPr>
              <a:t>couche</a:t>
            </a:r>
            <a:r>
              <a:rPr lang="en-CA" dirty="0">
                <a:solidFill>
                  <a:schemeClr val="tx1"/>
                </a:solidFill>
              </a:rPr>
              <a:t>) cache.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chemeClr val="tx1"/>
                </a:solidFill>
              </a:rPr>
              <a:t>RNN et </a:t>
            </a:r>
            <a:r>
              <a:rPr lang="en-CA" dirty="0" err="1">
                <a:solidFill>
                  <a:schemeClr val="tx1"/>
                </a:solidFill>
              </a:rPr>
              <a:t>sa</a:t>
            </a:r>
            <a:r>
              <a:rPr lang="en-CA" dirty="0">
                <a:solidFill>
                  <a:schemeClr val="tx1"/>
                </a:solidFill>
              </a:rPr>
              <a:t> version </a:t>
            </a:r>
            <a:r>
              <a:rPr lang="en-CA" dirty="0" err="1">
                <a:solidFill>
                  <a:schemeClr val="tx1"/>
                </a:solidFill>
              </a:rPr>
              <a:t>déroulée</a:t>
            </a:r>
            <a:r>
              <a:rPr lang="en-CA" dirty="0">
                <a:solidFill>
                  <a:schemeClr val="tx1"/>
                </a:solidFill>
              </a:rPr>
              <a:t> 3 </a:t>
            </a:r>
            <a:r>
              <a:rPr lang="en-CA" dirty="0" err="1">
                <a:solidFill>
                  <a:schemeClr val="tx1"/>
                </a:solidFill>
              </a:rPr>
              <a:t>fois</a:t>
            </a: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chemeClr val="tx1"/>
                </a:solidFill>
              </a:rPr>
              <a:t>On le verra dans deux </a:t>
            </a:r>
            <a:r>
              <a:rPr lang="en-CA" dirty="0" err="1">
                <a:solidFill>
                  <a:schemeClr val="tx1"/>
                </a:solidFill>
              </a:rPr>
              <a:t>semaines</a:t>
            </a:r>
            <a:r>
              <a:rPr lang="en-CA" dirty="0">
                <a:solidFill>
                  <a:schemeClr val="tx1"/>
                </a:solidFill>
              </a:rPr>
              <a:t> </a:t>
            </a:r>
            <a:r>
              <a:rPr lang="en-CA" dirty="0" err="1">
                <a:solidFill>
                  <a:schemeClr val="tx1"/>
                </a:solidFill>
              </a:rPr>
              <a:t>quand</a:t>
            </a:r>
            <a:r>
              <a:rPr lang="en-CA" dirty="0">
                <a:solidFill>
                  <a:schemeClr val="tx1"/>
                </a:solidFill>
              </a:rPr>
              <a:t> je </a:t>
            </a:r>
            <a:r>
              <a:rPr lang="en-CA" dirty="0" err="1">
                <a:solidFill>
                  <a:schemeClr val="tx1"/>
                </a:solidFill>
              </a:rPr>
              <a:t>couvrirai</a:t>
            </a:r>
            <a:r>
              <a:rPr lang="en-CA" dirty="0">
                <a:solidFill>
                  <a:schemeClr val="tx1"/>
                </a:solidFill>
              </a:rPr>
              <a:t> le </a:t>
            </a:r>
            <a:r>
              <a:rPr lang="en-CA" dirty="0" err="1">
                <a:solidFill>
                  <a:schemeClr val="tx1"/>
                </a:solidFill>
              </a:rPr>
              <a:t>raisonnement</a:t>
            </a:r>
            <a:r>
              <a:rPr lang="en-CA" dirty="0">
                <a:solidFill>
                  <a:schemeClr val="tx1"/>
                </a:solidFill>
              </a:rPr>
              <a:t> </a:t>
            </a:r>
            <a:r>
              <a:rPr lang="en-CA" dirty="0" err="1">
                <a:solidFill>
                  <a:schemeClr val="tx1"/>
                </a:solidFill>
              </a:rPr>
              <a:t>probabiliste</a:t>
            </a:r>
            <a:r>
              <a:rPr lang="en-CA" dirty="0">
                <a:solidFill>
                  <a:schemeClr val="tx1"/>
                </a:solidFill>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b="1" dirty="0" err="1">
                <a:solidFill>
                  <a:schemeClr val="tx1"/>
                </a:solidFill>
              </a:rPr>
              <a:t>Hypothèse</a:t>
            </a:r>
            <a:r>
              <a:rPr lang="en-CA" b="1" dirty="0">
                <a:solidFill>
                  <a:schemeClr val="tx1"/>
                </a:solidFill>
              </a:rPr>
              <a:t> </a:t>
            </a:r>
            <a:r>
              <a:rPr lang="en-CA" b="1" dirty="0" err="1">
                <a:solidFill>
                  <a:schemeClr val="tx1"/>
                </a:solidFill>
              </a:rPr>
              <a:t>Markovienne</a:t>
            </a:r>
            <a:r>
              <a:rPr lang="en-CA" dirty="0">
                <a:solidFill>
                  <a:schemeClr val="tx1"/>
                </a:solidFill>
              </a:rPr>
              <a:t>: </a:t>
            </a:r>
            <a:r>
              <a:rPr lang="en-CA" altLang="ko-KR" i="1" dirty="0" err="1"/>
              <a:t>f</a:t>
            </a:r>
            <a:r>
              <a:rPr lang="en-CA" altLang="ko-KR" i="1" baseline="-25000" dirty="0" err="1"/>
              <a:t>w</a:t>
            </a:r>
            <a:r>
              <a:rPr lang="en-CA" altLang="ko-KR" i="1" dirty="0"/>
              <a:t>(z</a:t>
            </a:r>
            <a:r>
              <a:rPr lang="en-CA" altLang="ko-KR" i="1" baseline="-25000" dirty="0"/>
              <a:t>t-1</a:t>
            </a:r>
            <a:r>
              <a:rPr lang="en-CA" altLang="ko-KR" i="1" dirty="0"/>
              <a:t>,x</a:t>
            </a:r>
            <a:r>
              <a:rPr lang="en-CA" altLang="ko-KR" i="1" baseline="-25000" dirty="0"/>
              <a:t>t</a:t>
            </a:r>
            <a:r>
              <a:rPr lang="en-CA" altLang="ko-KR" i="1" dirty="0"/>
              <a:t>) = </a:t>
            </a:r>
            <a:r>
              <a:rPr lang="en-CA" altLang="ko-KR" i="1" dirty="0" err="1"/>
              <a:t>f</a:t>
            </a:r>
            <a:r>
              <a:rPr lang="en-CA" altLang="ko-KR" i="1" baseline="-25000" dirty="0" err="1"/>
              <a:t>w</a:t>
            </a:r>
            <a:r>
              <a:rPr lang="en-CA" altLang="ko-KR" i="1" dirty="0"/>
              <a:t>(z</a:t>
            </a:r>
            <a:r>
              <a:rPr lang="en-CA" altLang="ko-KR" i="1" baseline="-25000" dirty="0"/>
              <a:t>0</a:t>
            </a:r>
            <a:r>
              <a:rPr lang="en-CA" altLang="ko-KR" i="1" dirty="0"/>
              <a:t>, x</a:t>
            </a:r>
            <a:r>
              <a:rPr lang="en-CA" altLang="ko-KR" i="1" baseline="-25000" dirty="0"/>
              <a:t>1</a:t>
            </a:r>
            <a:r>
              <a:rPr lang="en-CA" altLang="ko-KR" i="1" dirty="0"/>
              <a:t>, z</a:t>
            </a:r>
            <a:r>
              <a:rPr lang="en-CA" altLang="ko-KR" i="1" baseline="-25000" dirty="0"/>
              <a:t>1</a:t>
            </a:r>
            <a:r>
              <a:rPr lang="en-CA" altLang="ko-KR" i="1" dirty="0"/>
              <a:t>, …, z</a:t>
            </a:r>
            <a:r>
              <a:rPr lang="en-CA" altLang="ko-KR" i="1" baseline="-25000" dirty="0"/>
              <a:t>t-1</a:t>
            </a:r>
            <a:r>
              <a:rPr lang="en-CA" altLang="ko-KR" i="1" dirty="0"/>
              <a:t>,x</a:t>
            </a:r>
            <a:r>
              <a:rPr lang="en-CA" altLang="ko-KR" i="1" baseline="-25000" dirty="0"/>
              <a:t>t</a:t>
            </a:r>
            <a:r>
              <a:rPr lang="en-CA" altLang="ko-KR" i="1" dirty="0"/>
              <a:t>) – </a:t>
            </a:r>
            <a:r>
              <a:rPr lang="en-CA" altLang="ko-KR" i="0" dirty="0"/>
              <a:t>on </a:t>
            </a:r>
            <a:r>
              <a:rPr lang="en-CA" altLang="ko-KR" i="0" dirty="0" err="1"/>
              <a:t>peut</a:t>
            </a:r>
            <a:r>
              <a:rPr lang="en-CA" altLang="ko-KR" i="0" dirty="0"/>
              <a:t> ignorer </a:t>
            </a:r>
            <a:r>
              <a:rPr lang="en-CA" altLang="ko-KR" i="0" dirty="0" err="1"/>
              <a:t>l’historique</a:t>
            </a:r>
            <a:r>
              <a:rPr lang="en-CA" altLang="ko-KR" i="1" dirty="0"/>
              <a:t>. </a:t>
            </a:r>
            <a:r>
              <a:rPr lang="en-CA" altLang="ko-KR" i="0" dirty="0"/>
              <a:t>On verra plus tard que </a:t>
            </a:r>
            <a:r>
              <a:rPr lang="en-CA" altLang="ko-KR" i="0" dirty="0" err="1"/>
              <a:t>probabilistiquement</a:t>
            </a:r>
            <a:r>
              <a:rPr lang="en-CA" altLang="ko-KR" i="0" dirty="0"/>
              <a:t> </a:t>
            </a:r>
            <a:r>
              <a:rPr lang="en-CA" altLang="ko-KR" i="1" dirty="0"/>
              <a:t>: P(z</a:t>
            </a:r>
            <a:r>
              <a:rPr lang="en-CA" altLang="ko-KR" i="1" baseline="-25000" dirty="0"/>
              <a:t>t-1</a:t>
            </a:r>
            <a:r>
              <a:rPr lang="en-CA" altLang="ko-KR" i="1" dirty="0"/>
              <a:t>,x</a:t>
            </a:r>
            <a:r>
              <a:rPr lang="en-CA" altLang="ko-KR" i="1" baseline="-25000" dirty="0"/>
              <a:t>t </a:t>
            </a:r>
            <a:r>
              <a:rPr lang="en-CA" altLang="ko-KR" i="1" baseline="0" dirty="0"/>
              <a:t>|  </a:t>
            </a:r>
            <a:r>
              <a:rPr lang="en-CA" altLang="ko-KR" i="1" dirty="0"/>
              <a:t>z</a:t>
            </a:r>
            <a:r>
              <a:rPr lang="en-CA" altLang="ko-KR" i="1" baseline="-25000" dirty="0"/>
              <a:t>0</a:t>
            </a:r>
            <a:r>
              <a:rPr lang="en-CA" altLang="ko-KR" i="1" dirty="0"/>
              <a:t>, x</a:t>
            </a:r>
            <a:r>
              <a:rPr lang="en-CA" altLang="ko-KR" i="1" baseline="-25000" dirty="0"/>
              <a:t>1</a:t>
            </a:r>
            <a:r>
              <a:rPr lang="en-CA" altLang="ko-KR" i="1" dirty="0"/>
              <a:t>, z</a:t>
            </a:r>
            <a:r>
              <a:rPr lang="en-CA" altLang="ko-KR" i="1" baseline="-25000" dirty="0"/>
              <a:t>1</a:t>
            </a:r>
            <a:r>
              <a:rPr lang="en-CA" altLang="ko-KR" i="1" dirty="0"/>
              <a:t>, …, z</a:t>
            </a:r>
            <a:r>
              <a:rPr lang="en-CA" altLang="ko-KR" i="1" baseline="-25000" dirty="0"/>
              <a:t>t-1</a:t>
            </a:r>
            <a:r>
              <a:rPr lang="en-CA" altLang="ko-KR" i="1" dirty="0"/>
              <a:t>,x</a:t>
            </a:r>
            <a:r>
              <a:rPr lang="en-CA" altLang="ko-KR" i="1" baseline="-25000" dirty="0"/>
              <a:t>t </a:t>
            </a:r>
            <a:r>
              <a:rPr lang="en-CA" altLang="ko-KR" i="1" baseline="0" dirty="0"/>
              <a:t> )</a:t>
            </a:r>
            <a:r>
              <a:rPr lang="en-CA" altLang="ko-KR" i="1" dirty="0"/>
              <a:t>=  P(z</a:t>
            </a:r>
            <a:r>
              <a:rPr lang="en-CA" altLang="ko-KR" i="1" baseline="-25000" dirty="0"/>
              <a:t>t-1</a:t>
            </a:r>
            <a:r>
              <a:rPr lang="en-CA" altLang="ko-KR" i="1" dirty="0"/>
              <a:t>,x</a:t>
            </a:r>
            <a:r>
              <a:rPr lang="en-CA" altLang="ko-KR" i="1" baseline="-25000" dirty="0"/>
              <a:t>t </a:t>
            </a:r>
            <a:r>
              <a:rPr lang="en-CA" altLang="ko-KR" i="1" baseline="0" dirty="0"/>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i="1"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i="0" baseline="0" dirty="0" err="1">
                <a:solidFill>
                  <a:schemeClr val="tx1"/>
                </a:solidFill>
              </a:rPr>
              <a:t>Processus</a:t>
            </a:r>
            <a:r>
              <a:rPr lang="en-CA" i="0" baseline="0" dirty="0">
                <a:solidFill>
                  <a:schemeClr val="tx1"/>
                </a:solidFill>
              </a:rPr>
              <a:t> </a:t>
            </a:r>
            <a:r>
              <a:rPr lang="en-CA" i="0" baseline="0" dirty="0" err="1">
                <a:solidFill>
                  <a:schemeClr val="tx1"/>
                </a:solidFill>
              </a:rPr>
              <a:t>homogène</a:t>
            </a:r>
            <a:r>
              <a:rPr lang="en-CA" i="0" baseline="0" dirty="0">
                <a:solidFill>
                  <a:schemeClr val="tx1"/>
                </a:solidFill>
              </a:rPr>
              <a:t> et </a:t>
            </a:r>
            <a:r>
              <a:rPr lang="en-CA" i="0" baseline="0" dirty="0" err="1">
                <a:solidFill>
                  <a:schemeClr val="tx1"/>
                </a:solidFill>
              </a:rPr>
              <a:t>Markovien</a:t>
            </a:r>
            <a:r>
              <a:rPr lang="en-CA" i="0" baseline="0" dirty="0">
                <a:solidFill>
                  <a:schemeClr val="tx1"/>
                </a:solidFill>
              </a:rPr>
              <a:t> </a:t>
            </a:r>
            <a:r>
              <a:rPr lang="en-CA" i="0" baseline="0" dirty="0" err="1">
                <a:solidFill>
                  <a:schemeClr val="tx1"/>
                </a:solidFill>
              </a:rPr>
              <a:t>est</a:t>
            </a:r>
            <a:r>
              <a:rPr lang="en-CA" i="0" baseline="0" dirty="0">
                <a:solidFill>
                  <a:schemeClr val="tx1"/>
                </a:solidFill>
              </a:rPr>
              <a:t> </a:t>
            </a:r>
            <a:r>
              <a:rPr lang="en-CA" i="0" baseline="0" dirty="0" err="1">
                <a:solidFill>
                  <a:schemeClr val="tx1"/>
                </a:solidFill>
              </a:rPr>
              <a:t>aussi</a:t>
            </a:r>
            <a:r>
              <a:rPr lang="en-CA" i="0" baseline="0" dirty="0">
                <a:solidFill>
                  <a:schemeClr val="tx1"/>
                </a:solidFill>
              </a:rPr>
              <a:t> </a:t>
            </a:r>
            <a:r>
              <a:rPr lang="en-CA" i="0" baseline="0" dirty="0" err="1">
                <a:solidFill>
                  <a:schemeClr val="tx1"/>
                </a:solidFill>
              </a:rPr>
              <a:t>dit</a:t>
            </a:r>
            <a:r>
              <a:rPr lang="en-CA" i="0" baseline="0" dirty="0">
                <a:solidFill>
                  <a:schemeClr val="tx1"/>
                </a:solidFill>
              </a:rPr>
              <a:t> </a:t>
            </a:r>
            <a:r>
              <a:rPr lang="en-CA" i="0" baseline="0" dirty="0" err="1">
                <a:solidFill>
                  <a:schemeClr val="tx1"/>
                </a:solidFill>
              </a:rPr>
              <a:t>stationnaire</a:t>
            </a:r>
            <a:r>
              <a:rPr lang="en-CA" i="0" baseline="0" dirty="0">
                <a:solidFill>
                  <a:schemeClr val="tx1"/>
                </a:solidFill>
              </a:rPr>
              <a:t>. </a:t>
            </a:r>
            <a:r>
              <a:rPr lang="en-CA" i="0" baseline="0" dirty="0" err="1">
                <a:solidFill>
                  <a:schemeClr val="tx1"/>
                </a:solidFill>
              </a:rPr>
              <a:t>C.à.d</a:t>
            </a:r>
            <a:r>
              <a:rPr lang="en-CA" i="0" baseline="0" dirty="0">
                <a:solidFill>
                  <a:schemeClr val="tx1"/>
                </a:solidFill>
              </a:rPr>
              <a:t>., les </a:t>
            </a:r>
            <a:r>
              <a:rPr lang="en-CA" i="0" baseline="0" dirty="0" err="1">
                <a:solidFill>
                  <a:schemeClr val="tx1"/>
                </a:solidFill>
              </a:rPr>
              <a:t>danamiques</a:t>
            </a:r>
            <a:r>
              <a:rPr lang="en-CA" i="0" baseline="0" dirty="0">
                <a:solidFill>
                  <a:schemeClr val="tx1"/>
                </a:solidFill>
              </a:rPr>
              <a:t> </a:t>
            </a:r>
            <a:r>
              <a:rPr lang="en-CA" i="0" baseline="0" dirty="0" err="1">
                <a:solidFill>
                  <a:schemeClr val="tx1"/>
                </a:solidFill>
              </a:rPr>
              <a:t>representées</a:t>
            </a:r>
            <a:r>
              <a:rPr lang="en-CA" i="0" baseline="0" dirty="0">
                <a:solidFill>
                  <a:schemeClr val="tx1"/>
                </a:solidFill>
              </a:rPr>
              <a:t> par le reseau de neurones </a:t>
            </a:r>
            <a:r>
              <a:rPr lang="en-CA" i="0" baseline="0" dirty="0" err="1">
                <a:solidFill>
                  <a:schemeClr val="tx1"/>
                </a:solidFill>
              </a:rPr>
              <a:t>demeurent</a:t>
            </a:r>
            <a:r>
              <a:rPr lang="en-CA" i="0" baseline="0" dirty="0">
                <a:solidFill>
                  <a:schemeClr val="tx1"/>
                </a:solidFill>
              </a:rPr>
              <a:t> les </a:t>
            </a:r>
            <a:r>
              <a:rPr lang="en-CA" i="0" baseline="0" dirty="0" err="1">
                <a:solidFill>
                  <a:schemeClr val="tx1"/>
                </a:solidFill>
              </a:rPr>
              <a:t>mêmes</a:t>
            </a:r>
            <a:r>
              <a:rPr lang="en-CA" i="0" baseline="0" dirty="0">
                <a:solidFill>
                  <a:schemeClr val="tx1"/>
                </a:solidFill>
              </a:rPr>
              <a:t> tout le temps. </a:t>
            </a:r>
            <a:r>
              <a:rPr lang="en-CA" i="0" baseline="0" dirty="0" err="1">
                <a:solidFill>
                  <a:schemeClr val="tx1"/>
                </a:solidFill>
              </a:rPr>
              <a:t>Cela</a:t>
            </a:r>
            <a:r>
              <a:rPr lang="en-CA" i="0" baseline="0" dirty="0">
                <a:solidFill>
                  <a:schemeClr val="tx1"/>
                </a:solidFill>
              </a:rPr>
              <a:t> ne </a:t>
            </a:r>
            <a:r>
              <a:rPr lang="en-CA" i="0" baseline="0" dirty="0" err="1">
                <a:solidFill>
                  <a:schemeClr val="tx1"/>
                </a:solidFill>
              </a:rPr>
              <a:t>veut</a:t>
            </a:r>
            <a:r>
              <a:rPr lang="en-CA" i="0" baseline="0" dirty="0">
                <a:solidFill>
                  <a:schemeClr val="tx1"/>
                </a:solidFill>
              </a:rPr>
              <a:t> pas dire que le reseau </a:t>
            </a:r>
            <a:r>
              <a:rPr lang="en-CA" i="0" baseline="0" dirty="0" err="1">
                <a:solidFill>
                  <a:schemeClr val="tx1"/>
                </a:solidFill>
              </a:rPr>
              <a:t>n’est</a:t>
            </a:r>
            <a:r>
              <a:rPr lang="en-CA" i="0" baseline="0" dirty="0">
                <a:solidFill>
                  <a:schemeClr val="tx1"/>
                </a:solidFill>
              </a:rPr>
              <a:t> pas </a:t>
            </a:r>
            <a:r>
              <a:rPr lang="en-CA" i="0" baseline="0" dirty="0" err="1">
                <a:solidFill>
                  <a:schemeClr val="tx1"/>
                </a:solidFill>
              </a:rPr>
              <a:t>dynamique</a:t>
            </a:r>
            <a:r>
              <a:rPr lang="en-CA" i="0" baseline="0" dirty="0">
                <a:solidFill>
                  <a:schemeClr val="tx1"/>
                </a:solidFill>
              </a:rPr>
              <a:t>; </a:t>
            </a:r>
            <a:r>
              <a:rPr lang="en-CA" i="0" baseline="0" dirty="0" err="1">
                <a:solidFill>
                  <a:schemeClr val="tx1"/>
                </a:solidFill>
              </a:rPr>
              <a:t>ce</a:t>
            </a:r>
            <a:r>
              <a:rPr lang="en-CA" i="0" baseline="0" dirty="0">
                <a:solidFill>
                  <a:schemeClr val="tx1"/>
                </a:solidFill>
              </a:rPr>
              <a:t> qui </a:t>
            </a:r>
            <a:r>
              <a:rPr lang="en-CA" i="0" baseline="0" dirty="0" err="1">
                <a:solidFill>
                  <a:schemeClr val="tx1"/>
                </a:solidFill>
              </a:rPr>
              <a:t>est</a:t>
            </a:r>
            <a:r>
              <a:rPr lang="en-CA" i="0" baseline="0" dirty="0">
                <a:solidFill>
                  <a:schemeClr val="tx1"/>
                </a:solidFill>
              </a:rPr>
              <a:t> fixe </a:t>
            </a:r>
            <a:r>
              <a:rPr lang="en-CA" i="0" baseline="0" dirty="0" err="1">
                <a:solidFill>
                  <a:schemeClr val="tx1"/>
                </a:solidFill>
              </a:rPr>
              <a:t>sont</a:t>
            </a:r>
            <a:r>
              <a:rPr lang="en-CA" i="0" baseline="0" dirty="0">
                <a:solidFill>
                  <a:schemeClr val="tx1"/>
                </a:solidFill>
              </a:rPr>
              <a:t> les </a:t>
            </a:r>
            <a:r>
              <a:rPr lang="en-CA" i="0" baseline="0" dirty="0" err="1">
                <a:solidFill>
                  <a:schemeClr val="tx1"/>
                </a:solidFill>
              </a:rPr>
              <a:t>lois</a:t>
            </a:r>
            <a:r>
              <a:rPr lang="en-CA" i="0" baseline="0" dirty="0">
                <a:solidFill>
                  <a:schemeClr val="tx1"/>
                </a:solidFill>
              </a:rPr>
              <a:t> (</a:t>
            </a:r>
            <a:r>
              <a:rPr lang="en-CA" i="0" baseline="0" dirty="0" err="1">
                <a:solidFill>
                  <a:schemeClr val="tx1"/>
                </a:solidFill>
              </a:rPr>
              <a:t>dynamiques</a:t>
            </a:r>
            <a:r>
              <a:rPr lang="en-CA" i="0" baseline="0" dirty="0">
                <a:solidFill>
                  <a:schemeClr val="tx1"/>
                </a:solidFill>
              </a:rPr>
              <a:t>) sous-</a:t>
            </a:r>
            <a:r>
              <a:rPr lang="en-CA" i="0" baseline="0" dirty="0" err="1">
                <a:solidFill>
                  <a:schemeClr val="tx1"/>
                </a:solidFill>
              </a:rPr>
              <a:t>jacentes</a:t>
            </a:r>
            <a:r>
              <a:rPr lang="en-CA" i="0" baseline="0" dirty="0">
                <a:solidFill>
                  <a:schemeClr val="tx1"/>
                </a:solidFill>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i="0" baseline="0" dirty="0">
                <a:solidFill>
                  <a:schemeClr val="tx1"/>
                </a:solidFill>
              </a:rPr>
              <a:t>Plus tard, avec les </a:t>
            </a:r>
            <a:r>
              <a:rPr lang="en-CA" i="0" baseline="0" dirty="0" err="1">
                <a:solidFill>
                  <a:schemeClr val="tx1"/>
                </a:solidFill>
              </a:rPr>
              <a:t>probabilités</a:t>
            </a:r>
            <a:r>
              <a:rPr lang="en-CA" i="0" baseline="0" dirty="0">
                <a:solidFill>
                  <a:schemeClr val="tx1"/>
                </a:solidFill>
              </a:rPr>
              <a:t>, nous </a:t>
            </a:r>
            <a:r>
              <a:rPr lang="en-CA" i="0" baseline="0" dirty="0" err="1">
                <a:solidFill>
                  <a:schemeClr val="tx1"/>
                </a:solidFill>
              </a:rPr>
              <a:t>verrons</a:t>
            </a:r>
            <a:r>
              <a:rPr lang="en-CA" i="0" baseline="0" dirty="0">
                <a:solidFill>
                  <a:schemeClr val="tx1"/>
                </a:solidFill>
              </a:rPr>
              <a:t> que P</a:t>
            </a:r>
            <a:r>
              <a:rPr lang="en-CA" i="0" baseline="-25000" dirty="0">
                <a:solidFill>
                  <a:schemeClr val="tx1"/>
                </a:solidFill>
              </a:rPr>
              <a:t>t</a:t>
            </a:r>
            <a:r>
              <a:rPr lang="en-CA" i="0" baseline="0" dirty="0">
                <a:solidFill>
                  <a:schemeClr val="tx1"/>
                </a:solidFill>
              </a:rPr>
              <a:t> = P</a:t>
            </a:r>
            <a:r>
              <a:rPr lang="en-CA" i="0" baseline="-25000" dirty="0">
                <a:solidFill>
                  <a:schemeClr val="tx1"/>
                </a:solidFill>
              </a:rPr>
              <a:t>t+1 </a:t>
            </a:r>
            <a:r>
              <a:rPr lang="en-CA" i="0" baseline="0" dirty="0">
                <a:solidFill>
                  <a:schemeClr val="tx1"/>
                </a:solidFill>
              </a:rPr>
              <a:t> . La distribution de </a:t>
            </a:r>
            <a:r>
              <a:rPr lang="en-CA" i="0" baseline="0" dirty="0" err="1">
                <a:solidFill>
                  <a:schemeClr val="tx1"/>
                </a:solidFill>
              </a:rPr>
              <a:t>probabilités</a:t>
            </a:r>
            <a:r>
              <a:rPr lang="en-CA" i="0" baseline="0" dirty="0">
                <a:solidFill>
                  <a:schemeClr val="tx1"/>
                </a:solidFill>
              </a:rPr>
              <a:t> ne change pas.</a:t>
            </a:r>
            <a:endParaRPr lang="en-US" i="0" baseline="-25000" dirty="0">
              <a:solidFill>
                <a:schemeClr val="tx1"/>
              </a:solidFill>
            </a:endParaRPr>
          </a:p>
        </p:txBody>
      </p:sp>
    </p:spTree>
    <p:extLst>
      <p:ext uri="{BB962C8B-B14F-4D97-AF65-F5344CB8AC3E}">
        <p14:creationId xmlns:p14="http://schemas.microsoft.com/office/powerpoint/2010/main" val="2601580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6</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i="0" baseline="-25000" dirty="0">
                <a:solidFill>
                  <a:schemeClr val="tx1"/>
                </a:solidFill>
              </a:rPr>
              <a:t>La convolution </a:t>
            </a:r>
            <a:r>
              <a:rPr lang="en-CA" sz="2000" i="0" baseline="-25000" dirty="0" err="1">
                <a:solidFill>
                  <a:schemeClr val="tx1"/>
                </a:solidFill>
              </a:rPr>
              <a:t>ajoute</a:t>
            </a:r>
            <a:r>
              <a:rPr lang="en-CA" sz="2000" i="0" baseline="-25000" dirty="0">
                <a:solidFill>
                  <a:schemeClr val="tx1"/>
                </a:solidFill>
              </a:rPr>
              <a:t> </a:t>
            </a:r>
            <a:r>
              <a:rPr lang="en-CA" sz="2000" i="0" baseline="-25000" dirty="0" err="1">
                <a:solidFill>
                  <a:schemeClr val="tx1"/>
                </a:solidFill>
              </a:rPr>
              <a:t>aussi</a:t>
            </a:r>
            <a:r>
              <a:rPr lang="en-CA" sz="2000" i="0" baseline="-25000" dirty="0">
                <a:solidFill>
                  <a:schemeClr val="tx1"/>
                </a:solidFill>
              </a:rPr>
              <a:t> un </a:t>
            </a:r>
            <a:r>
              <a:rPr lang="en-CA" sz="2000" i="0" baseline="-25000" dirty="0" err="1">
                <a:solidFill>
                  <a:schemeClr val="tx1"/>
                </a:solidFill>
              </a:rPr>
              <a:t>pouvoir</a:t>
            </a:r>
            <a:r>
              <a:rPr lang="en-CA" sz="2000" i="0" baseline="-25000" dirty="0">
                <a:solidFill>
                  <a:schemeClr val="tx1"/>
                </a:solidFill>
              </a:rPr>
              <a:t> </a:t>
            </a:r>
            <a:r>
              <a:rPr lang="en-CA" sz="2000" i="0" baseline="-25000" dirty="0" err="1">
                <a:solidFill>
                  <a:schemeClr val="tx1"/>
                </a:solidFill>
              </a:rPr>
              <a:t>d’expression</a:t>
            </a:r>
            <a:r>
              <a:rPr lang="en-CA" sz="2000" i="0" baseline="-25000" dirty="0">
                <a:solidFill>
                  <a:schemeClr val="tx1"/>
                </a:solidFill>
              </a:rPr>
              <a:t> au reseau feedforward. Un reseau </a:t>
            </a:r>
            <a:r>
              <a:rPr lang="en-CA" sz="2000" i="0" baseline="-25000" dirty="0" err="1">
                <a:solidFill>
                  <a:schemeClr val="tx1"/>
                </a:solidFill>
              </a:rPr>
              <a:t>feedword</a:t>
            </a:r>
            <a:r>
              <a:rPr lang="en-CA" sz="2000" i="0" baseline="-25000" dirty="0">
                <a:solidFill>
                  <a:schemeClr val="tx1"/>
                </a:solidFill>
              </a:rPr>
              <a:t>, sans correlation, ne </a:t>
            </a:r>
            <a:r>
              <a:rPr lang="en-CA" sz="2000" i="0" baseline="-25000" dirty="0" err="1">
                <a:solidFill>
                  <a:schemeClr val="tx1"/>
                </a:solidFill>
              </a:rPr>
              <a:t>pourrait</a:t>
            </a:r>
            <a:r>
              <a:rPr lang="en-CA" sz="2000" i="0" baseline="-25000" dirty="0">
                <a:solidFill>
                  <a:schemeClr val="tx1"/>
                </a:solidFill>
              </a:rPr>
              <a:t> pas par </a:t>
            </a:r>
            <a:r>
              <a:rPr lang="en-CA" sz="2000" i="0" baseline="-25000" dirty="0" err="1">
                <a:solidFill>
                  <a:schemeClr val="tx1"/>
                </a:solidFill>
              </a:rPr>
              <a:t>exemple</a:t>
            </a:r>
            <a:r>
              <a:rPr lang="en-CA" sz="2000" i="0" baseline="-25000" dirty="0">
                <a:solidFill>
                  <a:schemeClr val="tx1"/>
                </a:solidFill>
              </a:rPr>
              <a:t> </a:t>
            </a:r>
            <a:r>
              <a:rPr lang="en-CA" sz="2000" i="0" baseline="-25000" dirty="0" err="1">
                <a:solidFill>
                  <a:schemeClr val="tx1"/>
                </a:solidFill>
              </a:rPr>
              <a:t>détecter</a:t>
            </a:r>
            <a:r>
              <a:rPr lang="en-CA" sz="2000" i="0" baseline="-25000" dirty="0">
                <a:solidFill>
                  <a:schemeClr val="tx1"/>
                </a:solidFill>
              </a:rPr>
              <a:t> les contours dans </a:t>
            </a:r>
            <a:r>
              <a:rPr lang="en-CA" sz="2000" i="0" baseline="-25000" dirty="0" err="1">
                <a:solidFill>
                  <a:schemeClr val="tx1"/>
                </a:solidFill>
              </a:rPr>
              <a:t>une</a:t>
            </a:r>
            <a:r>
              <a:rPr lang="en-CA" sz="2000" i="0" baseline="-25000" dirty="0">
                <a:solidFill>
                  <a:schemeClr val="tx1"/>
                </a:solidFill>
              </a:rPr>
              <a:t> image – à </a:t>
            </a:r>
            <a:r>
              <a:rPr lang="en-CA" sz="2000" i="0" baseline="-25000" dirty="0" err="1">
                <a:solidFill>
                  <a:schemeClr val="tx1"/>
                </a:solidFill>
              </a:rPr>
              <a:t>moins</a:t>
            </a:r>
            <a:r>
              <a:rPr lang="en-CA" sz="2000" i="0" baseline="-25000" dirty="0">
                <a:solidFill>
                  <a:schemeClr val="tx1"/>
                </a:solidFill>
              </a:rPr>
              <a:t> que </a:t>
            </a:r>
            <a:r>
              <a:rPr lang="en-CA" sz="2000" i="0" baseline="-25000" dirty="0" err="1">
                <a:solidFill>
                  <a:schemeClr val="tx1"/>
                </a:solidFill>
              </a:rPr>
              <a:t>l’entrée</a:t>
            </a:r>
            <a:r>
              <a:rPr lang="en-CA" sz="2000" i="0" baseline="-25000" dirty="0">
                <a:solidFill>
                  <a:schemeClr val="tx1"/>
                </a:solidFill>
              </a:rPr>
              <a:t> </a:t>
            </a:r>
            <a:r>
              <a:rPr lang="en-CA" sz="2000" i="0" baseline="-25000" dirty="0" err="1">
                <a:solidFill>
                  <a:schemeClr val="tx1"/>
                </a:solidFill>
              </a:rPr>
              <a:t>sont</a:t>
            </a:r>
            <a:r>
              <a:rPr lang="en-CA" sz="2000" i="0" baseline="-25000" dirty="0">
                <a:solidFill>
                  <a:schemeClr val="tx1"/>
                </a:solidFill>
              </a:rPr>
              <a:t> des </a:t>
            </a:r>
            <a:r>
              <a:rPr lang="en-CA" sz="2000" i="0" baseline="-25000" dirty="0" err="1">
                <a:solidFill>
                  <a:schemeClr val="tx1"/>
                </a:solidFill>
              </a:rPr>
              <a:t>caractéristiques</a:t>
            </a:r>
            <a:r>
              <a:rPr lang="en-CA" sz="2000" i="0" baseline="-25000" dirty="0">
                <a:solidFill>
                  <a:schemeClr val="tx1"/>
                </a:solidFill>
              </a:rPr>
              <a:t> </a:t>
            </a:r>
            <a:r>
              <a:rPr lang="en-CA" sz="2000" i="0" baseline="-25000" dirty="0" err="1">
                <a:solidFill>
                  <a:schemeClr val="tx1"/>
                </a:solidFill>
              </a:rPr>
              <a:t>d’images</a:t>
            </a:r>
            <a:r>
              <a:rPr lang="en-CA" sz="2000" i="0" baseline="-25000" dirty="0">
                <a:solidFill>
                  <a:schemeClr val="tx1"/>
                </a:solidFill>
              </a:rPr>
              <a:t> (par </a:t>
            </a:r>
            <a:r>
              <a:rPr lang="en-CA" sz="2000" i="0" baseline="-25000" dirty="0" err="1">
                <a:solidFill>
                  <a:schemeClr val="tx1"/>
                </a:solidFill>
              </a:rPr>
              <a:t>exemple</a:t>
            </a:r>
            <a:r>
              <a:rPr lang="en-CA" sz="2000" i="0" baseline="-25000" dirty="0">
                <a:solidFill>
                  <a:schemeClr val="tx1"/>
                </a:solidFill>
              </a:rPr>
              <a:t>, </a:t>
            </a:r>
            <a:r>
              <a:rPr lang="en-CA" sz="2000" i="0" baseline="-25000" dirty="0" err="1">
                <a:solidFill>
                  <a:schemeClr val="tx1"/>
                </a:solidFill>
              </a:rPr>
              <a:t>histogrammes</a:t>
            </a:r>
            <a:r>
              <a:rPr lang="en-CA" sz="2000" i="0" baseline="-25000" dirty="0">
                <a:solidFill>
                  <a:schemeClr val="tx1"/>
                </a:solidFill>
              </a:rPr>
              <a:t> de gradients), </a:t>
            </a:r>
            <a:r>
              <a:rPr lang="en-CA" sz="2000" i="0" baseline="-25000" dirty="0" err="1">
                <a:solidFill>
                  <a:schemeClr val="tx1"/>
                </a:solidFill>
              </a:rPr>
              <a:t>ce</a:t>
            </a:r>
            <a:r>
              <a:rPr lang="en-CA" sz="2000" i="0" baseline="-25000" dirty="0">
                <a:solidFill>
                  <a:schemeClr val="tx1"/>
                </a:solidFill>
              </a:rPr>
              <a:t> qui </a:t>
            </a:r>
            <a:r>
              <a:rPr lang="en-CA" sz="2000" i="0" baseline="-25000" dirty="0" err="1">
                <a:solidFill>
                  <a:schemeClr val="tx1"/>
                </a:solidFill>
              </a:rPr>
              <a:t>revient</a:t>
            </a:r>
            <a:r>
              <a:rPr lang="en-CA" sz="2000" i="0" baseline="-25000" dirty="0">
                <a:solidFill>
                  <a:schemeClr val="tx1"/>
                </a:solidFill>
              </a:rPr>
              <a:t> à </a:t>
            </a:r>
            <a:r>
              <a:rPr lang="en-CA" sz="2000" i="0" baseline="-25000" dirty="0" err="1">
                <a:solidFill>
                  <a:schemeClr val="tx1"/>
                </a:solidFill>
              </a:rPr>
              <a:t>introduire</a:t>
            </a:r>
            <a:r>
              <a:rPr lang="en-CA" sz="2000" i="0" baseline="-25000" dirty="0">
                <a:solidFill>
                  <a:schemeClr val="tx1"/>
                </a:solidFill>
              </a:rPr>
              <a:t> </a:t>
            </a:r>
            <a:r>
              <a:rPr lang="en-CA" sz="2000" i="0" baseline="-25000" dirty="0" err="1">
                <a:solidFill>
                  <a:schemeClr val="tx1"/>
                </a:solidFill>
              </a:rPr>
              <a:t>une</a:t>
            </a:r>
            <a:r>
              <a:rPr lang="en-CA" sz="2000" i="0" baseline="-25000" dirty="0">
                <a:solidFill>
                  <a:schemeClr val="tx1"/>
                </a:solidFill>
              </a:rPr>
              <a:t> convolution.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2000" i="0" baseline="-2500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sz="2000" i="0" baseline="-25000" dirty="0">
                <a:solidFill>
                  <a:schemeClr val="tx1"/>
                </a:solidFill>
              </a:rPr>
              <a:t>Le RNN </a:t>
            </a:r>
            <a:r>
              <a:rPr lang="en-CA" sz="2000" i="0" baseline="-25000" dirty="0" err="1">
                <a:solidFill>
                  <a:schemeClr val="tx1"/>
                </a:solidFill>
              </a:rPr>
              <a:t>est</a:t>
            </a:r>
            <a:r>
              <a:rPr lang="en-CA" sz="2000" i="0" baseline="-25000" dirty="0">
                <a:solidFill>
                  <a:schemeClr val="tx1"/>
                </a:solidFill>
              </a:rPr>
              <a:t> le </a:t>
            </a:r>
            <a:r>
              <a:rPr lang="en-CA" sz="2000" i="0" baseline="-25000" dirty="0" err="1">
                <a:solidFill>
                  <a:schemeClr val="tx1"/>
                </a:solidFill>
              </a:rPr>
              <a:t>deuxième</a:t>
            </a:r>
            <a:r>
              <a:rPr lang="en-CA" sz="2000" i="0" baseline="-25000" dirty="0">
                <a:solidFill>
                  <a:schemeClr val="tx1"/>
                </a:solidFill>
              </a:rPr>
              <a:t> type </a:t>
            </a:r>
            <a:r>
              <a:rPr lang="en-CA" sz="2000" i="0" baseline="-25000" dirty="0" err="1">
                <a:solidFill>
                  <a:schemeClr val="tx1"/>
                </a:solidFill>
              </a:rPr>
              <a:t>d’architecture</a:t>
            </a:r>
            <a:r>
              <a:rPr lang="en-CA" sz="2000" i="0" baseline="-25000" dirty="0">
                <a:solidFill>
                  <a:schemeClr val="tx1"/>
                </a:solidFill>
              </a:rPr>
              <a:t> que nous  </a:t>
            </a:r>
            <a:r>
              <a:rPr lang="en-CA" sz="2000" i="0" baseline="-25000" dirty="0" err="1">
                <a:solidFill>
                  <a:schemeClr val="tx1"/>
                </a:solidFill>
              </a:rPr>
              <a:t>voyons</a:t>
            </a:r>
            <a:r>
              <a:rPr lang="en-CA" sz="2000" i="0" baseline="-25000" dirty="0">
                <a:solidFill>
                  <a:schemeClr val="tx1"/>
                </a:solidFill>
              </a:rPr>
              <a:t> qui </a:t>
            </a:r>
            <a:r>
              <a:rPr lang="en-CA" sz="2000" i="0" baseline="-25000" dirty="0" err="1">
                <a:solidFill>
                  <a:schemeClr val="tx1"/>
                </a:solidFill>
              </a:rPr>
              <a:t>apporte</a:t>
            </a:r>
            <a:r>
              <a:rPr lang="en-CA" sz="2000" i="0" baseline="-25000" dirty="0">
                <a:solidFill>
                  <a:schemeClr val="tx1"/>
                </a:solidFill>
              </a:rPr>
              <a:t> un </a:t>
            </a:r>
            <a:r>
              <a:rPr lang="en-CA" sz="2000" i="0" baseline="-25000" dirty="0" err="1">
                <a:solidFill>
                  <a:schemeClr val="tx1"/>
                </a:solidFill>
              </a:rPr>
              <a:t>pouvoir</a:t>
            </a:r>
            <a:r>
              <a:rPr lang="en-CA" sz="2000" i="0" baseline="-25000" dirty="0">
                <a:solidFill>
                  <a:schemeClr val="tx1"/>
                </a:solidFill>
              </a:rPr>
              <a:t> </a:t>
            </a:r>
            <a:r>
              <a:rPr lang="en-CA" sz="2000" i="0" baseline="-25000" dirty="0" err="1">
                <a:solidFill>
                  <a:schemeClr val="tx1"/>
                </a:solidFill>
              </a:rPr>
              <a:t>d’expression</a:t>
            </a:r>
            <a:r>
              <a:rPr lang="en-CA" sz="2000" i="0" baseline="-25000" dirty="0">
                <a:solidFill>
                  <a:schemeClr val="tx1"/>
                </a:solidFill>
              </a:rPr>
              <a:t> au reseau feedforward.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2000" i="0" baseline="-2500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sz="2000" i="0" baseline="-25000" dirty="0" err="1">
                <a:solidFill>
                  <a:schemeClr val="tx1"/>
                </a:solidFill>
              </a:rPr>
              <a:t>En</a:t>
            </a:r>
            <a:r>
              <a:rPr lang="en-CA" sz="2000" i="0" baseline="-25000" dirty="0">
                <a:solidFill>
                  <a:schemeClr val="tx1"/>
                </a:solidFill>
              </a:rPr>
              <a:t> </a:t>
            </a:r>
            <a:r>
              <a:rPr lang="en-CA" sz="2000" i="0" baseline="-25000" dirty="0" err="1">
                <a:solidFill>
                  <a:schemeClr val="tx1"/>
                </a:solidFill>
              </a:rPr>
              <a:t>effet</a:t>
            </a:r>
            <a:r>
              <a:rPr lang="en-CA" sz="2000" i="0" baseline="-25000" dirty="0">
                <a:solidFill>
                  <a:schemeClr val="tx1"/>
                </a:solidFill>
              </a:rPr>
              <a:t>, </a:t>
            </a:r>
            <a:r>
              <a:rPr lang="en-CA" sz="2000" i="0" baseline="-25000" dirty="0" err="1">
                <a:solidFill>
                  <a:schemeClr val="tx1"/>
                </a:solidFill>
              </a:rPr>
              <a:t>si</a:t>
            </a:r>
            <a:r>
              <a:rPr lang="en-CA" sz="2000" i="0" baseline="-25000" dirty="0">
                <a:solidFill>
                  <a:schemeClr val="tx1"/>
                </a:solidFill>
              </a:rPr>
              <a:t> </a:t>
            </a:r>
            <a:r>
              <a:rPr lang="en-CA" sz="2000" i="0" baseline="-25000" dirty="0" err="1">
                <a:solidFill>
                  <a:schemeClr val="tx1"/>
                </a:solidFill>
              </a:rPr>
              <a:t>vous</a:t>
            </a:r>
            <a:r>
              <a:rPr lang="en-CA" sz="2000" i="0" baseline="-25000" dirty="0">
                <a:solidFill>
                  <a:schemeClr val="tx1"/>
                </a:solidFill>
              </a:rPr>
              <a:t> </a:t>
            </a:r>
            <a:r>
              <a:rPr lang="en-CA" sz="2000" i="0" baseline="-25000" dirty="0" err="1">
                <a:solidFill>
                  <a:schemeClr val="tx1"/>
                </a:solidFill>
              </a:rPr>
              <a:t>essayez</a:t>
            </a:r>
            <a:r>
              <a:rPr lang="en-CA" sz="2000" i="0" baseline="-25000" dirty="0">
                <a:solidFill>
                  <a:schemeClr val="tx1"/>
                </a:solidFill>
              </a:rPr>
              <a:t> </a:t>
            </a:r>
            <a:r>
              <a:rPr lang="en-CA" sz="2000" i="0" baseline="-25000" dirty="0" err="1">
                <a:solidFill>
                  <a:schemeClr val="tx1"/>
                </a:solidFill>
              </a:rPr>
              <a:t>d’analyser</a:t>
            </a:r>
            <a:r>
              <a:rPr lang="en-CA" sz="2000" i="0" baseline="-25000" dirty="0">
                <a:solidFill>
                  <a:schemeClr val="tx1"/>
                </a:solidFill>
              </a:rPr>
              <a:t> des </a:t>
            </a:r>
            <a:r>
              <a:rPr lang="en-CA" sz="2000" i="0" baseline="-25000" dirty="0" err="1">
                <a:solidFill>
                  <a:schemeClr val="tx1"/>
                </a:solidFill>
              </a:rPr>
              <a:t>données</a:t>
            </a:r>
            <a:r>
              <a:rPr lang="en-CA" sz="2000" i="0" baseline="-25000" dirty="0">
                <a:solidFill>
                  <a:schemeClr val="tx1"/>
                </a:solidFill>
              </a:rPr>
              <a:t> </a:t>
            </a:r>
            <a:r>
              <a:rPr lang="en-CA" sz="2000" i="0" baseline="-25000" dirty="0" err="1">
                <a:solidFill>
                  <a:schemeClr val="tx1"/>
                </a:solidFill>
              </a:rPr>
              <a:t>séquentielles</a:t>
            </a:r>
            <a:r>
              <a:rPr lang="en-CA" sz="2000" i="0" baseline="-25000" dirty="0">
                <a:solidFill>
                  <a:schemeClr val="tx1"/>
                </a:solidFill>
              </a:rPr>
              <a:t> avec un reseau feedforward (par </a:t>
            </a:r>
            <a:r>
              <a:rPr lang="en-CA" sz="2000" i="0" baseline="-25000" dirty="0" err="1">
                <a:solidFill>
                  <a:schemeClr val="tx1"/>
                </a:solidFill>
              </a:rPr>
              <a:t>exemple</a:t>
            </a:r>
            <a:r>
              <a:rPr lang="en-CA" sz="2000" i="0" baseline="-25000" dirty="0">
                <a:solidFill>
                  <a:schemeClr val="tx1"/>
                </a:solidFill>
              </a:rPr>
              <a:t>, du </a:t>
            </a:r>
            <a:r>
              <a:rPr lang="en-CA" sz="2000" i="0" baseline="-25000" dirty="0" err="1">
                <a:solidFill>
                  <a:schemeClr val="tx1"/>
                </a:solidFill>
              </a:rPr>
              <a:t>texte</a:t>
            </a:r>
            <a:r>
              <a:rPr lang="en-CA" sz="2000" i="0" baseline="-25000" dirty="0">
                <a:solidFill>
                  <a:schemeClr val="tx1"/>
                </a:solidFill>
              </a:rPr>
              <a:t> </a:t>
            </a:r>
            <a:r>
              <a:rPr lang="en-CA" sz="2000" i="0" baseline="-25000" dirty="0" err="1">
                <a:solidFill>
                  <a:schemeClr val="tx1"/>
                </a:solidFill>
              </a:rPr>
              <a:t>ou</a:t>
            </a:r>
            <a:r>
              <a:rPr lang="en-CA" sz="2000" i="0" baseline="-25000" dirty="0">
                <a:solidFill>
                  <a:schemeClr val="tx1"/>
                </a:solidFill>
              </a:rPr>
              <a:t> </a:t>
            </a:r>
            <a:r>
              <a:rPr lang="en-CA" sz="2000" i="0" baseline="-25000" dirty="0" err="1">
                <a:solidFill>
                  <a:schemeClr val="tx1"/>
                </a:solidFill>
              </a:rPr>
              <a:t>une</a:t>
            </a:r>
            <a:r>
              <a:rPr lang="en-CA" sz="2000" i="0" baseline="-25000" dirty="0">
                <a:solidFill>
                  <a:schemeClr val="tx1"/>
                </a:solidFill>
              </a:rPr>
              <a:t> </a:t>
            </a:r>
            <a:r>
              <a:rPr lang="en-CA" sz="2000" i="0" baseline="-25000" dirty="0" err="1">
                <a:solidFill>
                  <a:schemeClr val="tx1"/>
                </a:solidFill>
              </a:rPr>
              <a:t>série</a:t>
            </a:r>
            <a:r>
              <a:rPr lang="en-CA" sz="2000" i="0" baseline="-25000" dirty="0">
                <a:solidFill>
                  <a:schemeClr val="tx1"/>
                </a:solidFill>
              </a:rPr>
              <a:t> </a:t>
            </a:r>
            <a:r>
              <a:rPr lang="en-CA" sz="2000" i="0" baseline="-25000" dirty="0" err="1">
                <a:solidFill>
                  <a:schemeClr val="tx1"/>
                </a:solidFill>
              </a:rPr>
              <a:t>temporelle</a:t>
            </a:r>
            <a:r>
              <a:rPr lang="en-CA" sz="2000" i="0" baseline="-25000" dirty="0">
                <a:solidFill>
                  <a:schemeClr val="tx1"/>
                </a:solidFill>
              </a:rPr>
              <a:t>), la taille </a:t>
            </a:r>
            <a:r>
              <a:rPr lang="en-CA" sz="2000" i="0" baseline="-25000" dirty="0" err="1">
                <a:solidFill>
                  <a:schemeClr val="tx1"/>
                </a:solidFill>
              </a:rPr>
              <a:t>fixée</a:t>
            </a:r>
            <a:r>
              <a:rPr lang="en-CA" sz="2000" i="0" baseline="-25000" dirty="0">
                <a:solidFill>
                  <a:schemeClr val="tx1"/>
                </a:solidFill>
              </a:rPr>
              <a:t> de la </a:t>
            </a:r>
            <a:r>
              <a:rPr lang="en-CA" sz="2000" i="0" baseline="-25000" dirty="0" err="1">
                <a:solidFill>
                  <a:schemeClr val="tx1"/>
                </a:solidFill>
              </a:rPr>
              <a:t>couche</a:t>
            </a:r>
            <a:r>
              <a:rPr lang="en-CA" sz="2000" i="0" baseline="-25000" dirty="0">
                <a:solidFill>
                  <a:schemeClr val="tx1"/>
                </a:solidFill>
              </a:rPr>
              <a:t> </a:t>
            </a:r>
            <a:r>
              <a:rPr lang="en-CA" sz="2000" i="0" baseline="-25000" dirty="0" err="1">
                <a:solidFill>
                  <a:schemeClr val="tx1"/>
                </a:solidFill>
              </a:rPr>
              <a:t>cachée</a:t>
            </a:r>
            <a:r>
              <a:rPr lang="en-CA" sz="2000" i="0" baseline="-25000" dirty="0">
                <a:solidFill>
                  <a:schemeClr val="tx1"/>
                </a:solidFill>
              </a:rPr>
              <a:t> </a:t>
            </a:r>
            <a:r>
              <a:rPr lang="en-CA" sz="2000" i="0" baseline="-25000" dirty="0" err="1">
                <a:solidFill>
                  <a:schemeClr val="tx1"/>
                </a:solidFill>
              </a:rPr>
              <a:t>forcerait</a:t>
            </a:r>
            <a:r>
              <a:rPr lang="en-CA" sz="2000" i="0" baseline="-25000" dirty="0">
                <a:solidFill>
                  <a:schemeClr val="tx1"/>
                </a:solidFill>
              </a:rPr>
              <a:t> le reseau à analyser les </a:t>
            </a:r>
            <a:r>
              <a:rPr lang="en-CA" sz="2000" i="0" baseline="-25000" dirty="0" err="1">
                <a:solidFill>
                  <a:schemeClr val="tx1"/>
                </a:solidFill>
              </a:rPr>
              <a:t>données</a:t>
            </a:r>
            <a:r>
              <a:rPr lang="en-CA" sz="2000" i="0" baseline="-25000" dirty="0">
                <a:solidFill>
                  <a:schemeClr val="tx1"/>
                </a:solidFill>
              </a:rPr>
              <a:t> </a:t>
            </a:r>
            <a:r>
              <a:rPr lang="en-CA" sz="2000" i="0" baseline="-25000" dirty="0" err="1">
                <a:solidFill>
                  <a:schemeClr val="tx1"/>
                </a:solidFill>
              </a:rPr>
              <a:t>seulement</a:t>
            </a:r>
            <a:r>
              <a:rPr lang="en-CA" sz="2000" i="0" baseline="-25000" dirty="0">
                <a:solidFill>
                  <a:schemeClr val="tx1"/>
                </a:solidFill>
              </a:rPr>
              <a:t> sur </a:t>
            </a:r>
            <a:r>
              <a:rPr lang="en-CA" sz="2000" i="0" baseline="-25000" dirty="0" err="1">
                <a:solidFill>
                  <a:schemeClr val="tx1"/>
                </a:solidFill>
              </a:rPr>
              <a:t>une</a:t>
            </a:r>
            <a:r>
              <a:rPr lang="en-CA" sz="2000" i="0" baseline="-25000" dirty="0">
                <a:solidFill>
                  <a:schemeClr val="tx1"/>
                </a:solidFill>
              </a:rPr>
              <a:t> </a:t>
            </a:r>
            <a:r>
              <a:rPr lang="en-CA" sz="2000" i="0" baseline="-25000" dirty="0" err="1">
                <a:solidFill>
                  <a:schemeClr val="tx1"/>
                </a:solidFill>
              </a:rPr>
              <a:t>fenetre</a:t>
            </a:r>
            <a:r>
              <a:rPr lang="en-CA" sz="2000" i="0" baseline="-25000" dirty="0">
                <a:solidFill>
                  <a:schemeClr val="tx1"/>
                </a:solidFill>
              </a:rPr>
              <a:t> de </a:t>
            </a:r>
            <a:r>
              <a:rPr lang="en-CA" sz="2000" i="0" baseline="-25000" dirty="0" err="1">
                <a:solidFill>
                  <a:schemeClr val="tx1"/>
                </a:solidFill>
              </a:rPr>
              <a:t>longeur</a:t>
            </a:r>
            <a:r>
              <a:rPr lang="en-CA" sz="2000" i="0" baseline="-25000" dirty="0">
                <a:solidFill>
                  <a:schemeClr val="tx1"/>
                </a:solidFill>
              </a:rPr>
              <a:t> fixe sur la sequence de </a:t>
            </a:r>
            <a:r>
              <a:rPr lang="en-CA" sz="2000" i="0" baseline="-25000" dirty="0" err="1">
                <a:solidFill>
                  <a:schemeClr val="tx1"/>
                </a:solidFill>
              </a:rPr>
              <a:t>données</a:t>
            </a:r>
            <a:r>
              <a:rPr lang="en-CA" sz="2000" i="0" baseline="-25000" dirty="0">
                <a:solidFill>
                  <a:schemeClr val="tx1"/>
                </a:solidFill>
              </a:rPr>
              <a:t>, </a:t>
            </a:r>
            <a:r>
              <a:rPr lang="en-CA" sz="2000" i="0" baseline="-25000" dirty="0" err="1">
                <a:solidFill>
                  <a:schemeClr val="tx1"/>
                </a:solidFill>
              </a:rPr>
              <a:t>aquel</a:t>
            </a:r>
            <a:r>
              <a:rPr lang="en-CA" sz="2000" i="0" baseline="-25000" dirty="0">
                <a:solidFill>
                  <a:schemeClr val="tx1"/>
                </a:solidFill>
              </a:rPr>
              <a:t> </a:t>
            </a:r>
            <a:r>
              <a:rPr lang="en-CA" sz="2000" i="0" baseline="-25000" dirty="0" err="1">
                <a:solidFill>
                  <a:schemeClr val="tx1"/>
                </a:solidFill>
              </a:rPr>
              <a:t>cas</a:t>
            </a:r>
            <a:r>
              <a:rPr lang="en-CA" sz="2000" i="0" baseline="-25000" dirty="0">
                <a:solidFill>
                  <a:schemeClr val="tx1"/>
                </a:solidFill>
              </a:rPr>
              <a:t> le reseau </a:t>
            </a:r>
            <a:r>
              <a:rPr lang="en-CA" sz="2000" i="0" baseline="-25000" dirty="0" err="1">
                <a:solidFill>
                  <a:schemeClr val="tx1"/>
                </a:solidFill>
              </a:rPr>
              <a:t>n’arriverait</a:t>
            </a:r>
            <a:r>
              <a:rPr lang="en-CA" sz="2000" i="0" baseline="-25000" dirty="0">
                <a:solidFill>
                  <a:schemeClr val="tx1"/>
                </a:solidFill>
              </a:rPr>
              <a:t> pas à analyser des </a:t>
            </a:r>
            <a:r>
              <a:rPr lang="en-CA" sz="2000" i="0" baseline="-25000" dirty="0" err="1">
                <a:solidFill>
                  <a:schemeClr val="tx1"/>
                </a:solidFill>
              </a:rPr>
              <a:t>dépendences</a:t>
            </a:r>
            <a:r>
              <a:rPr lang="en-CA" sz="2000" i="0" baseline="-25000" dirty="0">
                <a:solidFill>
                  <a:schemeClr val="tx1"/>
                </a:solidFill>
              </a:rPr>
              <a:t> </a:t>
            </a:r>
            <a:r>
              <a:rPr lang="en-CA" sz="2000" i="0" baseline="-25000" dirty="0" err="1">
                <a:solidFill>
                  <a:schemeClr val="tx1"/>
                </a:solidFill>
              </a:rPr>
              <a:t>temporelles</a:t>
            </a:r>
            <a:r>
              <a:rPr lang="en-CA" sz="2000" i="0" baseline="-25000" dirty="0">
                <a:solidFill>
                  <a:schemeClr val="tx1"/>
                </a:solidFill>
              </a:rPr>
              <a:t> sur de </a:t>
            </a:r>
            <a:r>
              <a:rPr lang="en-CA" sz="2000" i="0" baseline="-25000" dirty="0" err="1">
                <a:solidFill>
                  <a:schemeClr val="tx1"/>
                </a:solidFill>
              </a:rPr>
              <a:t>longues</a:t>
            </a:r>
            <a:r>
              <a:rPr lang="en-CA" sz="2000" i="0" baseline="-25000" dirty="0">
                <a:solidFill>
                  <a:schemeClr val="tx1"/>
                </a:solidFill>
              </a:rPr>
              <a:t> distances au </a:t>
            </a:r>
            <a:r>
              <a:rPr lang="en-CA" sz="2000" i="0" baseline="-25000" dirty="0" err="1">
                <a:solidFill>
                  <a:schemeClr val="tx1"/>
                </a:solidFill>
              </a:rPr>
              <a:t>delà</a:t>
            </a:r>
            <a:r>
              <a:rPr lang="en-CA" sz="2000" i="0" baseline="-25000" dirty="0">
                <a:solidFill>
                  <a:schemeClr val="tx1"/>
                </a:solidFill>
              </a:rPr>
              <a:t> de la taille de la </a:t>
            </a:r>
            <a:r>
              <a:rPr lang="en-CA" sz="2000" i="0" baseline="-25000" dirty="0" err="1">
                <a:solidFill>
                  <a:schemeClr val="tx1"/>
                </a:solidFill>
              </a:rPr>
              <a:t>fenêtre</a:t>
            </a:r>
            <a:r>
              <a:rPr lang="en-CA" sz="2000" i="0" baseline="-25000" dirty="0">
                <a:solidFill>
                  <a:schemeClr val="tx1"/>
                </a:solidFill>
              </a:rPr>
              <a:t>. </a:t>
            </a:r>
            <a:endParaRPr lang="en-US" sz="2000" i="0" baseline="-25000" dirty="0">
              <a:solidFill>
                <a:schemeClr val="tx1"/>
              </a:solidFill>
            </a:endParaRPr>
          </a:p>
        </p:txBody>
      </p:sp>
    </p:spTree>
    <p:extLst>
      <p:ext uri="{BB962C8B-B14F-4D97-AF65-F5344CB8AC3E}">
        <p14:creationId xmlns:p14="http://schemas.microsoft.com/office/powerpoint/2010/main" val="3659317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7</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0" baseline="-25000" dirty="0">
              <a:solidFill>
                <a:schemeClr val="tx1"/>
              </a:solidFill>
            </a:endParaRPr>
          </a:p>
        </p:txBody>
      </p:sp>
    </p:spTree>
    <p:extLst>
      <p:ext uri="{BB962C8B-B14F-4D97-AF65-F5344CB8AC3E}">
        <p14:creationId xmlns:p14="http://schemas.microsoft.com/office/powerpoint/2010/main" val="1684303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8</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i="0" baseline="-25000">
                <a:solidFill>
                  <a:schemeClr val="tx1"/>
                </a:solidFill>
              </a:rPr>
              <a:t>Calculé de la bonne façon, l’algorithme de propagation des gradients est liniéaire.</a:t>
            </a:r>
            <a:endParaRPr lang="en-US" sz="1200" i="0" baseline="-25000" dirty="0">
              <a:solidFill>
                <a:schemeClr val="tx1"/>
              </a:solidFill>
            </a:endParaRPr>
          </a:p>
        </p:txBody>
      </p:sp>
    </p:spTree>
    <p:extLst>
      <p:ext uri="{BB962C8B-B14F-4D97-AF65-F5344CB8AC3E}">
        <p14:creationId xmlns:p14="http://schemas.microsoft.com/office/powerpoint/2010/main" val="2413399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9</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i="0" baseline="-25000" dirty="0">
                <a:solidFill>
                  <a:schemeClr val="tx1"/>
                </a:solidFill>
              </a:rPr>
              <a:t>Pour la </a:t>
            </a:r>
            <a:r>
              <a:rPr lang="en-CA" sz="1200" i="0" baseline="-25000" dirty="0" err="1">
                <a:solidFill>
                  <a:schemeClr val="tx1"/>
                </a:solidFill>
              </a:rPr>
              <a:t>plupart</a:t>
            </a:r>
            <a:r>
              <a:rPr lang="en-CA" sz="1200" i="0" baseline="-25000" dirty="0">
                <a:solidFill>
                  <a:schemeClr val="tx1"/>
                </a:solidFill>
              </a:rPr>
              <a:t> des </a:t>
            </a:r>
            <a:r>
              <a:rPr lang="en-CA" sz="1200" i="0" baseline="-25000" dirty="0" err="1">
                <a:solidFill>
                  <a:schemeClr val="tx1"/>
                </a:solidFill>
              </a:rPr>
              <a:t>cas</a:t>
            </a:r>
            <a:r>
              <a:rPr lang="en-CA" sz="1200" i="0" baseline="-25000" dirty="0">
                <a:solidFill>
                  <a:schemeClr val="tx1"/>
                </a:solidFill>
              </a:rPr>
              <a:t>, le </a:t>
            </a:r>
            <a:r>
              <a:rPr lang="en-CA" sz="1200" i="0" baseline="-25000" dirty="0" err="1">
                <a:solidFill>
                  <a:schemeClr val="tx1"/>
                </a:solidFill>
              </a:rPr>
              <a:t>problème</a:t>
            </a:r>
            <a:r>
              <a:rPr lang="en-CA" sz="1200" i="0" baseline="-25000" dirty="0">
                <a:solidFill>
                  <a:schemeClr val="tx1"/>
                </a:solidFill>
              </a:rPr>
              <a:t> </a:t>
            </a:r>
            <a:r>
              <a:rPr lang="en-CA" sz="1200" i="0" baseline="-25000" dirty="0" err="1">
                <a:solidFill>
                  <a:schemeClr val="tx1"/>
                </a:solidFill>
              </a:rPr>
              <a:t>d’explosion</a:t>
            </a:r>
            <a:r>
              <a:rPr lang="en-CA" sz="1200" i="0" baseline="-25000" dirty="0">
                <a:solidFill>
                  <a:schemeClr val="tx1"/>
                </a:solidFill>
              </a:rPr>
              <a:t> de gradients </a:t>
            </a:r>
            <a:r>
              <a:rPr lang="en-CA" sz="1200" i="0" baseline="-25000" dirty="0" err="1">
                <a:solidFill>
                  <a:schemeClr val="tx1"/>
                </a:solidFill>
              </a:rPr>
              <a:t>surgit</a:t>
            </a:r>
            <a:r>
              <a:rPr lang="en-CA" sz="1200" i="0" baseline="-25000" dirty="0">
                <a:solidFill>
                  <a:schemeClr val="tx1"/>
                </a:solidFill>
              </a:rPr>
              <a:t> à l </a:t>
            </a:r>
            <a:r>
              <a:rPr lang="en-CA" sz="1200" i="0" baseline="-25000" dirty="0" err="1">
                <a:solidFill>
                  <a:schemeClr val="tx1"/>
                </a:solidFill>
              </a:rPr>
              <a:t>apremière</a:t>
            </a:r>
            <a:r>
              <a:rPr lang="en-CA" sz="1200" i="0" baseline="-25000" dirty="0">
                <a:solidFill>
                  <a:schemeClr val="tx1"/>
                </a:solidFill>
              </a:rPr>
              <a:t> </a:t>
            </a:r>
            <a:r>
              <a:rPr lang="en-CA" sz="1200" i="0" baseline="-25000" dirty="0" err="1">
                <a:solidFill>
                  <a:schemeClr val="tx1"/>
                </a:solidFill>
              </a:rPr>
              <a:t>valeur</a:t>
            </a:r>
            <a:r>
              <a:rPr lang="en-CA" sz="1200" i="0" baseline="-25000" dirty="0">
                <a:solidFill>
                  <a:schemeClr val="tx1"/>
                </a:solidFill>
              </a:rPr>
              <a:t> propre de la </a:t>
            </a:r>
            <a:r>
              <a:rPr lang="en-CA" sz="1200" i="0" baseline="-25000" dirty="0" err="1">
                <a:solidFill>
                  <a:schemeClr val="tx1"/>
                </a:solidFill>
              </a:rPr>
              <a:t>matrice</a:t>
            </a:r>
            <a:r>
              <a:rPr lang="en-CA" sz="1200" i="0" baseline="-25000" dirty="0">
                <a:solidFill>
                  <a:schemeClr val="tx1"/>
                </a:solidFill>
              </a:rPr>
              <a:t> de </a:t>
            </a:r>
            <a:r>
              <a:rPr lang="en-CA" sz="1200" i="0" baseline="-25000" dirty="0" err="1">
                <a:solidFill>
                  <a:schemeClr val="tx1"/>
                </a:solidFill>
              </a:rPr>
              <a:t>poids</a:t>
            </a:r>
            <a:r>
              <a:rPr lang="en-CA" sz="1200" i="0" baseline="-25000" dirty="0">
                <a:solidFill>
                  <a:schemeClr val="tx1"/>
                </a:solidFill>
              </a:rPr>
              <a:t> </a:t>
            </a:r>
            <a:r>
              <a:rPr lang="en-CA" sz="1200" i="0" baseline="-25000" dirty="0" err="1">
                <a:solidFill>
                  <a:schemeClr val="tx1"/>
                </a:solidFill>
              </a:rPr>
              <a:t>W_z,z</a:t>
            </a:r>
            <a:endParaRPr lang="en-US" sz="1200" i="0" baseline="-25000" dirty="0">
              <a:solidFill>
                <a:schemeClr val="tx1"/>
              </a:solidFill>
            </a:endParaRPr>
          </a:p>
        </p:txBody>
      </p:sp>
    </p:spTree>
    <p:extLst>
      <p:ext uri="{BB962C8B-B14F-4D97-AF65-F5344CB8AC3E}">
        <p14:creationId xmlns:p14="http://schemas.microsoft.com/office/powerpoint/2010/main" val="651958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re et texte (clair)">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A40CE75-6CB4-094F-8AB9-11F153C0DA98}"/>
              </a:ext>
            </a:extLst>
          </p:cNvPr>
          <p:cNvSpPr>
            <a:spLocks noGrp="1"/>
          </p:cNvSpPr>
          <p:nvPr>
            <p:ph type="ctrTitle" hasCustomPrompt="1"/>
          </p:nvPr>
        </p:nvSpPr>
        <p:spPr>
          <a:xfrm>
            <a:off x="628650" y="521364"/>
            <a:ext cx="7886700" cy="550156"/>
          </a:xfrm>
          <a:prstGeom prst="rect">
            <a:avLst/>
          </a:prstGeom>
        </p:spPr>
        <p:txBody>
          <a:bodyPr anchor="b">
            <a:noAutofit/>
          </a:bodyPr>
          <a:lstStyle>
            <a:lvl1pPr algn="l">
              <a:defRPr sz="3000">
                <a:solidFill>
                  <a:schemeClr val="tx2">
                    <a:lumMod val="75000"/>
                  </a:schemeClr>
                </a:solidFill>
              </a:defRPr>
            </a:lvl1pPr>
          </a:lstStyle>
          <a:p>
            <a:r>
              <a:rPr lang="en-US" err="1"/>
              <a:t>Titre</a:t>
            </a:r>
            <a:r>
              <a:rPr lang="en-US"/>
              <a:t> de la diapositive</a:t>
            </a:r>
          </a:p>
        </p:txBody>
      </p:sp>
      <p:sp>
        <p:nvSpPr>
          <p:cNvPr id="3" name="Espace réservé du texte 2">
            <a:extLst>
              <a:ext uri="{FF2B5EF4-FFF2-40B4-BE49-F238E27FC236}">
                <a16:creationId xmlns:a16="http://schemas.microsoft.com/office/drawing/2014/main" id="{C6407573-8F40-4131-8FFF-99D38224A731}"/>
              </a:ext>
            </a:extLst>
          </p:cNvPr>
          <p:cNvSpPr>
            <a:spLocks noGrp="1"/>
          </p:cNvSpPr>
          <p:nvPr>
            <p:ph type="body" sz="quarter" idx="11"/>
          </p:nvPr>
        </p:nvSpPr>
        <p:spPr>
          <a:xfrm>
            <a:off x="628651" y="1628164"/>
            <a:ext cx="7594184" cy="4158316"/>
          </a:xfrm>
          <a:prstGeom prst="rect">
            <a:avLst/>
          </a:prstGeom>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a:lvl3pPr>
            <a:lvl4pPr>
              <a:spcBef>
                <a:spcPts val="600"/>
              </a:spcBef>
              <a:spcAft>
                <a:spcPts val="600"/>
              </a:spcAft>
              <a:defRPr/>
            </a:lvl4pPr>
            <a:lvl5pPr>
              <a:spcBef>
                <a:spcPts val="600"/>
              </a:spcBef>
              <a:spcAft>
                <a:spcPts val="600"/>
              </a:spcAft>
              <a:defRPr/>
            </a:lvl5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Shape 33">
            <a:extLst>
              <a:ext uri="{FF2B5EF4-FFF2-40B4-BE49-F238E27FC236}">
                <a16:creationId xmlns:a16="http://schemas.microsoft.com/office/drawing/2014/main" id="{31270278-06E2-421B-AFDD-20189BD7E7F7}"/>
              </a:ext>
            </a:extLst>
          </p:cNvPr>
          <p:cNvSpPr txBox="1">
            <a:spLocks/>
          </p:cNvSpPr>
          <p:nvPr userDrawn="1"/>
        </p:nvSpPr>
        <p:spPr>
          <a:xfrm>
            <a:off x="102905" y="6485392"/>
            <a:ext cx="196991" cy="193463"/>
          </a:xfrm>
          <a:prstGeom prst="rect">
            <a:avLst/>
          </a:prstGeom>
          <a:ln w="3175">
            <a:miter lim="400000"/>
          </a:ln>
        </p:spPr>
        <p:txBody>
          <a:bodyPr lIns="15786" tIns="15786" rIns="15786" bIns="15786">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12514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15151"/>
                </a:solidFill>
                <a:effectLst/>
                <a:uFillTx/>
                <a:latin typeface="+mn-lt"/>
                <a:ea typeface="+mn-ea"/>
                <a:cs typeface="+mn-cs"/>
                <a:sym typeface="Montserrat-Regular"/>
              </a:defRPr>
            </a:lvl1pPr>
            <a:lvl2pPr marL="0" marR="0" indent="2286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2pPr>
            <a:lvl3pPr marL="0" marR="0" indent="4572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3pPr>
            <a:lvl4pPr marL="0" marR="0" indent="6858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4pPr>
            <a:lvl5pPr marL="0" marR="0" indent="9144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5pPr>
            <a:lvl6pPr marL="0" marR="0" indent="11430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6pPr>
            <a:lvl7pPr marL="0" marR="0" indent="13716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7pPr>
            <a:lvl8pPr marL="0" marR="0" indent="16002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8pPr>
            <a:lvl9pPr marL="0" marR="0" indent="18288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9pPr>
          </a:lstStyle>
          <a:p>
            <a:pPr marL="0" marR="0" lvl="0" indent="0" algn="r" defTabSz="843813" rtl="0" eaLnBrk="1" fontAlgn="auto" latinLnBrk="0" hangingPunct="0">
              <a:lnSpc>
                <a:spcPct val="100000"/>
              </a:lnSpc>
              <a:spcBef>
                <a:spcPts val="0"/>
              </a:spcBef>
              <a:spcAft>
                <a:spcPts val="0"/>
              </a:spcAft>
              <a:buClrTx/>
              <a:buSzTx/>
              <a:buFontTx/>
              <a:buNone/>
              <a:tabLst/>
              <a:defRPr/>
            </a:pPr>
            <a:fld id="{86CB4B4D-7CA3-9044-876B-883B54F8677D}" type="slidenum">
              <a:rPr kumimoji="0" lang="fr-CA" sz="1050" b="0" i="0" u="none" strike="noStrike" kern="0" cap="none" spc="0" normalizeH="0" baseline="0" noProof="0" smtClean="0">
                <a:ln>
                  <a:noFill/>
                </a:ln>
                <a:solidFill>
                  <a:prstClr val="black"/>
                </a:solidFill>
                <a:effectLst/>
                <a:uLnTx/>
                <a:uFillTx/>
                <a:latin typeface="Arial Narrow" panose="020B0606020202030204" pitchFamily="34" charset="0"/>
                <a:ea typeface="+mn-ea"/>
                <a:cs typeface="+mn-cs"/>
                <a:sym typeface="Montserrat-Regular"/>
              </a:rPr>
              <a:pPr marL="0" marR="0" lvl="0" indent="0" algn="r" defTabSz="843813" rtl="0" eaLnBrk="1" fontAlgn="auto" latinLnBrk="0" hangingPunct="0">
                <a:lnSpc>
                  <a:spcPct val="100000"/>
                </a:lnSpc>
                <a:spcBef>
                  <a:spcPts val="0"/>
                </a:spcBef>
                <a:spcAft>
                  <a:spcPts val="0"/>
                </a:spcAft>
                <a:buClrTx/>
                <a:buSzTx/>
                <a:buFontTx/>
                <a:buNone/>
                <a:tabLst/>
                <a:defRPr/>
              </a:pPr>
              <a:t>‹#›</a:t>
            </a:fld>
            <a:endParaRPr kumimoji="0" lang="fr-CA" sz="1050" b="0" i="0" u="none" strike="noStrike" kern="0" cap="none" spc="0" normalizeH="0" baseline="0" noProof="0">
              <a:ln>
                <a:noFill/>
              </a:ln>
              <a:solidFill>
                <a:prstClr val="black"/>
              </a:solidFill>
              <a:effectLst/>
              <a:uLnTx/>
              <a:uFillTx/>
              <a:latin typeface="Arial Narrow" panose="020B0606020202030204" pitchFamily="34" charset="0"/>
              <a:ea typeface="+mn-ea"/>
              <a:cs typeface="+mn-cs"/>
              <a:sym typeface="Montserrat-Regular"/>
            </a:endParaRPr>
          </a:p>
        </p:txBody>
      </p:sp>
      <p:pic>
        <p:nvPicPr>
          <p:cNvPr id="6" name="Image 37">
            <a:extLst>
              <a:ext uri="{FF2B5EF4-FFF2-40B4-BE49-F238E27FC236}">
                <a16:creationId xmlns:a16="http://schemas.microsoft.com/office/drawing/2014/main" id="{F3C5D313-1FC6-4B4D-B0EA-8AAF5F7DDA56}"/>
              </a:ext>
            </a:extLst>
          </p:cNvPr>
          <p:cNvPicPr>
            <a:picLocks noChangeAspect="1"/>
          </p:cNvPicPr>
          <p:nvPr userDrawn="1"/>
        </p:nvPicPr>
        <p:blipFill>
          <a:blip r:embed="rId2"/>
          <a:stretch>
            <a:fillRect/>
          </a:stretch>
        </p:blipFill>
        <p:spPr>
          <a:xfrm>
            <a:off x="7197382" y="5884839"/>
            <a:ext cx="1946618" cy="1165889"/>
          </a:xfrm>
          <a:prstGeom prst="rect">
            <a:avLst/>
          </a:prstGeom>
        </p:spPr>
      </p:pic>
      <p:grpSp>
        <p:nvGrpSpPr>
          <p:cNvPr id="7" name="Group 4">
            <a:extLst>
              <a:ext uri="{FF2B5EF4-FFF2-40B4-BE49-F238E27FC236}">
                <a16:creationId xmlns:a16="http://schemas.microsoft.com/office/drawing/2014/main" id="{FB9A0A7F-8632-47AE-82AD-46A1250274D6}"/>
              </a:ext>
            </a:extLst>
          </p:cNvPr>
          <p:cNvGrpSpPr/>
          <p:nvPr userDrawn="1"/>
        </p:nvGrpSpPr>
        <p:grpSpPr>
          <a:xfrm>
            <a:off x="726318" y="1245570"/>
            <a:ext cx="300775" cy="69515"/>
            <a:chOff x="0" y="0"/>
            <a:chExt cx="2069786" cy="358775"/>
          </a:xfrm>
        </p:grpSpPr>
        <p:sp>
          <p:nvSpPr>
            <p:cNvPr id="8" name="Freeform 5">
              <a:extLst>
                <a:ext uri="{FF2B5EF4-FFF2-40B4-BE49-F238E27FC236}">
                  <a16:creationId xmlns:a16="http://schemas.microsoft.com/office/drawing/2014/main" id="{92CF6484-0FFD-43FE-B8B2-5436874E7034}"/>
                </a:ext>
              </a:extLst>
            </p:cNvPr>
            <p:cNvSpPr/>
            <p:nvPr/>
          </p:nvSpPr>
          <p:spPr>
            <a:xfrm>
              <a:off x="0" y="0"/>
              <a:ext cx="2069786" cy="358775"/>
            </a:xfrm>
            <a:custGeom>
              <a:avLst/>
              <a:gdLst/>
              <a:ahLst/>
              <a:cxnLst/>
              <a:rect l="l" t="t" r="r" b="b"/>
              <a:pathLst>
                <a:path w="2069786" h="358775">
                  <a:moveTo>
                    <a:pt x="0" y="0"/>
                  </a:moveTo>
                  <a:lnTo>
                    <a:pt x="2069786" y="0"/>
                  </a:lnTo>
                  <a:lnTo>
                    <a:pt x="2069786" y="358775"/>
                  </a:lnTo>
                  <a:lnTo>
                    <a:pt x="0" y="358775"/>
                  </a:lnTo>
                  <a:close/>
                </a:path>
              </a:pathLst>
            </a:custGeom>
            <a:solidFill>
              <a:srgbClr val="8CC540"/>
            </a:solidFill>
          </p:spPr>
        </p:sp>
      </p:grpSp>
    </p:spTree>
    <p:extLst>
      <p:ext uri="{BB962C8B-B14F-4D97-AF65-F5344CB8AC3E}">
        <p14:creationId xmlns:p14="http://schemas.microsoft.com/office/powerpoint/2010/main" val="78805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fr-FR"/>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dirty="0"/>
              <a:t> Froduald Kabanza et Froduald Kabanza</a:t>
            </a:r>
            <a:endParaRPr lang="fr-CA" dirty="0"/>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owardsdatascience.com/introduction-to-word-embedding-and-word2vec-652d0c2060fa"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50" y="1280209"/>
            <a:ext cx="7677150" cy="2533650"/>
          </a:xfrm>
        </p:spPr>
        <p:txBody>
          <a:bodyPr/>
          <a:lstStyle/>
          <a:p>
            <a:pPr>
              <a:spcBef>
                <a:spcPts val="0"/>
              </a:spcBef>
              <a:spcAft>
                <a:spcPts val="0"/>
              </a:spcAft>
            </a:pPr>
            <a:r>
              <a:rPr lang="fr-CA" altLang="en-US" dirty="0">
                <a:ea typeface="ＭＳ Ｐゴシック" pitchFamily="34" charset="-128"/>
              </a:rPr>
              <a:t>IFT 615 – Intelligence Artificielle</a:t>
            </a:r>
            <a:br>
              <a:rPr lang="fr-CA" altLang="en-US" sz="2000" dirty="0">
                <a:solidFill>
                  <a:schemeClr val="tx1"/>
                </a:solidFill>
                <a:ea typeface="ＭＳ Ｐゴシック" pitchFamily="34" charset="-128"/>
              </a:rPr>
            </a:br>
            <a:r>
              <a:rPr lang="fr-CA" altLang="en-US" sz="2400" dirty="0">
                <a:solidFill>
                  <a:schemeClr val="tx1"/>
                </a:solidFill>
                <a:ea typeface="ＭＳ Ｐゴシック" pitchFamily="34" charset="-128"/>
              </a:rPr>
              <a:t>Hiver 2022</a:t>
            </a:r>
            <a:br>
              <a:rPr lang="fr-CA" altLang="en-US" sz="2000" dirty="0">
                <a:solidFill>
                  <a:schemeClr val="tx1"/>
                </a:solidFill>
                <a:ea typeface="ＭＳ Ｐゴシック" pitchFamily="34" charset="-128"/>
              </a:rPr>
            </a:br>
            <a:br>
              <a:rPr lang="fr-CA" altLang="en-US" sz="2000" dirty="0">
                <a:solidFill>
                  <a:schemeClr val="tx1"/>
                </a:solidFill>
                <a:ea typeface="ＭＳ Ｐゴシック" pitchFamily="34" charset="-128"/>
              </a:rPr>
            </a:br>
            <a:br>
              <a:rPr lang="fr-CA" altLang="en-US" sz="20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Application – Traitement du langage naturelle : </a:t>
            </a:r>
            <a:r>
              <a:rPr lang="fr-CA" altLang="en-US" sz="2400" i="1" dirty="0">
                <a:ea typeface="ＭＳ Ｐゴシック" pitchFamily="34" charset="-128"/>
              </a:rPr>
              <a:t>world </a:t>
            </a:r>
            <a:r>
              <a:rPr lang="fr-CA" altLang="en-US" sz="2400" i="1" dirty="0" err="1">
                <a:ea typeface="ＭＳ Ｐゴシック" pitchFamily="34" charset="-128"/>
              </a:rPr>
              <a:t>embedding</a:t>
            </a:r>
            <a:r>
              <a:rPr lang="fr-CA" altLang="en-US" sz="2400" i="1" dirty="0">
                <a:ea typeface="ＭＳ Ｐゴシック" pitchFamily="34" charset="-128"/>
              </a:rPr>
              <a:t> </a:t>
            </a:r>
            <a:r>
              <a:rPr lang="fr-CA" altLang="en-US" sz="2400" dirty="0">
                <a:ea typeface="ＭＳ Ｐゴシック" pitchFamily="34" charset="-128"/>
              </a:rPr>
              <a:t>et étiquetage syntaxique</a:t>
            </a: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240971" y="4453841"/>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Maxime Alvarez, D’Jeff Nkashama &amp; Jean-Charles Verdier</a:t>
            </a: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Limites du RNN</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10</a:t>
            </a:fld>
            <a:endParaRPr lang="en-US" altLang="ko-KR" sz="1400">
              <a:latin typeface="Calibri" panose="020F0502020204030204" pitchFamily="34" charset="0"/>
            </a:endParaRPr>
          </a:p>
        </p:txBody>
      </p:sp>
      <p:sp>
        <p:nvSpPr>
          <p:cNvPr id="12" name="Rectangle 3">
            <a:extLst>
              <a:ext uri="{FF2B5EF4-FFF2-40B4-BE49-F238E27FC236}">
                <a16:creationId xmlns:a16="http://schemas.microsoft.com/office/drawing/2014/main" id="{906A3A18-CEB0-46A0-AEAC-EB1D3498C3F9}"/>
              </a:ext>
            </a:extLst>
          </p:cNvPr>
          <p:cNvSpPr txBox="1">
            <a:spLocks noChangeArrowheads="1"/>
          </p:cNvSpPr>
          <p:nvPr/>
        </p:nvSpPr>
        <p:spPr bwMode="auto">
          <a:xfrm>
            <a:off x="646848" y="2090238"/>
            <a:ext cx="8071702" cy="245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000"/>
              </a:spcBef>
              <a:spcAft>
                <a:spcPts val="1000"/>
              </a:spcAft>
            </a:pPr>
            <a:r>
              <a:rPr lang="en-CA" altLang="ko-KR" dirty="0" err="1"/>
              <a:t>L’architecture</a:t>
            </a:r>
            <a:r>
              <a:rPr lang="en-CA" altLang="ko-KR" dirty="0"/>
              <a:t> </a:t>
            </a:r>
            <a:r>
              <a:rPr lang="en-CA" altLang="ko-KR" i="1" dirty="0"/>
              <a:t>Long Short-Term Memory (LSTM) </a:t>
            </a:r>
            <a:r>
              <a:rPr lang="en-CA" altLang="ko-KR" dirty="0" err="1"/>
              <a:t>est</a:t>
            </a:r>
            <a:r>
              <a:rPr lang="en-CA" altLang="ko-KR" dirty="0"/>
              <a:t> </a:t>
            </a:r>
            <a:r>
              <a:rPr lang="en-CA" altLang="ko-KR" dirty="0" err="1"/>
              <a:t>une</a:t>
            </a:r>
            <a:r>
              <a:rPr lang="en-CA" altLang="ko-KR" dirty="0"/>
              <a:t> architecture RNN </a:t>
            </a:r>
            <a:r>
              <a:rPr lang="en-CA" altLang="ko-KR" dirty="0" err="1"/>
              <a:t>particulière</a:t>
            </a:r>
            <a:r>
              <a:rPr lang="en-CA" altLang="ko-KR" dirty="0"/>
              <a:t> qui </a:t>
            </a:r>
            <a:r>
              <a:rPr lang="en-CA" altLang="ko-KR" dirty="0" err="1"/>
              <a:t>évite</a:t>
            </a:r>
            <a:r>
              <a:rPr lang="en-CA" altLang="ko-KR" dirty="0"/>
              <a:t> les problems de gradients </a:t>
            </a:r>
            <a:r>
              <a:rPr lang="en-CA" altLang="ko-KR" dirty="0" err="1"/>
              <a:t>évanescents</a:t>
            </a:r>
            <a:r>
              <a:rPr lang="en-CA" altLang="ko-KR" dirty="0"/>
              <a:t> et </a:t>
            </a:r>
            <a:r>
              <a:rPr lang="en-CA" altLang="ko-KR" dirty="0" err="1"/>
              <a:t>celui</a:t>
            </a:r>
            <a:r>
              <a:rPr lang="en-CA" altLang="ko-KR" dirty="0"/>
              <a:t> de gradients qui </a:t>
            </a:r>
            <a:r>
              <a:rPr lang="en-CA" altLang="ko-KR" dirty="0" err="1"/>
              <a:t>explose</a:t>
            </a:r>
            <a:r>
              <a:rPr lang="en-CA" altLang="ko-KR" dirty="0"/>
              <a:t>.</a:t>
            </a:r>
          </a:p>
          <a:p>
            <a:pPr>
              <a:spcBef>
                <a:spcPts val="1000"/>
              </a:spcBef>
              <a:spcAft>
                <a:spcPts val="1000"/>
              </a:spcAft>
            </a:pPr>
            <a:r>
              <a:rPr lang="en-CA" altLang="ko-KR" dirty="0"/>
              <a:t>Elle </a:t>
            </a:r>
            <a:r>
              <a:rPr lang="en-CA" altLang="ko-KR" dirty="0" err="1"/>
              <a:t>n’est</a:t>
            </a:r>
            <a:r>
              <a:rPr lang="en-CA" altLang="ko-KR" dirty="0"/>
              <a:t> pas couverte dans </a:t>
            </a:r>
            <a:r>
              <a:rPr lang="en-CA" altLang="ko-KR" dirty="0" err="1"/>
              <a:t>ce</a:t>
            </a:r>
            <a:r>
              <a:rPr lang="en-CA" altLang="ko-KR" dirty="0"/>
              <a:t> </a:t>
            </a:r>
            <a:r>
              <a:rPr lang="en-CA" altLang="ko-KR" dirty="0" err="1"/>
              <a:t>cours</a:t>
            </a:r>
            <a:r>
              <a:rPr lang="en-CA" altLang="ko-KR" dirty="0"/>
              <a:t>. Elle couverte dans IFT 603.</a:t>
            </a:r>
          </a:p>
        </p:txBody>
      </p:sp>
    </p:spTree>
    <p:extLst>
      <p:ext uri="{BB962C8B-B14F-4D97-AF65-F5344CB8AC3E}">
        <p14:creationId xmlns:p14="http://schemas.microsoft.com/office/powerpoint/2010/main" val="254389888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i="1" dirty="0">
                <a:latin typeface="Arial" panose="020B0604020202020204" pitchFamily="34" charset="0"/>
              </a:rPr>
              <a:t>Word </a:t>
            </a:r>
            <a:r>
              <a:rPr lang="fr-CA" altLang="ko-KR" i="1" dirty="0" err="1">
                <a:latin typeface="Arial" panose="020B0604020202020204" pitchFamily="34" charset="0"/>
              </a:rPr>
              <a:t>Embedding</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11</a:t>
            </a:fld>
            <a:endParaRPr lang="en-US" altLang="ko-KR" sz="1400">
              <a:latin typeface="Calibri" panose="020F0502020204030204" pitchFamily="34" charset="0"/>
            </a:endParaRPr>
          </a:p>
        </p:txBody>
      </p:sp>
      <p:sp>
        <p:nvSpPr>
          <p:cNvPr id="12" name="Rectangle 3">
            <a:extLst>
              <a:ext uri="{FF2B5EF4-FFF2-40B4-BE49-F238E27FC236}">
                <a16:creationId xmlns:a16="http://schemas.microsoft.com/office/drawing/2014/main" id="{906A3A18-CEB0-46A0-AEAC-EB1D3498C3F9}"/>
              </a:ext>
            </a:extLst>
          </p:cNvPr>
          <p:cNvSpPr txBox="1">
            <a:spLocks noChangeArrowheads="1"/>
          </p:cNvSpPr>
          <p:nvPr/>
        </p:nvSpPr>
        <p:spPr bwMode="auto">
          <a:xfrm>
            <a:off x="613394" y="1228067"/>
            <a:ext cx="8105155" cy="521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000"/>
              </a:spcBef>
              <a:spcAft>
                <a:spcPts val="1000"/>
              </a:spcAft>
            </a:pPr>
            <a:r>
              <a:rPr lang="fr-CA" altLang="ko-KR" dirty="0"/>
              <a:t>Les réseaux de neurones prennent des vecteurs comme entrées</a:t>
            </a:r>
          </a:p>
          <a:p>
            <a:pPr>
              <a:spcBef>
                <a:spcPts val="1000"/>
              </a:spcBef>
              <a:spcAft>
                <a:spcPts val="1000"/>
              </a:spcAft>
            </a:pPr>
            <a:r>
              <a:rPr lang="fr-CA" altLang="ko-KR" dirty="0"/>
              <a:t>Pour le traitement du langage naturelle, on voudrait une représentation des mots tells que les mots relient ont une représentation proche l’une de l’autre</a:t>
            </a:r>
          </a:p>
          <a:p>
            <a:pPr lvl="1">
              <a:spcBef>
                <a:spcPts val="300"/>
              </a:spcBef>
              <a:spcAft>
                <a:spcPts val="300"/>
              </a:spcAft>
            </a:pPr>
            <a:r>
              <a:rPr lang="fr-CA" altLang="ko-KR" dirty="0"/>
              <a:t>Apparentés syntaxiquement (ex. « idéal » et « pertinent » sont des adjectifs)</a:t>
            </a:r>
          </a:p>
          <a:p>
            <a:pPr lvl="1">
              <a:spcBef>
                <a:spcPts val="300"/>
              </a:spcBef>
              <a:spcAft>
                <a:spcPts val="300"/>
              </a:spcAft>
            </a:pPr>
            <a:r>
              <a:rPr lang="fr-CA" altLang="ko-KR" dirty="0"/>
              <a:t>Apparentés sémantiquement (ex. « chat » et « lion » sont des félins)</a:t>
            </a:r>
          </a:p>
          <a:p>
            <a:pPr lvl="1">
              <a:spcBef>
                <a:spcPts val="300"/>
              </a:spcBef>
              <a:spcAft>
                <a:spcPts val="300"/>
              </a:spcAft>
            </a:pPr>
            <a:r>
              <a:rPr lang="fr-CA" altLang="ko-KR" dirty="0"/>
              <a:t>Réfèrent au même sujet (ex. « soleil » et « pluie » réfèrent au climat)</a:t>
            </a:r>
          </a:p>
          <a:p>
            <a:pPr lvl="1">
              <a:spcBef>
                <a:spcPts val="300"/>
              </a:spcBef>
              <a:spcAft>
                <a:spcPts val="300"/>
              </a:spcAft>
            </a:pPr>
            <a:r>
              <a:rPr lang="fr-CA" altLang="ko-KR" dirty="0"/>
              <a:t>Reliés sentimentalement (ex. « sublime » et « mauvais » indiquent des sentiments opposés)</a:t>
            </a:r>
          </a:p>
          <a:p>
            <a:pPr marL="457200" lvl="1" indent="0">
              <a:spcBef>
                <a:spcPts val="300"/>
              </a:spcBef>
              <a:spcAft>
                <a:spcPts val="300"/>
              </a:spcAft>
              <a:buNone/>
            </a:pPr>
            <a:endParaRPr lang="fr-CA" altLang="ko-KR" dirty="0"/>
          </a:p>
          <a:p>
            <a:pPr>
              <a:spcBef>
                <a:spcPts val="1000"/>
              </a:spcBef>
              <a:spcAft>
                <a:spcPts val="1000"/>
              </a:spcAft>
            </a:pPr>
            <a:r>
              <a:rPr lang="fr-CA" altLang="ko-KR" dirty="0"/>
              <a:t>Un « </a:t>
            </a:r>
            <a:r>
              <a:rPr lang="fr-CA" altLang="ko-KR" i="1" dirty="0" err="1"/>
              <a:t>word</a:t>
            </a:r>
            <a:r>
              <a:rPr lang="fr-CA" altLang="ko-KR" i="1" dirty="0"/>
              <a:t> </a:t>
            </a:r>
            <a:r>
              <a:rPr lang="fr-CA" altLang="ko-KR" i="1" dirty="0" err="1"/>
              <a:t>embedding</a:t>
            </a:r>
            <a:r>
              <a:rPr lang="fr-CA" altLang="ko-KR" i="1" dirty="0"/>
              <a:t> </a:t>
            </a:r>
            <a:r>
              <a:rPr lang="fr-CA" altLang="ko-KR" dirty="0"/>
              <a:t>» est un vecteur représentant un mot. La représentation est telle que les mots apparentés ont des vecteurs proches.</a:t>
            </a:r>
          </a:p>
        </p:txBody>
      </p:sp>
    </p:spTree>
    <p:extLst>
      <p:ext uri="{BB962C8B-B14F-4D97-AF65-F5344CB8AC3E}">
        <p14:creationId xmlns:p14="http://schemas.microsoft.com/office/powerpoint/2010/main" val="338299506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i="1" dirty="0">
                <a:latin typeface="Arial" panose="020B0604020202020204" pitchFamily="34" charset="0"/>
              </a:rPr>
              <a:t>Word </a:t>
            </a:r>
            <a:r>
              <a:rPr lang="fr-CA" altLang="ko-KR" i="1" dirty="0" err="1">
                <a:latin typeface="Arial" panose="020B0604020202020204" pitchFamily="34" charset="0"/>
              </a:rPr>
              <a:t>Embedding</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12</a:t>
            </a:fld>
            <a:endParaRPr lang="en-US" altLang="ko-KR" sz="1400">
              <a:latin typeface="Calibri" panose="020F0502020204030204" pitchFamily="34" charset="0"/>
            </a:endParaRPr>
          </a:p>
        </p:txBody>
      </p:sp>
      <p:sp>
        <p:nvSpPr>
          <p:cNvPr id="12" name="Rectangle 3">
            <a:extLst>
              <a:ext uri="{FF2B5EF4-FFF2-40B4-BE49-F238E27FC236}">
                <a16:creationId xmlns:a16="http://schemas.microsoft.com/office/drawing/2014/main" id="{906A3A18-CEB0-46A0-AEAC-EB1D3498C3F9}"/>
              </a:ext>
            </a:extLst>
          </p:cNvPr>
          <p:cNvSpPr txBox="1">
            <a:spLocks noChangeArrowheads="1"/>
          </p:cNvSpPr>
          <p:nvPr/>
        </p:nvSpPr>
        <p:spPr bwMode="auto">
          <a:xfrm>
            <a:off x="613395" y="1228067"/>
            <a:ext cx="7950742" cy="510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000"/>
              </a:spcBef>
              <a:spcAft>
                <a:spcPts val="1000"/>
              </a:spcAft>
            </a:pPr>
            <a:r>
              <a:rPr lang="fr-CA" altLang="ko-KR" dirty="0"/>
              <a:t>Un « </a:t>
            </a:r>
            <a:r>
              <a:rPr lang="fr-CA" altLang="ko-KR" i="1" dirty="0" err="1"/>
              <a:t>word</a:t>
            </a:r>
            <a:r>
              <a:rPr lang="fr-CA" altLang="ko-KR" i="1" dirty="0"/>
              <a:t> </a:t>
            </a:r>
            <a:r>
              <a:rPr lang="fr-CA" altLang="ko-KR" i="1" dirty="0" err="1"/>
              <a:t>embedding</a:t>
            </a:r>
            <a:r>
              <a:rPr lang="fr-CA" altLang="ko-KR" i="1" dirty="0"/>
              <a:t> </a:t>
            </a:r>
            <a:r>
              <a:rPr lang="fr-CA" altLang="ko-KR" dirty="0"/>
              <a:t>» est un vecteur représentant un mot. La représentation est telle que les mots apparentés ont des vecteurs proches.</a:t>
            </a:r>
          </a:p>
          <a:p>
            <a:pPr>
              <a:spcBef>
                <a:spcPts val="1000"/>
              </a:spcBef>
              <a:spcAft>
                <a:spcPts val="1000"/>
              </a:spcAft>
            </a:pPr>
            <a:r>
              <a:rPr lang="fr-CA" altLang="ko-KR" dirty="0"/>
              <a:t>Un </a:t>
            </a:r>
            <a:r>
              <a:rPr lang="fr-CA" altLang="ko-KR" i="1" dirty="0" err="1"/>
              <a:t>word</a:t>
            </a:r>
            <a:r>
              <a:rPr lang="fr-CA" altLang="ko-KR" i="1" dirty="0"/>
              <a:t> </a:t>
            </a:r>
            <a:r>
              <a:rPr lang="fr-CA" altLang="ko-KR" i="1" dirty="0" err="1"/>
              <a:t>embedding</a:t>
            </a:r>
            <a:r>
              <a:rPr lang="fr-CA" altLang="ko-KR" i="1" dirty="0"/>
              <a:t> </a:t>
            </a:r>
            <a:r>
              <a:rPr lang="fr-CA" altLang="ko-KR" dirty="0"/>
              <a:t>est appris par un réseau de neurones sur un corpus.</a:t>
            </a:r>
          </a:p>
          <a:p>
            <a:pPr>
              <a:spcBef>
                <a:spcPts val="1000"/>
              </a:spcBef>
              <a:spcAft>
                <a:spcPts val="1000"/>
              </a:spcAft>
            </a:pPr>
            <a:r>
              <a:rPr lang="fr-CA" altLang="ko-KR" dirty="0"/>
              <a:t>Il existe des </a:t>
            </a:r>
            <a:r>
              <a:rPr lang="fr-CA" altLang="ko-KR" i="1" dirty="0" err="1"/>
              <a:t>word</a:t>
            </a:r>
            <a:r>
              <a:rPr lang="fr-CA" altLang="ko-KR" i="1" dirty="0"/>
              <a:t> </a:t>
            </a:r>
            <a:r>
              <a:rPr lang="fr-CA" altLang="ko-KR" i="1" dirty="0" err="1"/>
              <a:t>embeddings</a:t>
            </a:r>
            <a:r>
              <a:rPr lang="fr-CA" altLang="ko-KR" i="1" dirty="0"/>
              <a:t> </a:t>
            </a:r>
            <a:r>
              <a:rPr lang="fr-CA" altLang="ko-KR" dirty="0"/>
              <a:t>pré-entrainés: Word2Vec, </a:t>
            </a:r>
            <a:r>
              <a:rPr lang="fr-CA" altLang="ko-KR" dirty="0" err="1"/>
              <a:t>GloVe</a:t>
            </a:r>
            <a:r>
              <a:rPr lang="fr-CA" altLang="ko-KR" dirty="0"/>
              <a:t>, </a:t>
            </a:r>
            <a:r>
              <a:rPr lang="fr-CA" altLang="ko-KR" cap="small" dirty="0" err="1"/>
              <a:t>FastText</a:t>
            </a:r>
            <a:endParaRPr lang="fr-CA" altLang="ko-KR" dirty="0"/>
          </a:p>
          <a:p>
            <a:pPr>
              <a:spcBef>
                <a:spcPts val="1000"/>
              </a:spcBef>
              <a:spcAft>
                <a:spcPts val="1000"/>
              </a:spcAft>
            </a:pPr>
            <a:r>
              <a:rPr lang="fr-CA" altLang="ko-KR" dirty="0"/>
              <a:t>Chaque </a:t>
            </a:r>
            <a:r>
              <a:rPr lang="fr-CA" altLang="ko-KR" i="1" dirty="0" err="1"/>
              <a:t>word</a:t>
            </a:r>
            <a:r>
              <a:rPr lang="fr-CA" altLang="ko-KR" i="1" dirty="0"/>
              <a:t> </a:t>
            </a:r>
            <a:r>
              <a:rPr lang="fr-CA" altLang="ko-KR" i="1" dirty="0" err="1"/>
              <a:t>embedding</a:t>
            </a:r>
            <a:r>
              <a:rPr lang="fr-CA" altLang="ko-KR" i="1" dirty="0"/>
              <a:t> </a:t>
            </a:r>
            <a:r>
              <a:rPr lang="fr-CA" altLang="ko-KR" dirty="0"/>
              <a:t>est juste un vecteur de valeurs numériques sans apparente signification</a:t>
            </a:r>
          </a:p>
          <a:p>
            <a:pPr marL="0" indent="0">
              <a:spcBef>
                <a:spcPts val="0"/>
              </a:spcBef>
              <a:spcAft>
                <a:spcPts val="0"/>
              </a:spcAft>
              <a:buNone/>
            </a:pPr>
            <a:r>
              <a:rPr lang="fr-CA" altLang="ko-KR" dirty="0">
                <a:solidFill>
                  <a:schemeClr val="tx2">
                    <a:lumMod val="60000"/>
                    <a:lumOff val="40000"/>
                  </a:schemeClr>
                </a:solidFill>
              </a:rPr>
              <a:t>          « </a:t>
            </a:r>
            <a:r>
              <a:rPr lang="fr-CA" altLang="ko-KR" dirty="0" err="1">
                <a:solidFill>
                  <a:schemeClr val="tx2">
                    <a:lumMod val="60000"/>
                    <a:lumOff val="40000"/>
                  </a:schemeClr>
                </a:solidFill>
              </a:rPr>
              <a:t>aadrdvark</a:t>
            </a:r>
            <a:r>
              <a:rPr lang="fr-CA" altLang="ko-KR" dirty="0">
                <a:solidFill>
                  <a:schemeClr val="tx2">
                    <a:lumMod val="60000"/>
                    <a:lumOff val="40000"/>
                  </a:schemeClr>
                </a:solidFill>
              </a:rPr>
              <a:t> » = [-0.7, +0.2, -3.2, …]</a:t>
            </a:r>
          </a:p>
          <a:p>
            <a:pPr marL="0" indent="0">
              <a:spcBef>
                <a:spcPts val="0"/>
              </a:spcBef>
              <a:spcAft>
                <a:spcPts val="0"/>
              </a:spcAft>
              <a:buNone/>
            </a:pPr>
            <a:r>
              <a:rPr lang="fr-CA" altLang="ko-KR" dirty="0">
                <a:solidFill>
                  <a:schemeClr val="tx2">
                    <a:lumMod val="60000"/>
                    <a:lumOff val="40000"/>
                  </a:schemeClr>
                </a:solidFill>
              </a:rPr>
              <a:t>           « </a:t>
            </a:r>
            <a:r>
              <a:rPr lang="fr-CA" altLang="ko-KR" dirty="0" err="1">
                <a:solidFill>
                  <a:schemeClr val="tx2">
                    <a:lumMod val="60000"/>
                    <a:lumOff val="40000"/>
                  </a:schemeClr>
                </a:solidFill>
              </a:rPr>
              <a:t>abbacus</a:t>
            </a:r>
            <a:r>
              <a:rPr lang="fr-CA" altLang="ko-KR" dirty="0">
                <a:solidFill>
                  <a:schemeClr val="tx2">
                    <a:lumMod val="60000"/>
                    <a:lumOff val="40000"/>
                  </a:schemeClr>
                </a:solidFill>
              </a:rPr>
              <a:t> »   = [+0.5, +0.9, -1.3, …]</a:t>
            </a:r>
          </a:p>
          <a:p>
            <a:pPr marL="0" indent="0">
              <a:spcBef>
                <a:spcPts val="0"/>
              </a:spcBef>
              <a:spcAft>
                <a:spcPts val="0"/>
              </a:spcAft>
              <a:buNone/>
            </a:pPr>
            <a:r>
              <a:rPr lang="fr-CA" altLang="ko-KR" dirty="0">
                <a:solidFill>
                  <a:schemeClr val="tx2">
                    <a:lumMod val="60000"/>
                    <a:lumOff val="40000"/>
                  </a:schemeClr>
                </a:solidFill>
              </a:rPr>
              <a:t>             …</a:t>
            </a:r>
          </a:p>
          <a:p>
            <a:pPr marL="0" indent="0">
              <a:spcBef>
                <a:spcPts val="0"/>
              </a:spcBef>
              <a:spcAft>
                <a:spcPts val="0"/>
              </a:spcAft>
              <a:buNone/>
            </a:pPr>
            <a:r>
              <a:rPr lang="fr-CA" altLang="ko-KR" dirty="0">
                <a:solidFill>
                  <a:schemeClr val="tx2">
                    <a:lumMod val="60000"/>
                    <a:lumOff val="40000"/>
                  </a:schemeClr>
                </a:solidFill>
              </a:rPr>
              <a:t>             « zyzzyva » = [-0.1, +0.8, -0.4, …]</a:t>
            </a:r>
          </a:p>
          <a:p>
            <a:pPr>
              <a:spcBef>
                <a:spcPts val="1000"/>
              </a:spcBef>
              <a:spcAft>
                <a:spcPts val="1000"/>
              </a:spcAft>
            </a:pPr>
            <a:r>
              <a:rPr lang="fr-CA" altLang="ko-KR" dirty="0"/>
              <a:t>Mais les mots apparentés ont des représentations proches</a:t>
            </a: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30F718D9-33E3-4FAC-8D23-D498B668B6CD}"/>
                  </a:ext>
                </a:extLst>
              </p:cNvPr>
              <p:cNvGraphicFramePr>
                <a:graphicFrameLocks noChangeAspect="1"/>
              </p:cNvGraphicFramePr>
              <p:nvPr>
                <p:extLst>
                  <p:ext uri="{D42A27DB-BD31-4B8C-83A1-F6EECF244321}">
                    <p14:modId xmlns:p14="http://schemas.microsoft.com/office/powerpoint/2010/main" val="2911163249"/>
                  </p:ext>
                </p:extLst>
              </p:nvPr>
            </p:nvGraphicFramePr>
            <p:xfrm>
              <a:off x="7195478" y="4636428"/>
              <a:ext cx="912543" cy="684407"/>
            </p:xfrm>
            <a:graphic>
              <a:graphicData uri="http://schemas.microsoft.com/office/powerpoint/2016/slidezoom">
                <pslz:sldZm>
                  <pslz:sldZmObj sldId="727" cId="1561292342">
                    <pslz:zmPr id="{A8D27B2C-5483-4E9D-8D26-55B46F8C66D3}" returnToParent="0" transitionDur="1000">
                      <p166:blipFill xmlns:p166="http://schemas.microsoft.com/office/powerpoint/2016/6/main">
                        <a:blip r:embed="rId3"/>
                        <a:stretch>
                          <a:fillRect/>
                        </a:stretch>
                      </p166:blipFill>
                      <p166:spPr xmlns:p166="http://schemas.microsoft.com/office/powerpoint/2016/6/main">
                        <a:xfrm>
                          <a:off x="0" y="0"/>
                          <a:ext cx="912543" cy="684407"/>
                        </a:xfrm>
                        <a:prstGeom prst="rect">
                          <a:avLst/>
                        </a:prstGeom>
                        <a:ln w="3175">
                          <a:solidFill>
                            <a:prstClr val="ltGray"/>
                          </a:solidFill>
                        </a:ln>
                      </p166:spPr>
                    </pslz:zmPr>
                  </pslz:sldZmObj>
                </pslz:sldZm>
              </a:graphicData>
            </a:graphic>
          </p:graphicFrame>
        </mc:Choice>
        <mc:Fallback xmlns="">
          <p:pic>
            <p:nvPicPr>
              <p:cNvPr id="3" name="Slide Zoom 2">
                <a:extLst>
                  <a:ext uri="{FF2B5EF4-FFF2-40B4-BE49-F238E27FC236}">
                    <a16:creationId xmlns:a16="http://schemas.microsoft.com/office/drawing/2014/main" id="{30F718D9-33E3-4FAC-8D23-D498B668B6CD}"/>
                  </a:ext>
                </a:extLst>
              </p:cNvPr>
              <p:cNvPicPr>
                <a:picLocks noGrp="1" noRot="1" noChangeAspect="1" noMove="1" noResize="1" noEditPoints="1" noAdjustHandles="1" noChangeArrowheads="1" noChangeShapeType="1"/>
              </p:cNvPicPr>
              <p:nvPr/>
            </p:nvPicPr>
            <p:blipFill>
              <a:blip r:embed="rId4"/>
              <a:stretch>
                <a:fillRect/>
              </a:stretch>
            </p:blipFill>
            <p:spPr>
              <a:xfrm>
                <a:off x="7195478" y="4636428"/>
                <a:ext cx="912543" cy="68440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AC345B3B-3731-4C7C-BFD8-0B07F9FAA621}"/>
                  </a:ext>
                </a:extLst>
              </p:cNvPr>
              <p:cNvGraphicFramePr>
                <a:graphicFrameLocks noChangeAspect="1"/>
              </p:cNvGraphicFramePr>
              <p:nvPr>
                <p:extLst>
                  <p:ext uri="{D42A27DB-BD31-4B8C-83A1-F6EECF244321}">
                    <p14:modId xmlns:p14="http://schemas.microsoft.com/office/powerpoint/2010/main" val="1732043344"/>
                  </p:ext>
                </p:extLst>
              </p:nvPr>
            </p:nvGraphicFramePr>
            <p:xfrm>
              <a:off x="7361276" y="5894813"/>
              <a:ext cx="585439" cy="439079"/>
            </p:xfrm>
            <a:graphic>
              <a:graphicData uri="http://schemas.microsoft.com/office/powerpoint/2016/slidezoom">
                <pslz:sldZm>
                  <pslz:sldZmObj sldId="730" cId="1296834776">
                    <pslz:zmPr id="{19436EDC-0CD1-4778-83AB-77CC7715BBA1}" returnToParent="0" transitionDur="1000">
                      <p166:blipFill xmlns:p166="http://schemas.microsoft.com/office/powerpoint/2016/6/main">
                        <a:blip r:embed="rId5"/>
                        <a:stretch>
                          <a:fillRect/>
                        </a:stretch>
                      </p166:blipFill>
                      <p166:spPr xmlns:p166="http://schemas.microsoft.com/office/powerpoint/2016/6/main">
                        <a:xfrm>
                          <a:off x="0" y="0"/>
                          <a:ext cx="585439" cy="439079"/>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AC345B3B-3731-4C7C-BFD8-0B07F9FAA621}"/>
                  </a:ext>
                </a:extLst>
              </p:cNvPr>
              <p:cNvPicPr>
                <a:picLocks noGrp="1" noRot="1" noChangeAspect="1" noMove="1" noResize="1" noEditPoints="1" noAdjustHandles="1" noChangeArrowheads="1" noChangeShapeType="1"/>
              </p:cNvPicPr>
              <p:nvPr/>
            </p:nvPicPr>
            <p:blipFill>
              <a:blip r:embed="rId6"/>
              <a:stretch>
                <a:fillRect/>
              </a:stretch>
            </p:blipFill>
            <p:spPr>
              <a:xfrm>
                <a:off x="7361276" y="5894813"/>
                <a:ext cx="585439" cy="43907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7B31E582-2271-43E9-BA21-46671981DA6D}"/>
                  </a:ext>
                </a:extLst>
              </p:cNvPr>
              <p:cNvGraphicFramePr>
                <a:graphicFrameLocks noChangeAspect="1"/>
              </p:cNvGraphicFramePr>
              <p:nvPr>
                <p:extLst>
                  <p:ext uri="{D42A27DB-BD31-4B8C-83A1-F6EECF244321}">
                    <p14:modId xmlns:p14="http://schemas.microsoft.com/office/powerpoint/2010/main" val="553273641"/>
                  </p:ext>
                </p:extLst>
              </p:nvPr>
            </p:nvGraphicFramePr>
            <p:xfrm>
              <a:off x="8233705" y="5905964"/>
              <a:ext cx="485078" cy="363808"/>
            </p:xfrm>
            <a:graphic>
              <a:graphicData uri="http://schemas.microsoft.com/office/powerpoint/2016/slidezoom">
                <pslz:sldZm>
                  <pslz:sldZmObj sldId="729" cId="1443168960">
                    <pslz:zmPr id="{AF63D93F-CC32-44A4-8A9A-2AF5901CE921}" returnToParent="0" transitionDur="1000">
                      <p166:blipFill xmlns:p166="http://schemas.microsoft.com/office/powerpoint/2016/6/main">
                        <a:blip r:embed="rId7"/>
                        <a:stretch>
                          <a:fillRect/>
                        </a:stretch>
                      </p166:blipFill>
                      <p166:spPr xmlns:p166="http://schemas.microsoft.com/office/powerpoint/2016/6/main">
                        <a:xfrm>
                          <a:off x="0" y="0"/>
                          <a:ext cx="485078" cy="363808"/>
                        </a:xfrm>
                        <a:prstGeom prst="rect">
                          <a:avLst/>
                        </a:prstGeom>
                        <a:ln w="3175">
                          <a:solidFill>
                            <a:prstClr val="ltGray"/>
                          </a:solidFill>
                        </a:ln>
                      </p166:spPr>
                    </pslz:zmPr>
                  </pslz:sldZmObj>
                </pslz:sldZm>
              </a:graphicData>
            </a:graphic>
          </p:graphicFrame>
        </mc:Choice>
        <mc:Fallback xmlns="">
          <p:pic>
            <p:nvPicPr>
              <p:cNvPr id="7" name="Slide Zoom 6">
                <a:extLst>
                  <a:ext uri="{FF2B5EF4-FFF2-40B4-BE49-F238E27FC236}">
                    <a16:creationId xmlns:a16="http://schemas.microsoft.com/office/drawing/2014/main" id="{7B31E582-2271-43E9-BA21-46671981DA6D}"/>
                  </a:ext>
                </a:extLst>
              </p:cNvPr>
              <p:cNvPicPr>
                <a:picLocks noGrp="1" noRot="1" noChangeAspect="1" noMove="1" noResize="1" noEditPoints="1" noAdjustHandles="1" noChangeArrowheads="1" noChangeShapeType="1"/>
              </p:cNvPicPr>
              <p:nvPr/>
            </p:nvPicPr>
            <p:blipFill>
              <a:blip r:embed="rId8"/>
              <a:stretch>
                <a:fillRect/>
              </a:stretch>
            </p:blipFill>
            <p:spPr>
              <a:xfrm>
                <a:off x="8233705" y="5905964"/>
                <a:ext cx="485078" cy="363808"/>
              </a:xfrm>
              <a:prstGeom prst="rect">
                <a:avLst/>
              </a:prstGeom>
              <a:ln w="3175">
                <a:solidFill>
                  <a:prstClr val="ltGray"/>
                </a:solidFill>
              </a:ln>
            </p:spPr>
          </p:pic>
        </mc:Fallback>
      </mc:AlternateContent>
    </p:spTree>
    <p:extLst>
      <p:ext uri="{BB962C8B-B14F-4D97-AF65-F5344CB8AC3E}">
        <p14:creationId xmlns:p14="http://schemas.microsoft.com/office/powerpoint/2010/main" val="15890955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Étiquetage grammatical</a:t>
            </a:r>
          </a:p>
        </p:txBody>
      </p:sp>
      <p:sp>
        <p:nvSpPr>
          <p:cNvPr id="88066" name="Espace réservé du contenu 2">
            <a:extLst>
              <a:ext uri="{FF2B5EF4-FFF2-40B4-BE49-F238E27FC236}">
                <a16:creationId xmlns:a16="http://schemas.microsoft.com/office/drawing/2014/main" id="{0D3290DF-85AB-47E0-9329-4813CED7CA4C}"/>
              </a:ext>
            </a:extLst>
          </p:cNvPr>
          <p:cNvSpPr>
            <a:spLocks noGrp="1"/>
          </p:cNvSpPr>
          <p:nvPr>
            <p:ph idx="1"/>
          </p:nvPr>
        </p:nvSpPr>
        <p:spPr>
          <a:xfrm>
            <a:off x="457200" y="1417638"/>
            <a:ext cx="8261350" cy="4708525"/>
          </a:xfrm>
        </p:spPr>
        <p:txBody>
          <a:bodyPr/>
          <a:lstStyle/>
          <a:p>
            <a:pPr marL="0" indent="0">
              <a:buNone/>
            </a:pPr>
            <a:endParaRPr lang="fr-FR" altLang="en-US" dirty="0"/>
          </a:p>
          <a:p>
            <a:r>
              <a:rPr lang="fr-FR" altLang="en-US" dirty="0"/>
              <a:t>L’étiquetage grammatical (</a:t>
            </a:r>
            <a:r>
              <a:rPr lang="fr-FR" altLang="en-US" i="1" dirty="0"/>
              <a:t>part-of-speech</a:t>
            </a:r>
            <a:r>
              <a:rPr lang="fr-FR" altLang="en-US" dirty="0"/>
              <a:t> ou </a:t>
            </a:r>
            <a:r>
              <a:rPr lang="fr-FR" altLang="en-US" i="1" dirty="0"/>
              <a:t>POS</a:t>
            </a:r>
            <a:r>
              <a:rPr lang="fr-FR" altLang="en-US" dirty="0"/>
              <a:t> </a:t>
            </a:r>
            <a:r>
              <a:rPr lang="fr-FR" altLang="en-US" i="1" dirty="0" err="1"/>
              <a:t>tagging</a:t>
            </a:r>
            <a:r>
              <a:rPr lang="fr-FR" altLang="en-US" dirty="0"/>
              <a:t> en anglais) consiste à identifier les catégories grammaticales d’un texte: nom, verbe, adjectif, etc.</a:t>
            </a:r>
          </a:p>
          <a:p>
            <a:pPr marL="0" indent="0">
              <a:buNone/>
            </a:pPr>
            <a:endParaRPr lang="fr-FR" altLang="en-US" dirty="0"/>
          </a:p>
          <a:p>
            <a:r>
              <a:rPr lang="fr-FR" altLang="en-US" dirty="0"/>
              <a:t>C’est une étape importante dans l’analyse syntaxique</a:t>
            </a:r>
          </a:p>
          <a:p>
            <a:endParaRPr lang="fr-FR" altLang="en-US" dirty="0"/>
          </a:p>
          <a:p>
            <a:r>
              <a:rPr lang="fr-FR" altLang="en-US" dirty="0"/>
              <a:t>Ce n’est pas un problème facile parce que des mots peuvent être catégorisés différemment selon le contexte. </a:t>
            </a:r>
          </a:p>
          <a:p>
            <a:endParaRPr lang="fr-FR" altLang="en-US" dirty="0"/>
          </a:p>
          <a:p>
            <a:pPr lvl="1"/>
            <a:r>
              <a:rPr lang="fr-FR" altLang="en-US" dirty="0"/>
              <a:t>Exemple en français: courant </a:t>
            </a:r>
          </a:p>
          <a:p>
            <a:pPr marL="0" indent="0">
              <a:buNone/>
            </a:pPr>
            <a:endParaRPr lang="fr-FR" altLang="en-US" dirty="0"/>
          </a:p>
          <a:p>
            <a:r>
              <a:rPr lang="fr-FR" altLang="en-US" dirty="0"/>
              <a:t> L’identification implique une certaine prédiction du mot qui devrait le plus probablement suivre étant donné ceux observés jusqu’à date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13</a:t>
            </a:fld>
            <a:endParaRPr lang="en-US" altLang="ko-KR" sz="1400">
              <a:latin typeface="Calibri" panose="020F0502020204030204" pitchFamily="34" charset="0"/>
            </a:endParaRPr>
          </a:p>
        </p:txBody>
      </p:sp>
    </p:spTree>
    <p:extLst>
      <p:ext uri="{BB962C8B-B14F-4D97-AF65-F5344CB8AC3E}">
        <p14:creationId xmlns:p14="http://schemas.microsoft.com/office/powerpoint/2010/main" val="227140429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Étiquetage grammatical par un RNN</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14</a:t>
            </a:fld>
            <a:endParaRPr lang="en-US" altLang="ko-KR" sz="1400">
              <a:latin typeface="Calibri" panose="020F0502020204030204" pitchFamily="34" charset="0"/>
            </a:endParaRPr>
          </a:p>
        </p:txBody>
      </p:sp>
      <p:sp>
        <p:nvSpPr>
          <p:cNvPr id="5" name="TextBox 4">
            <a:extLst>
              <a:ext uri="{FF2B5EF4-FFF2-40B4-BE49-F238E27FC236}">
                <a16:creationId xmlns:a16="http://schemas.microsoft.com/office/drawing/2014/main" id="{8CF8A283-3F1C-4F0A-9BF5-F8AEBC783025}"/>
              </a:ext>
            </a:extLst>
          </p:cNvPr>
          <p:cNvSpPr txBox="1"/>
          <p:nvPr/>
        </p:nvSpPr>
        <p:spPr>
          <a:xfrm>
            <a:off x="1826596" y="5572447"/>
            <a:ext cx="5343258" cy="369332"/>
          </a:xfrm>
          <a:prstGeom prst="rect">
            <a:avLst/>
          </a:prstGeom>
          <a:noFill/>
        </p:spPr>
        <p:txBody>
          <a:bodyPr wrap="none" rtlCol="0">
            <a:spAutoFit/>
          </a:bodyPr>
          <a:lstStyle/>
          <a:p>
            <a:r>
              <a:rPr lang="fr-CA" dirty="0"/>
              <a:t>Un RNN peut aussi apprendre l’étiquetage grammatical</a:t>
            </a:r>
          </a:p>
        </p:txBody>
      </p:sp>
      <p:pic>
        <p:nvPicPr>
          <p:cNvPr id="7" name="Picture 6">
            <a:extLst>
              <a:ext uri="{FF2B5EF4-FFF2-40B4-BE49-F238E27FC236}">
                <a16:creationId xmlns:a16="http://schemas.microsoft.com/office/drawing/2014/main" id="{8F77E981-3082-4937-AA12-218CBEE85972}"/>
              </a:ext>
            </a:extLst>
          </p:cNvPr>
          <p:cNvPicPr>
            <a:picLocks noChangeAspect="1"/>
          </p:cNvPicPr>
          <p:nvPr/>
        </p:nvPicPr>
        <p:blipFill>
          <a:blip r:embed="rId3"/>
          <a:stretch>
            <a:fillRect/>
          </a:stretch>
        </p:blipFill>
        <p:spPr>
          <a:xfrm>
            <a:off x="859970" y="1493159"/>
            <a:ext cx="7522486" cy="3951500"/>
          </a:xfrm>
          <a:prstGeom prst="rect">
            <a:avLst/>
          </a:prstGeom>
        </p:spPr>
      </p:pic>
    </p:spTree>
    <p:extLst>
      <p:ext uri="{BB962C8B-B14F-4D97-AF65-F5344CB8AC3E}">
        <p14:creationId xmlns:p14="http://schemas.microsoft.com/office/powerpoint/2010/main" val="258502771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Étiquetage grammatical </a:t>
            </a:r>
            <a:br>
              <a:rPr lang="fr-CA" altLang="en-US" dirty="0">
                <a:latin typeface="Arial" panose="020B0604020202020204" pitchFamily="34" charset="0"/>
              </a:rPr>
            </a:br>
            <a:r>
              <a:rPr lang="fr-CA" altLang="en-US" dirty="0">
                <a:latin typeface="Arial" panose="020B0604020202020204" pitchFamily="34" charset="0"/>
              </a:rPr>
              <a:t>par un réseau </a:t>
            </a:r>
            <a:r>
              <a:rPr lang="fr-CA" altLang="en-US" i="1" dirty="0" err="1">
                <a:latin typeface="Arial" panose="020B0604020202020204" pitchFamily="34" charset="0"/>
              </a:rPr>
              <a:t>feedfoward</a:t>
            </a:r>
            <a:endParaRPr lang="fr-CA" altLang="en-US" i="1" dirty="0">
              <a:latin typeface="Arial" panose="020B0604020202020204" pitchFamily="34" charset="0"/>
            </a:endParaRP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15</a:t>
            </a:fld>
            <a:endParaRPr lang="en-US" altLang="ko-KR" sz="1400">
              <a:latin typeface="Calibri" panose="020F0502020204030204" pitchFamily="34" charset="0"/>
            </a:endParaRPr>
          </a:p>
        </p:txBody>
      </p:sp>
      <p:pic>
        <p:nvPicPr>
          <p:cNvPr id="4" name="Picture 3">
            <a:extLst>
              <a:ext uri="{FF2B5EF4-FFF2-40B4-BE49-F238E27FC236}">
                <a16:creationId xmlns:a16="http://schemas.microsoft.com/office/drawing/2014/main" id="{502BD30A-0D57-4342-A0CF-5A501F40B8B6}"/>
              </a:ext>
            </a:extLst>
          </p:cNvPr>
          <p:cNvPicPr>
            <a:picLocks noChangeAspect="1"/>
          </p:cNvPicPr>
          <p:nvPr/>
        </p:nvPicPr>
        <p:blipFill>
          <a:blip r:embed="rId3"/>
          <a:stretch>
            <a:fillRect/>
          </a:stretch>
        </p:blipFill>
        <p:spPr>
          <a:xfrm>
            <a:off x="1155188" y="1476166"/>
            <a:ext cx="6660060" cy="3968493"/>
          </a:xfrm>
          <a:prstGeom prst="rect">
            <a:avLst/>
          </a:prstGeom>
        </p:spPr>
      </p:pic>
      <p:sp>
        <p:nvSpPr>
          <p:cNvPr id="5" name="TextBox 4">
            <a:extLst>
              <a:ext uri="{FF2B5EF4-FFF2-40B4-BE49-F238E27FC236}">
                <a16:creationId xmlns:a16="http://schemas.microsoft.com/office/drawing/2014/main" id="{8CF8A283-3F1C-4F0A-9BF5-F8AEBC783025}"/>
              </a:ext>
            </a:extLst>
          </p:cNvPr>
          <p:cNvSpPr txBox="1"/>
          <p:nvPr/>
        </p:nvSpPr>
        <p:spPr>
          <a:xfrm>
            <a:off x="850336" y="5618614"/>
            <a:ext cx="6801414" cy="646331"/>
          </a:xfrm>
          <a:prstGeom prst="rect">
            <a:avLst/>
          </a:prstGeom>
          <a:noFill/>
        </p:spPr>
        <p:txBody>
          <a:bodyPr wrap="none" rtlCol="0">
            <a:spAutoFit/>
          </a:bodyPr>
          <a:lstStyle/>
          <a:p>
            <a:r>
              <a:rPr lang="fr-CA"/>
              <a:t>Le modèle prend en entrée une fenêtre de 5 mots et prédit l’etiquette </a:t>
            </a:r>
          </a:p>
          <a:p>
            <a:r>
              <a:rPr lang="fr-CA"/>
              <a:t>du mot au milieu</a:t>
            </a:r>
          </a:p>
        </p:txBody>
      </p:sp>
    </p:spTree>
    <p:extLst>
      <p:ext uri="{BB962C8B-B14F-4D97-AF65-F5344CB8AC3E}">
        <p14:creationId xmlns:p14="http://schemas.microsoft.com/office/powerpoint/2010/main" val="2376456731"/>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Génération du texte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16</a:t>
            </a:fld>
            <a:endParaRPr lang="en-US" altLang="ko-KR" sz="1400">
              <a:latin typeface="Calibri" panose="020F0502020204030204" pitchFamily="34" charset="0"/>
            </a:endParaRPr>
          </a:p>
        </p:txBody>
      </p:sp>
      <p:sp>
        <p:nvSpPr>
          <p:cNvPr id="5" name="TextBox 4">
            <a:extLst>
              <a:ext uri="{FF2B5EF4-FFF2-40B4-BE49-F238E27FC236}">
                <a16:creationId xmlns:a16="http://schemas.microsoft.com/office/drawing/2014/main" id="{8CF8A283-3F1C-4F0A-9BF5-F8AEBC783025}"/>
              </a:ext>
            </a:extLst>
          </p:cNvPr>
          <p:cNvSpPr txBox="1"/>
          <p:nvPr/>
        </p:nvSpPr>
        <p:spPr>
          <a:xfrm>
            <a:off x="794237" y="3903994"/>
            <a:ext cx="5047792" cy="369332"/>
          </a:xfrm>
          <a:prstGeom prst="rect">
            <a:avLst/>
          </a:prstGeom>
          <a:noFill/>
        </p:spPr>
        <p:txBody>
          <a:bodyPr wrap="none" rtlCol="0">
            <a:spAutoFit/>
          </a:bodyPr>
          <a:lstStyle/>
          <a:p>
            <a:r>
              <a:rPr lang="fr-CA" dirty="0"/>
              <a:t>Une fois entrainé, le modèle peut générer du texte. </a:t>
            </a:r>
          </a:p>
        </p:txBody>
      </p:sp>
      <p:pic>
        <p:nvPicPr>
          <p:cNvPr id="7" name="Picture 6">
            <a:extLst>
              <a:ext uri="{FF2B5EF4-FFF2-40B4-BE49-F238E27FC236}">
                <a16:creationId xmlns:a16="http://schemas.microsoft.com/office/drawing/2014/main" id="{8F77E981-3082-4937-AA12-218CBEE85972}"/>
              </a:ext>
            </a:extLst>
          </p:cNvPr>
          <p:cNvPicPr>
            <a:picLocks noChangeAspect="1"/>
          </p:cNvPicPr>
          <p:nvPr/>
        </p:nvPicPr>
        <p:blipFill>
          <a:blip r:embed="rId3"/>
          <a:stretch>
            <a:fillRect/>
          </a:stretch>
        </p:blipFill>
        <p:spPr>
          <a:xfrm>
            <a:off x="1826597" y="1395501"/>
            <a:ext cx="4758353" cy="2499523"/>
          </a:xfrm>
          <a:prstGeom prst="rect">
            <a:avLst/>
          </a:prstGeom>
        </p:spPr>
      </p:pic>
      <p:sp>
        <p:nvSpPr>
          <p:cNvPr id="2" name="TextBox 1">
            <a:extLst>
              <a:ext uri="{FF2B5EF4-FFF2-40B4-BE49-F238E27FC236}">
                <a16:creationId xmlns:a16="http://schemas.microsoft.com/office/drawing/2014/main" id="{1AE07AF0-DF4E-47A9-A05F-53F36DC6F78E}"/>
              </a:ext>
            </a:extLst>
          </p:cNvPr>
          <p:cNvSpPr txBox="1"/>
          <p:nvPr/>
        </p:nvSpPr>
        <p:spPr>
          <a:xfrm>
            <a:off x="1285082" y="4298956"/>
            <a:ext cx="5860387" cy="1200329"/>
          </a:xfrm>
          <a:prstGeom prst="rect">
            <a:avLst/>
          </a:prstGeom>
          <a:noFill/>
        </p:spPr>
        <p:txBody>
          <a:bodyPr wrap="none" rtlCol="0">
            <a:spAutoFit/>
          </a:bodyPr>
          <a:lstStyle/>
          <a:p>
            <a:r>
              <a:rPr lang="en-CA" i="1" dirty="0"/>
              <a:t>Mary, and will, my lord, to weep in such a one were prettiest</a:t>
            </a:r>
          </a:p>
          <a:p>
            <a:r>
              <a:rPr lang="en-CA" i="1" dirty="0"/>
              <a:t>Yet now I was adopted heir</a:t>
            </a:r>
          </a:p>
          <a:p>
            <a:r>
              <a:rPr lang="en-CA" i="1" dirty="0"/>
              <a:t>Of the world’s lamentable day</a:t>
            </a:r>
          </a:p>
          <a:p>
            <a:r>
              <a:rPr lang="en-CA" i="1" dirty="0"/>
              <a:t>To watch the next way with his father with his face?</a:t>
            </a:r>
            <a:endParaRPr lang="en-US" i="1" dirty="0"/>
          </a:p>
        </p:txBody>
      </p:sp>
      <p:sp>
        <p:nvSpPr>
          <p:cNvPr id="9" name="TextBox 8">
            <a:extLst>
              <a:ext uri="{FF2B5EF4-FFF2-40B4-BE49-F238E27FC236}">
                <a16:creationId xmlns:a16="http://schemas.microsoft.com/office/drawing/2014/main" id="{2F16D333-312E-4340-8971-8FA566874499}"/>
              </a:ext>
            </a:extLst>
          </p:cNvPr>
          <p:cNvSpPr txBox="1"/>
          <p:nvPr/>
        </p:nvSpPr>
        <p:spPr>
          <a:xfrm>
            <a:off x="848211" y="5515570"/>
            <a:ext cx="7892564" cy="923330"/>
          </a:xfrm>
          <a:prstGeom prst="rect">
            <a:avLst/>
          </a:prstGeom>
          <a:noFill/>
        </p:spPr>
        <p:txBody>
          <a:bodyPr wrap="square" rtlCol="0">
            <a:spAutoFit/>
          </a:bodyPr>
          <a:lstStyle/>
          <a:p>
            <a:r>
              <a:rPr lang="fr-CA" dirty="0"/>
              <a:t>C’est une façon d’évaluer la qualité du modèle. Plus le modèle est bon, plus il génère des textes vraisemblables (GPT et BERT sont des modèles du langages très connus basés sur l’architecture </a:t>
            </a:r>
            <a:r>
              <a:rPr lang="fr-CA" i="1" dirty="0"/>
              <a:t>Transformer </a:t>
            </a:r>
            <a:r>
              <a:rPr lang="fr-CA" dirty="0"/>
              <a:t>non couvert dans ce cours)</a:t>
            </a:r>
          </a:p>
        </p:txBody>
      </p:sp>
    </p:spTree>
    <p:extLst>
      <p:ext uri="{BB962C8B-B14F-4D97-AF65-F5344CB8AC3E}">
        <p14:creationId xmlns:p14="http://schemas.microsoft.com/office/powerpoint/2010/main" val="272860040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Conclusion</a:t>
            </a:r>
          </a:p>
        </p:txBody>
      </p:sp>
      <p:sp>
        <p:nvSpPr>
          <p:cNvPr id="88066" name="Espace réservé du contenu 2">
            <a:extLst>
              <a:ext uri="{FF2B5EF4-FFF2-40B4-BE49-F238E27FC236}">
                <a16:creationId xmlns:a16="http://schemas.microsoft.com/office/drawing/2014/main" id="{0D3290DF-85AB-47E0-9329-4813CED7CA4C}"/>
              </a:ext>
            </a:extLst>
          </p:cNvPr>
          <p:cNvSpPr>
            <a:spLocks noGrp="1"/>
          </p:cNvSpPr>
          <p:nvPr>
            <p:ph idx="1"/>
          </p:nvPr>
        </p:nvSpPr>
        <p:spPr>
          <a:xfrm>
            <a:off x="457200" y="1417638"/>
            <a:ext cx="8261350" cy="4708525"/>
          </a:xfrm>
        </p:spPr>
        <p:txBody>
          <a:bodyPr/>
          <a:lstStyle/>
          <a:p>
            <a:pPr marL="0" indent="0">
              <a:buNone/>
            </a:pPr>
            <a:endParaRPr lang="fr-FR" altLang="en-US" dirty="0"/>
          </a:p>
          <a:p>
            <a:r>
              <a:rPr lang="fr-FR" altLang="en-US" dirty="0"/>
              <a:t>Ce cours ne donne qu</a:t>
            </a:r>
            <a:r>
              <a:rPr lang="fr-FR" altLang="fr-FR" dirty="0"/>
              <a:t>’</a:t>
            </a:r>
            <a:r>
              <a:rPr lang="fr-FR" altLang="en-US" dirty="0"/>
              <a:t>une introduction au RNN et à deux de ses applications au traitement du langage naturel</a:t>
            </a:r>
          </a:p>
          <a:p>
            <a:pPr marL="0" indent="0">
              <a:buNone/>
            </a:pPr>
            <a:endParaRPr lang="fr-FR" altLang="en-US" dirty="0"/>
          </a:p>
          <a:p>
            <a:r>
              <a:rPr lang="fr-FR" altLang="en-US" dirty="0"/>
              <a:t>Les </a:t>
            </a:r>
            <a:r>
              <a:rPr lang="fr-FR" altLang="en-US" dirty="0" err="1"/>
              <a:t>RNNs</a:t>
            </a:r>
            <a:r>
              <a:rPr lang="fr-FR" altLang="en-US" dirty="0"/>
              <a:t> ont beaucoup d’autres applications sur les données séquentielles: traitement du langage, maintenance prédictive, analyse de séries temporelles et plus.</a:t>
            </a:r>
          </a:p>
          <a:p>
            <a:endParaRPr lang="fr-FR" altLang="en-US" dirty="0"/>
          </a:p>
          <a:p>
            <a:r>
              <a:rPr lang="fr-FR" altLang="en-US" dirty="0"/>
              <a:t>Cours plus avancés:</a:t>
            </a:r>
          </a:p>
          <a:p>
            <a:pPr lvl="1"/>
            <a:r>
              <a:rPr lang="fr-FR" altLang="en-US" b="1" dirty="0"/>
              <a:t>IFT 607 – Traitement automatique des langues naturelles </a:t>
            </a:r>
            <a:r>
              <a:rPr lang="fr-FR" altLang="en-US" dirty="0"/>
              <a:t>(cours de maîtrise)</a:t>
            </a:r>
          </a:p>
          <a:p>
            <a:pPr lvl="1"/>
            <a:r>
              <a:rPr lang="fr-FR" altLang="en-US" b="1" dirty="0"/>
              <a:t>IFT 725 – Réseaux neuronaux </a:t>
            </a:r>
            <a:r>
              <a:rPr lang="fr-FR" altLang="en-US" dirty="0"/>
              <a:t>(cours de maîtrise)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17</a:t>
            </a:fld>
            <a:endParaRPr lang="en-US" altLang="ko-KR" sz="1400">
              <a:latin typeface="Calibri" panose="020F0502020204030204" pitchFamily="34" charset="0"/>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227012" y="394693"/>
            <a:ext cx="8683625" cy="704601"/>
          </a:xfrm>
        </p:spPr>
        <p:txBody>
          <a:bodyPr/>
          <a:lstStyle/>
          <a:p>
            <a:pPr eaLnBrk="1" hangingPunct="1"/>
            <a:r>
              <a:rPr lang="fr-CA" altLang="en-US" dirty="0">
                <a:latin typeface="Arial" pitchFamily="34" charset="0"/>
                <a:ea typeface="ＭＳ Ｐゴシック" pitchFamily="34" charset="-128"/>
              </a:rPr>
              <a:t>Sujets couverts</a:t>
            </a:r>
          </a:p>
        </p:txBody>
      </p:sp>
      <p:sp>
        <p:nvSpPr>
          <p:cNvPr id="22533" name="Espace réservé du pied de page 13"/>
          <p:cNvSpPr>
            <a:spLocks noGrp="1"/>
          </p:cNvSpPr>
          <p:nvPr>
            <p:ph type="ftr" sz="quarter" idx="10"/>
          </p:nvPr>
        </p:nvSpPr>
        <p:spPr bwMode="auto">
          <a:xfrm>
            <a:off x="3818965" y="6350986"/>
            <a:ext cx="2054206" cy="3413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dirty="0">
                <a:latin typeface="Calibri" pitchFamily="34" charset="0"/>
              </a:rPr>
              <a:t> Froduald Kabanza</a:t>
            </a:r>
            <a:endParaRPr lang="en-US" altLang="en-US" dirty="0">
              <a:latin typeface="Calibri" pitchFamily="34" charset="0"/>
            </a:endParaRPr>
          </a:p>
        </p:txBody>
      </p:sp>
      <p:sp>
        <p:nvSpPr>
          <p:cNvPr id="22534" name="Espace réservé du numéro de diapositive 14"/>
          <p:cNvSpPr>
            <a:spLocks noGrp="1"/>
          </p:cNvSpPr>
          <p:nvPr>
            <p:ph type="sldNum" sz="quarter" idx="11"/>
          </p:nvPr>
        </p:nvSpPr>
        <p:spPr bwMode="auto">
          <a:xfrm>
            <a:off x="7920037" y="6452325"/>
            <a:ext cx="744676" cy="2399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18</a:t>
            </a:fld>
            <a:endParaRPr lang="en-US" altLang="en-US" dirty="0">
              <a:latin typeface="Calibri" pitchFamily="34" charset="0"/>
            </a:endParaRPr>
          </a:p>
        </p:txBody>
      </p:sp>
      <p:sp>
        <p:nvSpPr>
          <p:cNvPr id="22532" name="Espace réservé de la date 12"/>
          <p:cNvSpPr>
            <a:spLocks noGrp="1"/>
          </p:cNvSpPr>
          <p:nvPr>
            <p:ph type="dt" sz="half" idx="12"/>
          </p:nvPr>
        </p:nvSpPr>
        <p:spPr bwMode="auto">
          <a:xfrm>
            <a:off x="315771" y="639693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fr-CA" altLang="en-US">
                <a:latin typeface="Calibri" pitchFamily="34" charset="0"/>
              </a:rPr>
              <a:t>IFT 615</a:t>
            </a:r>
            <a:endParaRPr lang="en-US" altLang="en-US">
              <a:latin typeface="Calibri" pitchFamily="34" charset="0"/>
            </a:endParaRPr>
          </a:p>
        </p:txBody>
      </p:sp>
      <p:cxnSp>
        <p:nvCxnSpPr>
          <p:cNvPr id="24" name="Connecteur droit avec flèche 23"/>
          <p:cNvCxnSpPr>
            <a:cxnSpLocks noChangeShapeType="1"/>
            <a:stCxn id="9" idx="0"/>
            <a:endCxn id="16" idx="2"/>
          </p:cNvCxnSpPr>
          <p:nvPr/>
        </p:nvCxnSpPr>
        <p:spPr bwMode="auto">
          <a:xfrm flipV="1">
            <a:off x="3590727" y="2791083"/>
            <a:ext cx="1244658" cy="124924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2449372" y="2901933"/>
            <a:ext cx="529373" cy="1109347"/>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2978745" y="4040323"/>
            <a:ext cx="1223963" cy="646112"/>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ea typeface="+mn-ea"/>
              </a:rPr>
              <a:t>agents </a:t>
            </a:r>
          </a:p>
          <a:p>
            <a:pPr algn="ctr">
              <a:defRPr/>
            </a:pPr>
            <a:r>
              <a:rPr lang="fr-CA" altLang="ko-KR" dirty="0">
                <a:latin typeface="Calibri" charset="0"/>
                <a:ea typeface="+mn-ea"/>
              </a:rPr>
              <a:t>intelligents</a:t>
            </a:r>
            <a:endParaRPr lang="fr-FR" dirty="0">
              <a:latin typeface="+mn-lt"/>
              <a:ea typeface="+mn-ea"/>
            </a:endParaRPr>
          </a:p>
        </p:txBody>
      </p:sp>
      <p:sp>
        <p:nvSpPr>
          <p:cNvPr id="2" name="Rectangle 1"/>
          <p:cNvSpPr>
            <a:spLocks noChangeArrowheads="1"/>
          </p:cNvSpPr>
          <p:nvPr/>
        </p:nvSpPr>
        <p:spPr bwMode="auto">
          <a:xfrm>
            <a:off x="4814690" y="3099743"/>
            <a:ext cx="159319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Raisonnement </a:t>
            </a:r>
          </a:p>
          <a:p>
            <a:pPr algn="ctr">
              <a:defRPr/>
            </a:pPr>
            <a:r>
              <a:rPr lang="fr-CA" altLang="ko-KR" dirty="0">
                <a:solidFill>
                  <a:schemeClr val="bg1">
                    <a:lumMod val="65000"/>
                  </a:schemeClr>
                </a:solidFill>
                <a:latin typeface="Calibri" charset="0"/>
                <a:ea typeface="+mn-ea"/>
              </a:rPr>
              <a:t>logique</a:t>
            </a:r>
            <a:endParaRPr lang="fr-FR" dirty="0">
              <a:solidFill>
                <a:schemeClr val="bg1">
                  <a:lumMod val="65000"/>
                </a:schemeClr>
              </a:solidFill>
              <a:latin typeface="+mn-lt"/>
              <a:ea typeface="+mn-ea"/>
            </a:endParaRPr>
          </a:p>
        </p:txBody>
      </p:sp>
      <p:sp>
        <p:nvSpPr>
          <p:cNvPr id="8" name="Rectangle 7"/>
          <p:cNvSpPr>
            <a:spLocks noChangeArrowheads="1"/>
          </p:cNvSpPr>
          <p:nvPr/>
        </p:nvSpPr>
        <p:spPr bwMode="auto">
          <a:xfrm>
            <a:off x="1664862" y="2255602"/>
            <a:ext cx="1569019"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ea typeface="+mn-ea"/>
              </a:rPr>
              <a:t>Apprentissage </a:t>
            </a:r>
          </a:p>
          <a:p>
            <a:pPr algn="ctr">
              <a:defRPr/>
            </a:pPr>
            <a:r>
              <a:rPr lang="fr-CA" dirty="0">
                <a:latin typeface="Calibri" charset="0"/>
                <a:ea typeface="+mn-ea"/>
              </a:rPr>
              <a:t>automatique</a:t>
            </a:r>
            <a:endParaRPr lang="fr-FR" dirty="0">
              <a:latin typeface="+mn-lt"/>
              <a:ea typeface="+mn-ea"/>
            </a:endParaRPr>
          </a:p>
        </p:txBody>
      </p:sp>
      <p:sp>
        <p:nvSpPr>
          <p:cNvPr id="10" name="Rectangle 9"/>
          <p:cNvSpPr>
            <a:spLocks noChangeArrowheads="1"/>
          </p:cNvSpPr>
          <p:nvPr/>
        </p:nvSpPr>
        <p:spPr bwMode="auto">
          <a:xfrm>
            <a:off x="616946" y="5226289"/>
            <a:ext cx="227607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pitchFamily="34" charset="0"/>
                <a:ea typeface="Malgun Gothic" pitchFamily="34" charset="-127"/>
              </a:rPr>
              <a:t>Processus de décision </a:t>
            </a:r>
          </a:p>
          <a:p>
            <a:pPr algn="ctr">
              <a:defRPr/>
            </a:pPr>
            <a:r>
              <a:rPr lang="fr-CA" altLang="ko-KR" dirty="0">
                <a:solidFill>
                  <a:schemeClr val="bg1">
                    <a:lumMod val="65000"/>
                  </a:schemeClr>
                </a:solidFill>
                <a:latin typeface="Calibri" pitchFamily="34" charset="0"/>
                <a:ea typeface="Malgun Gothic" pitchFamily="34" charset="-127"/>
              </a:rPr>
              <a:t>de </a:t>
            </a:r>
            <a:r>
              <a:rPr lang="fr-CA" dirty="0">
                <a:solidFill>
                  <a:schemeClr val="bg1">
                    <a:lumMod val="65000"/>
                  </a:schemeClr>
                </a:solidFill>
                <a:latin typeface="Calibri" pitchFamily="34" charset="0"/>
                <a:ea typeface="Malgun Gothic" pitchFamily="34" charset="-127"/>
              </a:rPr>
              <a:t>Markov</a:t>
            </a:r>
            <a:endParaRPr lang="fr-FR" dirty="0">
              <a:solidFill>
                <a:schemeClr val="bg1">
                  <a:lumMod val="65000"/>
                </a:schemeClr>
              </a:solidFill>
              <a:latin typeface="Calibri" pitchFamily="34" charset="0"/>
            </a:endParaRPr>
          </a:p>
        </p:txBody>
      </p:sp>
      <p:sp>
        <p:nvSpPr>
          <p:cNvPr id="12" name="Rectangle 11"/>
          <p:cNvSpPr>
            <a:spLocks noChangeArrowheads="1"/>
          </p:cNvSpPr>
          <p:nvPr/>
        </p:nvSpPr>
        <p:spPr bwMode="auto">
          <a:xfrm>
            <a:off x="554492" y="3669769"/>
            <a:ext cx="1639743"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Planification et </a:t>
            </a:r>
          </a:p>
          <a:p>
            <a:pPr algn="ctr">
              <a:defRPr/>
            </a:pPr>
            <a:r>
              <a:rPr lang="fr-CA" altLang="ko-KR" dirty="0">
                <a:solidFill>
                  <a:schemeClr val="bg1">
                    <a:lumMod val="65000"/>
                  </a:schemeClr>
                </a:solidFill>
                <a:latin typeface="Calibri" charset="0"/>
                <a:ea typeface="+mn-ea"/>
              </a:rPr>
              <a:t>jeu compétitifs</a:t>
            </a:r>
            <a:endParaRPr lang="fr-FR" dirty="0">
              <a:solidFill>
                <a:schemeClr val="bg1">
                  <a:lumMod val="65000"/>
                </a:schemeClr>
              </a:solidFill>
              <a:latin typeface="+mn-lt"/>
              <a:ea typeface="+mn-ea"/>
            </a:endParaRPr>
          </a:p>
        </p:txBody>
      </p:sp>
      <p:sp>
        <p:nvSpPr>
          <p:cNvPr id="13" name="Rectangle 12"/>
          <p:cNvSpPr>
            <a:spLocks noChangeArrowheads="1"/>
          </p:cNvSpPr>
          <p:nvPr/>
        </p:nvSpPr>
        <p:spPr bwMode="auto">
          <a:xfrm>
            <a:off x="4799685" y="5030021"/>
            <a:ext cx="2054206"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dirty="0">
                <a:solidFill>
                  <a:schemeClr val="bg1">
                    <a:lumMod val="65000"/>
                  </a:schemeClr>
                </a:solidFill>
                <a:latin typeface="Calibri" charset="0"/>
                <a:ea typeface="+mn-ea"/>
              </a:rPr>
              <a:t>Recherche heuristique locale</a:t>
            </a:r>
            <a:endParaRPr lang="fr-FR" dirty="0">
              <a:solidFill>
                <a:schemeClr val="bg1">
                  <a:lumMod val="65000"/>
                </a:schemeClr>
              </a:solidFill>
              <a:latin typeface="+mn-lt"/>
              <a:ea typeface="+mn-ea"/>
            </a:endParaRPr>
          </a:p>
        </p:txBody>
      </p:sp>
      <p:sp>
        <p:nvSpPr>
          <p:cNvPr id="14" name="Rectangle 13"/>
          <p:cNvSpPr>
            <a:spLocks noChangeArrowheads="1"/>
          </p:cNvSpPr>
          <p:nvPr/>
        </p:nvSpPr>
        <p:spPr bwMode="auto">
          <a:xfrm>
            <a:off x="4630670" y="4099873"/>
            <a:ext cx="222322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dirty="0">
                <a:solidFill>
                  <a:schemeClr val="bg1">
                    <a:lumMod val="65000"/>
                  </a:schemeClr>
                </a:solidFill>
                <a:latin typeface="Calibri" pitchFamily="34" charset="0"/>
                <a:ea typeface="Malgun Gothic" pitchFamily="34" charset="-127"/>
              </a:rPr>
              <a:t>Recherche heuristique globale</a:t>
            </a:r>
            <a:endParaRPr lang="fr-FR" dirty="0">
              <a:solidFill>
                <a:schemeClr val="bg1">
                  <a:lumMod val="65000"/>
                </a:schemeClr>
              </a:solidFill>
              <a:latin typeface="Calibri" pitchFamily="34" charset="0"/>
            </a:endParaRPr>
          </a:p>
        </p:txBody>
      </p:sp>
      <p:sp>
        <p:nvSpPr>
          <p:cNvPr id="15" name="Rectangle 14"/>
          <p:cNvSpPr>
            <a:spLocks noChangeArrowheads="1"/>
          </p:cNvSpPr>
          <p:nvPr/>
        </p:nvSpPr>
        <p:spPr bwMode="auto">
          <a:xfrm>
            <a:off x="3200566" y="5726193"/>
            <a:ext cx="1392625" cy="369332"/>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Éthique et IA</a:t>
            </a:r>
            <a:endParaRPr lang="fr-FR" dirty="0">
              <a:solidFill>
                <a:schemeClr val="bg1">
                  <a:lumMod val="65000"/>
                </a:schemeClr>
              </a:solidFill>
              <a:latin typeface="+mn-lt"/>
              <a:ea typeface="+mn-ea"/>
            </a:endParaRPr>
          </a:p>
        </p:txBody>
      </p:sp>
      <p:sp>
        <p:nvSpPr>
          <p:cNvPr id="16" name="Rectangle 15"/>
          <p:cNvSpPr>
            <a:spLocks noChangeArrowheads="1"/>
          </p:cNvSpPr>
          <p:nvPr/>
        </p:nvSpPr>
        <p:spPr bwMode="auto">
          <a:xfrm>
            <a:off x="4065238" y="2144752"/>
            <a:ext cx="1540293"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Raisonnement</a:t>
            </a:r>
          </a:p>
          <a:p>
            <a:pPr algn="ctr">
              <a:defRPr/>
            </a:pPr>
            <a:r>
              <a:rPr lang="fr-CA" dirty="0">
                <a:solidFill>
                  <a:schemeClr val="bg1">
                    <a:lumMod val="65000"/>
                  </a:schemeClr>
                </a:solidFill>
                <a:latin typeface="Calibri" charset="0"/>
                <a:ea typeface="+mn-ea"/>
              </a:rPr>
              <a:t>probabiliste</a:t>
            </a:r>
            <a:endParaRPr lang="fr-FR" dirty="0">
              <a:solidFill>
                <a:schemeClr val="bg1">
                  <a:lumMod val="65000"/>
                </a:schemeClr>
              </a:solidFill>
              <a:latin typeface="+mn-lt"/>
              <a:ea typeface="+mn-ea"/>
            </a:endParaRPr>
          </a:p>
        </p:txBody>
      </p:sp>
      <p:cxnSp>
        <p:nvCxnSpPr>
          <p:cNvPr id="27" name="Connecteur droit avec flèche 26"/>
          <p:cNvCxnSpPr>
            <a:cxnSpLocks noChangeShapeType="1"/>
            <a:stCxn id="9" idx="3"/>
            <a:endCxn id="14" idx="1"/>
          </p:cNvCxnSpPr>
          <p:nvPr/>
        </p:nvCxnSpPr>
        <p:spPr bwMode="auto">
          <a:xfrm>
            <a:off x="4202708" y="4363379"/>
            <a:ext cx="427962" cy="5966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065238" y="4686435"/>
            <a:ext cx="734447" cy="666752"/>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3590727" y="4686435"/>
            <a:ext cx="70699" cy="1053716"/>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stCxn id="9" idx="1"/>
            <a:endCxn id="12" idx="3"/>
          </p:cNvCxnSpPr>
          <p:nvPr/>
        </p:nvCxnSpPr>
        <p:spPr bwMode="auto">
          <a:xfrm flipH="1" flipV="1">
            <a:off x="2194235" y="3992935"/>
            <a:ext cx="784510" cy="370444"/>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a:endCxn id="10" idx="3"/>
          </p:cNvCxnSpPr>
          <p:nvPr/>
        </p:nvCxnSpPr>
        <p:spPr bwMode="auto">
          <a:xfrm flipH="1">
            <a:off x="2893018" y="4733823"/>
            <a:ext cx="381000" cy="815632"/>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182013" y="3453542"/>
            <a:ext cx="632677" cy="57238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43420" y="1152358"/>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973898" y="996192"/>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2449371" y="2015628"/>
            <a:ext cx="6064391" cy="646112"/>
            <a:chOff x="2449371" y="2015628"/>
            <a:chExt cx="6064391" cy="646112"/>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326312" y="2015628"/>
              <a:ext cx="1187450" cy="646112"/>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rPr>
                <a:t>V</a:t>
              </a:r>
              <a:r>
                <a:rPr lang="fr-CA" altLang="ko-KR" sz="1800" dirty="0">
                  <a:latin typeface="Calibri" charset="0"/>
                  <a:ea typeface="+mn-ea"/>
                </a:rPr>
                <a:t>ision par </a:t>
              </a:r>
            </a:p>
            <a:p>
              <a:pPr algn="ctr">
                <a:defRPr/>
              </a:pPr>
              <a:r>
                <a:rPr lang="fr-CA" altLang="ko-KR" sz="1800" dirty="0">
                  <a:latin typeface="Calibri" charset="0"/>
                  <a:ea typeface="+mn-ea"/>
                </a:rPr>
                <a:t>ordinateur</a:t>
              </a:r>
              <a:endParaRPr lang="fr-FR" sz="18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5064717" y="-599717"/>
              <a:ext cx="239974" cy="5470665"/>
            </a:xfrm>
            <a:prstGeom prst="curvedConnector3">
              <a:avLst>
                <a:gd name="adj1" fmla="val 392613"/>
              </a:avLst>
            </a:prstGeom>
            <a:ln>
              <a:tailEnd type="triangle"/>
            </a:ln>
          </p:spPr>
          <p:style>
            <a:lnRef idx="1">
              <a:schemeClr val="accent6"/>
            </a:lnRef>
            <a:fillRef idx="0">
              <a:schemeClr val="accent6"/>
            </a:fillRef>
            <a:effectRef idx="0">
              <a:schemeClr val="accent6"/>
            </a:effectRef>
            <a:fontRef idx="minor">
              <a:schemeClr val="tx1"/>
            </a:fontRef>
          </p:style>
        </p:cxnSp>
      </p:grpSp>
      <p:grpSp>
        <p:nvGrpSpPr>
          <p:cNvPr id="28" name="Group 27">
            <a:extLst>
              <a:ext uri="{FF2B5EF4-FFF2-40B4-BE49-F238E27FC236}">
                <a16:creationId xmlns:a16="http://schemas.microsoft.com/office/drawing/2014/main" id="{C6BE69DD-9012-4A03-AC2F-149ED3FD767C}"/>
              </a:ext>
            </a:extLst>
          </p:cNvPr>
          <p:cNvGrpSpPr/>
          <p:nvPr/>
        </p:nvGrpSpPr>
        <p:grpSpPr>
          <a:xfrm>
            <a:off x="6662556" y="1461211"/>
            <a:ext cx="2248506" cy="2208777"/>
            <a:chOff x="6497783" y="563743"/>
            <a:chExt cx="2248506" cy="2208777"/>
          </a:xfrm>
        </p:grpSpPr>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066149" y="2126189"/>
              <a:ext cx="1680140" cy="646331"/>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err="1">
                  <a:latin typeface="Calibri" charset="0"/>
                </a:rPr>
                <a:t>Traitemen</a:t>
              </a:r>
              <a:r>
                <a:rPr lang="fr-FR" altLang="ko-KR" dirty="0"/>
                <a:t>t du</a:t>
              </a:r>
            </a:p>
            <a:p>
              <a:pPr algn="ctr">
                <a:defRPr/>
              </a:pPr>
              <a:r>
                <a:rPr lang="fr-FR" altLang="ko-KR" dirty="0">
                  <a:latin typeface="Calibri" charset="0"/>
                </a:rPr>
                <a:t>Langage naturel</a:t>
              </a:r>
              <a:endParaRPr lang="fr-CA" altLang="ko-KR" dirty="0">
                <a:latin typeface="Calibri" charset="0"/>
              </a:endParaRP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5839160" y="1222366"/>
              <a:ext cx="1885612" cy="568365"/>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gr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a:latin typeface="Arial" panose="020B0604020202020204" pitchFamily="34" charset="0"/>
              </a:rPr>
              <a:t>Vous devriez être capable de...</a:t>
            </a:r>
          </a:p>
        </p:txBody>
      </p:sp>
      <p:sp>
        <p:nvSpPr>
          <p:cNvPr id="92162" name="Espace réservé du contenu 2">
            <a:extLst>
              <a:ext uri="{FF2B5EF4-FFF2-40B4-BE49-F238E27FC236}">
                <a16:creationId xmlns:a16="http://schemas.microsoft.com/office/drawing/2014/main" id="{8315D294-25C1-4B08-B7F5-BD720D2B3860}"/>
              </a:ext>
            </a:extLst>
          </p:cNvPr>
          <p:cNvSpPr>
            <a:spLocks noGrp="1"/>
          </p:cNvSpPr>
          <p:nvPr>
            <p:ph idx="1"/>
          </p:nvPr>
        </p:nvSpPr>
        <p:spPr>
          <a:xfrm>
            <a:off x="457200" y="1600200"/>
            <a:ext cx="8261350" cy="3819293"/>
          </a:xfrm>
        </p:spPr>
        <p:txBody>
          <a:bodyPr/>
          <a:lstStyle/>
          <a:p>
            <a:r>
              <a:rPr lang="fr-FR" altLang="en-US" dirty="0"/>
              <a:t>Décrire l’architecture RNN</a:t>
            </a:r>
          </a:p>
          <a:p>
            <a:endParaRPr lang="fr-FR" altLang="en-US" dirty="0"/>
          </a:p>
          <a:p>
            <a:r>
              <a:rPr lang="fr-FR" altLang="en-US" dirty="0"/>
              <a:t>Expliquer la source des problèmes de gradients évanescents et d’explosion de gradients dans un RNN</a:t>
            </a:r>
          </a:p>
          <a:p>
            <a:endParaRPr lang="fr-FR" altLang="en-US" dirty="0"/>
          </a:p>
          <a:p>
            <a:r>
              <a:rPr lang="fr-FR" altLang="en-US" dirty="0"/>
              <a:t>Expliquer ce qu’un </a:t>
            </a:r>
            <a:r>
              <a:rPr lang="fr-FR" altLang="en-US" i="1" dirty="0" err="1"/>
              <a:t>word</a:t>
            </a:r>
            <a:r>
              <a:rPr lang="fr-FR" altLang="en-US" i="1" dirty="0"/>
              <a:t> </a:t>
            </a:r>
            <a:r>
              <a:rPr lang="fr-FR" altLang="en-US" i="1" dirty="0" err="1"/>
              <a:t>embedding</a:t>
            </a:r>
            <a:r>
              <a:rPr lang="fr-FR" altLang="en-US" i="1" dirty="0"/>
              <a:t> </a:t>
            </a:r>
            <a:r>
              <a:rPr lang="fr-FR" altLang="en-US" dirty="0"/>
              <a:t>et comment le créer</a:t>
            </a:r>
          </a:p>
          <a:p>
            <a:endParaRPr lang="fr-FR" altLang="en-US" dirty="0"/>
          </a:p>
          <a:p>
            <a:r>
              <a:rPr lang="fr-FR" altLang="en-US" dirty="0"/>
              <a:t>Expliquer le problème d’étiquetage grammatical.</a:t>
            </a:r>
          </a:p>
          <a:p>
            <a:endParaRPr lang="fr-FR" altLang="en-US" dirty="0"/>
          </a:p>
          <a:p>
            <a:r>
              <a:rPr lang="fr-FR" altLang="en-US" dirty="0"/>
              <a:t>Expliquer en quoi le RNN est utile à l’étiquetage grammatical</a:t>
            </a:r>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19</a:t>
            </a:fld>
            <a:endParaRPr lang="en-US" altLang="ko-KR" sz="1400">
              <a:latin typeface="Calibri" panose="020F0502020204030204" pitchFamily="34"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951A0312-4847-486A-AA12-7C8AB18BA3C7}"/>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Motivation</a:t>
            </a:r>
          </a:p>
        </p:txBody>
      </p:sp>
      <p:sp>
        <p:nvSpPr>
          <p:cNvPr id="21506" name="Rectangle 3">
            <a:extLst>
              <a:ext uri="{FF2B5EF4-FFF2-40B4-BE49-F238E27FC236}">
                <a16:creationId xmlns:a16="http://schemas.microsoft.com/office/drawing/2014/main" id="{27F2368C-1AA9-4826-A792-30C5A5588C0D}"/>
              </a:ext>
            </a:extLst>
          </p:cNvPr>
          <p:cNvSpPr>
            <a:spLocks noGrp="1" noChangeArrowheads="1"/>
          </p:cNvSpPr>
          <p:nvPr>
            <p:ph idx="1"/>
          </p:nvPr>
        </p:nvSpPr>
        <p:spPr/>
        <p:txBody>
          <a:bodyPr/>
          <a:lstStyle/>
          <a:p>
            <a:pPr eaLnBrk="1" hangingPunct="1"/>
            <a:r>
              <a:rPr lang="fr-CA" altLang="ko-KR" dirty="0"/>
              <a:t>Le langage humain est une des caractéristiques importantes de l’intelligence humaine par rapport aux autres animaux.</a:t>
            </a:r>
          </a:p>
          <a:p>
            <a:r>
              <a:rPr lang="fr-CA" altLang="ko-KR" dirty="0"/>
              <a:t> Plusieurs applications</a:t>
            </a:r>
          </a:p>
          <a:p>
            <a:pPr lvl="1"/>
            <a:r>
              <a:rPr lang="fr-CA" altLang="ko-KR" dirty="0"/>
              <a:t>Traduction automatique</a:t>
            </a:r>
          </a:p>
          <a:p>
            <a:pPr lvl="1"/>
            <a:r>
              <a:rPr lang="fr-CA" altLang="ko-KR" dirty="0"/>
              <a:t>Interaction humain-machine : Siri, robots</a:t>
            </a:r>
          </a:p>
          <a:p>
            <a:pPr lvl="1"/>
            <a:r>
              <a:rPr lang="fr-CA" altLang="ko-KR" dirty="0"/>
              <a:t>Service à la clientèle</a:t>
            </a:r>
          </a:p>
          <a:p>
            <a:pPr lvl="1"/>
            <a:r>
              <a:rPr lang="fr-CA" altLang="ko-KR" dirty="0"/>
              <a:t>Automatisation des processus (</a:t>
            </a:r>
            <a:r>
              <a:rPr lang="fr-CA" altLang="ko-KR" i="1" dirty="0" err="1"/>
              <a:t>robotic</a:t>
            </a:r>
            <a:r>
              <a:rPr lang="fr-CA" altLang="ko-KR" i="1" dirty="0"/>
              <a:t> process automation</a:t>
            </a:r>
            <a:r>
              <a:rPr lang="fr-CA" altLang="ko-KR" dirty="0"/>
              <a:t>)</a:t>
            </a:r>
          </a:p>
          <a:p>
            <a:pPr lvl="1"/>
            <a:r>
              <a:rPr lang="fr-CA" altLang="ko-KR" dirty="0"/>
              <a:t>Classification de documents</a:t>
            </a:r>
          </a:p>
          <a:p>
            <a:pPr lvl="1"/>
            <a:r>
              <a:rPr lang="fr-CA" altLang="ko-KR" dirty="0"/>
              <a:t>Compréhension du texte</a:t>
            </a:r>
          </a:p>
          <a:p>
            <a:pPr lvl="1"/>
            <a:r>
              <a:rPr lang="fr-CA" altLang="ko-KR" dirty="0"/>
              <a:t>Cybersécurité – écoute électronique; détection de menaces</a:t>
            </a:r>
          </a:p>
          <a:p>
            <a:pPr lvl="1"/>
            <a:r>
              <a:rPr lang="fr-CA" altLang="ko-KR" dirty="0"/>
              <a:t>Et beaucoup d’autres</a:t>
            </a:r>
          </a:p>
        </p:txBody>
      </p:sp>
      <p:sp>
        <p:nvSpPr>
          <p:cNvPr id="21507" name="Espace réservé de la date 6">
            <a:extLst>
              <a:ext uri="{FF2B5EF4-FFF2-40B4-BE49-F238E27FC236}">
                <a16:creationId xmlns:a16="http://schemas.microsoft.com/office/drawing/2014/main" id="{554B6709-0D5E-4EAC-A8DD-3E9FD0B342C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1508" name="Espace réservé du pied de page 7">
            <a:extLst>
              <a:ext uri="{FF2B5EF4-FFF2-40B4-BE49-F238E27FC236}">
                <a16:creationId xmlns:a16="http://schemas.microsoft.com/office/drawing/2014/main" id="{2BFFDF21-DDF7-4DCF-AD80-AAE1755670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1509" name="Espace réservé du numéro de diapositive 1">
            <a:extLst>
              <a:ext uri="{FF2B5EF4-FFF2-40B4-BE49-F238E27FC236}">
                <a16:creationId xmlns:a16="http://schemas.microsoft.com/office/drawing/2014/main" id="{D5DFC968-4AD5-4815-9315-89AC8A8DF3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B95C6C9F-110F-4CA4-87DF-603383FBB730}" type="slidenum">
              <a:rPr lang="en-US" altLang="ko-KR" sz="1400">
                <a:latin typeface="Calibri" panose="020F0502020204030204" pitchFamily="34" charset="0"/>
              </a:rPr>
              <a:pPr eaLnBrk="1" hangingPunct="1"/>
              <a:t>2</a:t>
            </a:fld>
            <a:endParaRPr lang="en-US" altLang="ko-KR" sz="1400">
              <a:latin typeface="Calibri" panose="020F0502020204030204" pitchFamily="34" charset="0"/>
            </a:endParaRPr>
          </a:p>
        </p:txBody>
      </p:sp>
    </p:spTree>
    <p:extLst>
      <p:ext uri="{BB962C8B-B14F-4D97-AF65-F5344CB8AC3E}">
        <p14:creationId xmlns:p14="http://schemas.microsoft.com/office/powerpoint/2010/main" val="8448836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5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dirty="0">
                <a:latin typeface="Arial" panose="020B0604020202020204" pitchFamily="34" charset="0"/>
              </a:rPr>
              <a:t>Réseau de neurone pour </a:t>
            </a:r>
            <a:br>
              <a:rPr lang="fr-CA" altLang="en-US" dirty="0">
                <a:latin typeface="Arial" panose="020B0604020202020204" pitchFamily="34" charset="0"/>
              </a:rPr>
            </a:br>
            <a:r>
              <a:rPr lang="fr-CA" altLang="en-US" i="1" dirty="0" err="1">
                <a:latin typeface="Arial" panose="020B0604020202020204" pitchFamily="34" charset="0"/>
              </a:rPr>
              <a:t>word</a:t>
            </a:r>
            <a:r>
              <a:rPr lang="fr-CA" altLang="en-US" i="1" dirty="0">
                <a:latin typeface="Arial" panose="020B0604020202020204" pitchFamily="34" charset="0"/>
              </a:rPr>
              <a:t> </a:t>
            </a:r>
            <a:r>
              <a:rPr lang="fr-CA" altLang="en-US" i="1" dirty="0" err="1">
                <a:latin typeface="Arial" panose="020B0604020202020204" pitchFamily="34" charset="0"/>
              </a:rPr>
              <a:t>embedding</a:t>
            </a:r>
            <a:endParaRPr lang="fr-CA" altLang="en-US" i="1" dirty="0">
              <a:latin typeface="Arial" panose="020B0604020202020204" pitchFamily="34" charset="0"/>
            </a:endParaRPr>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20</a:t>
            </a:fld>
            <a:endParaRPr lang="en-US" altLang="ko-KR" sz="1400">
              <a:latin typeface="Calibri" panose="020F0502020204030204" pitchFamily="34" charset="0"/>
            </a:endParaRPr>
          </a:p>
        </p:txBody>
      </p:sp>
      <p:grpSp>
        <p:nvGrpSpPr>
          <p:cNvPr id="9" name="Group 8">
            <a:extLst>
              <a:ext uri="{FF2B5EF4-FFF2-40B4-BE49-F238E27FC236}">
                <a16:creationId xmlns:a16="http://schemas.microsoft.com/office/drawing/2014/main" id="{9CEB1261-F384-4131-A0C2-42391A5B7EB3}"/>
              </a:ext>
            </a:extLst>
          </p:cNvPr>
          <p:cNvGrpSpPr/>
          <p:nvPr/>
        </p:nvGrpSpPr>
        <p:grpSpPr>
          <a:xfrm>
            <a:off x="1237785" y="1750742"/>
            <a:ext cx="7527073" cy="3849871"/>
            <a:chOff x="1237785" y="1750742"/>
            <a:chExt cx="7527073" cy="3849871"/>
          </a:xfrm>
        </p:grpSpPr>
        <p:pic>
          <p:nvPicPr>
            <p:cNvPr id="7" name="Picture 6" descr="Diagram&#10;&#10;Description automatically generated">
              <a:extLst>
                <a:ext uri="{FF2B5EF4-FFF2-40B4-BE49-F238E27FC236}">
                  <a16:creationId xmlns:a16="http://schemas.microsoft.com/office/drawing/2014/main" id="{44F4C595-B098-4CBF-B4E9-6A919B5A846D}"/>
                </a:ext>
              </a:extLst>
            </p:cNvPr>
            <p:cNvPicPr>
              <a:picLocks noChangeAspect="1"/>
            </p:cNvPicPr>
            <p:nvPr/>
          </p:nvPicPr>
          <p:blipFill>
            <a:blip r:embed="rId2"/>
            <a:stretch>
              <a:fillRect/>
            </a:stretch>
          </p:blipFill>
          <p:spPr>
            <a:xfrm>
              <a:off x="1237785" y="1750742"/>
              <a:ext cx="7235360" cy="3849871"/>
            </a:xfrm>
            <a:prstGeom prst="rect">
              <a:avLst/>
            </a:prstGeom>
          </p:spPr>
        </p:pic>
        <p:sp>
          <p:nvSpPr>
            <p:cNvPr id="5" name="TextBox 4">
              <a:extLst>
                <a:ext uri="{FF2B5EF4-FFF2-40B4-BE49-F238E27FC236}">
                  <a16:creationId xmlns:a16="http://schemas.microsoft.com/office/drawing/2014/main" id="{89BFB4D1-4B7E-447B-8D56-CE0BF070BBCD}"/>
                </a:ext>
              </a:extLst>
            </p:cNvPr>
            <p:cNvSpPr txBox="1"/>
            <p:nvPr/>
          </p:nvSpPr>
          <p:spPr>
            <a:xfrm>
              <a:off x="1529498" y="5140712"/>
              <a:ext cx="7235360" cy="369332"/>
            </a:xfrm>
            <a:prstGeom prst="rect">
              <a:avLst/>
            </a:prstGeom>
            <a:solidFill>
              <a:schemeClr val="bg1"/>
            </a:solidFill>
          </p:spPr>
          <p:txBody>
            <a:bodyPr wrap="square" rtlCol="0">
              <a:spAutoFit/>
            </a:bodyPr>
            <a:lstStyle/>
            <a:p>
              <a:r>
                <a:rPr lang="en-CA" dirty="0"/>
                <a:t>Architecture Common Bag of Worlds (CBOW) de Word2Vec</a:t>
              </a:r>
            </a:p>
          </p:txBody>
        </p:sp>
      </p:grpSp>
      <p:sp>
        <p:nvSpPr>
          <p:cNvPr id="8" name="TextBox 7">
            <a:extLst>
              <a:ext uri="{FF2B5EF4-FFF2-40B4-BE49-F238E27FC236}">
                <a16:creationId xmlns:a16="http://schemas.microsoft.com/office/drawing/2014/main" id="{7464E238-D401-4AA8-A438-D60EC2F899C4}"/>
              </a:ext>
            </a:extLst>
          </p:cNvPr>
          <p:cNvSpPr txBox="1"/>
          <p:nvPr/>
        </p:nvSpPr>
        <p:spPr>
          <a:xfrm>
            <a:off x="2784763" y="5852983"/>
            <a:ext cx="3574474" cy="276999"/>
          </a:xfrm>
          <a:prstGeom prst="rect">
            <a:avLst/>
          </a:prstGeom>
          <a:noFill/>
        </p:spPr>
        <p:txBody>
          <a:bodyPr wrap="square" rtlCol="0">
            <a:spAutoFit/>
          </a:bodyPr>
          <a:lstStyle/>
          <a:p>
            <a:r>
              <a:rPr lang="en-US" sz="1200" dirty="0"/>
              <a:t>Source </a:t>
            </a:r>
            <a:r>
              <a:rPr lang="en-US" sz="1200" dirty="0">
                <a:sym typeface="Wingdings" panose="05000000000000000000" pitchFamily="2" charset="2"/>
              </a:rPr>
              <a:t>: </a:t>
            </a:r>
            <a:r>
              <a:rPr lang="en-US" sz="1200" dirty="0">
                <a:sym typeface="Wingdings" panose="05000000000000000000" pitchFamily="2" charset="2"/>
                <a:hlinkClick r:id="rId3"/>
              </a:rPr>
              <a:t>(</a:t>
            </a:r>
            <a:r>
              <a:rPr lang="en-US" sz="1200" dirty="0" err="1">
                <a:sym typeface="Wingdings" panose="05000000000000000000" pitchFamily="2" charset="2"/>
                <a:hlinkClick r:id="rId3"/>
              </a:rPr>
              <a:t>Karani</a:t>
            </a:r>
            <a:r>
              <a:rPr lang="en-US" sz="1200" dirty="0">
                <a:sym typeface="Wingdings" panose="05000000000000000000" pitchFamily="2" charset="2"/>
                <a:hlinkClick r:id="rId3"/>
              </a:rPr>
              <a:t>, Towards Data Science, 2018)</a:t>
            </a:r>
            <a:endParaRPr lang="en-US" sz="1200" dirty="0"/>
          </a:p>
        </p:txBody>
      </p:sp>
    </p:spTree>
    <p:extLst>
      <p:ext uri="{BB962C8B-B14F-4D97-AF65-F5344CB8AC3E}">
        <p14:creationId xmlns:p14="http://schemas.microsoft.com/office/powerpoint/2010/main" val="1561292342"/>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dirty="0">
                <a:latin typeface="Arial" panose="020B0604020202020204" pitchFamily="34" charset="0"/>
              </a:rPr>
              <a:t>Vecteurs de </a:t>
            </a:r>
            <a:r>
              <a:rPr lang="fr-CA" altLang="en-US" i="1" dirty="0" err="1">
                <a:latin typeface="Arial" panose="020B0604020202020204" pitchFamily="34" charset="0"/>
              </a:rPr>
              <a:t>word</a:t>
            </a:r>
            <a:r>
              <a:rPr lang="fr-CA" altLang="en-US" i="1" dirty="0">
                <a:latin typeface="Arial" panose="020B0604020202020204" pitchFamily="34" charset="0"/>
              </a:rPr>
              <a:t> </a:t>
            </a:r>
            <a:r>
              <a:rPr lang="fr-CA" altLang="en-US" i="1" dirty="0" err="1">
                <a:latin typeface="Arial" panose="020B0604020202020204" pitchFamily="34" charset="0"/>
              </a:rPr>
              <a:t>embeddings</a:t>
            </a:r>
            <a:r>
              <a:rPr lang="fr-CA" altLang="en-US" i="1" dirty="0">
                <a:latin typeface="Arial" panose="020B0604020202020204" pitchFamily="34" charset="0"/>
              </a:rPr>
              <a:t> </a:t>
            </a:r>
            <a:br>
              <a:rPr lang="fr-CA" altLang="en-US" i="1" dirty="0">
                <a:latin typeface="Arial" panose="020B0604020202020204" pitchFamily="34" charset="0"/>
              </a:rPr>
            </a:br>
            <a:r>
              <a:rPr lang="fr-CA" altLang="en-US" dirty="0">
                <a:latin typeface="Arial" panose="020B0604020202020204" pitchFamily="34" charset="0"/>
              </a:rPr>
              <a:t>calculés par </a:t>
            </a:r>
            <a:r>
              <a:rPr lang="fr-CA" altLang="en-US" dirty="0" err="1">
                <a:latin typeface="Arial" panose="020B0604020202020204" pitchFamily="34" charset="0"/>
              </a:rPr>
              <a:t>GloVe</a:t>
            </a:r>
            <a:endParaRPr lang="fr-CA" altLang="en-US" dirty="0">
              <a:latin typeface="Arial" panose="020B0604020202020204" pitchFamily="34" charset="0"/>
            </a:endParaRPr>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21</a:t>
            </a:fld>
            <a:endParaRPr lang="en-US" altLang="ko-KR" sz="1400">
              <a:latin typeface="Calibri" panose="020F0502020204030204" pitchFamily="34" charset="0"/>
            </a:endParaRPr>
          </a:p>
        </p:txBody>
      </p:sp>
      <p:pic>
        <p:nvPicPr>
          <p:cNvPr id="4" name="Picture 3">
            <a:extLst>
              <a:ext uri="{FF2B5EF4-FFF2-40B4-BE49-F238E27FC236}">
                <a16:creationId xmlns:a16="http://schemas.microsoft.com/office/drawing/2014/main" id="{4A912122-1311-4906-A9FA-C6E17D3C1904}"/>
              </a:ext>
            </a:extLst>
          </p:cNvPr>
          <p:cNvPicPr>
            <a:picLocks noChangeAspect="1"/>
          </p:cNvPicPr>
          <p:nvPr/>
        </p:nvPicPr>
        <p:blipFill>
          <a:blip r:embed="rId2"/>
          <a:stretch>
            <a:fillRect/>
          </a:stretch>
        </p:blipFill>
        <p:spPr>
          <a:xfrm>
            <a:off x="451668" y="1543602"/>
            <a:ext cx="5443489" cy="4473868"/>
          </a:xfrm>
          <a:prstGeom prst="rect">
            <a:avLst/>
          </a:prstGeom>
        </p:spPr>
      </p:pic>
      <p:sp>
        <p:nvSpPr>
          <p:cNvPr id="5" name="TextBox 4">
            <a:extLst>
              <a:ext uri="{FF2B5EF4-FFF2-40B4-BE49-F238E27FC236}">
                <a16:creationId xmlns:a16="http://schemas.microsoft.com/office/drawing/2014/main" id="{89BFB4D1-4B7E-447B-8D56-CE0BF070BBCD}"/>
              </a:ext>
            </a:extLst>
          </p:cNvPr>
          <p:cNvSpPr txBox="1"/>
          <p:nvPr/>
        </p:nvSpPr>
        <p:spPr>
          <a:xfrm>
            <a:off x="5939597" y="1839067"/>
            <a:ext cx="2895600" cy="2031325"/>
          </a:xfrm>
          <a:prstGeom prst="rect">
            <a:avLst/>
          </a:prstGeom>
          <a:noFill/>
        </p:spPr>
        <p:txBody>
          <a:bodyPr wrap="square" rtlCol="0">
            <a:spAutoFit/>
          </a:bodyPr>
          <a:lstStyle/>
          <a:p>
            <a:r>
              <a:rPr lang="fr-CA"/>
              <a:t>GloVe a 6 milliards de mots</a:t>
            </a:r>
          </a:p>
          <a:p>
            <a:endParaRPr lang="fr-CA"/>
          </a:p>
          <a:p>
            <a:r>
              <a:rPr lang="fr-CA"/>
              <a:t>Vecteurs de 100 dimensions</a:t>
            </a:r>
          </a:p>
          <a:p>
            <a:endParaRPr lang="fr-CA"/>
          </a:p>
          <a:p>
            <a:r>
              <a:rPr lang="fr-CA"/>
              <a:t>On voit que les mots apparentés apparaissent les un proche des autres</a:t>
            </a:r>
          </a:p>
        </p:txBody>
      </p:sp>
    </p:spTree>
    <p:extLst>
      <p:ext uri="{BB962C8B-B14F-4D97-AF65-F5344CB8AC3E}">
        <p14:creationId xmlns:p14="http://schemas.microsoft.com/office/powerpoint/2010/main" val="129683477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dirty="0">
                <a:latin typeface="Arial" panose="020B0604020202020204" pitchFamily="34" charset="0"/>
              </a:rPr>
              <a:t>Un </a:t>
            </a:r>
            <a:r>
              <a:rPr lang="fr-CA" altLang="en-US" i="1" dirty="0" err="1">
                <a:latin typeface="Arial" panose="020B0604020202020204" pitchFamily="34" charset="0"/>
              </a:rPr>
              <a:t>word</a:t>
            </a:r>
            <a:r>
              <a:rPr lang="fr-CA" altLang="en-US" i="1" dirty="0">
                <a:latin typeface="Arial" panose="020B0604020202020204" pitchFamily="34" charset="0"/>
              </a:rPr>
              <a:t> </a:t>
            </a:r>
            <a:r>
              <a:rPr lang="fr-CA" altLang="en-US" i="1" dirty="0" err="1">
                <a:latin typeface="Arial" panose="020B0604020202020204" pitchFamily="34" charset="0"/>
              </a:rPr>
              <a:t>embedding</a:t>
            </a:r>
            <a:r>
              <a:rPr lang="fr-CA" altLang="en-US" i="1" dirty="0">
                <a:latin typeface="Arial" panose="020B0604020202020204" pitchFamily="34" charset="0"/>
              </a:rPr>
              <a:t> </a:t>
            </a:r>
            <a:r>
              <a:rPr lang="fr-CA" altLang="en-US" dirty="0">
                <a:latin typeface="Arial" panose="020B0604020202020204" pitchFamily="34" charset="0"/>
              </a:rPr>
              <a:t>peut représenter </a:t>
            </a:r>
            <a:br>
              <a:rPr lang="fr-CA" altLang="en-US" dirty="0">
                <a:latin typeface="Arial" panose="020B0604020202020204" pitchFamily="34" charset="0"/>
              </a:rPr>
            </a:br>
            <a:r>
              <a:rPr lang="fr-CA" altLang="en-US" dirty="0">
                <a:latin typeface="Arial" panose="020B0604020202020204" pitchFamily="34" charset="0"/>
              </a:rPr>
              <a:t>des relations peu triviales</a:t>
            </a:r>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22</a:t>
            </a:fld>
            <a:endParaRPr lang="en-US" altLang="ko-KR" sz="1400">
              <a:latin typeface="Calibri" panose="020F0502020204030204" pitchFamily="34" charset="0"/>
            </a:endParaRPr>
          </a:p>
        </p:txBody>
      </p:sp>
      <p:sp>
        <p:nvSpPr>
          <p:cNvPr id="5" name="TextBox 4">
            <a:extLst>
              <a:ext uri="{FF2B5EF4-FFF2-40B4-BE49-F238E27FC236}">
                <a16:creationId xmlns:a16="http://schemas.microsoft.com/office/drawing/2014/main" id="{89BFB4D1-4B7E-447B-8D56-CE0BF070BBCD}"/>
              </a:ext>
            </a:extLst>
          </p:cNvPr>
          <p:cNvSpPr txBox="1"/>
          <p:nvPr/>
        </p:nvSpPr>
        <p:spPr>
          <a:xfrm>
            <a:off x="697842" y="5630056"/>
            <a:ext cx="7748315" cy="646331"/>
          </a:xfrm>
          <a:prstGeom prst="rect">
            <a:avLst/>
          </a:prstGeom>
          <a:noFill/>
        </p:spPr>
        <p:txBody>
          <a:bodyPr wrap="square" rtlCol="0">
            <a:spAutoFit/>
          </a:bodyPr>
          <a:lstStyle/>
          <a:p>
            <a:r>
              <a:rPr lang="fr-CA" altLang="en-US" dirty="0">
                <a:solidFill>
                  <a:schemeClr val="tx2">
                    <a:lumMod val="60000"/>
                    <a:lumOff val="40000"/>
                  </a:schemeClr>
                </a:solidFill>
                <a:latin typeface="Arial" panose="020B0604020202020204" pitchFamily="34" charset="0"/>
              </a:rPr>
              <a:t>Les </a:t>
            </a:r>
            <a:r>
              <a:rPr lang="fr-CA" altLang="en-US" i="1" dirty="0" err="1">
                <a:solidFill>
                  <a:schemeClr val="tx2">
                    <a:lumMod val="60000"/>
                    <a:lumOff val="40000"/>
                  </a:schemeClr>
                </a:solidFill>
                <a:latin typeface="Arial" panose="020B0604020202020204" pitchFamily="34" charset="0"/>
              </a:rPr>
              <a:t>word</a:t>
            </a:r>
            <a:r>
              <a:rPr lang="fr-CA" altLang="en-US" i="1" dirty="0">
                <a:solidFill>
                  <a:schemeClr val="tx2">
                    <a:lumMod val="60000"/>
                    <a:lumOff val="40000"/>
                  </a:schemeClr>
                </a:solidFill>
                <a:latin typeface="Arial" panose="020B0604020202020204" pitchFamily="34" charset="0"/>
              </a:rPr>
              <a:t> </a:t>
            </a:r>
            <a:r>
              <a:rPr lang="fr-CA" altLang="en-US" i="1" dirty="0" err="1">
                <a:solidFill>
                  <a:schemeClr val="tx2">
                    <a:lumMod val="60000"/>
                    <a:lumOff val="40000"/>
                  </a:schemeClr>
                </a:solidFill>
                <a:latin typeface="Arial" panose="020B0604020202020204" pitchFamily="34" charset="0"/>
              </a:rPr>
              <a:t>embeddings</a:t>
            </a:r>
            <a:r>
              <a:rPr lang="fr-CA" altLang="en-US" i="1" dirty="0">
                <a:solidFill>
                  <a:schemeClr val="tx2">
                    <a:lumMod val="60000"/>
                    <a:lumOff val="40000"/>
                  </a:schemeClr>
                </a:solidFill>
                <a:latin typeface="Arial" panose="020B0604020202020204" pitchFamily="34" charset="0"/>
              </a:rPr>
              <a:t> </a:t>
            </a:r>
            <a:r>
              <a:rPr lang="fr-CA" altLang="en-US" dirty="0">
                <a:solidFill>
                  <a:schemeClr val="tx2">
                    <a:lumMod val="60000"/>
                    <a:lumOff val="40000"/>
                  </a:schemeClr>
                </a:solidFill>
                <a:latin typeface="Arial" panose="020B0604020202020204" pitchFamily="34" charset="0"/>
              </a:rPr>
              <a:t>de chacun de ces mots permettent de répondre à la question «Quel est le mot similaire à C comme B est similaire à A ?»</a:t>
            </a:r>
            <a:endParaRPr lang="en-US" dirty="0">
              <a:solidFill>
                <a:schemeClr val="tx2">
                  <a:lumMod val="60000"/>
                  <a:lumOff val="40000"/>
                </a:schemeClr>
              </a:solidFill>
            </a:endParaRPr>
          </a:p>
        </p:txBody>
      </p:sp>
      <p:pic>
        <p:nvPicPr>
          <p:cNvPr id="3" name="Picture 2">
            <a:extLst>
              <a:ext uri="{FF2B5EF4-FFF2-40B4-BE49-F238E27FC236}">
                <a16:creationId xmlns:a16="http://schemas.microsoft.com/office/drawing/2014/main" id="{A5FD3259-9EBE-4C4F-8187-7BEF46EEFD27}"/>
              </a:ext>
            </a:extLst>
          </p:cNvPr>
          <p:cNvPicPr>
            <a:picLocks noChangeAspect="1"/>
          </p:cNvPicPr>
          <p:nvPr/>
        </p:nvPicPr>
        <p:blipFill>
          <a:blip r:embed="rId2"/>
          <a:stretch>
            <a:fillRect/>
          </a:stretch>
        </p:blipFill>
        <p:spPr>
          <a:xfrm>
            <a:off x="864642" y="1481568"/>
            <a:ext cx="7086178" cy="3985975"/>
          </a:xfrm>
          <a:prstGeom prst="rect">
            <a:avLst/>
          </a:prstGeom>
        </p:spPr>
      </p:pic>
    </p:spTree>
    <p:extLst>
      <p:ext uri="{BB962C8B-B14F-4D97-AF65-F5344CB8AC3E}">
        <p14:creationId xmlns:p14="http://schemas.microsoft.com/office/powerpoint/2010/main" val="144316896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951A0312-4847-486A-AA12-7C8AB18BA3C7}"/>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Apprentissage profond et</a:t>
            </a:r>
            <a:br>
              <a:rPr lang="fr-CA" altLang="ko-KR" dirty="0">
                <a:latin typeface="Arial" panose="020B0604020202020204" pitchFamily="34" charset="0"/>
              </a:rPr>
            </a:br>
            <a:r>
              <a:rPr lang="fr-CA" altLang="ko-KR" dirty="0">
                <a:latin typeface="Arial" panose="020B0604020202020204" pitchFamily="34" charset="0"/>
              </a:rPr>
              <a:t> traitement du langage naturel</a:t>
            </a:r>
          </a:p>
        </p:txBody>
      </p:sp>
      <p:sp>
        <p:nvSpPr>
          <p:cNvPr id="21506" name="Rectangle 3">
            <a:extLst>
              <a:ext uri="{FF2B5EF4-FFF2-40B4-BE49-F238E27FC236}">
                <a16:creationId xmlns:a16="http://schemas.microsoft.com/office/drawing/2014/main" id="{27F2368C-1AA9-4826-A792-30C5A5588C0D}"/>
              </a:ext>
            </a:extLst>
          </p:cNvPr>
          <p:cNvSpPr>
            <a:spLocks noGrp="1" noChangeArrowheads="1"/>
          </p:cNvSpPr>
          <p:nvPr>
            <p:ph idx="1"/>
          </p:nvPr>
        </p:nvSpPr>
        <p:spPr/>
        <p:txBody>
          <a:bodyPr/>
          <a:lstStyle/>
          <a:p>
            <a:pPr eaLnBrk="1" hangingPunct="1"/>
            <a:r>
              <a:rPr lang="fr-CA" altLang="ko-KR" dirty="0"/>
              <a:t>Un pipeline traditionnel du traitement du langage naturel implique des spécifications et des éditions de connaissances expertes de façon manuelle en plus des algorithmes d’inférence automatiques (notamment probabiliste). </a:t>
            </a:r>
          </a:p>
          <a:p>
            <a:pPr eaLnBrk="1" hangingPunct="1"/>
            <a:endParaRPr lang="fr-CA" altLang="ko-KR" dirty="0"/>
          </a:p>
          <a:p>
            <a:pPr eaLnBrk="1" hangingPunct="1"/>
            <a:r>
              <a:rPr lang="fr-CA" altLang="ko-KR" dirty="0"/>
              <a:t>Un pipeline de traitement du langage naturel par un apprentissage profond de bout-en-bout, représente le traitement comme une seule fonction (approximée par un réseau de neurone). </a:t>
            </a:r>
          </a:p>
          <a:p>
            <a:pPr eaLnBrk="1" hangingPunct="1"/>
            <a:endParaRPr lang="fr-CA" altLang="ko-KR" dirty="0"/>
          </a:p>
          <a:p>
            <a:pPr eaLnBrk="1" hangingPunct="1"/>
            <a:r>
              <a:rPr lang="fr-CA" altLang="ko-KR" dirty="0"/>
              <a:t>Aujourd’hui biens des tâches du traitement du langage naturel sont effectuées par des réseaux de neurones profonds de bout-en-bout. </a:t>
            </a:r>
          </a:p>
        </p:txBody>
      </p:sp>
      <p:sp>
        <p:nvSpPr>
          <p:cNvPr id="21507" name="Espace réservé de la date 6">
            <a:extLst>
              <a:ext uri="{FF2B5EF4-FFF2-40B4-BE49-F238E27FC236}">
                <a16:creationId xmlns:a16="http://schemas.microsoft.com/office/drawing/2014/main" id="{554B6709-0D5E-4EAC-A8DD-3E9FD0B342C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1508" name="Espace réservé du pied de page 7">
            <a:extLst>
              <a:ext uri="{FF2B5EF4-FFF2-40B4-BE49-F238E27FC236}">
                <a16:creationId xmlns:a16="http://schemas.microsoft.com/office/drawing/2014/main" id="{2BFFDF21-DDF7-4DCF-AD80-AAE1755670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1509" name="Espace réservé du numéro de diapositive 1">
            <a:extLst>
              <a:ext uri="{FF2B5EF4-FFF2-40B4-BE49-F238E27FC236}">
                <a16:creationId xmlns:a16="http://schemas.microsoft.com/office/drawing/2014/main" id="{D5DFC968-4AD5-4815-9315-89AC8A8DF3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B95C6C9F-110F-4CA4-87DF-603383FBB730}" type="slidenum">
              <a:rPr lang="en-US" altLang="ko-KR" sz="1400">
                <a:latin typeface="Calibri" panose="020F0502020204030204" pitchFamily="34" charset="0"/>
              </a:rPr>
              <a:pPr eaLnBrk="1" hangingPunct="1"/>
              <a:t>3</a:t>
            </a:fld>
            <a:endParaRPr lang="en-US" altLang="ko-KR" sz="1400">
              <a:latin typeface="Calibri" panose="020F0502020204030204" pitchFamily="3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05C5D772-EC37-4469-A385-737A1A07227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Sujets couverts</a:t>
            </a:r>
          </a:p>
        </p:txBody>
      </p:sp>
      <p:sp>
        <p:nvSpPr>
          <p:cNvPr id="19458" name="Rectangle 3">
            <a:extLst>
              <a:ext uri="{FF2B5EF4-FFF2-40B4-BE49-F238E27FC236}">
                <a16:creationId xmlns:a16="http://schemas.microsoft.com/office/drawing/2014/main" id="{B426BC12-65E3-4555-B092-5EBB3954A320}"/>
              </a:ext>
            </a:extLst>
          </p:cNvPr>
          <p:cNvSpPr>
            <a:spLocks noGrp="1" noChangeArrowheads="1"/>
          </p:cNvSpPr>
          <p:nvPr>
            <p:ph idx="1"/>
          </p:nvPr>
        </p:nvSpPr>
        <p:spPr/>
        <p:txBody>
          <a:bodyPr/>
          <a:lstStyle/>
          <a:p>
            <a:pPr eaLnBrk="1" hangingPunct="1"/>
            <a:r>
              <a:rPr lang="fr-CA" altLang="ko-KR" dirty="0"/>
              <a:t>Réseau de neurones récurrent (RNN)</a:t>
            </a:r>
          </a:p>
          <a:p>
            <a:r>
              <a:rPr lang="fr-CA" altLang="ko-KR" dirty="0"/>
              <a:t>Représentation des mots par des </a:t>
            </a:r>
            <a:r>
              <a:rPr lang="fr-CA" altLang="ko-KR" i="1" dirty="0"/>
              <a:t>Word </a:t>
            </a:r>
            <a:r>
              <a:rPr lang="fr-CA" altLang="ko-KR" i="1" dirty="0" err="1"/>
              <a:t>embeddings</a:t>
            </a:r>
            <a:endParaRPr lang="fr-CA" altLang="ko-KR" i="1" dirty="0"/>
          </a:p>
          <a:p>
            <a:r>
              <a:rPr lang="fr-CA" altLang="ko-KR" dirty="0"/>
              <a:t>Application à l’étiquetage grammaticale</a:t>
            </a:r>
          </a:p>
        </p:txBody>
      </p:sp>
      <p:sp>
        <p:nvSpPr>
          <p:cNvPr id="19459" name="Espace réservé de la date 6">
            <a:extLst>
              <a:ext uri="{FF2B5EF4-FFF2-40B4-BE49-F238E27FC236}">
                <a16:creationId xmlns:a16="http://schemas.microsoft.com/office/drawing/2014/main" id="{49C9A8CB-24A9-4CDD-8FA5-8BE7243DD93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19460" name="Espace réservé du pied de page 7">
            <a:extLst>
              <a:ext uri="{FF2B5EF4-FFF2-40B4-BE49-F238E27FC236}">
                <a16:creationId xmlns:a16="http://schemas.microsoft.com/office/drawing/2014/main" id="{2754B8AE-26BF-4A2E-A10A-5C642CFD2E0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19461" name="Espace réservé du numéro de diapositive 1">
            <a:extLst>
              <a:ext uri="{FF2B5EF4-FFF2-40B4-BE49-F238E27FC236}">
                <a16:creationId xmlns:a16="http://schemas.microsoft.com/office/drawing/2014/main" id="{6E48D095-2493-478D-9696-4371ED444D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515E1686-60BE-48F9-A1D5-0B334D8F4696}" type="slidenum">
              <a:rPr lang="en-US" altLang="ko-KR" sz="1400">
                <a:latin typeface="Calibri" panose="020F0502020204030204" pitchFamily="34" charset="0"/>
              </a:rPr>
              <a:pPr eaLnBrk="1" hangingPunct="1"/>
              <a:t>4</a:t>
            </a:fld>
            <a:endParaRPr lang="en-US" altLang="ko-KR" sz="1400">
              <a:latin typeface="Calibri" panose="020F0502020204030204" pitchFamily="34"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Réseau de neurone récurrent</a:t>
            </a:r>
          </a:p>
        </p:txBody>
      </p:sp>
      <p:sp>
        <p:nvSpPr>
          <p:cNvPr id="29698" name="Rectangle 3">
            <a:extLst>
              <a:ext uri="{FF2B5EF4-FFF2-40B4-BE49-F238E27FC236}">
                <a16:creationId xmlns:a16="http://schemas.microsoft.com/office/drawing/2014/main" id="{921C408D-CC23-41DB-B791-F54E9DE80EC4}"/>
              </a:ext>
            </a:extLst>
          </p:cNvPr>
          <p:cNvSpPr>
            <a:spLocks noGrp="1" noChangeArrowheads="1"/>
          </p:cNvSpPr>
          <p:nvPr>
            <p:ph idx="1"/>
          </p:nvPr>
        </p:nvSpPr>
        <p:spPr>
          <a:xfrm>
            <a:off x="457200" y="1290415"/>
            <a:ext cx="7857067" cy="365125"/>
          </a:xfrm>
        </p:spPr>
        <p:txBody>
          <a:bodyPr/>
          <a:lstStyle/>
          <a:p>
            <a:pPr eaLnBrk="1" hangingPunct="1"/>
            <a:r>
              <a:rPr lang="fr-CA" altLang="ko-KR" dirty="0"/>
              <a:t>En anglais: </a:t>
            </a:r>
            <a:r>
              <a:rPr lang="fr-CA" altLang="ko-KR" i="1" dirty="0" err="1"/>
              <a:t>Recursive</a:t>
            </a:r>
            <a:r>
              <a:rPr lang="fr-CA" altLang="ko-KR" i="1" dirty="0"/>
              <a:t> Neural Network </a:t>
            </a:r>
            <a:r>
              <a:rPr lang="fr-CA" altLang="ko-KR" dirty="0"/>
              <a:t>(RNN)</a:t>
            </a: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5</a:t>
            </a:fld>
            <a:endParaRPr lang="en-US" altLang="ko-KR" sz="1400">
              <a:latin typeface="Calibri" panose="020F0502020204030204" pitchFamily="34" charset="0"/>
            </a:endParaRPr>
          </a:p>
        </p:txBody>
      </p:sp>
      <p:pic>
        <p:nvPicPr>
          <p:cNvPr id="3" name="Picture 2">
            <a:extLst>
              <a:ext uri="{FF2B5EF4-FFF2-40B4-BE49-F238E27FC236}">
                <a16:creationId xmlns:a16="http://schemas.microsoft.com/office/drawing/2014/main" id="{E3A30471-0600-4563-9778-FC1FAA6A7588}"/>
              </a:ext>
            </a:extLst>
          </p:cNvPr>
          <p:cNvPicPr>
            <a:picLocks noChangeAspect="1"/>
          </p:cNvPicPr>
          <p:nvPr/>
        </p:nvPicPr>
        <p:blipFill>
          <a:blip r:embed="rId3"/>
          <a:stretch>
            <a:fillRect/>
          </a:stretch>
        </p:blipFill>
        <p:spPr>
          <a:xfrm>
            <a:off x="970532" y="1840562"/>
            <a:ext cx="1485657" cy="1915954"/>
          </a:xfrm>
          <a:prstGeom prst="rect">
            <a:avLst/>
          </a:prstGeom>
        </p:spPr>
      </p:pic>
      <p:pic>
        <p:nvPicPr>
          <p:cNvPr id="8" name="Picture 7">
            <a:extLst>
              <a:ext uri="{FF2B5EF4-FFF2-40B4-BE49-F238E27FC236}">
                <a16:creationId xmlns:a16="http://schemas.microsoft.com/office/drawing/2014/main" id="{50E4467A-B6B7-4981-AFEE-7CDBFBAF905D}"/>
              </a:ext>
            </a:extLst>
          </p:cNvPr>
          <p:cNvPicPr>
            <a:picLocks noChangeAspect="1"/>
          </p:cNvPicPr>
          <p:nvPr/>
        </p:nvPicPr>
        <p:blipFill>
          <a:blip r:embed="rId4"/>
          <a:stretch>
            <a:fillRect/>
          </a:stretch>
        </p:blipFill>
        <p:spPr>
          <a:xfrm>
            <a:off x="3021012" y="1840562"/>
            <a:ext cx="4666721" cy="1915956"/>
          </a:xfrm>
          <a:prstGeom prst="rect">
            <a:avLst/>
          </a:prstGeom>
        </p:spPr>
      </p:pic>
      <p:sp>
        <p:nvSpPr>
          <p:cNvPr id="14" name="Rectangle 3">
            <a:extLst>
              <a:ext uri="{FF2B5EF4-FFF2-40B4-BE49-F238E27FC236}">
                <a16:creationId xmlns:a16="http://schemas.microsoft.com/office/drawing/2014/main" id="{1552FF3D-3F43-4BCA-9914-CF982845D457}"/>
              </a:ext>
            </a:extLst>
          </p:cNvPr>
          <p:cNvSpPr txBox="1">
            <a:spLocks noChangeArrowheads="1"/>
          </p:cNvSpPr>
          <p:nvPr/>
        </p:nvSpPr>
        <p:spPr bwMode="auto">
          <a:xfrm>
            <a:off x="457200" y="4350487"/>
            <a:ext cx="8195734" cy="1915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b="1" dirty="0" err="1"/>
              <a:t>Hypothèse</a:t>
            </a:r>
            <a:r>
              <a:rPr lang="en-CA" altLang="ko-KR" b="1" dirty="0"/>
              <a:t> </a:t>
            </a:r>
            <a:r>
              <a:rPr lang="en-CA" altLang="ko-KR" b="1" dirty="0" err="1"/>
              <a:t>Markovienne</a:t>
            </a:r>
            <a:r>
              <a:rPr lang="en-CA" altLang="ko-KR" dirty="0"/>
              <a:t>: </a:t>
            </a:r>
            <a:r>
              <a:rPr lang="en-CA" altLang="ko-KR" dirty="0" err="1"/>
              <a:t>l’état</a:t>
            </a:r>
            <a:r>
              <a:rPr lang="en-CA" altLang="ko-KR" dirty="0"/>
              <a:t> cache </a:t>
            </a:r>
            <a:r>
              <a:rPr lang="en-CA" altLang="ko-KR" dirty="0" err="1"/>
              <a:t>z</a:t>
            </a:r>
            <a:r>
              <a:rPr lang="en-CA" altLang="ko-KR" baseline="-25000" dirty="0" err="1"/>
              <a:t>t</a:t>
            </a:r>
            <a:r>
              <a:rPr lang="en-CA" altLang="ko-KR" dirty="0"/>
              <a:t> </a:t>
            </a:r>
            <a:r>
              <a:rPr lang="en-CA" altLang="ko-KR" dirty="0" err="1"/>
              <a:t>suffit</a:t>
            </a:r>
            <a:r>
              <a:rPr lang="en-CA" altLang="ko-KR" dirty="0"/>
              <a:t> pour representer </a:t>
            </a:r>
            <a:r>
              <a:rPr lang="en-CA" altLang="ko-KR" dirty="0" err="1"/>
              <a:t>l’information</a:t>
            </a:r>
            <a:r>
              <a:rPr lang="en-CA" altLang="ko-KR" dirty="0"/>
              <a:t> de </a:t>
            </a:r>
            <a:r>
              <a:rPr lang="en-CA" altLang="ko-KR" dirty="0" err="1"/>
              <a:t>toutes</a:t>
            </a:r>
            <a:r>
              <a:rPr lang="en-CA" altLang="ko-KR" dirty="0"/>
              <a:t> les entrée </a:t>
            </a:r>
            <a:r>
              <a:rPr lang="en-CA" altLang="ko-KR" dirty="0" err="1"/>
              <a:t>précédentes</a:t>
            </a:r>
            <a:endParaRPr lang="en-CA" altLang="ko-KR" dirty="0"/>
          </a:p>
          <a:p>
            <a:r>
              <a:rPr lang="en-CA" altLang="ko-KR" dirty="0" err="1"/>
              <a:t>Notons</a:t>
            </a:r>
            <a:r>
              <a:rPr lang="en-CA" altLang="ko-KR" dirty="0"/>
              <a:t> </a:t>
            </a:r>
            <a:r>
              <a:rPr lang="en-CA" altLang="ko-KR" i="1" dirty="0" err="1"/>
              <a:t>z</a:t>
            </a:r>
            <a:r>
              <a:rPr lang="en-CA" altLang="ko-KR" i="1" baseline="-25000" dirty="0" err="1"/>
              <a:t>t</a:t>
            </a:r>
            <a:r>
              <a:rPr lang="en-CA" altLang="ko-KR" i="1" dirty="0"/>
              <a:t>=</a:t>
            </a:r>
            <a:r>
              <a:rPr lang="en-CA" altLang="ko-KR" i="1" dirty="0" err="1"/>
              <a:t>f</a:t>
            </a:r>
            <a:r>
              <a:rPr lang="en-CA" altLang="ko-KR" i="1" baseline="-25000" dirty="0" err="1"/>
              <a:t>w</a:t>
            </a:r>
            <a:r>
              <a:rPr lang="en-CA" altLang="ko-KR" i="1" dirty="0"/>
              <a:t>(z</a:t>
            </a:r>
            <a:r>
              <a:rPr lang="en-CA" altLang="ko-KR" i="1" baseline="-25000" dirty="0"/>
              <a:t>t-1</a:t>
            </a:r>
            <a:r>
              <a:rPr lang="en-CA" altLang="ko-KR" i="1" dirty="0"/>
              <a:t>,x</a:t>
            </a:r>
            <a:r>
              <a:rPr lang="en-CA" altLang="ko-KR" i="1" baseline="-25000" dirty="0"/>
              <a:t>t</a:t>
            </a:r>
            <a:r>
              <a:rPr lang="en-CA" altLang="ko-KR" i="1" dirty="0"/>
              <a:t>), </a:t>
            </a:r>
            <a:r>
              <a:rPr lang="en-CA" altLang="ko-KR" i="1" dirty="0" err="1"/>
              <a:t>f</a:t>
            </a:r>
            <a:r>
              <a:rPr lang="en-CA" altLang="ko-KR" i="1" baseline="-25000" dirty="0" err="1"/>
              <a:t>w</a:t>
            </a:r>
            <a:r>
              <a:rPr lang="en-CA" altLang="ko-KR" i="1" baseline="-25000" dirty="0"/>
              <a:t> </a:t>
            </a:r>
            <a:r>
              <a:rPr lang="en-CA" altLang="ko-KR" i="1" dirty="0"/>
              <a:t> </a:t>
            </a:r>
            <a:r>
              <a:rPr lang="en-CA" altLang="ko-KR" dirty="0" err="1"/>
              <a:t>étant</a:t>
            </a:r>
            <a:r>
              <a:rPr lang="en-CA" altLang="ko-KR" dirty="0"/>
              <a:t> la function </a:t>
            </a:r>
            <a:r>
              <a:rPr lang="en-CA" altLang="ko-KR" dirty="0" err="1"/>
              <a:t>paramétrique</a:t>
            </a:r>
            <a:r>
              <a:rPr lang="en-CA" altLang="ko-KR" dirty="0"/>
              <a:t> apprise par le reseau</a:t>
            </a:r>
          </a:p>
          <a:p>
            <a:r>
              <a:rPr lang="en-CA" altLang="ko-KR" dirty="0"/>
              <a:t>On </a:t>
            </a:r>
            <a:r>
              <a:rPr lang="en-CA" altLang="ko-KR" dirty="0" err="1"/>
              <a:t>peut</a:t>
            </a:r>
            <a:r>
              <a:rPr lang="en-CA" altLang="ko-KR" dirty="0"/>
              <a:t> </a:t>
            </a:r>
            <a:r>
              <a:rPr lang="en-CA" altLang="ko-KR" dirty="0" err="1"/>
              <a:t>montrer</a:t>
            </a:r>
            <a:r>
              <a:rPr lang="en-CA" altLang="ko-KR" dirty="0"/>
              <a:t> que </a:t>
            </a:r>
            <a:r>
              <a:rPr lang="en-CA" altLang="ko-KR" i="1" dirty="0" err="1"/>
              <a:t>f</a:t>
            </a:r>
            <a:r>
              <a:rPr lang="en-CA" altLang="ko-KR" i="1" baseline="-25000" dirty="0" err="1"/>
              <a:t>w</a:t>
            </a:r>
            <a:r>
              <a:rPr lang="en-CA" altLang="ko-KR" dirty="0"/>
              <a:t> </a:t>
            </a:r>
            <a:r>
              <a:rPr lang="en-CA" altLang="ko-KR" dirty="0" err="1"/>
              <a:t>est</a:t>
            </a:r>
            <a:r>
              <a:rPr lang="en-CA" altLang="ko-KR" dirty="0"/>
              <a:t> un </a:t>
            </a:r>
            <a:r>
              <a:rPr lang="en-CA" altLang="ko-KR" b="1" dirty="0" err="1"/>
              <a:t>processus</a:t>
            </a:r>
            <a:r>
              <a:rPr lang="en-CA" altLang="ko-KR" b="1" dirty="0"/>
              <a:t> </a:t>
            </a:r>
            <a:r>
              <a:rPr lang="en-CA" altLang="ko-KR" b="1" dirty="0" err="1"/>
              <a:t>homogène</a:t>
            </a:r>
            <a:r>
              <a:rPr lang="en-CA" altLang="ko-KR" b="1" dirty="0"/>
              <a:t> </a:t>
            </a:r>
            <a:r>
              <a:rPr lang="en-CA" altLang="ko-KR" b="1" dirty="0" err="1"/>
              <a:t>en</a:t>
            </a:r>
            <a:r>
              <a:rPr lang="en-CA" altLang="ko-KR" b="1" dirty="0"/>
              <a:t> temps</a:t>
            </a:r>
            <a:r>
              <a:rPr lang="en-CA" altLang="ko-KR" dirty="0"/>
              <a:t>. C.-à-d., les </a:t>
            </a:r>
            <a:r>
              <a:rPr lang="en-CA" altLang="ko-KR" dirty="0" err="1"/>
              <a:t>lois</a:t>
            </a:r>
            <a:r>
              <a:rPr lang="en-CA" altLang="ko-KR" dirty="0"/>
              <a:t> de </a:t>
            </a:r>
            <a:r>
              <a:rPr lang="en-CA" altLang="ko-KR" dirty="0" err="1"/>
              <a:t>changement</a:t>
            </a:r>
            <a:r>
              <a:rPr lang="en-CA" altLang="ko-KR" dirty="0"/>
              <a:t> sous-</a:t>
            </a:r>
            <a:r>
              <a:rPr lang="en-CA" altLang="ko-KR" dirty="0" err="1"/>
              <a:t>jacents</a:t>
            </a:r>
            <a:r>
              <a:rPr lang="en-CA" altLang="ko-KR" dirty="0"/>
              <a:t> à </a:t>
            </a:r>
            <a:r>
              <a:rPr lang="en-CA" altLang="ko-KR" dirty="0" err="1"/>
              <a:t>f</a:t>
            </a:r>
            <a:r>
              <a:rPr lang="en-CA" altLang="ko-KR" baseline="-25000" dirty="0" err="1"/>
              <a:t>w</a:t>
            </a:r>
            <a:r>
              <a:rPr lang="en-CA" altLang="ko-KR" dirty="0"/>
              <a:t> </a:t>
            </a:r>
            <a:r>
              <a:rPr lang="en-CA" altLang="ko-KR" dirty="0" err="1"/>
              <a:t>sont</a:t>
            </a:r>
            <a:r>
              <a:rPr lang="en-CA" altLang="ko-KR" dirty="0"/>
              <a:t> </a:t>
            </a:r>
            <a:r>
              <a:rPr lang="en-CA" altLang="ko-KR" dirty="0" err="1"/>
              <a:t>invariables</a:t>
            </a:r>
            <a:r>
              <a:rPr lang="en-CA" altLang="ko-KR" dirty="0"/>
              <a:t>.</a:t>
            </a:r>
            <a:endParaRPr lang="fr-CA" altLang="ko-KR" dirty="0"/>
          </a:p>
        </p:txBody>
      </p:sp>
      <p:sp>
        <p:nvSpPr>
          <p:cNvPr id="16" name="Rectangle 3">
            <a:extLst>
              <a:ext uri="{FF2B5EF4-FFF2-40B4-BE49-F238E27FC236}">
                <a16:creationId xmlns:a16="http://schemas.microsoft.com/office/drawing/2014/main" id="{EF9D0A05-185A-48DA-B720-624862CB423B}"/>
              </a:ext>
            </a:extLst>
          </p:cNvPr>
          <p:cNvSpPr txBox="1">
            <a:spLocks noChangeArrowheads="1"/>
          </p:cNvSpPr>
          <p:nvPr/>
        </p:nvSpPr>
        <p:spPr bwMode="auto">
          <a:xfrm>
            <a:off x="457200" y="3669138"/>
            <a:ext cx="5890684" cy="508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a:t>z : </a:t>
            </a:r>
            <a:r>
              <a:rPr lang="en-CA" altLang="ko-KR" dirty="0" err="1"/>
              <a:t>couche</a:t>
            </a:r>
            <a:r>
              <a:rPr lang="en-CA" altLang="ko-KR" dirty="0"/>
              <a:t> (</a:t>
            </a:r>
            <a:r>
              <a:rPr lang="en-CA" altLang="ko-KR" dirty="0" err="1"/>
              <a:t>état</a:t>
            </a:r>
            <a:r>
              <a:rPr lang="en-CA" altLang="ko-KR" dirty="0"/>
              <a:t>) cache</a:t>
            </a:r>
          </a:p>
          <a:p>
            <a:r>
              <a:rPr lang="el-GR" altLang="ko-KR" dirty="0"/>
              <a:t>Δ</a:t>
            </a:r>
            <a:r>
              <a:rPr lang="en-CA" altLang="ko-KR" dirty="0"/>
              <a:t> </a:t>
            </a:r>
            <a:r>
              <a:rPr lang="en-CA" altLang="ko-KR" dirty="0" err="1"/>
              <a:t>est</a:t>
            </a:r>
            <a:r>
              <a:rPr lang="en-CA" altLang="ko-KR" dirty="0"/>
              <a:t> un </a:t>
            </a:r>
            <a:r>
              <a:rPr lang="en-CA" altLang="ko-KR" dirty="0" err="1"/>
              <a:t>délai</a:t>
            </a:r>
            <a:endParaRPr lang="en-CA" altLang="ko-KR" dirty="0"/>
          </a:p>
        </p:txBody>
      </p:sp>
    </p:spTree>
    <p:extLst>
      <p:ext uri="{BB962C8B-B14F-4D97-AF65-F5344CB8AC3E}">
        <p14:creationId xmlns:p14="http://schemas.microsoft.com/office/powerpoint/2010/main" val="33631060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RNN plus expressif que </a:t>
            </a:r>
            <a:r>
              <a:rPr lang="fr-CA" altLang="ko-KR" i="1" dirty="0" err="1">
                <a:latin typeface="Arial" panose="020B0604020202020204" pitchFamily="34" charset="0"/>
              </a:rPr>
              <a:t>Feedfoward</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6</a:t>
            </a:fld>
            <a:endParaRPr lang="en-US" altLang="ko-KR" sz="1400">
              <a:latin typeface="Calibri" panose="020F0502020204030204" pitchFamily="34" charset="0"/>
            </a:endParaRPr>
          </a:p>
        </p:txBody>
      </p:sp>
      <p:pic>
        <p:nvPicPr>
          <p:cNvPr id="3" name="Picture 2">
            <a:extLst>
              <a:ext uri="{FF2B5EF4-FFF2-40B4-BE49-F238E27FC236}">
                <a16:creationId xmlns:a16="http://schemas.microsoft.com/office/drawing/2014/main" id="{E3A30471-0600-4563-9778-FC1FAA6A7588}"/>
              </a:ext>
            </a:extLst>
          </p:cNvPr>
          <p:cNvPicPr>
            <a:picLocks noChangeAspect="1"/>
          </p:cNvPicPr>
          <p:nvPr/>
        </p:nvPicPr>
        <p:blipFill>
          <a:blip r:embed="rId3"/>
          <a:stretch>
            <a:fillRect/>
          </a:stretch>
        </p:blipFill>
        <p:spPr>
          <a:xfrm>
            <a:off x="970532" y="1840562"/>
            <a:ext cx="1485657" cy="1915954"/>
          </a:xfrm>
          <a:prstGeom prst="rect">
            <a:avLst/>
          </a:prstGeom>
        </p:spPr>
      </p:pic>
      <p:pic>
        <p:nvPicPr>
          <p:cNvPr id="8" name="Picture 7">
            <a:extLst>
              <a:ext uri="{FF2B5EF4-FFF2-40B4-BE49-F238E27FC236}">
                <a16:creationId xmlns:a16="http://schemas.microsoft.com/office/drawing/2014/main" id="{50E4467A-B6B7-4981-AFEE-7CDBFBAF905D}"/>
              </a:ext>
            </a:extLst>
          </p:cNvPr>
          <p:cNvPicPr>
            <a:picLocks noChangeAspect="1"/>
          </p:cNvPicPr>
          <p:nvPr/>
        </p:nvPicPr>
        <p:blipFill>
          <a:blip r:embed="rId4"/>
          <a:stretch>
            <a:fillRect/>
          </a:stretch>
        </p:blipFill>
        <p:spPr>
          <a:xfrm>
            <a:off x="3021012" y="1840562"/>
            <a:ext cx="4666721" cy="1915956"/>
          </a:xfrm>
          <a:prstGeom prst="rect">
            <a:avLst/>
          </a:prstGeom>
        </p:spPr>
      </p:pic>
      <p:sp>
        <p:nvSpPr>
          <p:cNvPr id="14" name="Rectangle 3">
            <a:extLst>
              <a:ext uri="{FF2B5EF4-FFF2-40B4-BE49-F238E27FC236}">
                <a16:creationId xmlns:a16="http://schemas.microsoft.com/office/drawing/2014/main" id="{1552FF3D-3F43-4BCA-9914-CF982845D457}"/>
              </a:ext>
            </a:extLst>
          </p:cNvPr>
          <p:cNvSpPr txBox="1">
            <a:spLocks noChangeArrowheads="1"/>
          </p:cNvSpPr>
          <p:nvPr/>
        </p:nvSpPr>
        <p:spPr bwMode="auto">
          <a:xfrm>
            <a:off x="457200" y="4350487"/>
            <a:ext cx="8261350" cy="16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i="1" dirty="0" err="1"/>
              <a:t>z</a:t>
            </a:r>
            <a:r>
              <a:rPr lang="en-CA" altLang="ko-KR" i="1" baseline="-25000" dirty="0" err="1"/>
              <a:t>t</a:t>
            </a:r>
            <a:r>
              <a:rPr lang="en-CA" altLang="ko-KR" i="1" dirty="0"/>
              <a:t>=</a:t>
            </a:r>
            <a:r>
              <a:rPr lang="en-CA" altLang="ko-KR" i="1" dirty="0" err="1"/>
              <a:t>f</a:t>
            </a:r>
            <a:r>
              <a:rPr lang="en-CA" altLang="ko-KR" i="1" baseline="-25000" dirty="0" err="1"/>
              <a:t>w</a:t>
            </a:r>
            <a:r>
              <a:rPr lang="en-CA" altLang="ko-KR" i="1" dirty="0"/>
              <a:t>(z</a:t>
            </a:r>
            <a:r>
              <a:rPr lang="en-CA" altLang="ko-KR" i="1" baseline="-25000" dirty="0"/>
              <a:t>t-1</a:t>
            </a:r>
            <a:r>
              <a:rPr lang="en-CA" altLang="ko-KR" i="1" dirty="0"/>
              <a:t>,x</a:t>
            </a:r>
            <a:r>
              <a:rPr lang="en-CA" altLang="ko-KR" i="1" baseline="-25000" dirty="0"/>
              <a:t>t</a:t>
            </a:r>
            <a:r>
              <a:rPr lang="en-CA" altLang="ko-KR" i="1" dirty="0"/>
              <a:t>), </a:t>
            </a:r>
            <a:r>
              <a:rPr lang="en-CA" altLang="ko-KR" i="1" dirty="0" err="1"/>
              <a:t>f</a:t>
            </a:r>
            <a:r>
              <a:rPr lang="en-CA" altLang="ko-KR" i="1" baseline="-25000" dirty="0" err="1"/>
              <a:t>w</a:t>
            </a:r>
            <a:r>
              <a:rPr lang="en-CA" altLang="ko-KR" i="1" baseline="-25000" dirty="0"/>
              <a:t> </a:t>
            </a:r>
            <a:r>
              <a:rPr lang="en-CA" altLang="ko-KR" i="1" dirty="0"/>
              <a:t> </a:t>
            </a:r>
            <a:r>
              <a:rPr lang="en-CA" altLang="ko-KR" dirty="0" err="1"/>
              <a:t>étant</a:t>
            </a:r>
            <a:r>
              <a:rPr lang="en-CA" altLang="ko-KR" dirty="0"/>
              <a:t> la function </a:t>
            </a:r>
            <a:r>
              <a:rPr lang="en-CA" altLang="ko-KR" dirty="0" err="1"/>
              <a:t>paramétrique</a:t>
            </a:r>
            <a:r>
              <a:rPr lang="en-CA" altLang="ko-KR" dirty="0"/>
              <a:t> apprise par le reseau</a:t>
            </a:r>
          </a:p>
          <a:p>
            <a:r>
              <a:rPr lang="en-CA" altLang="ko-KR" dirty="0"/>
              <a:t>On </a:t>
            </a:r>
            <a:r>
              <a:rPr lang="en-CA" altLang="ko-KR" dirty="0" err="1"/>
              <a:t>peut</a:t>
            </a:r>
            <a:r>
              <a:rPr lang="en-CA" altLang="ko-KR" dirty="0"/>
              <a:t> </a:t>
            </a:r>
            <a:r>
              <a:rPr lang="en-CA" altLang="ko-KR" dirty="0" err="1"/>
              <a:t>montrer</a:t>
            </a:r>
            <a:r>
              <a:rPr lang="en-CA" altLang="ko-KR" dirty="0"/>
              <a:t> que </a:t>
            </a:r>
            <a:r>
              <a:rPr lang="en-CA" altLang="ko-KR" i="1" dirty="0" err="1"/>
              <a:t>f</a:t>
            </a:r>
            <a:r>
              <a:rPr lang="en-CA" altLang="ko-KR" i="1" baseline="-25000" dirty="0" err="1"/>
              <a:t>w</a:t>
            </a:r>
            <a:r>
              <a:rPr lang="en-CA" altLang="ko-KR" dirty="0"/>
              <a:t> </a:t>
            </a:r>
            <a:r>
              <a:rPr lang="en-CA" altLang="ko-KR" dirty="0" err="1"/>
              <a:t>est</a:t>
            </a:r>
            <a:r>
              <a:rPr lang="en-CA" altLang="ko-KR" dirty="0"/>
              <a:t> un </a:t>
            </a:r>
            <a:r>
              <a:rPr lang="en-CA" altLang="ko-KR" b="1" dirty="0" err="1"/>
              <a:t>processus</a:t>
            </a:r>
            <a:r>
              <a:rPr lang="en-CA" altLang="ko-KR" b="1" dirty="0"/>
              <a:t> </a:t>
            </a:r>
            <a:r>
              <a:rPr lang="en-CA" altLang="ko-KR" b="1" dirty="0" err="1"/>
              <a:t>homogène</a:t>
            </a:r>
            <a:r>
              <a:rPr lang="en-CA" altLang="ko-KR" b="1" dirty="0"/>
              <a:t> </a:t>
            </a:r>
            <a:r>
              <a:rPr lang="en-CA" altLang="ko-KR" b="1" dirty="0" err="1"/>
              <a:t>en</a:t>
            </a:r>
            <a:r>
              <a:rPr lang="en-CA" altLang="ko-KR" b="1" dirty="0"/>
              <a:t> temps</a:t>
            </a:r>
            <a:r>
              <a:rPr lang="en-CA" altLang="ko-KR" dirty="0"/>
              <a:t>. </a:t>
            </a:r>
          </a:p>
          <a:p>
            <a:r>
              <a:rPr lang="en-CA" altLang="ko-KR" dirty="0" err="1"/>
              <a:t>Ainsi</a:t>
            </a:r>
            <a:r>
              <a:rPr lang="en-CA" altLang="ko-KR" dirty="0"/>
              <a:t> un RNN </a:t>
            </a:r>
            <a:r>
              <a:rPr lang="en-CA" altLang="ko-KR" dirty="0" err="1"/>
              <a:t>ajoute</a:t>
            </a:r>
            <a:r>
              <a:rPr lang="en-CA" altLang="ko-KR" dirty="0"/>
              <a:t> un </a:t>
            </a:r>
            <a:r>
              <a:rPr lang="en-CA" altLang="ko-KR" dirty="0" err="1"/>
              <a:t>pouvoir</a:t>
            </a:r>
            <a:r>
              <a:rPr lang="en-CA" altLang="ko-KR" dirty="0"/>
              <a:t> </a:t>
            </a:r>
            <a:r>
              <a:rPr lang="en-CA" altLang="ko-KR" dirty="0" err="1"/>
              <a:t>d’expressivité</a:t>
            </a:r>
            <a:r>
              <a:rPr lang="en-CA" altLang="ko-KR" dirty="0"/>
              <a:t> au reseau </a:t>
            </a:r>
            <a:r>
              <a:rPr lang="en-CA" altLang="ko-KR" i="1" dirty="0" err="1"/>
              <a:t>Feedfoward</a:t>
            </a:r>
            <a:endParaRPr lang="fr-CA" altLang="ko-KR" i="1" dirty="0"/>
          </a:p>
        </p:txBody>
      </p:sp>
    </p:spTree>
    <p:extLst>
      <p:ext uri="{BB962C8B-B14F-4D97-AF65-F5344CB8AC3E}">
        <p14:creationId xmlns:p14="http://schemas.microsoft.com/office/powerpoint/2010/main" val="224096464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Entrainement d’un RNN</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7</a:t>
            </a:fld>
            <a:endParaRPr lang="en-US" altLang="ko-KR" sz="1400">
              <a:latin typeface="Calibri" panose="020F0502020204030204" pitchFamily="34" charset="0"/>
            </a:endParaRPr>
          </a:p>
        </p:txBody>
      </p:sp>
      <p:pic>
        <p:nvPicPr>
          <p:cNvPr id="3" name="Picture 2">
            <a:extLst>
              <a:ext uri="{FF2B5EF4-FFF2-40B4-BE49-F238E27FC236}">
                <a16:creationId xmlns:a16="http://schemas.microsoft.com/office/drawing/2014/main" id="{E3A30471-0600-4563-9778-FC1FAA6A7588}"/>
              </a:ext>
            </a:extLst>
          </p:cNvPr>
          <p:cNvPicPr>
            <a:picLocks noChangeAspect="1"/>
          </p:cNvPicPr>
          <p:nvPr/>
        </p:nvPicPr>
        <p:blipFill>
          <a:blip r:embed="rId3"/>
          <a:stretch>
            <a:fillRect/>
          </a:stretch>
        </p:blipFill>
        <p:spPr>
          <a:xfrm>
            <a:off x="1382751" y="1417639"/>
            <a:ext cx="1401378" cy="1807265"/>
          </a:xfrm>
          <a:prstGeom prst="rect">
            <a:avLst/>
          </a:prstGeom>
        </p:spPr>
      </p:pic>
      <p:pic>
        <p:nvPicPr>
          <p:cNvPr id="8" name="Picture 7">
            <a:extLst>
              <a:ext uri="{FF2B5EF4-FFF2-40B4-BE49-F238E27FC236}">
                <a16:creationId xmlns:a16="http://schemas.microsoft.com/office/drawing/2014/main" id="{50E4467A-B6B7-4981-AFEE-7CDBFBAF905D}"/>
              </a:ext>
            </a:extLst>
          </p:cNvPr>
          <p:cNvPicPr>
            <a:picLocks noChangeAspect="1"/>
          </p:cNvPicPr>
          <p:nvPr/>
        </p:nvPicPr>
        <p:blipFill>
          <a:blip r:embed="rId4"/>
          <a:stretch>
            <a:fillRect/>
          </a:stretch>
        </p:blipFill>
        <p:spPr>
          <a:xfrm>
            <a:off x="4315865" y="1417639"/>
            <a:ext cx="4401989" cy="1807268"/>
          </a:xfrm>
          <a:prstGeom prst="rect">
            <a:avLst/>
          </a:prstGeom>
        </p:spPr>
      </p:pic>
      <p:sp>
        <p:nvSpPr>
          <p:cNvPr id="14" name="Rectangle 3">
            <a:extLst>
              <a:ext uri="{FF2B5EF4-FFF2-40B4-BE49-F238E27FC236}">
                <a16:creationId xmlns:a16="http://schemas.microsoft.com/office/drawing/2014/main" id="{1552FF3D-3F43-4BCA-9914-CF982845D457}"/>
              </a:ext>
            </a:extLst>
          </p:cNvPr>
          <p:cNvSpPr txBox="1">
            <a:spLocks noChangeArrowheads="1"/>
          </p:cNvSpPr>
          <p:nvPr/>
        </p:nvSpPr>
        <p:spPr bwMode="auto">
          <a:xfrm>
            <a:off x="576496" y="3361051"/>
            <a:ext cx="8151542" cy="805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i="1" dirty="0" err="1"/>
              <a:t>z</a:t>
            </a:r>
            <a:r>
              <a:rPr lang="en-CA" altLang="ko-KR" i="1" baseline="-25000" dirty="0" err="1"/>
              <a:t>t</a:t>
            </a:r>
            <a:r>
              <a:rPr lang="en-CA" altLang="ko-KR" i="1" dirty="0"/>
              <a:t>=</a:t>
            </a:r>
            <a:r>
              <a:rPr lang="en-CA" altLang="ko-KR" i="1" dirty="0" err="1"/>
              <a:t>f</a:t>
            </a:r>
            <a:r>
              <a:rPr lang="en-CA" altLang="ko-KR" i="1" baseline="-25000" dirty="0" err="1"/>
              <a:t>w</a:t>
            </a:r>
            <a:r>
              <a:rPr lang="en-CA" altLang="ko-KR" i="1" dirty="0"/>
              <a:t>(z</a:t>
            </a:r>
            <a:r>
              <a:rPr lang="en-CA" altLang="ko-KR" i="1" baseline="-25000" dirty="0"/>
              <a:t>t-1</a:t>
            </a:r>
            <a:r>
              <a:rPr lang="en-CA" altLang="ko-KR" i="1" dirty="0"/>
              <a:t>,x</a:t>
            </a:r>
            <a:r>
              <a:rPr lang="en-CA" altLang="ko-KR" i="1" baseline="-25000" dirty="0"/>
              <a:t>t</a:t>
            </a:r>
            <a:r>
              <a:rPr lang="en-CA" altLang="ko-KR" i="1" dirty="0"/>
              <a:t>)=</a:t>
            </a:r>
            <a:r>
              <a:rPr lang="en-CA" altLang="ko-KR" i="1" dirty="0" err="1"/>
              <a:t>g</a:t>
            </a:r>
            <a:r>
              <a:rPr lang="en-CA" altLang="ko-KR" i="1" baseline="-25000" dirty="0" err="1"/>
              <a:t>z</a:t>
            </a:r>
            <a:r>
              <a:rPr lang="en-CA" altLang="ko-KR" i="1" dirty="0"/>
              <a:t>(</a:t>
            </a:r>
            <a:r>
              <a:rPr lang="en-CA" altLang="ko-KR" i="1" dirty="0" err="1"/>
              <a:t>W</a:t>
            </a:r>
            <a:r>
              <a:rPr lang="en-CA" altLang="ko-KR" i="1" baseline="-25000" dirty="0" err="1"/>
              <a:t>z,z</a:t>
            </a:r>
            <a:r>
              <a:rPr lang="en-CA" altLang="ko-KR" i="1" baseline="-25000" dirty="0"/>
              <a:t> </a:t>
            </a:r>
            <a:r>
              <a:rPr lang="en-CA" altLang="ko-KR" i="1" dirty="0"/>
              <a:t>Z</a:t>
            </a:r>
            <a:r>
              <a:rPr lang="en-CA" altLang="ko-KR" i="1" baseline="-25000" dirty="0"/>
              <a:t>t-1</a:t>
            </a:r>
            <a:r>
              <a:rPr lang="en-CA" altLang="ko-KR" i="1" dirty="0"/>
              <a:t> + </a:t>
            </a:r>
            <a:r>
              <a:rPr lang="en-CA" altLang="ko-KR" i="1" dirty="0" err="1"/>
              <a:t>W</a:t>
            </a:r>
            <a:r>
              <a:rPr lang="en-CA" altLang="ko-KR" i="1" baseline="-25000" dirty="0" err="1"/>
              <a:t>x,z</a:t>
            </a:r>
            <a:r>
              <a:rPr lang="en-CA" altLang="ko-KR" i="1" baseline="-25000" dirty="0"/>
              <a:t> </a:t>
            </a:r>
            <a:r>
              <a:rPr lang="en-CA" altLang="ko-KR" i="1" dirty="0" err="1"/>
              <a:t>x</a:t>
            </a:r>
            <a:r>
              <a:rPr lang="en-CA" altLang="ko-KR" i="1" baseline="-25000" dirty="0" err="1"/>
              <a:t>t</a:t>
            </a:r>
            <a:r>
              <a:rPr lang="en-CA" altLang="ko-KR" i="1" dirty="0"/>
              <a:t>) ≡ </a:t>
            </a:r>
            <a:r>
              <a:rPr lang="en-CA" altLang="ko-KR" i="1" dirty="0" err="1"/>
              <a:t>g</a:t>
            </a:r>
            <a:r>
              <a:rPr lang="en-CA" altLang="ko-KR" i="1" baseline="-25000" dirty="0" err="1"/>
              <a:t>z</a:t>
            </a:r>
            <a:r>
              <a:rPr lang="en-CA" altLang="ko-KR" i="1" dirty="0"/>
              <a:t>(</a:t>
            </a:r>
            <a:r>
              <a:rPr lang="en-CA" altLang="ko-KR" i="1" dirty="0" err="1"/>
              <a:t>in</a:t>
            </a:r>
            <a:r>
              <a:rPr lang="en-CA" altLang="ko-KR" i="1" baseline="-25000" dirty="0" err="1"/>
              <a:t>z,t</a:t>
            </a:r>
            <a:r>
              <a:rPr lang="en-CA" altLang="ko-KR" i="1" dirty="0"/>
              <a:t>)</a:t>
            </a:r>
          </a:p>
          <a:p>
            <a:r>
              <a:rPr lang="en-CA" altLang="ko-KR" i="1" dirty="0" err="1"/>
              <a:t>Y</a:t>
            </a:r>
            <a:r>
              <a:rPr lang="en-CA" altLang="ko-KR" i="1" baseline="-25000" dirty="0" err="1"/>
              <a:t>t</a:t>
            </a:r>
            <a:r>
              <a:rPr lang="en-CA" altLang="ko-KR" i="1" dirty="0"/>
              <a:t>=</a:t>
            </a:r>
            <a:r>
              <a:rPr lang="en-CA" altLang="ko-KR" i="1" dirty="0" err="1"/>
              <a:t>g</a:t>
            </a:r>
            <a:r>
              <a:rPr lang="en-CA" altLang="ko-KR" i="1" baseline="-25000" dirty="0" err="1"/>
              <a:t>z</a:t>
            </a:r>
            <a:r>
              <a:rPr lang="en-CA" altLang="ko-KR" i="1" dirty="0"/>
              <a:t>(</a:t>
            </a:r>
            <a:r>
              <a:rPr lang="en-CA" altLang="ko-KR" i="1" dirty="0" err="1"/>
              <a:t>W</a:t>
            </a:r>
            <a:r>
              <a:rPr lang="en-CA" altLang="ko-KR" i="1" baseline="-25000" dirty="0" err="1"/>
              <a:t>z,y</a:t>
            </a:r>
            <a:r>
              <a:rPr lang="en-CA" altLang="ko-KR" i="1" baseline="-25000" dirty="0"/>
              <a:t> </a:t>
            </a:r>
            <a:r>
              <a:rPr lang="en-CA" altLang="ko-KR" i="1" dirty="0" err="1"/>
              <a:t>z</a:t>
            </a:r>
            <a:r>
              <a:rPr lang="en-CA" altLang="ko-KR" i="1" baseline="-25000" dirty="0" err="1"/>
              <a:t>t</a:t>
            </a:r>
            <a:r>
              <a:rPr lang="en-CA" altLang="ko-KR" i="1" dirty="0"/>
              <a:t>) ≡ </a:t>
            </a:r>
            <a:r>
              <a:rPr lang="en-CA" altLang="ko-KR" i="1" dirty="0" err="1"/>
              <a:t>g</a:t>
            </a:r>
            <a:r>
              <a:rPr lang="en-CA" altLang="ko-KR" i="1" baseline="-25000" dirty="0" err="1"/>
              <a:t>y</a:t>
            </a:r>
            <a:r>
              <a:rPr lang="en-CA" altLang="ko-KR" i="1" dirty="0"/>
              <a:t>(</a:t>
            </a:r>
            <a:r>
              <a:rPr lang="en-CA" altLang="ko-KR" i="1" dirty="0" err="1"/>
              <a:t>in</a:t>
            </a:r>
            <a:r>
              <a:rPr lang="en-CA" altLang="ko-KR" i="1" baseline="-25000" dirty="0" err="1"/>
              <a:t>y,t</a:t>
            </a:r>
            <a:r>
              <a:rPr lang="en-CA" altLang="ko-KR" i="1" dirty="0"/>
              <a:t>)</a:t>
            </a:r>
          </a:p>
        </p:txBody>
      </p:sp>
      <p:sp>
        <p:nvSpPr>
          <p:cNvPr id="9" name="Rectangle 3">
            <a:extLst>
              <a:ext uri="{FF2B5EF4-FFF2-40B4-BE49-F238E27FC236}">
                <a16:creationId xmlns:a16="http://schemas.microsoft.com/office/drawing/2014/main" id="{94BA3705-16CE-466A-BC8A-2A2662FCBCD7}"/>
              </a:ext>
            </a:extLst>
          </p:cNvPr>
          <p:cNvSpPr txBox="1">
            <a:spLocks noChangeArrowheads="1"/>
          </p:cNvSpPr>
          <p:nvPr/>
        </p:nvSpPr>
        <p:spPr bwMode="auto">
          <a:xfrm>
            <a:off x="566312" y="4243356"/>
            <a:ext cx="8151542" cy="120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err="1"/>
              <a:t>Étant</a:t>
            </a:r>
            <a:r>
              <a:rPr lang="en-CA" altLang="ko-KR" dirty="0"/>
              <a:t> </a:t>
            </a:r>
            <a:r>
              <a:rPr lang="en-CA" altLang="ko-KR" dirty="0" err="1"/>
              <a:t>donné</a:t>
            </a:r>
            <a:r>
              <a:rPr lang="en-CA" altLang="ko-KR" dirty="0"/>
              <a:t> </a:t>
            </a:r>
            <a:r>
              <a:rPr lang="en-CA" altLang="ko-KR" dirty="0" err="1"/>
              <a:t>une</a:t>
            </a:r>
            <a:r>
              <a:rPr lang="en-CA" altLang="ko-KR" dirty="0"/>
              <a:t> sequence de </a:t>
            </a:r>
            <a:r>
              <a:rPr lang="en-CA" altLang="ko-KR" dirty="0" err="1"/>
              <a:t>vecteurs</a:t>
            </a:r>
            <a:r>
              <a:rPr lang="en-CA" altLang="ko-KR" dirty="0"/>
              <a:t> </a:t>
            </a:r>
            <a:r>
              <a:rPr lang="en-CA" altLang="ko-KR" dirty="0" err="1"/>
              <a:t>d’entrée</a:t>
            </a:r>
            <a:r>
              <a:rPr lang="en-CA" altLang="ko-KR" dirty="0"/>
              <a:t> </a:t>
            </a:r>
            <a:r>
              <a:rPr lang="en-CA" altLang="ko-KR" i="1" dirty="0"/>
              <a:t>x</a:t>
            </a:r>
            <a:r>
              <a:rPr lang="en-CA" altLang="ko-KR" i="1" baseline="-25000" dirty="0"/>
              <a:t>1</a:t>
            </a:r>
            <a:r>
              <a:rPr lang="en-CA" altLang="ko-KR" i="1" dirty="0"/>
              <a:t>, …, </a:t>
            </a:r>
            <a:r>
              <a:rPr lang="en-CA" altLang="ko-KR" i="1" dirty="0" err="1"/>
              <a:t>x</a:t>
            </a:r>
            <a:r>
              <a:rPr lang="en-CA" altLang="ko-KR" i="1" baseline="-25000" dirty="0" err="1"/>
              <a:t>T</a:t>
            </a:r>
            <a:r>
              <a:rPr lang="en-CA" altLang="ko-KR" i="1" dirty="0"/>
              <a:t> </a:t>
            </a:r>
            <a:r>
              <a:rPr lang="en-CA" altLang="ko-KR" dirty="0"/>
              <a:t>et </a:t>
            </a:r>
            <a:r>
              <a:rPr lang="en-CA" altLang="ko-KR" dirty="0" err="1"/>
              <a:t>une</a:t>
            </a:r>
            <a:r>
              <a:rPr lang="en-CA" altLang="ko-KR" dirty="0"/>
              <a:t> sequence de sortie </a:t>
            </a:r>
            <a:r>
              <a:rPr lang="en-CA" altLang="ko-KR" i="1" dirty="0"/>
              <a:t>y</a:t>
            </a:r>
            <a:r>
              <a:rPr lang="en-CA" altLang="ko-KR" i="1" baseline="-25000" dirty="0"/>
              <a:t>1</a:t>
            </a:r>
            <a:r>
              <a:rPr lang="en-CA" altLang="ko-KR" i="1" dirty="0"/>
              <a:t>, …, </a:t>
            </a:r>
            <a:r>
              <a:rPr lang="en-CA" altLang="ko-KR" i="1" dirty="0" err="1"/>
              <a:t>y</a:t>
            </a:r>
            <a:r>
              <a:rPr lang="en-CA" altLang="ko-KR" i="1" baseline="-25000" dirty="0" err="1"/>
              <a:t>T</a:t>
            </a:r>
            <a:r>
              <a:rPr lang="en-CA" altLang="ko-KR" dirty="0"/>
              <a:t>, on </a:t>
            </a:r>
            <a:r>
              <a:rPr lang="en-CA" altLang="ko-KR" dirty="0" err="1"/>
              <a:t>peut</a:t>
            </a:r>
            <a:r>
              <a:rPr lang="en-CA" altLang="ko-KR" dirty="0"/>
              <a:t> </a:t>
            </a:r>
            <a:r>
              <a:rPr lang="en-CA" altLang="ko-KR" dirty="0" err="1"/>
              <a:t>dérouler</a:t>
            </a:r>
            <a:r>
              <a:rPr lang="en-CA" altLang="ko-KR" dirty="0"/>
              <a:t> le RNN </a:t>
            </a:r>
            <a:r>
              <a:rPr lang="en-CA" altLang="ko-KR" dirty="0" err="1"/>
              <a:t>en</a:t>
            </a:r>
            <a:r>
              <a:rPr lang="en-CA" altLang="ko-KR" dirty="0"/>
              <a:t> un </a:t>
            </a:r>
            <a:r>
              <a:rPr lang="en-CA" altLang="ko-KR" dirty="0" err="1"/>
              <a:t>un</a:t>
            </a:r>
            <a:r>
              <a:rPr lang="en-CA" altLang="ko-KR" dirty="0"/>
              <a:t> reseau feedforward</a:t>
            </a:r>
          </a:p>
          <a:p>
            <a:r>
              <a:rPr lang="en-CA" altLang="ko-KR" dirty="0"/>
              <a:t>On </a:t>
            </a:r>
            <a:r>
              <a:rPr lang="en-CA" altLang="ko-KR" dirty="0" err="1"/>
              <a:t>peut</a:t>
            </a:r>
            <a:r>
              <a:rPr lang="en-CA" altLang="ko-KR" dirty="0"/>
              <a:t> </a:t>
            </a:r>
            <a:r>
              <a:rPr lang="en-CA" altLang="ko-KR" dirty="0" err="1"/>
              <a:t>alors</a:t>
            </a:r>
            <a:r>
              <a:rPr lang="en-CA" altLang="ko-KR" dirty="0"/>
              <a:t> </a:t>
            </a:r>
            <a:r>
              <a:rPr lang="en-CA" altLang="ko-KR" dirty="0" err="1"/>
              <a:t>calculer</a:t>
            </a:r>
            <a:r>
              <a:rPr lang="en-CA" altLang="ko-KR" dirty="0"/>
              <a:t> les gradients pour entrainer les </a:t>
            </a:r>
            <a:r>
              <a:rPr lang="en-CA" altLang="ko-KR" dirty="0" err="1"/>
              <a:t>poids</a:t>
            </a:r>
            <a:r>
              <a:rPr lang="en-CA" altLang="ko-KR" dirty="0"/>
              <a:t>.</a:t>
            </a:r>
          </a:p>
        </p:txBody>
      </p:sp>
      <mc:AlternateContent xmlns:mc="http://schemas.openxmlformats.org/markup-compatibility/2006" xmlns:a14="http://schemas.microsoft.com/office/drawing/2010/main">
        <mc:Choice Requires="a14">
          <p:sp>
            <p:nvSpPr>
              <p:cNvPr id="10" name="Rectangle 3">
                <a:extLst>
                  <a:ext uri="{FF2B5EF4-FFF2-40B4-BE49-F238E27FC236}">
                    <a16:creationId xmlns:a16="http://schemas.microsoft.com/office/drawing/2014/main" id="{09A7C6B8-9F1A-4DA4-90D4-F83151C8DE31}"/>
                  </a:ext>
                </a:extLst>
              </p:cNvPr>
              <p:cNvSpPr txBox="1">
                <a:spLocks noChangeArrowheads="1"/>
              </p:cNvSpPr>
              <p:nvPr/>
            </p:nvSpPr>
            <p:spPr bwMode="auto">
              <a:xfrm>
                <a:off x="566312" y="5348198"/>
                <a:ext cx="8205517" cy="11430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a:t>Par </a:t>
                </a:r>
                <a:r>
                  <a:rPr lang="en-CA" altLang="ko-KR" dirty="0" err="1"/>
                  <a:t>exemple</a:t>
                </a:r>
                <a:r>
                  <a:rPr lang="en-CA" altLang="ko-KR" dirty="0"/>
                  <a:t> (</a:t>
                </a:r>
                <a:r>
                  <a:rPr lang="en-CA" altLang="ko-KR" dirty="0" err="1"/>
                  <a:t>voir</a:t>
                </a:r>
                <a:r>
                  <a:rPr lang="en-CA" altLang="ko-KR" dirty="0"/>
                  <a:t> Section 21.6.1 du livre):</a:t>
                </a:r>
              </a:p>
              <a:p>
                <a:pPr marL="0" indent="0">
                  <a:buNone/>
                </a:pPr>
                <a:r>
                  <a:rPr lang="en-CA" altLang="ko-KR" dirty="0"/>
                  <a:t>                                                  </a:t>
                </a:r>
                <a14:m>
                  <m:oMath xmlns:m="http://schemas.openxmlformats.org/officeDocument/2006/math">
                    <m:f>
                      <m:fPr>
                        <m:ctrlPr>
                          <a:rPr lang="en-CA" altLang="ko-KR" i="1" dirty="0" smtClean="0">
                            <a:solidFill>
                              <a:srgbClr val="836967"/>
                            </a:solidFill>
                            <a:latin typeface="Cambria Math" panose="02040503050406030204" pitchFamily="18" charset="0"/>
                          </a:rPr>
                        </m:ctrlPr>
                      </m:fPr>
                      <m:num>
                        <m:r>
                          <a:rPr lang="en-CA" altLang="ko-KR" dirty="0">
                            <a:latin typeface="Cambria Math" panose="02040503050406030204" pitchFamily="18" charset="0"/>
                          </a:rPr>
                          <m:t>𝜕</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i="1" dirty="0">
                                <a:latin typeface="Cambria Math" panose="02040503050406030204" pitchFamily="18" charset="0"/>
                              </a:rPr>
                              <m:t>𝑡</m:t>
                            </m:r>
                          </m:sub>
                        </m:sSub>
                      </m:num>
                      <m:den>
                        <m:r>
                          <a:rPr lang="en-CA" altLang="ko-KR" i="0" dirty="0">
                            <a:latin typeface="Cambria Math" panose="02040503050406030204" pitchFamily="18" charset="0"/>
                          </a:rPr>
                          <m:t>𝜕</m:t>
                        </m:r>
                        <m:r>
                          <a:rPr lang="en-CA" altLang="ko-KR" b="0" i="1" dirty="0" smtClean="0">
                            <a:latin typeface="Cambria Math" panose="02040503050406030204" pitchFamily="18" charset="0"/>
                          </a:rPr>
                          <m:t>𝑊</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b="0" i="1" dirty="0" smtClean="0">
                                <a:latin typeface="Cambria Math" panose="02040503050406030204" pitchFamily="18" charset="0"/>
                              </a:rPr>
                              <m:t>,</m:t>
                            </m:r>
                          </m:sub>
                        </m:sSub>
                        <m:r>
                          <a:rPr lang="en-CA" altLang="ko-KR" i="1" dirty="0">
                            <a:latin typeface="Cambria Math" panose="02040503050406030204" pitchFamily="18" charset="0"/>
                          </a:rPr>
                          <m:t>𝑧</m:t>
                        </m:r>
                      </m:den>
                    </m:f>
                    <m:r>
                      <a:rPr lang="en-CA" altLang="ko-KR" i="0" dirty="0">
                        <a:latin typeface="Cambria Math" panose="02040503050406030204" pitchFamily="18" charset="0"/>
                      </a:rPr>
                      <m:t>=</m:t>
                    </m:r>
                  </m:oMath>
                </a14:m>
                <a:r>
                  <a:rPr lang="en-CA" altLang="ko-KR" dirty="0" err="1"/>
                  <a:t>g’</a:t>
                </a:r>
                <a:r>
                  <a:rPr lang="en-CA" altLang="ko-KR" baseline="-25000" dirty="0" err="1"/>
                  <a:t>z</a:t>
                </a:r>
                <a:r>
                  <a:rPr lang="en-CA" altLang="ko-KR" dirty="0"/>
                  <a:t>(</a:t>
                </a:r>
                <a:r>
                  <a:rPr lang="en-CA" altLang="ko-KR" dirty="0" err="1"/>
                  <a:t>in</a:t>
                </a:r>
                <a:r>
                  <a:rPr lang="en-CA" altLang="ko-KR" baseline="-25000" dirty="0" err="1"/>
                  <a:t>z,t</a:t>
                </a:r>
                <a:r>
                  <a:rPr lang="en-CA" altLang="ko-KR" dirty="0"/>
                  <a:t>)(z</a:t>
                </a:r>
                <a:r>
                  <a:rPr lang="en-CA" altLang="ko-KR" baseline="-25000" dirty="0"/>
                  <a:t>t-1</a:t>
                </a:r>
                <a:r>
                  <a:rPr lang="en-CA" altLang="ko-KR" dirty="0"/>
                  <a:t> + </a:t>
                </a:r>
                <a:r>
                  <a:rPr lang="en-CA" altLang="ko-KR" dirty="0" err="1"/>
                  <a:t>w</a:t>
                </a:r>
                <a:r>
                  <a:rPr lang="en-CA" altLang="ko-KR" baseline="-25000" dirty="0" err="1"/>
                  <a:t>z,z</a:t>
                </a:r>
                <a:r>
                  <a:rPr lang="en-CA" altLang="ko-KR" baseline="-25000" dirty="0"/>
                  <a:t> </a:t>
                </a:r>
                <a14:m>
                  <m:oMath xmlns:m="http://schemas.openxmlformats.org/officeDocument/2006/math">
                    <m:f>
                      <m:fPr>
                        <m:ctrlPr>
                          <a:rPr lang="en-CA" altLang="ko-KR" i="1" dirty="0">
                            <a:solidFill>
                              <a:srgbClr val="836967"/>
                            </a:solidFill>
                            <a:latin typeface="Cambria Math" panose="02040503050406030204" pitchFamily="18" charset="0"/>
                          </a:rPr>
                        </m:ctrlPr>
                      </m:fPr>
                      <m:num>
                        <m:r>
                          <a:rPr lang="en-CA" altLang="ko-KR" dirty="0">
                            <a:latin typeface="Cambria Math" panose="02040503050406030204" pitchFamily="18" charset="0"/>
                          </a:rPr>
                          <m:t>𝜕</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i="1" dirty="0">
                                <a:latin typeface="Cambria Math" panose="02040503050406030204" pitchFamily="18" charset="0"/>
                              </a:rPr>
                              <m:t>𝑡</m:t>
                            </m:r>
                            <m:r>
                              <a:rPr lang="en-CA" altLang="ko-KR" b="0" i="1" dirty="0" smtClean="0">
                                <a:latin typeface="Cambria Math" panose="02040503050406030204" pitchFamily="18" charset="0"/>
                              </a:rPr>
                              <m:t>−1</m:t>
                            </m:r>
                          </m:sub>
                        </m:sSub>
                      </m:num>
                      <m:den>
                        <m:r>
                          <a:rPr lang="en-CA" altLang="ko-KR" dirty="0">
                            <a:latin typeface="Cambria Math" panose="02040503050406030204" pitchFamily="18" charset="0"/>
                          </a:rPr>
                          <m:t>𝜕</m:t>
                        </m:r>
                        <m:r>
                          <a:rPr lang="en-CA" altLang="ko-KR" i="1" dirty="0">
                            <a:latin typeface="Cambria Math" panose="02040503050406030204" pitchFamily="18" charset="0"/>
                          </a:rPr>
                          <m:t>𝑊</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i="1" dirty="0">
                                <a:latin typeface="Cambria Math" panose="02040503050406030204" pitchFamily="18" charset="0"/>
                              </a:rPr>
                              <m:t>,</m:t>
                            </m:r>
                          </m:sub>
                        </m:sSub>
                        <m:r>
                          <a:rPr lang="en-CA" altLang="ko-KR" i="1" dirty="0">
                            <a:latin typeface="Cambria Math" panose="02040503050406030204" pitchFamily="18" charset="0"/>
                          </a:rPr>
                          <m:t>𝑧</m:t>
                        </m:r>
                      </m:den>
                    </m:f>
                    <m:r>
                      <a:rPr lang="en-CA" altLang="ko-KR" b="0" i="0" dirty="0" smtClean="0">
                        <a:latin typeface="Cambria Math" panose="02040503050406030204" pitchFamily="18" charset="0"/>
                      </a:rPr>
                      <m:t> )</m:t>
                    </m:r>
                  </m:oMath>
                </a14:m>
                <a:endParaRPr lang="en-CA" altLang="ko-KR" dirty="0"/>
              </a:p>
            </p:txBody>
          </p:sp>
        </mc:Choice>
        <mc:Fallback xmlns="">
          <p:sp>
            <p:nvSpPr>
              <p:cNvPr id="10" name="Rectangle 3">
                <a:extLst>
                  <a:ext uri="{FF2B5EF4-FFF2-40B4-BE49-F238E27FC236}">
                    <a16:creationId xmlns:a16="http://schemas.microsoft.com/office/drawing/2014/main" id="{09A7C6B8-9F1A-4DA4-90D4-F83151C8DE31}"/>
                  </a:ext>
                </a:extLst>
              </p:cNvPr>
              <p:cNvSpPr txBox="1">
                <a:spLocks noRot="1" noChangeAspect="1" noMove="1" noResize="1" noEditPoints="1" noAdjustHandles="1" noChangeArrowheads="1" noChangeShapeType="1" noTextEdit="1"/>
              </p:cNvSpPr>
              <p:nvPr/>
            </p:nvSpPr>
            <p:spPr bwMode="auto">
              <a:xfrm>
                <a:off x="566312" y="5348198"/>
                <a:ext cx="8205517" cy="1143000"/>
              </a:xfrm>
              <a:prstGeom prst="rect">
                <a:avLst/>
              </a:prstGeom>
              <a:blipFill>
                <a:blip r:embed="rId5"/>
                <a:stretch>
                  <a:fillRect l="-1486" t="-143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noFill/>
                  </a:rPr>
                  <a:t> </a:t>
                </a:r>
              </a:p>
            </p:txBody>
          </p:sp>
        </mc:Fallback>
      </mc:AlternateContent>
    </p:spTree>
    <p:extLst>
      <p:ext uri="{BB962C8B-B14F-4D97-AF65-F5344CB8AC3E}">
        <p14:creationId xmlns:p14="http://schemas.microsoft.com/office/powerpoint/2010/main" val="725492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Entrainement d’un RNN</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8</a:t>
            </a:fld>
            <a:endParaRPr lang="en-US" altLang="ko-KR" sz="1400">
              <a:latin typeface="Calibri" panose="020F0502020204030204" pitchFamily="34" charset="0"/>
            </a:endParaRPr>
          </a:p>
        </p:txBody>
      </p:sp>
      <p:pic>
        <p:nvPicPr>
          <p:cNvPr id="3" name="Picture 2">
            <a:extLst>
              <a:ext uri="{FF2B5EF4-FFF2-40B4-BE49-F238E27FC236}">
                <a16:creationId xmlns:a16="http://schemas.microsoft.com/office/drawing/2014/main" id="{E3A30471-0600-4563-9778-FC1FAA6A7588}"/>
              </a:ext>
            </a:extLst>
          </p:cNvPr>
          <p:cNvPicPr>
            <a:picLocks noChangeAspect="1"/>
          </p:cNvPicPr>
          <p:nvPr/>
        </p:nvPicPr>
        <p:blipFill>
          <a:blip r:embed="rId3"/>
          <a:stretch>
            <a:fillRect/>
          </a:stretch>
        </p:blipFill>
        <p:spPr>
          <a:xfrm>
            <a:off x="1382751" y="1417639"/>
            <a:ext cx="1401378" cy="1807265"/>
          </a:xfrm>
          <a:prstGeom prst="rect">
            <a:avLst/>
          </a:prstGeom>
        </p:spPr>
      </p:pic>
      <p:pic>
        <p:nvPicPr>
          <p:cNvPr id="8" name="Picture 7">
            <a:extLst>
              <a:ext uri="{FF2B5EF4-FFF2-40B4-BE49-F238E27FC236}">
                <a16:creationId xmlns:a16="http://schemas.microsoft.com/office/drawing/2014/main" id="{50E4467A-B6B7-4981-AFEE-7CDBFBAF905D}"/>
              </a:ext>
            </a:extLst>
          </p:cNvPr>
          <p:cNvPicPr>
            <a:picLocks noChangeAspect="1"/>
          </p:cNvPicPr>
          <p:nvPr/>
        </p:nvPicPr>
        <p:blipFill>
          <a:blip r:embed="rId4"/>
          <a:stretch>
            <a:fillRect/>
          </a:stretch>
        </p:blipFill>
        <p:spPr>
          <a:xfrm>
            <a:off x="4315865" y="1417639"/>
            <a:ext cx="4401989" cy="1807268"/>
          </a:xfrm>
          <a:prstGeom prst="rect">
            <a:avLst/>
          </a:prstGeom>
        </p:spPr>
      </p:pic>
      <mc:AlternateContent xmlns:mc="http://schemas.openxmlformats.org/markup-compatibility/2006" xmlns:a14="http://schemas.microsoft.com/office/drawing/2010/main">
        <mc:Choice Requires="a14">
          <p:sp>
            <p:nvSpPr>
              <p:cNvPr id="10" name="Rectangle 3">
                <a:extLst>
                  <a:ext uri="{FF2B5EF4-FFF2-40B4-BE49-F238E27FC236}">
                    <a16:creationId xmlns:a16="http://schemas.microsoft.com/office/drawing/2014/main" id="{09A7C6B8-9F1A-4DA4-90D4-F83151C8DE31}"/>
                  </a:ext>
                </a:extLst>
              </p:cNvPr>
              <p:cNvSpPr txBox="1">
                <a:spLocks noChangeArrowheads="1"/>
              </p:cNvSpPr>
              <p:nvPr/>
            </p:nvSpPr>
            <p:spPr bwMode="auto">
              <a:xfrm>
                <a:off x="856243" y="3633093"/>
                <a:ext cx="8287757" cy="160797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a:t>Pour </a:t>
                </a:r>
                <a:r>
                  <a:rPr lang="en-CA" altLang="ko-KR" dirty="0" err="1"/>
                  <a:t>cet</a:t>
                </a:r>
                <a:r>
                  <a:rPr lang="en-CA" altLang="ko-KR" dirty="0"/>
                  <a:t> </a:t>
                </a:r>
                <a:r>
                  <a:rPr lang="en-CA" altLang="ko-KR" dirty="0" err="1"/>
                  <a:t>exemple</a:t>
                </a:r>
                <a:r>
                  <a:rPr lang="en-CA" altLang="ko-KR" dirty="0"/>
                  <a:t>, le gradient pour la </a:t>
                </a:r>
                <a:r>
                  <a:rPr lang="en-CA" altLang="ko-KR" dirty="0" err="1"/>
                  <a:t>couche</a:t>
                </a:r>
                <a:r>
                  <a:rPr lang="en-CA" altLang="ko-KR" dirty="0"/>
                  <a:t> interne  (</a:t>
                </a:r>
                <a:r>
                  <a:rPr lang="en-CA" altLang="ko-KR" dirty="0" err="1"/>
                  <a:t>voir</a:t>
                </a:r>
                <a:r>
                  <a:rPr lang="en-CA" altLang="ko-KR" dirty="0"/>
                  <a:t> Sec. 21.6.1):                          </a:t>
                </a:r>
                <a14:m>
                  <m:oMath xmlns:m="http://schemas.openxmlformats.org/officeDocument/2006/math">
                    <m:f>
                      <m:fPr>
                        <m:ctrlPr>
                          <a:rPr lang="en-CA" altLang="ko-KR" i="1" dirty="0" smtClean="0">
                            <a:solidFill>
                              <a:srgbClr val="836967"/>
                            </a:solidFill>
                            <a:latin typeface="Cambria Math" panose="02040503050406030204" pitchFamily="18" charset="0"/>
                          </a:rPr>
                        </m:ctrlPr>
                      </m:fPr>
                      <m:num>
                        <m:r>
                          <a:rPr lang="en-CA" altLang="ko-KR" dirty="0">
                            <a:latin typeface="Cambria Math" panose="02040503050406030204" pitchFamily="18" charset="0"/>
                          </a:rPr>
                          <m:t>𝜕</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i="1" dirty="0">
                                <a:latin typeface="Cambria Math" panose="02040503050406030204" pitchFamily="18" charset="0"/>
                              </a:rPr>
                              <m:t>𝑡</m:t>
                            </m:r>
                          </m:sub>
                        </m:sSub>
                      </m:num>
                      <m:den>
                        <m:r>
                          <a:rPr lang="en-CA" altLang="ko-KR" i="0" dirty="0">
                            <a:latin typeface="Cambria Math" panose="02040503050406030204" pitchFamily="18" charset="0"/>
                          </a:rPr>
                          <m:t>𝜕</m:t>
                        </m:r>
                        <m:r>
                          <a:rPr lang="en-CA" altLang="ko-KR" b="0" i="1" dirty="0" smtClean="0">
                            <a:latin typeface="Cambria Math" panose="02040503050406030204" pitchFamily="18" charset="0"/>
                          </a:rPr>
                          <m:t>𝑊</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b="0" i="1" dirty="0" smtClean="0">
                                <a:latin typeface="Cambria Math" panose="02040503050406030204" pitchFamily="18" charset="0"/>
                              </a:rPr>
                              <m:t>,</m:t>
                            </m:r>
                          </m:sub>
                        </m:sSub>
                        <m:r>
                          <a:rPr lang="en-CA" altLang="ko-KR" i="1" dirty="0">
                            <a:latin typeface="Cambria Math" panose="02040503050406030204" pitchFamily="18" charset="0"/>
                          </a:rPr>
                          <m:t>𝑧</m:t>
                        </m:r>
                      </m:den>
                    </m:f>
                    <m:r>
                      <a:rPr lang="en-CA" altLang="ko-KR" i="0" dirty="0">
                        <a:latin typeface="Cambria Math" panose="02040503050406030204" pitchFamily="18" charset="0"/>
                      </a:rPr>
                      <m:t>=</m:t>
                    </m:r>
                  </m:oMath>
                </a14:m>
                <a:r>
                  <a:rPr lang="en-CA" altLang="ko-KR" dirty="0" err="1"/>
                  <a:t>g’</a:t>
                </a:r>
                <a:r>
                  <a:rPr lang="en-CA" altLang="ko-KR" baseline="-25000" dirty="0" err="1"/>
                  <a:t>z</a:t>
                </a:r>
                <a:r>
                  <a:rPr lang="en-CA" altLang="ko-KR" dirty="0"/>
                  <a:t>(</a:t>
                </a:r>
                <a:r>
                  <a:rPr lang="en-CA" altLang="ko-KR" dirty="0" err="1"/>
                  <a:t>in</a:t>
                </a:r>
                <a:r>
                  <a:rPr lang="en-CA" altLang="ko-KR" baseline="-25000" dirty="0" err="1"/>
                  <a:t>z,t</a:t>
                </a:r>
                <a:r>
                  <a:rPr lang="en-CA" altLang="ko-KR" dirty="0"/>
                  <a:t>)(z</a:t>
                </a:r>
                <a:r>
                  <a:rPr lang="en-CA" altLang="ko-KR" baseline="-25000" dirty="0"/>
                  <a:t>t-1</a:t>
                </a:r>
                <a:r>
                  <a:rPr lang="en-CA" altLang="ko-KR" dirty="0"/>
                  <a:t> + </a:t>
                </a:r>
                <a:r>
                  <a:rPr lang="en-CA" altLang="ko-KR" dirty="0" err="1"/>
                  <a:t>w</a:t>
                </a:r>
                <a:r>
                  <a:rPr lang="en-CA" altLang="ko-KR" baseline="-25000" dirty="0" err="1"/>
                  <a:t>z,z</a:t>
                </a:r>
                <a:r>
                  <a:rPr lang="en-CA" altLang="ko-KR" baseline="-25000" dirty="0"/>
                  <a:t> </a:t>
                </a:r>
                <a14:m>
                  <m:oMath xmlns:m="http://schemas.openxmlformats.org/officeDocument/2006/math">
                    <m:f>
                      <m:fPr>
                        <m:ctrlPr>
                          <a:rPr lang="en-CA" altLang="ko-KR" i="1" dirty="0">
                            <a:solidFill>
                              <a:srgbClr val="836967"/>
                            </a:solidFill>
                            <a:latin typeface="Cambria Math" panose="02040503050406030204" pitchFamily="18" charset="0"/>
                          </a:rPr>
                        </m:ctrlPr>
                      </m:fPr>
                      <m:num>
                        <m:r>
                          <a:rPr lang="en-CA" altLang="ko-KR" dirty="0">
                            <a:latin typeface="Cambria Math" panose="02040503050406030204" pitchFamily="18" charset="0"/>
                          </a:rPr>
                          <m:t>𝜕</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i="1" dirty="0">
                                <a:latin typeface="Cambria Math" panose="02040503050406030204" pitchFamily="18" charset="0"/>
                              </a:rPr>
                              <m:t>𝑡</m:t>
                            </m:r>
                            <m:r>
                              <a:rPr lang="en-CA" altLang="ko-KR" b="0" i="1" dirty="0" smtClean="0">
                                <a:latin typeface="Cambria Math" panose="02040503050406030204" pitchFamily="18" charset="0"/>
                              </a:rPr>
                              <m:t>−1</m:t>
                            </m:r>
                          </m:sub>
                        </m:sSub>
                      </m:num>
                      <m:den>
                        <m:r>
                          <a:rPr lang="en-CA" altLang="ko-KR" dirty="0">
                            <a:latin typeface="Cambria Math" panose="02040503050406030204" pitchFamily="18" charset="0"/>
                          </a:rPr>
                          <m:t>𝜕</m:t>
                        </m:r>
                        <m:r>
                          <a:rPr lang="en-CA" altLang="ko-KR" i="1" dirty="0">
                            <a:latin typeface="Cambria Math" panose="02040503050406030204" pitchFamily="18" charset="0"/>
                          </a:rPr>
                          <m:t>𝑊</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i="1" dirty="0">
                                <a:latin typeface="Cambria Math" panose="02040503050406030204" pitchFamily="18" charset="0"/>
                              </a:rPr>
                              <m:t>,</m:t>
                            </m:r>
                          </m:sub>
                        </m:sSub>
                        <m:r>
                          <a:rPr lang="en-CA" altLang="ko-KR" i="1" dirty="0">
                            <a:latin typeface="Cambria Math" panose="02040503050406030204" pitchFamily="18" charset="0"/>
                          </a:rPr>
                          <m:t>𝑧</m:t>
                        </m:r>
                      </m:den>
                    </m:f>
                    <m:r>
                      <a:rPr lang="en-CA" altLang="ko-KR" b="0" i="0" dirty="0" smtClean="0">
                        <a:latin typeface="Cambria Math" panose="02040503050406030204" pitchFamily="18" charset="0"/>
                      </a:rPr>
                      <m:t> )</m:t>
                    </m:r>
                  </m:oMath>
                </a14:m>
                <a:endParaRPr lang="en-CA" altLang="ko-KR" dirty="0"/>
              </a:p>
            </p:txBody>
          </p:sp>
        </mc:Choice>
        <mc:Fallback xmlns="">
          <p:sp>
            <p:nvSpPr>
              <p:cNvPr id="10" name="Rectangle 3">
                <a:extLst>
                  <a:ext uri="{FF2B5EF4-FFF2-40B4-BE49-F238E27FC236}">
                    <a16:creationId xmlns:a16="http://schemas.microsoft.com/office/drawing/2014/main" id="{09A7C6B8-9F1A-4DA4-90D4-F83151C8DE31}"/>
                  </a:ext>
                </a:extLst>
              </p:cNvPr>
              <p:cNvSpPr txBox="1">
                <a:spLocks noRot="1" noChangeAspect="1" noMove="1" noResize="1" noEditPoints="1" noAdjustHandles="1" noChangeArrowheads="1" noChangeShapeType="1" noTextEdit="1"/>
              </p:cNvSpPr>
              <p:nvPr/>
            </p:nvSpPr>
            <p:spPr bwMode="auto">
              <a:xfrm>
                <a:off x="856243" y="3633093"/>
                <a:ext cx="8287757" cy="1607979"/>
              </a:xfrm>
              <a:prstGeom prst="rect">
                <a:avLst/>
              </a:prstGeom>
              <a:blipFill>
                <a:blip r:embed="rId5"/>
                <a:stretch>
                  <a:fillRect l="-1471" t="-10227" r="-132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p:sp>
        <p:nvSpPr>
          <p:cNvPr id="11" name="Rectangle 3">
            <a:extLst>
              <a:ext uri="{FF2B5EF4-FFF2-40B4-BE49-F238E27FC236}">
                <a16:creationId xmlns:a16="http://schemas.microsoft.com/office/drawing/2014/main" id="{6C04B6E3-E01F-4034-B157-08E9FC769A60}"/>
              </a:ext>
            </a:extLst>
          </p:cNvPr>
          <p:cNvSpPr txBox="1">
            <a:spLocks noChangeArrowheads="1"/>
          </p:cNvSpPr>
          <p:nvPr/>
        </p:nvSpPr>
        <p:spPr bwMode="auto">
          <a:xfrm>
            <a:off x="856243" y="4506258"/>
            <a:ext cx="8071702" cy="934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a:t>On </a:t>
            </a:r>
            <a:r>
              <a:rPr lang="en-CA" altLang="ko-KR" dirty="0" err="1"/>
              <a:t>peut</a:t>
            </a:r>
            <a:r>
              <a:rPr lang="en-CA" altLang="ko-KR" dirty="0"/>
              <a:t> </a:t>
            </a:r>
            <a:r>
              <a:rPr lang="en-CA" altLang="ko-KR" dirty="0" err="1"/>
              <a:t>aussi</a:t>
            </a:r>
            <a:r>
              <a:rPr lang="en-CA" altLang="ko-KR" dirty="0"/>
              <a:t> </a:t>
            </a:r>
            <a:r>
              <a:rPr lang="en-CA" altLang="ko-KR" dirty="0" err="1"/>
              <a:t>calculer</a:t>
            </a:r>
            <a:r>
              <a:rPr lang="en-CA" altLang="ko-KR" dirty="0"/>
              <a:t> les </a:t>
            </a:r>
            <a:r>
              <a:rPr lang="en-CA" altLang="ko-KR" dirty="0" err="1"/>
              <a:t>gradiants</a:t>
            </a:r>
            <a:r>
              <a:rPr lang="en-CA" altLang="ko-KR" dirty="0"/>
              <a:t> pour les </a:t>
            </a:r>
            <a:r>
              <a:rPr lang="en-CA" altLang="ko-KR" dirty="0" err="1"/>
              <a:t>poids</a:t>
            </a:r>
            <a:r>
              <a:rPr lang="en-CA" altLang="ko-KR" dirty="0"/>
              <a:t> de la </a:t>
            </a:r>
            <a:r>
              <a:rPr lang="en-CA" altLang="ko-KR" dirty="0" err="1"/>
              <a:t>couche</a:t>
            </a:r>
            <a:r>
              <a:rPr lang="en-CA" altLang="ko-KR" dirty="0"/>
              <a:t> de sortie </a:t>
            </a:r>
            <a:r>
              <a:rPr lang="en-CA" altLang="ko-KR" dirty="0" err="1"/>
              <a:t>w</a:t>
            </a:r>
            <a:r>
              <a:rPr lang="en-CA" altLang="ko-KR" baseline="-25000" dirty="0" err="1"/>
              <a:t>z,y</a:t>
            </a:r>
            <a:r>
              <a:rPr lang="en-CA" altLang="ko-KR" baseline="-25000" dirty="0"/>
              <a:t> </a:t>
            </a:r>
            <a:r>
              <a:rPr lang="en-CA" altLang="ko-KR" dirty="0"/>
              <a:t>et la </a:t>
            </a:r>
            <a:r>
              <a:rPr lang="en-CA" altLang="ko-KR" dirty="0" err="1"/>
              <a:t>couche</a:t>
            </a:r>
            <a:r>
              <a:rPr lang="en-CA" altLang="ko-KR" dirty="0"/>
              <a:t> </a:t>
            </a:r>
            <a:r>
              <a:rPr lang="en-CA" altLang="ko-KR" dirty="0" err="1"/>
              <a:t>d’entrée</a:t>
            </a:r>
            <a:r>
              <a:rPr lang="en-CA" altLang="ko-KR" dirty="0"/>
              <a:t> </a:t>
            </a:r>
            <a:r>
              <a:rPr lang="en-CA" altLang="ko-KR" dirty="0" err="1"/>
              <a:t>w</a:t>
            </a:r>
            <a:r>
              <a:rPr lang="en-CA" altLang="ko-KR" baseline="-25000" dirty="0" err="1"/>
              <a:t>x,z</a:t>
            </a:r>
            <a:r>
              <a:rPr lang="en-CA" altLang="ko-KR" baseline="-25000" dirty="0"/>
              <a:t>  </a:t>
            </a:r>
          </a:p>
        </p:txBody>
      </p:sp>
      <p:sp>
        <p:nvSpPr>
          <p:cNvPr id="12" name="Rectangle 3">
            <a:extLst>
              <a:ext uri="{FF2B5EF4-FFF2-40B4-BE49-F238E27FC236}">
                <a16:creationId xmlns:a16="http://schemas.microsoft.com/office/drawing/2014/main" id="{906A3A18-CEB0-46A0-AEAC-EB1D3498C3F9}"/>
              </a:ext>
            </a:extLst>
          </p:cNvPr>
          <p:cNvSpPr txBox="1">
            <a:spLocks noChangeArrowheads="1"/>
          </p:cNvSpPr>
          <p:nvPr/>
        </p:nvSpPr>
        <p:spPr bwMode="auto">
          <a:xfrm>
            <a:off x="856243" y="5273292"/>
            <a:ext cx="8071702" cy="934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err="1"/>
              <a:t>Cela</a:t>
            </a:r>
            <a:r>
              <a:rPr lang="en-CA" altLang="ko-KR" dirty="0"/>
              <a:t> conduit à </a:t>
            </a:r>
            <a:r>
              <a:rPr lang="en-CA" altLang="ko-KR" dirty="0" err="1"/>
              <a:t>l’algorithme</a:t>
            </a:r>
            <a:r>
              <a:rPr lang="en-CA" altLang="ko-KR" dirty="0"/>
              <a:t> de </a:t>
            </a:r>
            <a:r>
              <a:rPr lang="en-CA" altLang="ko-KR" b="1" dirty="0"/>
              <a:t>propagation des gradients à travers le temps</a:t>
            </a:r>
          </a:p>
        </p:txBody>
      </p:sp>
    </p:spTree>
    <p:extLst>
      <p:ext uri="{BB962C8B-B14F-4D97-AF65-F5344CB8AC3E}">
        <p14:creationId xmlns:p14="http://schemas.microsoft.com/office/powerpoint/2010/main" val="109847293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Limites du RNN</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9</a:t>
            </a:fld>
            <a:endParaRPr lang="en-US" altLang="ko-KR" sz="1400">
              <a:latin typeface="Calibri" panose="020F0502020204030204" pitchFamily="34" charset="0"/>
            </a:endParaRPr>
          </a:p>
        </p:txBody>
      </p:sp>
      <p:pic>
        <p:nvPicPr>
          <p:cNvPr id="3" name="Picture 2">
            <a:extLst>
              <a:ext uri="{FF2B5EF4-FFF2-40B4-BE49-F238E27FC236}">
                <a16:creationId xmlns:a16="http://schemas.microsoft.com/office/drawing/2014/main" id="{E3A30471-0600-4563-9778-FC1FAA6A7588}"/>
              </a:ext>
            </a:extLst>
          </p:cNvPr>
          <p:cNvPicPr>
            <a:picLocks noChangeAspect="1"/>
          </p:cNvPicPr>
          <p:nvPr/>
        </p:nvPicPr>
        <p:blipFill>
          <a:blip r:embed="rId3"/>
          <a:stretch>
            <a:fillRect/>
          </a:stretch>
        </p:blipFill>
        <p:spPr>
          <a:xfrm>
            <a:off x="1616927" y="1417640"/>
            <a:ext cx="1167202" cy="1505264"/>
          </a:xfrm>
          <a:prstGeom prst="rect">
            <a:avLst/>
          </a:prstGeom>
        </p:spPr>
      </p:pic>
      <p:pic>
        <p:nvPicPr>
          <p:cNvPr id="8" name="Picture 7">
            <a:extLst>
              <a:ext uri="{FF2B5EF4-FFF2-40B4-BE49-F238E27FC236}">
                <a16:creationId xmlns:a16="http://schemas.microsoft.com/office/drawing/2014/main" id="{50E4467A-B6B7-4981-AFEE-7CDBFBAF905D}"/>
              </a:ext>
            </a:extLst>
          </p:cNvPr>
          <p:cNvPicPr>
            <a:picLocks noChangeAspect="1"/>
          </p:cNvPicPr>
          <p:nvPr/>
        </p:nvPicPr>
        <p:blipFill>
          <a:blip r:embed="rId4"/>
          <a:stretch>
            <a:fillRect/>
          </a:stretch>
        </p:blipFill>
        <p:spPr>
          <a:xfrm>
            <a:off x="5051455" y="1417639"/>
            <a:ext cx="3666399" cy="1505266"/>
          </a:xfrm>
          <a:prstGeom prst="rect">
            <a:avLst/>
          </a:prstGeom>
        </p:spPr>
      </p:pic>
      <mc:AlternateContent xmlns:mc="http://schemas.openxmlformats.org/markup-compatibility/2006" xmlns:a14="http://schemas.microsoft.com/office/drawing/2010/main">
        <mc:Choice Requires="a14">
          <p:sp>
            <p:nvSpPr>
              <p:cNvPr id="10" name="Rectangle 3">
                <a:extLst>
                  <a:ext uri="{FF2B5EF4-FFF2-40B4-BE49-F238E27FC236}">
                    <a16:creationId xmlns:a16="http://schemas.microsoft.com/office/drawing/2014/main" id="{09A7C6B8-9F1A-4DA4-90D4-F83151C8DE31}"/>
                  </a:ext>
                </a:extLst>
              </p:cNvPr>
              <p:cNvSpPr txBox="1">
                <a:spLocks noChangeArrowheads="1"/>
              </p:cNvSpPr>
              <p:nvPr/>
            </p:nvSpPr>
            <p:spPr bwMode="auto">
              <a:xfrm>
                <a:off x="957806" y="3255810"/>
                <a:ext cx="8071702" cy="9341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a:t>Pour </a:t>
                </a:r>
                <a:r>
                  <a:rPr lang="en-CA" altLang="ko-KR" dirty="0" err="1"/>
                  <a:t>cet</a:t>
                </a:r>
                <a:r>
                  <a:rPr lang="en-CA" altLang="ko-KR" dirty="0"/>
                  <a:t> </a:t>
                </a:r>
                <a:r>
                  <a:rPr lang="en-CA" altLang="ko-KR" dirty="0" err="1"/>
                  <a:t>exemple</a:t>
                </a:r>
                <a:r>
                  <a:rPr lang="en-CA" altLang="ko-KR" dirty="0"/>
                  <a:t>, le gradient pour la </a:t>
                </a:r>
                <a:r>
                  <a:rPr lang="en-CA" altLang="ko-KR" dirty="0" err="1"/>
                  <a:t>couche</a:t>
                </a:r>
                <a:r>
                  <a:rPr lang="en-CA" altLang="ko-KR" dirty="0"/>
                  <a:t> interne  (</a:t>
                </a:r>
                <a:r>
                  <a:rPr lang="en-CA" altLang="ko-KR" dirty="0" err="1"/>
                  <a:t>voir</a:t>
                </a:r>
                <a:r>
                  <a:rPr lang="en-CA" altLang="ko-KR" dirty="0"/>
                  <a:t> Sec. 21.6.1):                          </a:t>
                </a:r>
                <a14:m>
                  <m:oMath xmlns:m="http://schemas.openxmlformats.org/officeDocument/2006/math">
                    <m:f>
                      <m:fPr>
                        <m:ctrlPr>
                          <a:rPr lang="en-CA" altLang="ko-KR" i="1" dirty="0" smtClean="0">
                            <a:solidFill>
                              <a:srgbClr val="836967"/>
                            </a:solidFill>
                            <a:latin typeface="Cambria Math" panose="02040503050406030204" pitchFamily="18" charset="0"/>
                          </a:rPr>
                        </m:ctrlPr>
                      </m:fPr>
                      <m:num>
                        <m:r>
                          <a:rPr lang="en-CA" altLang="ko-KR" dirty="0">
                            <a:latin typeface="Cambria Math" panose="02040503050406030204" pitchFamily="18" charset="0"/>
                          </a:rPr>
                          <m:t>𝜕</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i="1" dirty="0">
                                <a:latin typeface="Cambria Math" panose="02040503050406030204" pitchFamily="18" charset="0"/>
                              </a:rPr>
                              <m:t>𝑡</m:t>
                            </m:r>
                          </m:sub>
                        </m:sSub>
                      </m:num>
                      <m:den>
                        <m:r>
                          <a:rPr lang="en-CA" altLang="ko-KR" i="0" dirty="0">
                            <a:latin typeface="Cambria Math" panose="02040503050406030204" pitchFamily="18" charset="0"/>
                          </a:rPr>
                          <m:t>𝜕</m:t>
                        </m:r>
                        <m:r>
                          <a:rPr lang="en-CA" altLang="ko-KR" b="0" i="1" dirty="0" smtClean="0">
                            <a:latin typeface="Cambria Math" panose="02040503050406030204" pitchFamily="18" charset="0"/>
                          </a:rPr>
                          <m:t>𝑊</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b="0" i="1" dirty="0" smtClean="0">
                                <a:latin typeface="Cambria Math" panose="02040503050406030204" pitchFamily="18" charset="0"/>
                              </a:rPr>
                              <m:t>,</m:t>
                            </m:r>
                          </m:sub>
                        </m:sSub>
                        <m:r>
                          <a:rPr lang="en-CA" altLang="ko-KR" i="1" dirty="0">
                            <a:latin typeface="Cambria Math" panose="02040503050406030204" pitchFamily="18" charset="0"/>
                          </a:rPr>
                          <m:t>𝑧</m:t>
                        </m:r>
                      </m:den>
                    </m:f>
                    <m:r>
                      <a:rPr lang="en-CA" altLang="ko-KR" i="0" dirty="0">
                        <a:latin typeface="Cambria Math" panose="02040503050406030204" pitchFamily="18" charset="0"/>
                      </a:rPr>
                      <m:t>=</m:t>
                    </m:r>
                  </m:oMath>
                </a14:m>
                <a:r>
                  <a:rPr lang="en-CA" altLang="ko-KR" dirty="0" err="1"/>
                  <a:t>g’</a:t>
                </a:r>
                <a:r>
                  <a:rPr lang="en-CA" altLang="ko-KR" baseline="-25000" dirty="0" err="1"/>
                  <a:t>z</a:t>
                </a:r>
                <a:r>
                  <a:rPr lang="en-CA" altLang="ko-KR" dirty="0"/>
                  <a:t>(</a:t>
                </a:r>
                <a:r>
                  <a:rPr lang="en-CA" altLang="ko-KR" dirty="0" err="1"/>
                  <a:t>in</a:t>
                </a:r>
                <a:r>
                  <a:rPr lang="en-CA" altLang="ko-KR" baseline="-25000" dirty="0" err="1"/>
                  <a:t>z,t</a:t>
                </a:r>
                <a:r>
                  <a:rPr lang="en-CA" altLang="ko-KR" dirty="0"/>
                  <a:t>)(z</a:t>
                </a:r>
                <a:r>
                  <a:rPr lang="en-CA" altLang="ko-KR" baseline="-25000" dirty="0"/>
                  <a:t>t-1</a:t>
                </a:r>
                <a:r>
                  <a:rPr lang="en-CA" altLang="ko-KR" dirty="0"/>
                  <a:t> + </a:t>
                </a:r>
                <a:r>
                  <a:rPr lang="en-CA" altLang="ko-KR" dirty="0" err="1"/>
                  <a:t>w</a:t>
                </a:r>
                <a:r>
                  <a:rPr lang="en-CA" altLang="ko-KR" baseline="-25000" dirty="0" err="1"/>
                  <a:t>z,z</a:t>
                </a:r>
                <a:r>
                  <a:rPr lang="en-CA" altLang="ko-KR" baseline="-25000" dirty="0"/>
                  <a:t> </a:t>
                </a:r>
                <a14:m>
                  <m:oMath xmlns:m="http://schemas.openxmlformats.org/officeDocument/2006/math">
                    <m:f>
                      <m:fPr>
                        <m:ctrlPr>
                          <a:rPr lang="en-CA" altLang="ko-KR" i="1" dirty="0">
                            <a:solidFill>
                              <a:srgbClr val="836967"/>
                            </a:solidFill>
                            <a:latin typeface="Cambria Math" panose="02040503050406030204" pitchFamily="18" charset="0"/>
                          </a:rPr>
                        </m:ctrlPr>
                      </m:fPr>
                      <m:num>
                        <m:r>
                          <a:rPr lang="en-CA" altLang="ko-KR" dirty="0">
                            <a:latin typeface="Cambria Math" panose="02040503050406030204" pitchFamily="18" charset="0"/>
                          </a:rPr>
                          <m:t>𝜕</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i="1" dirty="0">
                                <a:latin typeface="Cambria Math" panose="02040503050406030204" pitchFamily="18" charset="0"/>
                              </a:rPr>
                              <m:t>𝑡</m:t>
                            </m:r>
                            <m:r>
                              <a:rPr lang="en-CA" altLang="ko-KR" b="0" i="1" dirty="0" smtClean="0">
                                <a:latin typeface="Cambria Math" panose="02040503050406030204" pitchFamily="18" charset="0"/>
                              </a:rPr>
                              <m:t>−1</m:t>
                            </m:r>
                          </m:sub>
                        </m:sSub>
                      </m:num>
                      <m:den>
                        <m:r>
                          <a:rPr lang="en-CA" altLang="ko-KR" dirty="0">
                            <a:latin typeface="Cambria Math" panose="02040503050406030204" pitchFamily="18" charset="0"/>
                          </a:rPr>
                          <m:t>𝜕</m:t>
                        </m:r>
                        <m:r>
                          <a:rPr lang="en-CA" altLang="ko-KR" i="1" dirty="0">
                            <a:latin typeface="Cambria Math" panose="02040503050406030204" pitchFamily="18" charset="0"/>
                          </a:rPr>
                          <m:t>𝑊</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i="1" dirty="0">
                                <a:latin typeface="Cambria Math" panose="02040503050406030204" pitchFamily="18" charset="0"/>
                              </a:rPr>
                              <m:t>,</m:t>
                            </m:r>
                          </m:sub>
                        </m:sSub>
                        <m:r>
                          <a:rPr lang="en-CA" altLang="ko-KR" i="1" dirty="0">
                            <a:latin typeface="Cambria Math" panose="02040503050406030204" pitchFamily="18" charset="0"/>
                          </a:rPr>
                          <m:t>𝑧</m:t>
                        </m:r>
                      </m:den>
                    </m:f>
                    <m:r>
                      <a:rPr lang="en-CA" altLang="ko-KR" b="0" i="0" dirty="0" smtClean="0">
                        <a:latin typeface="Cambria Math" panose="02040503050406030204" pitchFamily="18" charset="0"/>
                      </a:rPr>
                      <m:t> )</m:t>
                    </m:r>
                  </m:oMath>
                </a14:m>
                <a:endParaRPr lang="en-CA" altLang="ko-KR" dirty="0"/>
              </a:p>
            </p:txBody>
          </p:sp>
        </mc:Choice>
        <mc:Fallback xmlns="">
          <p:sp>
            <p:nvSpPr>
              <p:cNvPr id="10" name="Rectangle 3">
                <a:extLst>
                  <a:ext uri="{FF2B5EF4-FFF2-40B4-BE49-F238E27FC236}">
                    <a16:creationId xmlns:a16="http://schemas.microsoft.com/office/drawing/2014/main" id="{09A7C6B8-9F1A-4DA4-90D4-F83151C8DE31}"/>
                  </a:ext>
                </a:extLst>
              </p:cNvPr>
              <p:cNvSpPr txBox="1">
                <a:spLocks noRot="1" noChangeAspect="1" noMove="1" noResize="1" noEditPoints="1" noAdjustHandles="1" noChangeArrowheads="1" noChangeShapeType="1" noTextEdit="1"/>
              </p:cNvSpPr>
              <p:nvPr/>
            </p:nvSpPr>
            <p:spPr bwMode="auto">
              <a:xfrm>
                <a:off x="957806" y="3255810"/>
                <a:ext cx="8071702" cy="934101"/>
              </a:xfrm>
              <a:prstGeom prst="rect">
                <a:avLst/>
              </a:prstGeom>
              <a:blipFill>
                <a:blip r:embed="rId5"/>
                <a:stretch>
                  <a:fillRect l="-1511" t="-17647" r="-163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906A3A18-CEB0-46A0-AEAC-EB1D3498C3F9}"/>
                  </a:ext>
                </a:extLst>
              </p:cNvPr>
              <p:cNvSpPr txBox="1">
                <a:spLocks noChangeArrowheads="1"/>
              </p:cNvSpPr>
              <p:nvPr/>
            </p:nvSpPr>
            <p:spPr bwMode="auto">
              <a:xfrm>
                <a:off x="957806" y="4153214"/>
                <a:ext cx="8071702" cy="9341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a:t>On </a:t>
                </a:r>
                <a:r>
                  <a:rPr lang="en-CA" altLang="ko-KR" dirty="0" err="1"/>
                  <a:t>peut</a:t>
                </a:r>
                <a:r>
                  <a:rPr lang="en-CA" altLang="ko-KR" dirty="0"/>
                  <a:t> </a:t>
                </a:r>
                <a:r>
                  <a:rPr lang="en-CA" altLang="ko-KR" dirty="0" err="1"/>
                  <a:t>constater</a:t>
                </a:r>
                <a:r>
                  <a:rPr lang="en-CA" altLang="ko-KR" dirty="0"/>
                  <a:t> </a:t>
                </a:r>
                <a:r>
                  <a:rPr lang="en-CA" altLang="ko-KR" dirty="0" err="1"/>
                  <a:t>aussi</a:t>
                </a:r>
                <a:r>
                  <a:rPr lang="en-CA" altLang="ko-KR" dirty="0"/>
                  <a:t> que au temps T les gradients </a:t>
                </a:r>
                <a:r>
                  <a:rPr lang="en-CA" altLang="ko-KR" dirty="0" err="1"/>
                  <a:t>contiendront</a:t>
                </a:r>
                <a:r>
                  <a:rPr lang="en-CA" altLang="ko-KR" dirty="0"/>
                  <a:t> des </a:t>
                </a:r>
                <a:r>
                  <a:rPr lang="en-CA" altLang="ko-KR" dirty="0" err="1"/>
                  <a:t>termes</a:t>
                </a:r>
                <a:r>
                  <a:rPr lang="en-CA" altLang="ko-KR" dirty="0"/>
                  <a:t> </a:t>
                </a:r>
                <a:r>
                  <a:rPr lang="en-CA" altLang="ko-KR" dirty="0" err="1"/>
                  <a:t>proportionnels</a:t>
                </a:r>
                <a:r>
                  <a:rPr lang="en-CA" altLang="ko-KR" dirty="0"/>
                  <a:t> à  </a:t>
                </a:r>
                <a:r>
                  <a:rPr lang="en-CA" altLang="ko-KR" i="1" dirty="0" err="1"/>
                  <a:t>w</a:t>
                </a:r>
                <a:r>
                  <a:rPr lang="en-CA" altLang="ko-KR" i="1" baseline="-25000" dirty="0" err="1"/>
                  <a:t>z,z</a:t>
                </a:r>
                <a:r>
                  <a:rPr lang="en-CA" altLang="ko-KR" i="1" baseline="-25000" dirty="0"/>
                  <a:t> </a:t>
                </a:r>
                <a14:m>
                  <m:oMath xmlns:m="http://schemas.openxmlformats.org/officeDocument/2006/math">
                    <m:sSubSup>
                      <m:sSubSupPr>
                        <m:ctrlPr>
                          <a:rPr lang="en-CA" altLang="ko-KR" b="1" i="1" dirty="0" smtClean="0">
                            <a:solidFill>
                              <a:srgbClr val="836967"/>
                            </a:solidFill>
                            <a:latin typeface="Cambria Math" panose="02040503050406030204" pitchFamily="18" charset="0"/>
                          </a:rPr>
                        </m:ctrlPr>
                      </m:sSubSupPr>
                      <m:e>
                        <m:r>
                          <a:rPr lang="en-CA" altLang="ko-KR" b="1" i="1" dirty="0">
                            <a:latin typeface="Cambria Math" panose="02040503050406030204" pitchFamily="18" charset="0"/>
                          </a:rPr>
                          <m:t>𝜫</m:t>
                        </m:r>
                      </m:e>
                      <m:sub>
                        <m:r>
                          <a:rPr lang="en-CA" altLang="ko-KR" b="1" i="1" dirty="0">
                            <a:latin typeface="Cambria Math" panose="02040503050406030204" pitchFamily="18" charset="0"/>
                          </a:rPr>
                          <m:t>𝒕</m:t>
                        </m:r>
                        <m:r>
                          <a:rPr lang="en-CA" altLang="ko-KR" b="1" i="1" dirty="0">
                            <a:latin typeface="Cambria Math" panose="02040503050406030204" pitchFamily="18" charset="0"/>
                          </a:rPr>
                          <m:t>=</m:t>
                        </m:r>
                        <m:r>
                          <a:rPr lang="en-CA" altLang="ko-KR" b="1" i="1" dirty="0">
                            <a:latin typeface="Cambria Math" panose="02040503050406030204" pitchFamily="18" charset="0"/>
                          </a:rPr>
                          <m:t>𝟏</m:t>
                        </m:r>
                      </m:sub>
                      <m:sup>
                        <m:r>
                          <a:rPr lang="en-CA" altLang="ko-KR" b="1" i="1" dirty="0">
                            <a:latin typeface="Cambria Math" panose="02040503050406030204" pitchFamily="18" charset="0"/>
                          </a:rPr>
                          <m:t>𝑻</m:t>
                        </m:r>
                      </m:sup>
                    </m:sSubSup>
                    <m:sSup>
                      <m:sSupPr>
                        <m:ctrlPr>
                          <a:rPr lang="en-CA" altLang="ko-KR" i="1" dirty="0" smtClean="0">
                            <a:latin typeface="Cambria Math" panose="02040503050406030204" pitchFamily="18" charset="0"/>
                          </a:rPr>
                        </m:ctrlPr>
                      </m:sSupPr>
                      <m:e>
                        <m:r>
                          <a:rPr lang="en-CA" altLang="ko-KR" b="0" i="1" dirty="0" smtClean="0">
                            <a:latin typeface="Cambria Math" panose="02040503050406030204" pitchFamily="18" charset="0"/>
                          </a:rPr>
                          <m:t>𝑔</m:t>
                        </m:r>
                      </m:e>
                      <m:sup>
                        <m:r>
                          <a:rPr lang="en-CA" altLang="ko-KR" b="0" i="1" dirty="0" smtClean="0">
                            <a:latin typeface="Cambria Math" panose="02040503050406030204" pitchFamily="18" charset="0"/>
                          </a:rPr>
                          <m:t>′</m:t>
                        </m:r>
                      </m:sup>
                    </m:sSup>
                    <m:r>
                      <a:rPr lang="en-CA" altLang="ko-KR" b="0" i="1" baseline="-25000" dirty="0" smtClean="0">
                        <a:latin typeface="Cambria Math" panose="02040503050406030204" pitchFamily="18" charset="0"/>
                      </a:rPr>
                      <m:t>𝑧</m:t>
                    </m:r>
                    <m:r>
                      <a:rPr lang="en-CA" altLang="ko-KR" b="0" i="1" dirty="0" smtClean="0">
                        <a:latin typeface="Cambria Math" panose="02040503050406030204" pitchFamily="18" charset="0"/>
                      </a:rPr>
                      <m:t>(</m:t>
                    </m:r>
                    <m:r>
                      <a:rPr lang="en-CA" altLang="ko-KR" b="0" i="1" dirty="0" smtClean="0">
                        <a:latin typeface="Cambria Math" panose="02040503050406030204" pitchFamily="18" charset="0"/>
                      </a:rPr>
                      <m:t>𝑖𝑛</m:t>
                    </m:r>
                    <m:r>
                      <a:rPr lang="en-CA" altLang="ko-KR" b="0" i="1" dirty="0" smtClean="0">
                        <a:latin typeface="Cambria Math" panose="02040503050406030204" pitchFamily="18" charset="0"/>
                      </a:rPr>
                      <m:t> </m:t>
                    </m:r>
                    <m:r>
                      <a:rPr lang="en-CA" altLang="ko-KR" b="0" i="1" baseline="-25000" dirty="0" smtClean="0">
                        <a:latin typeface="Cambria Math" panose="02040503050406030204" pitchFamily="18" charset="0"/>
                      </a:rPr>
                      <m:t>𝑧</m:t>
                    </m:r>
                    <m:r>
                      <a:rPr lang="en-CA" altLang="ko-KR" b="0" i="1" baseline="-25000" dirty="0" smtClean="0">
                        <a:latin typeface="Cambria Math" panose="02040503050406030204" pitchFamily="18" charset="0"/>
                      </a:rPr>
                      <m:t>,</m:t>
                    </m:r>
                    <m:r>
                      <a:rPr lang="en-CA" altLang="ko-KR" b="0" i="1" baseline="-25000" dirty="0" smtClean="0">
                        <a:latin typeface="Cambria Math" panose="02040503050406030204" pitchFamily="18" charset="0"/>
                      </a:rPr>
                      <m:t>𝑡</m:t>
                    </m:r>
                    <m:r>
                      <a:rPr lang="en-CA" altLang="ko-KR" b="0" i="1" dirty="0" smtClean="0">
                        <a:latin typeface="Cambria Math" panose="02040503050406030204" pitchFamily="18" charset="0"/>
                      </a:rPr>
                      <m:t>)</m:t>
                    </m:r>
                  </m:oMath>
                </a14:m>
                <a:endParaRPr lang="en-CA" altLang="ko-KR" i="1" dirty="0"/>
              </a:p>
            </p:txBody>
          </p:sp>
        </mc:Choice>
        <mc:Fallback xmlns="">
          <p:sp>
            <p:nvSpPr>
              <p:cNvPr id="12" name="Rectangle 3">
                <a:extLst>
                  <a:ext uri="{FF2B5EF4-FFF2-40B4-BE49-F238E27FC236}">
                    <a16:creationId xmlns:a16="http://schemas.microsoft.com/office/drawing/2014/main" id="{906A3A18-CEB0-46A0-AEAC-EB1D3498C3F9}"/>
                  </a:ext>
                </a:extLst>
              </p:cNvPr>
              <p:cNvSpPr txBox="1">
                <a:spLocks noRot="1" noChangeAspect="1" noMove="1" noResize="1" noEditPoints="1" noAdjustHandles="1" noChangeArrowheads="1" noChangeShapeType="1" noTextEdit="1"/>
              </p:cNvSpPr>
              <p:nvPr/>
            </p:nvSpPr>
            <p:spPr bwMode="auto">
              <a:xfrm>
                <a:off x="957806" y="4153214"/>
                <a:ext cx="8071702" cy="934101"/>
              </a:xfrm>
              <a:prstGeom prst="rect">
                <a:avLst/>
              </a:prstGeom>
              <a:blipFill>
                <a:blip r:embed="rId6"/>
                <a:stretch>
                  <a:fillRect l="-1511" t="-175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p:sp>
        <p:nvSpPr>
          <p:cNvPr id="13" name="Rectangle 3">
            <a:extLst>
              <a:ext uri="{FF2B5EF4-FFF2-40B4-BE49-F238E27FC236}">
                <a16:creationId xmlns:a16="http://schemas.microsoft.com/office/drawing/2014/main" id="{6D0DB6BE-3805-4336-A3A3-8388893B8928}"/>
              </a:ext>
            </a:extLst>
          </p:cNvPr>
          <p:cNvSpPr txBox="1">
            <a:spLocks noChangeArrowheads="1"/>
          </p:cNvSpPr>
          <p:nvPr/>
        </p:nvSpPr>
        <p:spPr bwMode="auto">
          <a:xfrm>
            <a:off x="957806" y="4918931"/>
            <a:ext cx="8071702" cy="79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a:t>Pour </a:t>
            </a:r>
            <a:r>
              <a:rPr lang="en-CA" altLang="ko-KR" i="1" dirty="0" err="1"/>
              <a:t>sigmoïde</a:t>
            </a:r>
            <a:r>
              <a:rPr lang="en-CA" altLang="ko-KR" dirty="0"/>
              <a:t>, </a:t>
            </a:r>
            <a:r>
              <a:rPr lang="en-CA" altLang="ko-KR" i="1" dirty="0" err="1"/>
              <a:t>tahn</a:t>
            </a:r>
            <a:r>
              <a:rPr lang="en-CA" altLang="ko-KR" dirty="0"/>
              <a:t> et </a:t>
            </a:r>
            <a:r>
              <a:rPr lang="en-CA" altLang="ko-KR" i="1" dirty="0" err="1"/>
              <a:t>ReLu</a:t>
            </a:r>
            <a:r>
              <a:rPr lang="en-CA" altLang="ko-KR" dirty="0"/>
              <a:t>, on a </a:t>
            </a:r>
            <a:r>
              <a:rPr lang="en-CA" altLang="ko-KR" i="1" dirty="0"/>
              <a:t>g’ ≤ 1</a:t>
            </a:r>
            <a:r>
              <a:rPr lang="en-CA" altLang="ko-KR" dirty="0"/>
              <a:t>. Le RNN </a:t>
            </a:r>
            <a:r>
              <a:rPr lang="en-CA" altLang="ko-KR" dirty="0" err="1"/>
              <a:t>va</a:t>
            </a:r>
            <a:r>
              <a:rPr lang="en-CA" altLang="ko-KR" dirty="0"/>
              <a:t> </a:t>
            </a:r>
            <a:r>
              <a:rPr lang="en-CA" altLang="ko-KR" dirty="0" err="1"/>
              <a:t>subir</a:t>
            </a:r>
            <a:r>
              <a:rPr lang="en-CA" altLang="ko-KR" dirty="0"/>
              <a:t> le </a:t>
            </a:r>
            <a:r>
              <a:rPr lang="en-CA" altLang="ko-KR" dirty="0" err="1"/>
              <a:t>problème</a:t>
            </a:r>
            <a:r>
              <a:rPr lang="en-CA" altLang="ko-KR" dirty="0"/>
              <a:t> de </a:t>
            </a:r>
            <a:r>
              <a:rPr lang="en-CA" altLang="ko-KR" dirty="0" err="1"/>
              <a:t>l’</a:t>
            </a:r>
            <a:r>
              <a:rPr lang="en-CA" altLang="ko-KR" b="1" dirty="0" err="1"/>
              <a:t>evanescence</a:t>
            </a:r>
            <a:r>
              <a:rPr lang="en-CA" altLang="ko-KR" b="1" dirty="0"/>
              <a:t> du gradient </a:t>
            </a:r>
            <a:r>
              <a:rPr lang="en-CA" altLang="ko-KR" dirty="0"/>
              <a:t>(</a:t>
            </a:r>
            <a:r>
              <a:rPr lang="en-CA" altLang="ko-KR" i="1" dirty="0"/>
              <a:t>vanishing gradient</a:t>
            </a:r>
            <a:r>
              <a:rPr lang="en-CA" altLang="ko-KR" dirty="0"/>
              <a:t>)</a:t>
            </a:r>
            <a:endParaRPr lang="en-CA" altLang="ko-KR" i="1" dirty="0"/>
          </a:p>
        </p:txBody>
      </p:sp>
      <p:sp>
        <p:nvSpPr>
          <p:cNvPr id="11" name="Rectangle 3">
            <a:extLst>
              <a:ext uri="{FF2B5EF4-FFF2-40B4-BE49-F238E27FC236}">
                <a16:creationId xmlns:a16="http://schemas.microsoft.com/office/drawing/2014/main" id="{07CBB403-9EC6-44CE-8315-860958C2BE4F}"/>
              </a:ext>
            </a:extLst>
          </p:cNvPr>
          <p:cNvSpPr txBox="1">
            <a:spLocks noChangeArrowheads="1"/>
          </p:cNvSpPr>
          <p:nvPr/>
        </p:nvSpPr>
        <p:spPr bwMode="auto">
          <a:xfrm>
            <a:off x="957806" y="5589472"/>
            <a:ext cx="8071702" cy="79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err="1"/>
              <a:t>D’autre</a:t>
            </a:r>
            <a:r>
              <a:rPr lang="en-CA" altLang="ko-KR" dirty="0"/>
              <a:t> part, </a:t>
            </a:r>
            <a:r>
              <a:rPr lang="en-CA" altLang="ko-KR" dirty="0" err="1"/>
              <a:t>si</a:t>
            </a:r>
            <a:r>
              <a:rPr lang="en-CA" altLang="ko-KR" dirty="0"/>
              <a:t> </a:t>
            </a:r>
            <a:r>
              <a:rPr lang="en-CA" altLang="ko-KR" dirty="0" err="1"/>
              <a:t>w</a:t>
            </a:r>
            <a:r>
              <a:rPr lang="en-CA" altLang="ko-KR" baseline="-25000" dirty="0" err="1"/>
              <a:t>z,z</a:t>
            </a:r>
            <a:r>
              <a:rPr lang="en-CA" altLang="ko-KR" dirty="0"/>
              <a:t> &gt; 1, on </a:t>
            </a:r>
            <a:r>
              <a:rPr lang="en-CA" altLang="ko-KR" dirty="0" err="1"/>
              <a:t>pourrait</a:t>
            </a:r>
            <a:r>
              <a:rPr lang="en-CA" altLang="ko-KR" dirty="0"/>
              <a:t> </a:t>
            </a:r>
            <a:r>
              <a:rPr lang="en-CA" altLang="ko-KR" dirty="0" err="1"/>
              <a:t>avoir</a:t>
            </a:r>
            <a:r>
              <a:rPr lang="en-CA" altLang="ko-KR" dirty="0"/>
              <a:t> un </a:t>
            </a:r>
            <a:r>
              <a:rPr lang="en-CA" altLang="ko-KR" b="1" dirty="0" err="1"/>
              <a:t>problème</a:t>
            </a:r>
            <a:r>
              <a:rPr lang="en-CA" altLang="ko-KR" b="1" dirty="0"/>
              <a:t> </a:t>
            </a:r>
            <a:r>
              <a:rPr lang="en-CA" altLang="ko-KR" b="1" dirty="0" err="1"/>
              <a:t>d’explosion</a:t>
            </a:r>
            <a:r>
              <a:rPr lang="en-CA" altLang="ko-KR" b="1" dirty="0"/>
              <a:t> de gradients</a:t>
            </a:r>
            <a:r>
              <a:rPr lang="en-CA" altLang="ko-KR" dirty="0"/>
              <a:t>. </a:t>
            </a:r>
            <a:endParaRPr lang="en-CA" altLang="ko-KR" i="1" dirty="0"/>
          </a:p>
        </p:txBody>
      </p:sp>
    </p:spTree>
    <p:extLst>
      <p:ext uri="{BB962C8B-B14F-4D97-AF65-F5344CB8AC3E}">
        <p14:creationId xmlns:p14="http://schemas.microsoft.com/office/powerpoint/2010/main" val="19030652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1" grpId="0"/>
    </p:bldLst>
  </p:timing>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F398C2335D0F84983C7D080881264B1" ma:contentTypeVersion="4" ma:contentTypeDescription="Crée un document." ma:contentTypeScope="" ma:versionID="48f1aaf946932f85a809de6409ecb0ed">
  <xsd:schema xmlns:xsd="http://www.w3.org/2001/XMLSchema" xmlns:xs="http://www.w3.org/2001/XMLSchema" xmlns:p="http://schemas.microsoft.com/office/2006/metadata/properties" xmlns:ns2="c4b7b408-fd49-463c-9629-45ddafd118d0" targetNamespace="http://schemas.microsoft.com/office/2006/metadata/properties" ma:root="true" ma:fieldsID="2669b3a98a8647dd761bf9332bf988ca" ns2:_="">
    <xsd:import namespace="c4b7b408-fd49-463c-9629-45ddafd118d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b7b408-fd49-463c-9629-45ddafd11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2.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customXml/itemProps3.xml><?xml version="1.0" encoding="utf-8"?>
<ds:datastoreItem xmlns:ds="http://schemas.openxmlformats.org/officeDocument/2006/customXml" ds:itemID="{1A6FF784-992B-4855-8CC0-77A5453A126A}"/>
</file>

<file path=docProps/app.xml><?xml version="1.0" encoding="utf-8"?>
<Properties xmlns="http://schemas.openxmlformats.org/officeDocument/2006/extended-properties" xmlns:vt="http://schemas.openxmlformats.org/officeDocument/2006/docPropsVTypes">
  <Template/>
  <TotalTime>6567</TotalTime>
  <Words>2157</Words>
  <Application>Microsoft Office PowerPoint</Application>
  <PresentationFormat>On-screen Show (4:3)</PresentationFormat>
  <Paragraphs>257</Paragraphs>
  <Slides>22</Slides>
  <Notes>18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Narrow</vt:lpstr>
      <vt:lpstr>Calibri</vt:lpstr>
      <vt:lpstr>Cambria Math</vt:lpstr>
      <vt:lpstr>Lucida Grande</vt:lpstr>
      <vt:lpstr>Times New Roman</vt:lpstr>
      <vt:lpstr>Wingdings</vt:lpstr>
      <vt:lpstr>ift615</vt:lpstr>
      <vt:lpstr>IFT 615 – Intelligence Artificielle Hiver 2022    Application – Traitement du langage naturelle : world embedding et étiquetage syntaxique</vt:lpstr>
      <vt:lpstr>Motivation</vt:lpstr>
      <vt:lpstr>Apprentissage profond et  traitement du langage naturel</vt:lpstr>
      <vt:lpstr>Sujets couverts</vt:lpstr>
      <vt:lpstr>Réseau de neurone récurrent</vt:lpstr>
      <vt:lpstr>RNN plus expressif que Feedfoward</vt:lpstr>
      <vt:lpstr>Entrainement d’un RNN</vt:lpstr>
      <vt:lpstr>Entrainement d’un RNN</vt:lpstr>
      <vt:lpstr>Limites du RNN</vt:lpstr>
      <vt:lpstr>Limites du RNN</vt:lpstr>
      <vt:lpstr>Word Embedding</vt:lpstr>
      <vt:lpstr>Word Embedding</vt:lpstr>
      <vt:lpstr>Étiquetage grammatical</vt:lpstr>
      <vt:lpstr>Étiquetage grammatical par un RNN</vt:lpstr>
      <vt:lpstr>Étiquetage grammatical  par un réseau feedfoward</vt:lpstr>
      <vt:lpstr>Génération du texte</vt:lpstr>
      <vt:lpstr>Conclusion</vt:lpstr>
      <vt:lpstr>Sujets couverts</vt:lpstr>
      <vt:lpstr>Vous devriez être capable de...</vt:lpstr>
      <vt:lpstr>Réseau de neurone pour  word embedding</vt:lpstr>
      <vt:lpstr>Vecteurs de word embeddings  calculés par GloVe</vt:lpstr>
      <vt:lpstr>Un word embedding peut représenter  des relations peu triviales</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2022-05-17T00:45:51Z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0x010100EF398C2335D0F84983C7D080881264B1</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