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36"/>
  </p:notesMasterIdLst>
  <p:handoutMasterIdLst>
    <p:handoutMasterId r:id="rId37"/>
  </p:handoutMasterIdLst>
  <p:sldIdLst>
    <p:sldId id="332" r:id="rId5"/>
    <p:sldId id="717" r:id="rId6"/>
    <p:sldId id="720" r:id="rId7"/>
    <p:sldId id="721" r:id="rId8"/>
    <p:sldId id="719" r:id="rId9"/>
    <p:sldId id="724" r:id="rId10"/>
    <p:sldId id="725" r:id="rId11"/>
    <p:sldId id="726" r:id="rId12"/>
    <p:sldId id="727" r:id="rId13"/>
    <p:sldId id="735" r:id="rId14"/>
    <p:sldId id="736" r:id="rId15"/>
    <p:sldId id="729" r:id="rId16"/>
    <p:sldId id="730" r:id="rId17"/>
    <p:sldId id="731" r:id="rId18"/>
    <p:sldId id="732" r:id="rId19"/>
    <p:sldId id="749" r:id="rId20"/>
    <p:sldId id="750" r:id="rId21"/>
    <p:sldId id="733" r:id="rId22"/>
    <p:sldId id="744" r:id="rId23"/>
    <p:sldId id="737" r:id="rId24"/>
    <p:sldId id="738" r:id="rId25"/>
    <p:sldId id="745" r:id="rId26"/>
    <p:sldId id="746" r:id="rId27"/>
    <p:sldId id="747" r:id="rId28"/>
    <p:sldId id="748" r:id="rId29"/>
    <p:sldId id="741" r:id="rId30"/>
    <p:sldId id="743" r:id="rId31"/>
    <p:sldId id="514" r:id="rId32"/>
    <p:sldId id="696" r:id="rId33"/>
    <p:sldId id="405" r:id="rId34"/>
    <p:sldId id="742" r:id="rId35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7A775-A587-444D-B0F3-BF5624DB2C27}">
          <p14:sldIdLst>
            <p14:sldId id="332"/>
          </p14:sldIdLst>
        </p14:section>
        <p14:section name="Sujets couverts" id="{DFEDCF37-DDD9-4B80-9C1C-F25D990DF272}">
          <p14:sldIdLst>
            <p14:sldId id="717"/>
            <p14:sldId id="720"/>
            <p14:sldId id="721"/>
          </p14:sldIdLst>
        </p14:section>
        <p14:section name="Arbre de décision" id="{FAD1F621-802F-421C-BEFD-2BF7C8CFF07C}">
          <p14:sldIdLst>
            <p14:sldId id="719"/>
            <p14:sldId id="724"/>
            <p14:sldId id="725"/>
            <p14:sldId id="726"/>
            <p14:sldId id="727"/>
          </p14:sldIdLst>
        </p14:section>
        <p14:section name="Algorithme d'apprentissage" id="{A3CFCCC7-0130-4EE6-B87C-3406F185067D}">
          <p14:sldIdLst>
            <p14:sldId id="735"/>
            <p14:sldId id="736"/>
            <p14:sldId id="729"/>
            <p14:sldId id="730"/>
            <p14:sldId id="731"/>
            <p14:sldId id="732"/>
            <p14:sldId id="749"/>
            <p14:sldId id="750"/>
            <p14:sldId id="733"/>
            <p14:sldId id="744"/>
          </p14:sldIdLst>
        </p14:section>
        <p14:section name="Choix de l'attribut test" id="{722E227F-AA28-4A8C-A2B1-23F03106DF8B}">
          <p14:sldIdLst>
            <p14:sldId id="737"/>
            <p14:sldId id="738"/>
            <p14:sldId id="745"/>
            <p14:sldId id="746"/>
            <p14:sldId id="747"/>
            <p14:sldId id="748"/>
          </p14:sldIdLst>
        </p14:section>
        <p14:section name="Généralisation et surapprentissag" id="{34AE0CB1-4E06-4716-8983-480ADA2A1AEF}">
          <p14:sldIdLst>
            <p14:sldId id="741"/>
            <p14:sldId id="743"/>
          </p14:sldIdLst>
        </p14:section>
        <p14:section name="Conclusion" id="{CE7E8F8C-FF40-4FEF-A162-D12B4ABFD94B}">
          <p14:sldIdLst>
            <p14:sldId id="514"/>
            <p14:sldId id="696"/>
            <p14:sldId id="405"/>
          </p14:sldIdLst>
        </p14:section>
        <p14:section name="Extra" id="{88D00D61-3355-41E4-9F5D-394122857E15}">
          <p14:sldIdLst>
            <p14:sldId id="7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C82B9-34F2-4653-9043-980E76F0297D}" v="216" dt="2022-05-30T11:35:13.36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5" autoAdjust="0"/>
    <p:restoredTop sz="73064" autoAdjust="0"/>
  </p:normalViewPr>
  <p:slideViewPr>
    <p:cSldViewPr snapToGrid="0">
      <p:cViewPr varScale="1">
        <p:scale>
          <a:sx n="49" d="100"/>
          <a:sy n="49" d="100"/>
        </p:scale>
        <p:origin x="1444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0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22:27:25.369" v="16424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0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 modNotesTx">
        <pc:chgData name="Froduald Kabanza" userId="edf393d0-642b-4b9e-8c75-f62133241689" providerId="ADAL" clId="{2F313F48-DE9E-4735-A99B-FA9B9BED9B38}" dt="2022-01-27T11:49:44.974" v="16357" actId="20577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22:25:49.326" v="16412" actId="20577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22:25:24.061" v="16369" actId="20577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22:25:31.670" v="16373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22:25:17.753" v="16367" actId="20577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22:25:28.252" v="16371" actId="20577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 modNotesTx">
        <pc:chgData name="Froduald Kabanza" userId="edf393d0-642b-4b9e-8c75-f62133241689" providerId="ADAL" clId="{2F313F48-DE9E-4735-A99B-FA9B9BED9B38}" dt="2022-01-27T12:08:41.997" v="16365" actId="20577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22:26:41.517" v="16420" actId="20577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22:26:37.598" v="16418" actId="20577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22:26:41.517" v="16420" actId="20577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22:26:23.299" v="16414" actId="20577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22:26:31.486" v="16416" actId="20577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22:26:31.486" v="16416" actId="20577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22:27:25.369" v="16424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22:27:25.369" v="16424" actId="20577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22:26:54.991" v="16422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22:26:54.991" v="16422" actId="20577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8C61C7BA-B84C-4D2A-9A20-4143A5ED20A9}"/>
    <pc:docChg chg="modSld">
      <pc:chgData name="Froduald Kabanza" userId="edf393d0-642b-4b9e-8c75-f62133241689" providerId="ADAL" clId="{8C61C7BA-B84C-4D2A-9A20-4143A5ED20A9}" dt="2022-02-10T16:15:55.004" v="37" actId="20577"/>
      <pc:docMkLst>
        <pc:docMk/>
      </pc:docMkLst>
      <pc:sldChg chg="modSp">
        <pc:chgData name="Froduald Kabanza" userId="edf393d0-642b-4b9e-8c75-f62133241689" providerId="ADAL" clId="{8C61C7BA-B84C-4D2A-9A20-4143A5ED20A9}" dt="2022-02-10T16:15:13.890" v="31" actId="20577"/>
        <pc:sldMkLst>
          <pc:docMk/>
          <pc:sldMk cId="1451924711" sldId="745"/>
        </pc:sldMkLst>
        <pc:spChg chg="mod">
          <ac:chgData name="Froduald Kabanza" userId="edf393d0-642b-4b9e-8c75-f62133241689" providerId="ADAL" clId="{8C61C7BA-B84C-4D2A-9A20-4143A5ED20A9}" dt="2022-02-10T16:15:13.890" v="31" actId="20577"/>
          <ac:spMkLst>
            <pc:docMk/>
            <pc:sldMk cId="1451924711" sldId="745"/>
            <ac:spMk id="15" creationId="{6CA104A8-175E-4DBA-93B0-3896830D29FE}"/>
          </ac:spMkLst>
        </pc:spChg>
      </pc:sldChg>
      <pc:sldChg chg="modSp mod">
        <pc:chgData name="Froduald Kabanza" userId="edf393d0-642b-4b9e-8c75-f62133241689" providerId="ADAL" clId="{8C61C7BA-B84C-4D2A-9A20-4143A5ED20A9}" dt="2022-02-10T16:15:30.321" v="33" actId="20577"/>
        <pc:sldMkLst>
          <pc:docMk/>
          <pc:sldMk cId="4001726910" sldId="746"/>
        </pc:sldMkLst>
        <pc:spChg chg="mod">
          <ac:chgData name="Froduald Kabanza" userId="edf393d0-642b-4b9e-8c75-f62133241689" providerId="ADAL" clId="{8C61C7BA-B84C-4D2A-9A20-4143A5ED20A9}" dt="2022-01-28T11:09:51.171" v="15" actId="1076"/>
          <ac:spMkLst>
            <pc:docMk/>
            <pc:sldMk cId="4001726910" sldId="746"/>
            <ac:spMk id="2" creationId="{298D8D2E-E5B7-473A-97AB-44C2F0B8CB9F}"/>
          </ac:spMkLst>
        </pc:spChg>
        <pc:spChg chg="mod">
          <ac:chgData name="Froduald Kabanza" userId="edf393d0-642b-4b9e-8c75-f62133241689" providerId="ADAL" clId="{8C61C7BA-B84C-4D2A-9A20-4143A5ED20A9}" dt="2022-02-10T16:15:30.321" v="33" actId="20577"/>
          <ac:spMkLst>
            <pc:docMk/>
            <pc:sldMk cId="4001726910" sldId="746"/>
            <ac:spMk id="15" creationId="{6CA104A8-175E-4DBA-93B0-3896830D29FE}"/>
          </ac:spMkLst>
        </pc:spChg>
      </pc:sldChg>
      <pc:sldChg chg="modSp mod">
        <pc:chgData name="Froduald Kabanza" userId="edf393d0-642b-4b9e-8c75-f62133241689" providerId="ADAL" clId="{8C61C7BA-B84C-4D2A-9A20-4143A5ED20A9}" dt="2022-02-10T16:15:44.289" v="35" actId="20577"/>
        <pc:sldMkLst>
          <pc:docMk/>
          <pc:sldMk cId="2096109338" sldId="747"/>
        </pc:sldMkLst>
        <pc:spChg chg="mod">
          <ac:chgData name="Froduald Kabanza" userId="edf393d0-642b-4b9e-8c75-f62133241689" providerId="ADAL" clId="{8C61C7BA-B84C-4D2A-9A20-4143A5ED20A9}" dt="2022-01-28T11:09:39.726" v="12" actId="1076"/>
          <ac:spMkLst>
            <pc:docMk/>
            <pc:sldMk cId="2096109338" sldId="747"/>
            <ac:spMk id="2" creationId="{298D8D2E-E5B7-473A-97AB-44C2F0B8CB9F}"/>
          </ac:spMkLst>
        </pc:spChg>
        <pc:spChg chg="mod">
          <ac:chgData name="Froduald Kabanza" userId="edf393d0-642b-4b9e-8c75-f62133241689" providerId="ADAL" clId="{8C61C7BA-B84C-4D2A-9A20-4143A5ED20A9}" dt="2022-02-10T16:15:44.289" v="35" actId="20577"/>
          <ac:spMkLst>
            <pc:docMk/>
            <pc:sldMk cId="2096109338" sldId="747"/>
            <ac:spMk id="15" creationId="{6CA104A8-175E-4DBA-93B0-3896830D29FE}"/>
          </ac:spMkLst>
        </pc:spChg>
      </pc:sldChg>
      <pc:sldChg chg="modSp">
        <pc:chgData name="Froduald Kabanza" userId="edf393d0-642b-4b9e-8c75-f62133241689" providerId="ADAL" clId="{8C61C7BA-B84C-4D2A-9A20-4143A5ED20A9}" dt="2022-02-10T16:15:55.004" v="37" actId="20577"/>
        <pc:sldMkLst>
          <pc:docMk/>
          <pc:sldMk cId="3208510071" sldId="748"/>
        </pc:sldMkLst>
        <pc:spChg chg="mod">
          <ac:chgData name="Froduald Kabanza" userId="edf393d0-642b-4b9e-8c75-f62133241689" providerId="ADAL" clId="{8C61C7BA-B84C-4D2A-9A20-4143A5ED20A9}" dt="2022-02-10T16:15:55.004" v="37" actId="20577"/>
          <ac:spMkLst>
            <pc:docMk/>
            <pc:sldMk cId="3208510071" sldId="748"/>
            <ac:spMk id="15" creationId="{6CA104A8-175E-4DBA-93B0-3896830D29FE}"/>
          </ac:spMkLst>
        </pc:spChg>
      </pc:sldChg>
    </pc:docChg>
  </pc:docChgLst>
  <pc:docChgLst>
    <pc:chgData name="Froduald Kabanza" userId="edf393d0-642b-4b9e-8c75-f62133241689" providerId="ADAL" clId="{B6FC82B9-34F2-4653-9043-980E76F0297D}"/>
    <pc:docChg chg="undo custSel modSld sldOrd addSection modSection">
      <pc:chgData name="Froduald Kabanza" userId="edf393d0-642b-4b9e-8c75-f62133241689" providerId="ADAL" clId="{B6FC82B9-34F2-4653-9043-980E76F0297D}" dt="2022-05-30T11:37:00.867" v="305" actId="14100"/>
      <pc:docMkLst>
        <pc:docMk/>
      </pc:docMkLst>
      <pc:sldChg chg="modSp mod">
        <pc:chgData name="Froduald Kabanza" userId="edf393d0-642b-4b9e-8c75-f62133241689" providerId="ADAL" clId="{B6FC82B9-34F2-4653-9043-980E76F0297D}" dt="2022-05-24T12:01:05.453" v="5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B6FC82B9-34F2-4653-9043-980E76F0297D}" dt="2022-05-24T12:01:01.853" v="4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B6FC82B9-34F2-4653-9043-980E76F0297D}" dt="2022-05-24T12:01:05.453" v="5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Sp mod modShow modNotesTx">
        <pc:chgData name="Froduald Kabanza" userId="edf393d0-642b-4b9e-8c75-f62133241689" providerId="ADAL" clId="{B6FC82B9-34F2-4653-9043-980E76F0297D}" dt="2022-05-30T11:21:03.330" v="256" actId="729"/>
        <pc:sldMkLst>
          <pc:docMk/>
          <pc:sldMk cId="844883617" sldId="717"/>
        </pc:sldMkLst>
        <pc:spChg chg="mod">
          <ac:chgData name="Froduald Kabanza" userId="edf393d0-642b-4b9e-8c75-f62133241689" providerId="ADAL" clId="{B6FC82B9-34F2-4653-9043-980E76F0297D}" dt="2022-05-24T12:04:35.211" v="61" actId="313"/>
          <ac:spMkLst>
            <pc:docMk/>
            <pc:sldMk cId="844883617" sldId="717"/>
            <ac:spMk id="21506" creationId="{27F2368C-1AA9-4826-A792-30C5A5588C0D}"/>
          </ac:spMkLst>
        </pc:spChg>
      </pc:sldChg>
      <pc:sldChg chg="mod modShow">
        <pc:chgData name="Froduald Kabanza" userId="edf393d0-642b-4b9e-8c75-f62133241689" providerId="ADAL" clId="{B6FC82B9-34F2-4653-9043-980E76F0297D}" dt="2022-05-30T11:21:03.330" v="256" actId="729"/>
        <pc:sldMkLst>
          <pc:docMk/>
          <pc:sldMk cId="3058086530" sldId="719"/>
        </pc:sldMkLst>
      </pc:sldChg>
      <pc:sldChg chg="modSp mod modShow">
        <pc:chgData name="Froduald Kabanza" userId="edf393d0-642b-4b9e-8c75-f62133241689" providerId="ADAL" clId="{B6FC82B9-34F2-4653-9043-980E76F0297D}" dt="2022-05-30T11:21:03.330" v="256" actId="729"/>
        <pc:sldMkLst>
          <pc:docMk/>
          <pc:sldMk cId="1344287853" sldId="720"/>
        </pc:sldMkLst>
        <pc:spChg chg="mod">
          <ac:chgData name="Froduald Kabanza" userId="edf393d0-642b-4b9e-8c75-f62133241689" providerId="ADAL" clId="{B6FC82B9-34F2-4653-9043-980E76F0297D}" dt="2022-05-24T12:06:47.244" v="85" actId="20577"/>
          <ac:spMkLst>
            <pc:docMk/>
            <pc:sldMk cId="1344287853" sldId="720"/>
            <ac:spMk id="21506" creationId="{27F2368C-1AA9-4826-A792-30C5A5588C0D}"/>
          </ac:spMkLst>
        </pc:spChg>
      </pc:sldChg>
      <pc:sldChg chg="mod modShow">
        <pc:chgData name="Froduald Kabanza" userId="edf393d0-642b-4b9e-8c75-f62133241689" providerId="ADAL" clId="{B6FC82B9-34F2-4653-9043-980E76F0297D}" dt="2022-05-30T11:21:03.330" v="256" actId="729"/>
        <pc:sldMkLst>
          <pc:docMk/>
          <pc:sldMk cId="1125303256" sldId="721"/>
        </pc:sldMkLst>
      </pc:sldChg>
      <pc:sldChg chg="mod modAnim modShow">
        <pc:chgData name="Froduald Kabanza" userId="edf393d0-642b-4b9e-8c75-f62133241689" providerId="ADAL" clId="{B6FC82B9-34F2-4653-9043-980E76F0297D}" dt="2022-05-30T11:21:15.615" v="258" actId="729"/>
        <pc:sldMkLst>
          <pc:docMk/>
          <pc:sldMk cId="1945819174" sldId="724"/>
        </pc:sldMkLst>
      </pc:sldChg>
      <pc:sldChg chg="modSp mod modAnim">
        <pc:chgData name="Froduald Kabanza" userId="edf393d0-642b-4b9e-8c75-f62133241689" providerId="ADAL" clId="{B6FC82B9-34F2-4653-9043-980E76F0297D}" dt="2022-05-30T11:23:24.093" v="270" actId="20577"/>
        <pc:sldMkLst>
          <pc:docMk/>
          <pc:sldMk cId="549024386" sldId="726"/>
        </pc:sldMkLst>
        <pc:spChg chg="mod">
          <ac:chgData name="Froduald Kabanza" userId="edf393d0-642b-4b9e-8c75-f62133241689" providerId="ADAL" clId="{B6FC82B9-34F2-4653-9043-980E76F0297D}" dt="2022-05-30T11:23:24.093" v="270" actId="20577"/>
          <ac:spMkLst>
            <pc:docMk/>
            <pc:sldMk cId="549024386" sldId="726"/>
            <ac:spMk id="21505" creationId="{951A0312-4847-486A-AA12-7C8AB18BA3C7}"/>
          </ac:spMkLst>
        </pc:spChg>
      </pc:sldChg>
      <pc:sldChg chg="modSp mod modShow">
        <pc:chgData name="Froduald Kabanza" userId="edf393d0-642b-4b9e-8c75-f62133241689" providerId="ADAL" clId="{B6FC82B9-34F2-4653-9043-980E76F0297D}" dt="2022-05-30T11:23:49.820" v="273" actId="729"/>
        <pc:sldMkLst>
          <pc:docMk/>
          <pc:sldMk cId="313719905" sldId="727"/>
        </pc:sldMkLst>
        <pc:spChg chg="mod">
          <ac:chgData name="Froduald Kabanza" userId="edf393d0-642b-4b9e-8c75-f62133241689" providerId="ADAL" clId="{B6FC82B9-34F2-4653-9043-980E76F0297D}" dt="2022-05-30T11:23:27.877" v="272" actId="20577"/>
          <ac:spMkLst>
            <pc:docMk/>
            <pc:sldMk cId="313719905" sldId="727"/>
            <ac:spMk id="21505" creationId="{951A0312-4847-486A-AA12-7C8AB18BA3C7}"/>
          </ac:spMkLst>
        </pc:spChg>
      </pc:sldChg>
      <pc:sldChg chg="modSp mod">
        <pc:chgData name="Froduald Kabanza" userId="edf393d0-642b-4b9e-8c75-f62133241689" providerId="ADAL" clId="{B6FC82B9-34F2-4653-9043-980E76F0297D}" dt="2022-05-30T11:23:11.830" v="267" actId="20577"/>
        <pc:sldMkLst>
          <pc:docMk/>
          <pc:sldMk cId="985514548" sldId="729"/>
        </pc:sldMkLst>
        <pc:spChg chg="mod">
          <ac:chgData name="Froduald Kabanza" userId="edf393d0-642b-4b9e-8c75-f62133241689" providerId="ADAL" clId="{B6FC82B9-34F2-4653-9043-980E76F0297D}" dt="2022-05-30T11:23:11.830" v="267" actId="20577"/>
          <ac:spMkLst>
            <pc:docMk/>
            <pc:sldMk cId="985514548" sldId="729"/>
            <ac:spMk id="21505" creationId="{951A0312-4847-486A-AA12-7C8AB18BA3C7}"/>
          </ac:spMkLst>
        </pc:spChg>
      </pc:sldChg>
      <pc:sldChg chg="modSp mod">
        <pc:chgData name="Froduald Kabanza" userId="edf393d0-642b-4b9e-8c75-f62133241689" providerId="ADAL" clId="{B6FC82B9-34F2-4653-9043-980E76F0297D}" dt="2022-05-30T11:23:08.855" v="266" actId="20577"/>
        <pc:sldMkLst>
          <pc:docMk/>
          <pc:sldMk cId="3906261564" sldId="730"/>
        </pc:sldMkLst>
        <pc:spChg chg="mod">
          <ac:chgData name="Froduald Kabanza" userId="edf393d0-642b-4b9e-8c75-f62133241689" providerId="ADAL" clId="{B6FC82B9-34F2-4653-9043-980E76F0297D}" dt="2022-05-30T11:23:08.855" v="266" actId="20577"/>
          <ac:spMkLst>
            <pc:docMk/>
            <pc:sldMk cId="3906261564" sldId="730"/>
            <ac:spMk id="21505" creationId="{951A0312-4847-486A-AA12-7C8AB18BA3C7}"/>
          </ac:spMkLst>
        </pc:spChg>
      </pc:sldChg>
      <pc:sldChg chg="modSp mod">
        <pc:chgData name="Froduald Kabanza" userId="edf393d0-642b-4b9e-8c75-f62133241689" providerId="ADAL" clId="{B6FC82B9-34F2-4653-9043-980E76F0297D}" dt="2022-05-30T11:23:07.682" v="265" actId="20577"/>
        <pc:sldMkLst>
          <pc:docMk/>
          <pc:sldMk cId="3300869287" sldId="731"/>
        </pc:sldMkLst>
        <pc:spChg chg="mod">
          <ac:chgData name="Froduald Kabanza" userId="edf393d0-642b-4b9e-8c75-f62133241689" providerId="ADAL" clId="{B6FC82B9-34F2-4653-9043-980E76F0297D}" dt="2022-05-30T11:23:07.682" v="265" actId="20577"/>
          <ac:spMkLst>
            <pc:docMk/>
            <pc:sldMk cId="3300869287" sldId="731"/>
            <ac:spMk id="21505" creationId="{951A0312-4847-486A-AA12-7C8AB18BA3C7}"/>
          </ac:spMkLst>
        </pc:spChg>
      </pc:sldChg>
      <pc:sldChg chg="modSp mod">
        <pc:chgData name="Froduald Kabanza" userId="edf393d0-642b-4b9e-8c75-f62133241689" providerId="ADAL" clId="{B6FC82B9-34F2-4653-9043-980E76F0297D}" dt="2022-05-30T11:23:06.826" v="264" actId="20577"/>
        <pc:sldMkLst>
          <pc:docMk/>
          <pc:sldMk cId="2715205508" sldId="732"/>
        </pc:sldMkLst>
        <pc:spChg chg="mod">
          <ac:chgData name="Froduald Kabanza" userId="edf393d0-642b-4b9e-8c75-f62133241689" providerId="ADAL" clId="{B6FC82B9-34F2-4653-9043-980E76F0297D}" dt="2022-05-30T11:23:06.826" v="264" actId="20577"/>
          <ac:spMkLst>
            <pc:docMk/>
            <pc:sldMk cId="2715205508" sldId="732"/>
            <ac:spMk id="21505" creationId="{951A0312-4847-486A-AA12-7C8AB18BA3C7}"/>
          </ac:spMkLst>
        </pc:spChg>
      </pc:sldChg>
      <pc:sldChg chg="mod modShow">
        <pc:chgData name="Froduald Kabanza" userId="edf393d0-642b-4b9e-8c75-f62133241689" providerId="ADAL" clId="{B6FC82B9-34F2-4653-9043-980E76F0297D}" dt="2022-05-30T11:25:40.593" v="276" actId="729"/>
        <pc:sldMkLst>
          <pc:docMk/>
          <pc:sldMk cId="1618409979" sldId="733"/>
        </pc:sldMkLst>
      </pc:sldChg>
      <pc:sldChg chg="modSp mod">
        <pc:chgData name="Froduald Kabanza" userId="edf393d0-642b-4b9e-8c75-f62133241689" providerId="ADAL" clId="{B6FC82B9-34F2-4653-9043-980E76F0297D}" dt="2022-05-24T12:11:52.740" v="90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B6FC82B9-34F2-4653-9043-980E76F0297D}" dt="2022-05-24T12:11:52.740" v="90" actId="20577"/>
          <ac:spMkLst>
            <pc:docMk/>
            <pc:sldMk cId="173926013" sldId="735"/>
            <ac:spMk id="14" creationId="{3ABB3C38-A4C1-4075-9857-91DAE59E55EC}"/>
          </ac:spMkLst>
        </pc:spChg>
      </pc:sldChg>
      <pc:sldChg chg="modSp mod modNotesTx">
        <pc:chgData name="Froduald Kabanza" userId="edf393d0-642b-4b9e-8c75-f62133241689" providerId="ADAL" clId="{B6FC82B9-34F2-4653-9043-980E76F0297D}" dt="2022-05-30T11:23:12.563" v="268" actId="20577"/>
        <pc:sldMkLst>
          <pc:docMk/>
          <pc:sldMk cId="186866072" sldId="736"/>
        </pc:sldMkLst>
        <pc:spChg chg="mod">
          <ac:chgData name="Froduald Kabanza" userId="edf393d0-642b-4b9e-8c75-f62133241689" providerId="ADAL" clId="{B6FC82B9-34F2-4653-9043-980E76F0297D}" dt="2022-05-30T11:23:12.563" v="268" actId="20577"/>
          <ac:spMkLst>
            <pc:docMk/>
            <pc:sldMk cId="186866072" sldId="736"/>
            <ac:spMk id="21505" creationId="{951A0312-4847-486A-AA12-7C8AB18BA3C7}"/>
          </ac:spMkLst>
        </pc:spChg>
      </pc:sldChg>
      <pc:sldChg chg="addSp delSp modSp mod delAnim modAnim">
        <pc:chgData name="Froduald Kabanza" userId="edf393d0-642b-4b9e-8c75-f62133241689" providerId="ADAL" clId="{B6FC82B9-34F2-4653-9043-980E76F0297D}" dt="2022-05-24T12:34:09.081" v="191"/>
        <pc:sldMkLst>
          <pc:docMk/>
          <pc:sldMk cId="3212409857" sldId="737"/>
        </pc:sldMkLst>
        <pc:spChg chg="mod">
          <ac:chgData name="Froduald Kabanza" userId="edf393d0-642b-4b9e-8c75-f62133241689" providerId="ADAL" clId="{B6FC82B9-34F2-4653-9043-980E76F0297D}" dt="2022-05-24T12:19:56.355" v="105" actId="20577"/>
          <ac:spMkLst>
            <pc:docMk/>
            <pc:sldMk cId="3212409857" sldId="737"/>
            <ac:spMk id="9" creationId="{11D968FD-16CF-4F59-8AE9-D4B773487185}"/>
          </ac:spMkLst>
        </pc:spChg>
        <pc:graphicFrameChg chg="del">
          <ac:chgData name="Froduald Kabanza" userId="edf393d0-642b-4b9e-8c75-f62133241689" providerId="ADAL" clId="{B6FC82B9-34F2-4653-9043-980E76F0297D}" dt="2022-05-24T12:19:00.263" v="95" actId="478"/>
          <ac:graphicFrameMkLst>
            <pc:docMk/>
            <pc:sldMk cId="3212409857" sldId="737"/>
            <ac:graphicFrameMk id="3" creationId="{BD4461EF-7DD5-4F16-A628-3857BA5EA9EC}"/>
          </ac:graphicFrameMkLst>
        </pc:graphicFrameChg>
        <pc:graphicFrameChg chg="add mod modGraphic">
          <ac:chgData name="Froduald Kabanza" userId="edf393d0-642b-4b9e-8c75-f62133241689" providerId="ADAL" clId="{B6FC82B9-34F2-4653-9043-980E76F0297D}" dt="2022-05-24T12:19:20.845" v="98"/>
          <ac:graphicFrameMkLst>
            <pc:docMk/>
            <pc:sldMk cId="3212409857" sldId="737"/>
            <ac:graphicFrameMk id="4" creationId="{992F58D1-102F-4036-E72A-E9B18B7B4A74}"/>
          </ac:graphicFrameMkLst>
        </pc:graphicFrameChg>
        <pc:graphicFrameChg chg="add mod">
          <ac:chgData name="Froduald Kabanza" userId="edf393d0-642b-4b9e-8c75-f62133241689" providerId="ADAL" clId="{B6FC82B9-34F2-4653-9043-980E76F0297D}" dt="2022-05-24T12:33:59.342" v="189" actId="1076"/>
          <ac:graphicFrameMkLst>
            <pc:docMk/>
            <pc:sldMk cId="3212409857" sldId="737"/>
            <ac:graphicFrameMk id="12" creationId="{7FE389EF-54E8-832B-2BB2-CC9FC8569AE0}"/>
          </ac:graphicFrameMkLst>
        </pc:graphicFrameChg>
      </pc:sldChg>
      <pc:sldChg chg="modNotesTx">
        <pc:chgData name="Froduald Kabanza" userId="edf393d0-642b-4b9e-8c75-f62133241689" providerId="ADAL" clId="{B6FC82B9-34F2-4653-9043-980E76F0297D}" dt="2022-05-30T11:26:02.065" v="280" actId="20577"/>
        <pc:sldMkLst>
          <pc:docMk/>
          <pc:sldMk cId="2462133955" sldId="738"/>
        </pc:sldMkLst>
      </pc:sldChg>
      <pc:sldChg chg="modSp mod">
        <pc:chgData name="Froduald Kabanza" userId="edf393d0-642b-4b9e-8c75-f62133241689" providerId="ADAL" clId="{B6FC82B9-34F2-4653-9043-980E76F0297D}" dt="2022-05-30T11:36:06.759" v="304" actId="20577"/>
        <pc:sldMkLst>
          <pc:docMk/>
          <pc:sldMk cId="70738054" sldId="741"/>
        </pc:sldMkLst>
        <pc:spChg chg="mod">
          <ac:chgData name="Froduald Kabanza" userId="edf393d0-642b-4b9e-8c75-f62133241689" providerId="ADAL" clId="{B6FC82B9-34F2-4653-9043-980E76F0297D}" dt="2022-05-30T11:36:06.759" v="304" actId="20577"/>
          <ac:spMkLst>
            <pc:docMk/>
            <pc:sldMk cId="70738054" sldId="741"/>
            <ac:spMk id="88066" creationId="{0D3290DF-85AB-47E0-9329-4813CED7CA4C}"/>
          </ac:spMkLst>
        </pc:spChg>
      </pc:sldChg>
      <pc:sldChg chg="ord">
        <pc:chgData name="Froduald Kabanza" userId="edf393d0-642b-4b9e-8c75-f62133241689" providerId="ADAL" clId="{B6FC82B9-34F2-4653-9043-980E76F0297D}" dt="2022-05-24T12:45:04.841" v="253"/>
        <pc:sldMkLst>
          <pc:docMk/>
          <pc:sldMk cId="2909994580" sldId="742"/>
        </pc:sldMkLst>
      </pc:sldChg>
      <pc:sldChg chg="modSp mod">
        <pc:chgData name="Froduald Kabanza" userId="edf393d0-642b-4b9e-8c75-f62133241689" providerId="ADAL" clId="{B6FC82B9-34F2-4653-9043-980E76F0297D}" dt="2022-05-30T11:37:00.867" v="305" actId="14100"/>
        <pc:sldMkLst>
          <pc:docMk/>
          <pc:sldMk cId="605397055" sldId="743"/>
        </pc:sldMkLst>
        <pc:picChg chg="mod">
          <ac:chgData name="Froduald Kabanza" userId="edf393d0-642b-4b9e-8c75-f62133241689" providerId="ADAL" clId="{B6FC82B9-34F2-4653-9043-980E76F0297D}" dt="2022-05-30T11:37:00.867" v="305" actId="14100"/>
          <ac:picMkLst>
            <pc:docMk/>
            <pc:sldMk cId="605397055" sldId="743"/>
            <ac:picMk id="6" creationId="{C3E64F1D-E0D0-49D7-A3F6-C2607BDC78EC}"/>
          </ac:picMkLst>
        </pc:picChg>
      </pc:sldChg>
      <pc:sldChg chg="mod modShow">
        <pc:chgData name="Froduald Kabanza" userId="edf393d0-642b-4b9e-8c75-f62133241689" providerId="ADAL" clId="{B6FC82B9-34F2-4653-9043-980E76F0297D}" dt="2022-05-30T11:24:34.494" v="275" actId="729"/>
        <pc:sldMkLst>
          <pc:docMk/>
          <pc:sldMk cId="1574133583" sldId="744"/>
        </pc:sldMkLst>
      </pc:sldChg>
      <pc:sldChg chg="modSp">
        <pc:chgData name="Froduald Kabanza" userId="edf393d0-642b-4b9e-8c75-f62133241689" providerId="ADAL" clId="{B6FC82B9-34F2-4653-9043-980E76F0297D}" dt="2022-05-30T11:27:10.901" v="282" actId="20577"/>
        <pc:sldMkLst>
          <pc:docMk/>
          <pc:sldMk cId="1451924711" sldId="745"/>
        </pc:sldMkLst>
        <pc:spChg chg="mod">
          <ac:chgData name="Froduald Kabanza" userId="edf393d0-642b-4b9e-8c75-f62133241689" providerId="ADAL" clId="{B6FC82B9-34F2-4653-9043-980E76F0297D}" dt="2022-05-30T11:27:10.901" v="282" actId="20577"/>
          <ac:spMkLst>
            <pc:docMk/>
            <pc:sldMk cId="1451924711" sldId="745"/>
            <ac:spMk id="12" creationId="{2546DA94-E76B-4D2E-A927-F69377949609}"/>
          </ac:spMkLst>
        </pc:spChg>
      </pc:sldChg>
      <pc:sldChg chg="addSp modSp mod modAnim">
        <pc:chgData name="Froduald Kabanza" userId="edf393d0-642b-4b9e-8c75-f62133241689" providerId="ADAL" clId="{B6FC82B9-34F2-4653-9043-980E76F0297D}" dt="2022-05-30T11:32:56.945" v="299"/>
        <pc:sldMkLst>
          <pc:docMk/>
          <pc:sldMk cId="4001726910" sldId="746"/>
        </pc:sldMkLst>
        <pc:spChg chg="mod">
          <ac:chgData name="Froduald Kabanza" userId="edf393d0-642b-4b9e-8c75-f62133241689" providerId="ADAL" clId="{B6FC82B9-34F2-4653-9043-980E76F0297D}" dt="2022-05-24T12:31:51.357" v="173" actId="20577"/>
          <ac:spMkLst>
            <pc:docMk/>
            <pc:sldMk cId="4001726910" sldId="746"/>
            <ac:spMk id="12" creationId="{2546DA94-E76B-4D2E-A927-F69377949609}"/>
          </ac:spMkLst>
        </pc:spChg>
        <pc:spChg chg="mod">
          <ac:chgData name="Froduald Kabanza" userId="edf393d0-642b-4b9e-8c75-f62133241689" providerId="ADAL" clId="{B6FC82B9-34F2-4653-9043-980E76F0297D}" dt="2022-05-30T11:31:32.410" v="298" actId="20577"/>
          <ac:spMkLst>
            <pc:docMk/>
            <pc:sldMk cId="4001726910" sldId="746"/>
            <ac:spMk id="16" creationId="{FBFA5DB7-746D-4963-BB15-A8938B03391F}"/>
          </ac:spMkLst>
        </pc:spChg>
        <pc:graphicFrameChg chg="add mod">
          <ac:chgData name="Froduald Kabanza" userId="edf393d0-642b-4b9e-8c75-f62133241689" providerId="ADAL" clId="{B6FC82B9-34F2-4653-9043-980E76F0297D}" dt="2022-05-30T11:27:58.538" v="287" actId="1076"/>
          <ac:graphicFrameMkLst>
            <pc:docMk/>
            <pc:sldMk cId="4001726910" sldId="746"/>
            <ac:graphicFrameMk id="24" creationId="{B3C556B9-ED69-E070-14D6-F1FF01D837F8}"/>
          </ac:graphicFrameMkLst>
        </pc:graphicFrameChg>
      </pc:sldChg>
      <pc:sldChg chg="addSp modSp mod modAnim">
        <pc:chgData name="Froduald Kabanza" userId="edf393d0-642b-4b9e-8c75-f62133241689" providerId="ADAL" clId="{B6FC82B9-34F2-4653-9043-980E76F0297D}" dt="2022-05-30T11:33:37.329" v="301" actId="20577"/>
        <pc:sldMkLst>
          <pc:docMk/>
          <pc:sldMk cId="2096109338" sldId="747"/>
        </pc:sldMkLst>
        <pc:spChg chg="mod">
          <ac:chgData name="Froduald Kabanza" userId="edf393d0-642b-4b9e-8c75-f62133241689" providerId="ADAL" clId="{B6FC82B9-34F2-4653-9043-980E76F0297D}" dt="2022-05-24T12:35:38.134" v="237" actId="1076"/>
          <ac:spMkLst>
            <pc:docMk/>
            <pc:sldMk cId="2096109338" sldId="747"/>
            <ac:spMk id="3" creationId="{B0A56270-1184-49BD-8B9B-5FAB8C8CD3B9}"/>
          </ac:spMkLst>
        </pc:spChg>
        <pc:spChg chg="mod">
          <ac:chgData name="Froduald Kabanza" userId="edf393d0-642b-4b9e-8c75-f62133241689" providerId="ADAL" clId="{B6FC82B9-34F2-4653-9043-980E76F0297D}" dt="2022-05-30T11:33:37.329" v="301" actId="20577"/>
          <ac:spMkLst>
            <pc:docMk/>
            <pc:sldMk cId="2096109338" sldId="747"/>
            <ac:spMk id="16" creationId="{FBFA5DB7-746D-4963-BB15-A8938B03391F}"/>
          </ac:spMkLst>
        </pc:spChg>
        <pc:spChg chg="mod">
          <ac:chgData name="Froduald Kabanza" userId="edf393d0-642b-4b9e-8c75-f62133241689" providerId="ADAL" clId="{B6FC82B9-34F2-4653-9043-980E76F0297D}" dt="2022-05-24T12:32:55.980" v="183" actId="20577"/>
          <ac:spMkLst>
            <pc:docMk/>
            <pc:sldMk cId="2096109338" sldId="747"/>
            <ac:spMk id="26" creationId="{8C6058BA-AD77-4E5D-AEF4-DFB25C2BDAEC}"/>
          </ac:spMkLst>
        </pc:spChg>
        <pc:spChg chg="mod">
          <ac:chgData name="Froduald Kabanza" userId="edf393d0-642b-4b9e-8c75-f62133241689" providerId="ADAL" clId="{B6FC82B9-34F2-4653-9043-980E76F0297D}" dt="2022-05-24T12:32:12.590" v="175" actId="20577"/>
          <ac:spMkLst>
            <pc:docMk/>
            <pc:sldMk cId="2096109338" sldId="747"/>
            <ac:spMk id="27" creationId="{4D011035-20ED-415F-882E-55E786F91D4B}"/>
          </ac:spMkLst>
        </pc:spChg>
        <pc:graphicFrameChg chg="add mod modGraphic">
          <ac:chgData name="Froduald Kabanza" userId="edf393d0-642b-4b9e-8c75-f62133241689" providerId="ADAL" clId="{B6FC82B9-34F2-4653-9043-980E76F0297D}" dt="2022-05-24T12:33:41.087" v="187" actId="1076"/>
          <ac:graphicFrameMkLst>
            <pc:docMk/>
            <pc:sldMk cId="2096109338" sldId="747"/>
            <ac:graphicFrameMk id="7" creationId="{776E1014-12FE-FD77-00AE-A6FFB58352F8}"/>
          </ac:graphicFrameMkLst>
        </pc:graphicFrameChg>
        <pc:graphicFrameChg chg="add mod">
          <ac:chgData name="Froduald Kabanza" userId="edf393d0-642b-4b9e-8c75-f62133241689" providerId="ADAL" clId="{B6FC82B9-34F2-4653-9043-980E76F0297D}" dt="2022-05-24T12:34:27.453" v="195"/>
          <ac:graphicFrameMkLst>
            <pc:docMk/>
            <pc:sldMk cId="2096109338" sldId="747"/>
            <ac:graphicFrameMk id="31" creationId="{16143650-C196-4D7F-34ED-2500DB5119BE}"/>
          </ac:graphicFrameMkLst>
        </pc:graphicFrameChg>
      </pc:sldChg>
      <pc:sldChg chg="modSp">
        <pc:chgData name="Froduald Kabanza" userId="edf393d0-642b-4b9e-8c75-f62133241689" providerId="ADAL" clId="{B6FC82B9-34F2-4653-9043-980E76F0297D}" dt="2022-05-30T11:35:13.369" v="303" actId="20577"/>
        <pc:sldMkLst>
          <pc:docMk/>
          <pc:sldMk cId="3208510071" sldId="748"/>
        </pc:sldMkLst>
        <pc:spChg chg="mod">
          <ac:chgData name="Froduald Kabanza" userId="edf393d0-642b-4b9e-8c75-f62133241689" providerId="ADAL" clId="{B6FC82B9-34F2-4653-9043-980E76F0297D}" dt="2022-05-30T11:35:13.369" v="303" actId="20577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B6FC82B9-34F2-4653-9043-980E76F0297D}" dt="2022-05-24T12:36:47.052" v="248" actId="20577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B6FC82B9-34F2-4653-9043-980E76F0297D}" dt="2022-05-24T12:35:55.853" v="239" actId="20577"/>
          <ac:spMkLst>
            <pc:docMk/>
            <pc:sldMk cId="3208510071" sldId="748"/>
            <ac:spMk id="27" creationId="{4D011035-20ED-415F-882E-55E786F91D4B}"/>
          </ac:spMkLst>
        </pc:spChg>
      </pc:sldChg>
      <pc:sldChg chg="modAnim">
        <pc:chgData name="Froduald Kabanza" userId="edf393d0-642b-4b9e-8c75-f62133241689" providerId="ADAL" clId="{B6FC82B9-34F2-4653-9043-980E76F0297D}" dt="2022-05-24T12:18:55.402" v="94"/>
        <pc:sldMkLst>
          <pc:docMk/>
          <pc:sldMk cId="2002268232" sldId="749"/>
        </pc:sldMkLst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0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F6CE2404-AAFB-444E-AF32-1964C413142C}"/>
    <pc:docChg chg="modSld">
      <pc:chgData name="Froduald Kabanza" userId="edf393d0-642b-4b9e-8c75-f62133241689" providerId="ADAL" clId="{F6CE2404-AAFB-444E-AF32-1964C413142C}" dt="2022-05-30T11:38:14.200" v="1" actId="729"/>
      <pc:docMkLst>
        <pc:docMk/>
      </pc:docMkLst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154423500" sldId="332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0" sldId="405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0" sldId="514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0" sldId="696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844883617" sldId="717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3058086530" sldId="719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1344287853" sldId="720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1125303256" sldId="721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1945819174" sldId="724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4291106472" sldId="725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549024386" sldId="726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313719905" sldId="727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985514548" sldId="729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3906261564" sldId="730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3300869287" sldId="731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2715205508" sldId="732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1618409979" sldId="733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173926013" sldId="735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186866072" sldId="736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3212409857" sldId="737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2462133955" sldId="738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70738054" sldId="741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2909994580" sldId="742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605397055" sldId="743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1574133583" sldId="744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1451924711" sldId="745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4001726910" sldId="746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2096109338" sldId="747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3208510071" sldId="748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2002268232" sldId="749"/>
        </pc:sldMkLst>
      </pc:sldChg>
      <pc:sldChg chg="mod modShow">
        <pc:chgData name="Froduald Kabanza" userId="edf393d0-642b-4b9e-8c75-f62133241689" providerId="ADAL" clId="{F6CE2404-AAFB-444E-AF32-1964C413142C}" dt="2022-05-30T11:38:14.200" v="1" actId="729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2022-05-30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2022-05-30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10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À contraster avec un réseau de neurones. Dans les deux cas, on a un modèle simple d’exécution.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L’arbre d’exécution est plus facilement interprétable.</a:t>
            </a:r>
          </a:p>
        </p:txBody>
      </p:sp>
    </p:spTree>
    <p:extLst>
      <p:ext uri="{BB962C8B-B14F-4D97-AF65-F5344CB8AC3E}">
        <p14:creationId xmlns:p14="http://schemas.microsoft.com/office/powerpoint/2010/main" val="1338951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91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0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21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constate </a:t>
            </a:r>
            <a:r>
              <a:rPr lang="en-US" dirty="0" err="1"/>
              <a:t>donc</a:t>
            </a:r>
            <a:r>
              <a:rPr lang="en-US" dirty="0"/>
              <a:t> que la surface de decision d’un </a:t>
            </a:r>
            <a:r>
              <a:rPr lang="en-US" dirty="0" err="1"/>
              <a:t>arbre</a:t>
            </a:r>
            <a:r>
              <a:rPr lang="en-US" dirty="0"/>
              <a:t> de decision </a:t>
            </a:r>
            <a:r>
              <a:rPr lang="en-US" dirty="0" err="1"/>
              <a:t>est</a:t>
            </a:r>
            <a:r>
              <a:rPr lang="en-US" dirty="0"/>
              <a:t> un ensemble de regions </a:t>
            </a:r>
            <a:r>
              <a:rPr lang="en-US" dirty="0" err="1"/>
              <a:t>rectangulaires</a:t>
            </a:r>
            <a:r>
              <a:rPr lang="en-US" dirty="0"/>
              <a:t>! </a:t>
            </a:r>
            <a:r>
              <a:rPr lang="en-US" dirty="0" err="1"/>
              <a:t>Chaque</a:t>
            </a:r>
            <a:r>
              <a:rPr lang="en-US" dirty="0"/>
              <a:t> test trace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droite </a:t>
            </a:r>
            <a:r>
              <a:rPr lang="en-US" dirty="0" err="1"/>
              <a:t>horizontale</a:t>
            </a:r>
            <a:r>
              <a:rPr lang="en-US" dirty="0"/>
              <a:t> (test sur la variable y </a:t>
            </a:r>
            <a:r>
              <a:rPr lang="en-US" dirty="0" err="1"/>
              <a:t>ou</a:t>
            </a:r>
            <a:r>
              <a:rPr lang="en-US" dirty="0"/>
              <a:t> vertical (sur la variable 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À </a:t>
            </a:r>
            <a:r>
              <a:rPr lang="en-US" dirty="0" err="1"/>
              <a:t>contraster</a:t>
            </a:r>
            <a:r>
              <a:rPr lang="en-US" dirty="0"/>
              <a:t> avec le perceptron et un reseau de neurons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59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15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835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16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526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17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159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18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443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19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80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Les arbres de décision sont principalement utilisés pour l’apprentissage supervisé alors que les réseau de neurones interviennent dans toutes les formes d’apprentissage (supervisé, non supervisé, par renforcement)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L’apprentissage des arbres de décision nécessitent beaucoup moins de fortes puissance de calculs et moins de données d’apprentissage que les réseau de neurones. 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Ils sont donc particulièrement utilisées quand on dispose de peu de données.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Ils peuvent être utilisées pour la classification et la régression. Ici je les montre principalement pour la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640371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20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082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L’entropie mesure l’incertitude, le désordre ou le manque d’</a:t>
            </a:r>
            <a:r>
              <a:rPr lang="fr-CA" altLang="en-US" dirty="0" err="1">
                <a:ea typeface="굴림" panose="020B0600000101010101" pitchFamily="34" charset="-127"/>
              </a:rPr>
              <a:t>homogéneité</a:t>
            </a:r>
            <a:r>
              <a:rPr lang="fr-CA" altLang="en-US" dirty="0">
                <a:ea typeface="굴림" panose="020B0600000101010101" pitchFamily="34" charset="-127"/>
              </a:rPr>
              <a:t>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livre ils utilisent H(V) pour l’entropie de V. Parfois on utilise E aussi.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On mesure l’entropie en bits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Pour une variable booléenne, l’entropie est toujours entre 0 et 1. </a:t>
            </a:r>
          </a:p>
        </p:txBody>
      </p:sp>
    </p:spTree>
    <p:extLst>
      <p:ext uri="{BB962C8B-B14F-4D97-AF65-F5344CB8AC3E}">
        <p14:creationId xmlns:p14="http://schemas.microsoft.com/office/powerpoint/2010/main" val="2829606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L’entropie mesure l’incertitude. Ou si l’on veut le désordre ou le manque d’</a:t>
            </a:r>
            <a:r>
              <a:rPr lang="fr-CA" altLang="en-US" dirty="0" err="1">
                <a:ea typeface="굴림" panose="020B0600000101010101" pitchFamily="34" charset="-127"/>
              </a:rPr>
              <a:t>homogéneité</a:t>
            </a:r>
            <a:r>
              <a:rPr lang="fr-CA" altLang="en-US" dirty="0">
                <a:ea typeface="굴림" panose="020B0600000101010101" pitchFamily="34" charset="-127"/>
              </a:rPr>
              <a:t>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livre ils utilisent H(V) pour l’entropie de V. J’utilise E(V).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On mesure l’entropie en bits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Pour une variable booléenne, l’entropie est toujours entre 0 et 1. </a:t>
            </a:r>
          </a:p>
        </p:txBody>
      </p:sp>
    </p:spTree>
    <p:extLst>
      <p:ext uri="{BB962C8B-B14F-4D97-AF65-F5344CB8AC3E}">
        <p14:creationId xmlns:p14="http://schemas.microsoft.com/office/powerpoint/2010/main" val="1896851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392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76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25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883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Wiki: La </a:t>
            </a:r>
            <a:r>
              <a:rPr lang="fr-FR" b="1" dirty="0"/>
              <a:t>signification statistique</a:t>
            </a:r>
            <a:r>
              <a:rPr lang="fr-FR" dirty="0"/>
              <a:t> est un aspect du </a:t>
            </a:r>
            <a:r>
              <a:rPr lang="fr-FR" b="1" dirty="0"/>
              <a:t>test</a:t>
            </a:r>
            <a:r>
              <a:rPr lang="fr-FR" dirty="0"/>
              <a:t> d'hypothèse et peut être calculée à l'aide d'une valeur p, indiquant la probabilité des résultats d'une étude, à condition qu'une certaine déclaration (l'hypothèse nulle) soit vraie.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320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478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89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 pourrait être un vecteur ou une variable.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 pourrait être discret (classification) ou continue (régression)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cas d’un réseau de neurones, je dis que f est représenté par le vecteur de poids – mais il est sous entendu qu’il est représenté par le vecteur de poids ET l’architecture du réseau de neurones avec ses fonctions d’activation.</a:t>
            </a:r>
          </a:p>
        </p:txBody>
      </p:sp>
    </p:spTree>
    <p:extLst>
      <p:ext uri="{BB962C8B-B14F-4D97-AF65-F5344CB8AC3E}">
        <p14:creationId xmlns:p14="http://schemas.microsoft.com/office/powerpoint/2010/main" val="2945486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Dans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, les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pourraient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</a:t>
            </a:r>
            <a:r>
              <a:rPr lang="en-CA" dirty="0" err="1"/>
              <a:t>facilement</a:t>
            </a:r>
            <a:r>
              <a:rPr lang="en-CA" dirty="0"/>
              <a:t> </a:t>
            </a:r>
            <a:r>
              <a:rPr lang="en-CA" dirty="0" err="1"/>
              <a:t>séparés</a:t>
            </a:r>
            <a:r>
              <a:rPr lang="en-CA" dirty="0"/>
              <a:t> par </a:t>
            </a:r>
            <a:r>
              <a:rPr lang="en-CA" dirty="0" err="1"/>
              <a:t>une</a:t>
            </a:r>
            <a:r>
              <a:rPr lang="en-CA" dirty="0"/>
              <a:t> diagonal (par </a:t>
            </a:r>
            <a:r>
              <a:rPr lang="en-CA" dirty="0" err="1"/>
              <a:t>exemple</a:t>
            </a:r>
            <a:r>
              <a:rPr lang="en-CA" dirty="0"/>
              <a:t>, par </a:t>
            </a:r>
            <a:r>
              <a:rPr lang="en-CA" dirty="0" err="1"/>
              <a:t>une</a:t>
            </a:r>
            <a:r>
              <a:rPr lang="en-CA" dirty="0"/>
              <a:t> regression </a:t>
            </a:r>
            <a:r>
              <a:rPr lang="en-CA" dirty="0" err="1"/>
              <a:t>linéaire</a:t>
            </a:r>
            <a:r>
              <a:rPr lang="en-CA" dirty="0"/>
              <a:t> avec le perceptron). Par </a:t>
            </a:r>
            <a:r>
              <a:rPr lang="en-CA" dirty="0" err="1"/>
              <a:t>contre</a:t>
            </a:r>
            <a:r>
              <a:rPr lang="en-CA" dirty="0"/>
              <a:t>, un </a:t>
            </a:r>
            <a:r>
              <a:rPr lang="en-CA" dirty="0" err="1"/>
              <a:t>arbre</a:t>
            </a:r>
            <a:r>
              <a:rPr lang="en-CA" dirty="0"/>
              <a:t> de decision a </a:t>
            </a:r>
            <a:r>
              <a:rPr lang="en-CA" dirty="0" err="1"/>
              <a:t>une</a:t>
            </a:r>
            <a:r>
              <a:rPr lang="en-CA" dirty="0"/>
              <a:t> surface de decision qui </a:t>
            </a:r>
            <a:r>
              <a:rPr lang="en-CA" dirty="0" err="1"/>
              <a:t>est</a:t>
            </a:r>
            <a:r>
              <a:rPr lang="en-CA" dirty="0"/>
              <a:t> des rectangles. On se </a:t>
            </a:r>
            <a:r>
              <a:rPr lang="en-CA" dirty="0" err="1"/>
              <a:t>retrouve</a:t>
            </a:r>
            <a:r>
              <a:rPr lang="en-CA" dirty="0"/>
              <a:t> </a:t>
            </a:r>
            <a:r>
              <a:rPr lang="en-CA" dirty="0" err="1"/>
              <a:t>donc</a:t>
            </a:r>
            <a:r>
              <a:rPr lang="en-CA" dirty="0"/>
              <a:t> avec un </a:t>
            </a:r>
            <a:r>
              <a:rPr lang="en-CA" dirty="0" err="1"/>
              <a:t>modèle</a:t>
            </a:r>
            <a:r>
              <a:rPr lang="en-CA" dirty="0"/>
              <a:t> trop </a:t>
            </a:r>
            <a:r>
              <a:rPr lang="en-CA" dirty="0" err="1"/>
              <a:t>complexe</a:t>
            </a:r>
            <a:r>
              <a:rPr lang="en-CA" dirty="0"/>
              <a:t> (à gauche) </a:t>
            </a:r>
            <a:r>
              <a:rPr lang="en-CA" dirty="0" err="1"/>
              <a:t>alors</a:t>
            </a:r>
            <a:r>
              <a:rPr lang="en-CA" dirty="0"/>
              <a:t> </a:t>
            </a:r>
            <a:r>
              <a:rPr lang="en-CA" dirty="0" err="1"/>
              <a:t>qu’on</a:t>
            </a:r>
            <a:r>
              <a:rPr lang="en-CA" dirty="0"/>
              <a:t> </a:t>
            </a:r>
            <a:r>
              <a:rPr lang="en-CA" dirty="0" err="1"/>
              <a:t>pourrait</a:t>
            </a:r>
            <a:r>
              <a:rPr lang="en-CA" dirty="0"/>
              <a:t> </a:t>
            </a:r>
            <a:r>
              <a:rPr lang="en-CA" dirty="0" err="1"/>
              <a:t>avoir</a:t>
            </a:r>
            <a:r>
              <a:rPr lang="en-CA" dirty="0"/>
              <a:t> un </a:t>
            </a:r>
            <a:r>
              <a:rPr lang="en-CA" dirty="0" err="1"/>
              <a:t>modèle</a:t>
            </a:r>
            <a:r>
              <a:rPr lang="en-CA" dirty="0"/>
              <a:t> plus simple. </a:t>
            </a:r>
            <a:r>
              <a:rPr lang="en-CA" dirty="0" err="1"/>
              <a:t>C’est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source </a:t>
            </a:r>
            <a:r>
              <a:rPr lang="en-CA" dirty="0" err="1"/>
              <a:t>potentielle</a:t>
            </a:r>
            <a:r>
              <a:rPr lang="en-CA" dirty="0"/>
              <a:t> de </a:t>
            </a:r>
            <a:r>
              <a:rPr lang="en-CA" dirty="0" err="1"/>
              <a:t>surapprentissage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utilisant</a:t>
            </a:r>
            <a:r>
              <a:rPr lang="en-CA" dirty="0"/>
              <a:t> un PCA on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mieux</a:t>
            </a:r>
            <a:r>
              <a:rPr lang="en-CA" dirty="0"/>
              <a:t> </a:t>
            </a:r>
            <a:r>
              <a:rPr lang="en-CA" dirty="0" err="1"/>
              <a:t>orienter</a:t>
            </a:r>
            <a:r>
              <a:rPr lang="en-CA" dirty="0"/>
              <a:t> les </a:t>
            </a:r>
            <a:r>
              <a:rPr lang="en-CA" dirty="0" err="1"/>
              <a:t>données</a:t>
            </a:r>
            <a:r>
              <a:rPr lang="en-CA" dirty="0"/>
              <a:t>, </a:t>
            </a:r>
            <a:r>
              <a:rPr lang="en-CA" dirty="0" err="1"/>
              <a:t>ce</a:t>
            </a:r>
            <a:r>
              <a:rPr lang="en-CA" dirty="0"/>
              <a:t> qui </a:t>
            </a:r>
            <a:r>
              <a:rPr lang="en-CA" dirty="0" err="1"/>
              <a:t>menera</a:t>
            </a:r>
            <a:r>
              <a:rPr lang="en-CA" dirty="0"/>
              <a:t> à un </a:t>
            </a:r>
            <a:r>
              <a:rPr lang="en-CA" dirty="0" err="1"/>
              <a:t>modèle</a:t>
            </a:r>
            <a:r>
              <a:rPr lang="en-CA" dirty="0"/>
              <a:t> plus simple d’un </a:t>
            </a:r>
            <a:r>
              <a:rPr lang="en-CA" dirty="0" err="1"/>
              <a:t>arbre</a:t>
            </a:r>
            <a:r>
              <a:rPr lang="en-CA" dirty="0"/>
              <a:t> de decision. Dans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cas</a:t>
            </a:r>
            <a:r>
              <a:rPr lang="en-CA" dirty="0"/>
              <a:t>-ci, un </a:t>
            </a:r>
            <a:r>
              <a:rPr lang="en-CA" dirty="0" err="1"/>
              <a:t>seul</a:t>
            </a:r>
            <a:r>
              <a:rPr lang="en-CA" dirty="0"/>
              <a:t> test </a:t>
            </a:r>
            <a:r>
              <a:rPr lang="en-CA" dirty="0" err="1"/>
              <a:t>serait</a:t>
            </a:r>
            <a:r>
              <a:rPr lang="en-CA" dirty="0"/>
              <a:t> </a:t>
            </a:r>
            <a:r>
              <a:rPr lang="en-CA" dirty="0" err="1"/>
              <a:t>suffisant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570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3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5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5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6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319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7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20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8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À contraster avec un réseau de neurones. Dans les deux cas, on a un modèle simple d’exécution.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L’arbre d’exécution est plus facilement interprétable.</a:t>
            </a:r>
          </a:p>
        </p:txBody>
      </p:sp>
    </p:spTree>
    <p:extLst>
      <p:ext uri="{BB962C8B-B14F-4D97-AF65-F5344CB8AC3E}">
        <p14:creationId xmlns:p14="http://schemas.microsoft.com/office/powerpoint/2010/main" val="371634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9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5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-overview-with-no-maths-66b256281e2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22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4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andom_fores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-overview-with-no-maths-66b256281e2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decision-tree-overview-with-no-maths-66b256281e2b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  <a:t>Été 2022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Apprendre des arbres de décision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0971" y="4453841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 &amp; Jean-Charles Verdier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Algorithme d’apprentissage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(définition préliminaire)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8"/>
            <a:ext cx="8503922" cy="2811604"/>
          </a:xfrm>
        </p:spPr>
        <p:txBody>
          <a:bodyPr/>
          <a:lstStyle/>
          <a:p>
            <a:r>
              <a:rPr lang="fr-CA" altLang="ko-KR" dirty="0"/>
              <a:t>Un nœud correspond à un test sur une variable et un ensemble d’exemples.</a:t>
            </a:r>
          </a:p>
          <a:p>
            <a:r>
              <a:rPr lang="fr-CA" altLang="ko-KR" dirty="0"/>
              <a:t>Le nœud racine correspond à tous les exemples.</a:t>
            </a:r>
          </a:p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une variable  non encore choisie jusque là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17392601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1 -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un attribut non encore choisi jusque là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35673AB-B8D9-409B-841D-97590372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71" y="3373960"/>
            <a:ext cx="5018724" cy="3064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E96604-F92A-4046-A48D-7F9346010865}"/>
              </a:ext>
            </a:extLst>
          </p:cNvPr>
          <p:cNvSpPr txBox="1"/>
          <p:nvPr/>
        </p:nvSpPr>
        <p:spPr>
          <a:xfrm>
            <a:off x="4684222" y="5932625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6607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1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C1A70-8FC1-47A6-8A8D-98B865229AD7}"/>
              </a:ext>
            </a:extLst>
          </p:cNvPr>
          <p:cNvSpPr txBox="1"/>
          <p:nvPr/>
        </p:nvSpPr>
        <p:spPr>
          <a:xfrm>
            <a:off x="2587092" y="5857238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3"/>
              </a:rPr>
              <a:t>Amelia, Towards Data Science, 2019</a:t>
            </a:r>
            <a:endParaRPr lang="en-US" sz="14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23EAB59-B868-43FC-850B-8A2CE729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97" y="1753557"/>
            <a:ext cx="6894935" cy="3648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072BE8-6912-4D18-AA40-5C0828759F47}"/>
              </a:ext>
            </a:extLst>
          </p:cNvPr>
          <p:cNvSpPr txBox="1"/>
          <p:nvPr/>
        </p:nvSpPr>
        <p:spPr>
          <a:xfrm>
            <a:off x="5227036" y="297727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821D4-F3D9-4161-A2FA-D17EF6844FA3}"/>
              </a:ext>
            </a:extLst>
          </p:cNvPr>
          <p:cNvSpPr txBox="1"/>
          <p:nvPr/>
        </p:nvSpPr>
        <p:spPr>
          <a:xfrm>
            <a:off x="6584950" y="297727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1454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1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EACC62E-394B-478E-943B-EEAEDB51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3" y="1655368"/>
            <a:ext cx="7124133" cy="3801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7A19B4-A0F1-49E2-858D-81F58C71E16D}"/>
              </a:ext>
            </a:extLst>
          </p:cNvPr>
          <p:cNvSpPr txBox="1"/>
          <p:nvPr/>
        </p:nvSpPr>
        <p:spPr>
          <a:xfrm>
            <a:off x="5826254" y="239934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AFE30-3DFF-4F98-816C-171F47321A48}"/>
              </a:ext>
            </a:extLst>
          </p:cNvPr>
          <p:cNvSpPr txBox="1"/>
          <p:nvPr/>
        </p:nvSpPr>
        <p:spPr>
          <a:xfrm>
            <a:off x="7196176" y="23925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6EE2A-2565-468E-A259-0729A2659CC4}"/>
              </a:ext>
            </a:extLst>
          </p:cNvPr>
          <p:cNvSpPr txBox="1"/>
          <p:nvPr/>
        </p:nvSpPr>
        <p:spPr>
          <a:xfrm>
            <a:off x="5130115" y="389610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B6213-28C3-48E8-BBF7-0AD6E7E523EB}"/>
              </a:ext>
            </a:extLst>
          </p:cNvPr>
          <p:cNvSpPr txBox="1"/>
          <p:nvPr/>
        </p:nvSpPr>
        <p:spPr>
          <a:xfrm>
            <a:off x="6584950" y="390465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240C1-F198-4E42-9C71-45E3465E1697}"/>
              </a:ext>
            </a:extLst>
          </p:cNvPr>
          <p:cNvSpPr txBox="1"/>
          <p:nvPr/>
        </p:nvSpPr>
        <p:spPr>
          <a:xfrm>
            <a:off x="2587092" y="5857238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626156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1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3D018-13AD-4293-B5B0-40097BBD6E7C}"/>
              </a:ext>
            </a:extLst>
          </p:cNvPr>
          <p:cNvGrpSpPr/>
          <p:nvPr/>
        </p:nvGrpSpPr>
        <p:grpSpPr>
          <a:xfrm>
            <a:off x="127085" y="1944975"/>
            <a:ext cx="8559715" cy="3623733"/>
            <a:chOff x="127085" y="1944975"/>
            <a:chExt cx="8559715" cy="3623733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46637306-428B-4464-86C6-ECC6A402C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85" y="1944975"/>
              <a:ext cx="8559715" cy="36237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693B0A-B184-448F-9E50-82DEFF130AE0}"/>
                </a:ext>
              </a:extLst>
            </p:cNvPr>
            <p:cNvSpPr txBox="1"/>
            <p:nvPr/>
          </p:nvSpPr>
          <p:spPr>
            <a:xfrm>
              <a:off x="5215028" y="2789217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E41A05-C613-4660-ABD2-49F46D2639A1}"/>
                </a:ext>
              </a:extLst>
            </p:cNvPr>
            <p:cNvSpPr txBox="1"/>
            <p:nvPr/>
          </p:nvSpPr>
          <p:spPr>
            <a:xfrm>
              <a:off x="7211483" y="278921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02A09A-BBD0-43F3-A944-17D59EC016E0}"/>
                </a:ext>
              </a:extLst>
            </p:cNvPr>
            <p:cNvSpPr txBox="1"/>
            <p:nvPr/>
          </p:nvSpPr>
          <p:spPr>
            <a:xfrm>
              <a:off x="4277865" y="413711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6EE818-096F-4430-A59B-EEA2FE69BA52}"/>
                </a:ext>
              </a:extLst>
            </p:cNvPr>
            <p:cNvSpPr txBox="1"/>
            <p:nvPr/>
          </p:nvSpPr>
          <p:spPr>
            <a:xfrm>
              <a:off x="5472759" y="417896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F705DE-F600-43FB-A731-B4140D4B2F20}"/>
                </a:ext>
              </a:extLst>
            </p:cNvPr>
            <p:cNvSpPr txBox="1"/>
            <p:nvPr/>
          </p:nvSpPr>
          <p:spPr>
            <a:xfrm>
              <a:off x="6565786" y="4138323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BA4C1C-4990-4901-A37E-A26752FE5873}"/>
                </a:ext>
              </a:extLst>
            </p:cNvPr>
            <p:cNvSpPr txBox="1"/>
            <p:nvPr/>
          </p:nvSpPr>
          <p:spPr>
            <a:xfrm>
              <a:off x="7760680" y="418017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7B1124F-D871-4EDB-B88D-C45726316A01}"/>
              </a:ext>
            </a:extLst>
          </p:cNvPr>
          <p:cNvGrpSpPr/>
          <p:nvPr/>
        </p:nvGrpSpPr>
        <p:grpSpPr>
          <a:xfrm>
            <a:off x="4632456" y="5239170"/>
            <a:ext cx="3652721" cy="383480"/>
            <a:chOff x="4632456" y="5239170"/>
            <a:chExt cx="3652721" cy="3834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972063-4D19-4BA7-AAC1-398C34241A00}"/>
                </a:ext>
              </a:extLst>
            </p:cNvPr>
            <p:cNvSpPr txBox="1"/>
            <p:nvPr/>
          </p:nvSpPr>
          <p:spPr>
            <a:xfrm>
              <a:off x="4632456" y="5239170"/>
              <a:ext cx="301686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E58DB2-275F-4501-8E7C-C63D2225FFDC}"/>
                </a:ext>
              </a:extLst>
            </p:cNvPr>
            <p:cNvSpPr txBox="1"/>
            <p:nvPr/>
          </p:nvSpPr>
          <p:spPr>
            <a:xfrm>
              <a:off x="5602097" y="5253318"/>
              <a:ext cx="301686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222613-B969-42A8-B3CE-F2CC2AB58A64}"/>
                </a:ext>
              </a:extLst>
            </p:cNvPr>
            <p:cNvSpPr txBox="1"/>
            <p:nvPr/>
          </p:nvSpPr>
          <p:spPr>
            <a:xfrm>
              <a:off x="7983491" y="5253318"/>
              <a:ext cx="301686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E2D9F3-1732-4C82-B147-6C50DB321253}"/>
                </a:ext>
              </a:extLst>
            </p:cNvPr>
            <p:cNvSpPr txBox="1"/>
            <p:nvPr/>
          </p:nvSpPr>
          <p:spPr>
            <a:xfrm>
              <a:off x="6749618" y="5253318"/>
              <a:ext cx="301686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D363635-4623-4AD7-AB99-6406966B5121}"/>
              </a:ext>
            </a:extLst>
          </p:cNvPr>
          <p:cNvSpPr txBox="1"/>
          <p:nvPr/>
        </p:nvSpPr>
        <p:spPr>
          <a:xfrm>
            <a:off x="2587092" y="5857238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0869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2 –  Attente dans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5" y="1716490"/>
            <a:ext cx="4885238" cy="227977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5CF7791-46CB-4FEA-A363-F48D595F22B3}"/>
              </a:ext>
            </a:extLst>
          </p:cNvPr>
          <p:cNvGrpSpPr/>
          <p:nvPr/>
        </p:nvGrpSpPr>
        <p:grpSpPr>
          <a:xfrm>
            <a:off x="5022661" y="2440920"/>
            <a:ext cx="3695889" cy="3198208"/>
            <a:chOff x="5022661" y="2440920"/>
            <a:chExt cx="3695889" cy="319820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760DEFD-7283-4A87-B74C-4253226B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661" y="2440920"/>
              <a:ext cx="3625832" cy="311321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3764F4-83EB-49F2-A989-CE0A121AE9BD}"/>
                </a:ext>
              </a:extLst>
            </p:cNvPr>
            <p:cNvSpPr/>
            <p:nvPr/>
          </p:nvSpPr>
          <p:spPr>
            <a:xfrm>
              <a:off x="7276893" y="4323850"/>
              <a:ext cx="1441657" cy="131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2055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2 –  Attente dans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60DEFD-7283-4A87-B74C-4253226B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61" y="2440920"/>
            <a:ext cx="3625832" cy="3113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5" y="1716490"/>
            <a:ext cx="4885238" cy="227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6823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2 –  Attente dans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60DEFD-7283-4A87-B74C-4253226B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61" y="2440920"/>
            <a:ext cx="3625832" cy="3113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5" y="1716490"/>
            <a:ext cx="4885238" cy="22797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E654AC-5540-4324-9A64-C9032EDA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73" y="4295119"/>
            <a:ext cx="3352800" cy="19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42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Algorithme d’apprentissage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(définition formelle)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78F39-0C28-43B8-B15F-12490716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1590853"/>
            <a:ext cx="8491394" cy="341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0997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Expressivité des arbres de décision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7"/>
            <a:ext cx="8366877" cy="2661975"/>
          </a:xfrm>
        </p:spPr>
        <p:txBody>
          <a:bodyPr/>
          <a:lstStyle/>
          <a:p>
            <a:r>
              <a:rPr lang="fr-CA" altLang="ko-KR" dirty="0"/>
              <a:t>Un arbre de décision binaire est équivalent à une formule propositionnelle de la forme</a:t>
            </a:r>
          </a:p>
          <a:p>
            <a:endParaRPr lang="fr-CA" altLang="ko-KR" dirty="0"/>
          </a:p>
          <a:p>
            <a:pPr marL="0" indent="0">
              <a:buNone/>
            </a:pPr>
            <a:r>
              <a:rPr lang="fr-CA" altLang="ko-KR" dirty="0"/>
              <a:t>                     </a:t>
            </a:r>
            <a:r>
              <a:rPr lang="fr-CA" altLang="ko-KR" i="1" dirty="0"/>
              <a:t>Sortie </a:t>
            </a:r>
            <a:r>
              <a:rPr lang="fr-CA" altLang="ko-KR" i="1" dirty="0">
                <a:sym typeface="Wingdings" panose="05000000000000000000" pitchFamily="2" charset="2"/>
              </a:rPr>
              <a:t> (Chemin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 ꓦ Chemin</a:t>
            </a:r>
            <a:r>
              <a:rPr lang="fr-CA" altLang="ko-KR" i="1" baseline="-25000" dirty="0">
                <a:sym typeface="Wingdings" panose="05000000000000000000" pitchFamily="2" charset="2"/>
              </a:rPr>
              <a:t>2</a:t>
            </a:r>
            <a:r>
              <a:rPr lang="fr-CA" altLang="ko-KR" i="1" dirty="0">
                <a:sym typeface="Wingdings" panose="05000000000000000000" pitchFamily="2" charset="2"/>
              </a:rPr>
              <a:t> ꓦ …),</a:t>
            </a:r>
          </a:p>
          <a:p>
            <a:pPr marL="0" indent="0">
              <a:buNone/>
            </a:pPr>
            <a:endParaRPr lang="fr-CA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CA" altLang="ko-KR" dirty="0">
                <a:sym typeface="Wingdings" panose="05000000000000000000" pitchFamily="2" charset="2"/>
              </a:rPr>
              <a:t> où </a:t>
            </a:r>
            <a:r>
              <a:rPr lang="fr-CA" altLang="ko-KR" i="1" dirty="0" err="1">
                <a:sym typeface="Wingdings" panose="05000000000000000000" pitchFamily="2" charset="2"/>
              </a:rPr>
              <a:t>Chemin</a:t>
            </a:r>
            <a:r>
              <a:rPr lang="fr-CA" altLang="ko-KR" i="1" baseline="-25000" dirty="0" err="1">
                <a:sym typeface="Wingdings" panose="05000000000000000000" pitchFamily="2" charset="2"/>
              </a:rPr>
              <a:t>i</a:t>
            </a:r>
            <a:r>
              <a:rPr lang="fr-CA" altLang="ko-KR" dirty="0">
                <a:sym typeface="Wingdings" panose="05000000000000000000" pitchFamily="2" charset="2"/>
              </a:rPr>
              <a:t> est une conjonction de la forme </a:t>
            </a:r>
            <a:r>
              <a:rPr lang="fr-CA" altLang="ko-KR" i="1" dirty="0">
                <a:sym typeface="Wingdings" panose="05000000000000000000" pitchFamily="2" charset="2"/>
              </a:rPr>
              <a:t>(A</a:t>
            </a:r>
            <a:r>
              <a:rPr lang="fr-CA" altLang="ko-KR" i="1" baseline="-25000" dirty="0">
                <a:sym typeface="Wingdings" panose="05000000000000000000" pitchFamily="2" charset="2"/>
              </a:rPr>
              <a:t>m</a:t>
            </a:r>
            <a:r>
              <a:rPr lang="fr-CA" altLang="ko-KR" i="1" dirty="0">
                <a:sym typeface="Wingdings" panose="05000000000000000000" pitchFamily="2" charset="2"/>
              </a:rPr>
              <a:t>= v</a:t>
            </a:r>
            <a:r>
              <a:rPr lang="fr-CA" altLang="ko-KR" i="1" baseline="-25000" dirty="0">
                <a:sym typeface="Wingdings" panose="05000000000000000000" pitchFamily="2" charset="2"/>
              </a:rPr>
              <a:t>x</a:t>
            </a:r>
            <a:r>
              <a:rPr lang="fr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en-CA" altLang="ko-KR" i="1" dirty="0">
                <a:sym typeface="Wingdings" panose="05000000000000000000" pitchFamily="2" charset="2"/>
              </a:rPr>
              <a:t> A</a:t>
            </a:r>
            <a:r>
              <a:rPr lang="en-CA" altLang="ko-KR" i="1" baseline="-25000" dirty="0">
                <a:sym typeface="Wingdings" panose="05000000000000000000" pitchFamily="2" charset="2"/>
              </a:rPr>
              <a:t>n</a:t>
            </a:r>
            <a:r>
              <a:rPr lang="en-CA" altLang="ko-KR" i="1" dirty="0">
                <a:sym typeface="Wingdings" panose="05000000000000000000" pitchFamily="2" charset="2"/>
              </a:rPr>
              <a:t> = </a:t>
            </a:r>
            <a:r>
              <a:rPr lang="en-CA" altLang="ko-KR" i="1" dirty="0" err="1">
                <a:sym typeface="Wingdings" panose="05000000000000000000" pitchFamily="2" charset="2"/>
              </a:rPr>
              <a:t>V</a:t>
            </a:r>
            <a:r>
              <a:rPr lang="en-CA" altLang="ko-KR" i="1" baseline="-25000" dirty="0" err="1">
                <a:sym typeface="Wingdings" panose="05000000000000000000" pitchFamily="2" charset="2"/>
              </a:rPr>
              <a:t>y</a:t>
            </a:r>
            <a:r>
              <a:rPr lang="en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en-CA" altLang="ko-KR" i="1" dirty="0">
                <a:sym typeface="Wingdings" panose="05000000000000000000" pitchFamily="2" charset="2"/>
              </a:rPr>
              <a:t> …) </a:t>
            </a:r>
            <a:r>
              <a:rPr lang="en-CA" altLang="ko-KR" dirty="0" err="1">
                <a:sym typeface="Wingdings" panose="05000000000000000000" pitchFamily="2" charset="2"/>
              </a:rPr>
              <a:t>d’assignations</a:t>
            </a:r>
            <a:r>
              <a:rPr lang="en-CA" altLang="ko-KR" dirty="0">
                <a:sym typeface="Wingdings" panose="05000000000000000000" pitchFamily="2" charset="2"/>
              </a:rPr>
              <a:t> </a:t>
            </a:r>
            <a:r>
              <a:rPr lang="en-CA" altLang="ko-KR" i="1" dirty="0">
                <a:sym typeface="Wingdings" panose="05000000000000000000" pitchFamily="2" charset="2"/>
              </a:rPr>
              <a:t>attribute-</a:t>
            </a:r>
            <a:r>
              <a:rPr lang="en-CA" altLang="ko-KR" i="1" dirty="0" err="1">
                <a:sym typeface="Wingdings" panose="05000000000000000000" pitchFamily="2" charset="2"/>
              </a:rPr>
              <a:t>valeur</a:t>
            </a:r>
            <a:r>
              <a:rPr lang="en-CA" altLang="ko-KR" dirty="0">
                <a:sym typeface="Wingdings" panose="05000000000000000000" pitchFamily="2" charset="2"/>
              </a:rPr>
              <a:t> </a:t>
            </a:r>
            <a:r>
              <a:rPr lang="en-CA" altLang="ko-KR" dirty="0" err="1">
                <a:sym typeface="Wingdings" panose="05000000000000000000" pitchFamily="2" charset="2"/>
              </a:rPr>
              <a:t>correspondants</a:t>
            </a:r>
            <a:r>
              <a:rPr lang="en-CA" altLang="ko-KR" dirty="0">
                <a:sym typeface="Wingdings" panose="05000000000000000000" pitchFamily="2" charset="2"/>
              </a:rPr>
              <a:t> aux tests le long du chemin de la </a:t>
            </a:r>
            <a:r>
              <a:rPr lang="en-CA" altLang="ko-KR" dirty="0" err="1">
                <a:sym typeface="Wingdings" panose="05000000000000000000" pitchFamily="2" charset="2"/>
              </a:rPr>
              <a:t>racine</a:t>
            </a:r>
            <a:r>
              <a:rPr lang="en-CA" altLang="ko-KR" dirty="0">
                <a:sym typeface="Wingdings" panose="05000000000000000000" pitchFamily="2" charset="2"/>
              </a:rPr>
              <a:t> à la </a:t>
            </a:r>
            <a:r>
              <a:rPr lang="en-CA" altLang="ko-KR" dirty="0" err="1">
                <a:sym typeface="Wingdings" panose="05000000000000000000" pitchFamily="2" charset="2"/>
              </a:rPr>
              <a:t>feuille</a:t>
            </a:r>
            <a:r>
              <a:rPr lang="en-CA" altLang="ko-KR" dirty="0">
                <a:sym typeface="Wingdings" panose="05000000000000000000" pitchFamily="2" charset="2"/>
              </a:rPr>
              <a:t>.</a:t>
            </a:r>
            <a:endParaRPr lang="fr-CA" altLang="ko-KR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1D968FD-16CF-4F59-8AE9-D4B77348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4" y="4339011"/>
            <a:ext cx="8740775" cy="177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C’est une forme normale conjonctive.</a:t>
            </a:r>
          </a:p>
          <a:p>
            <a:r>
              <a:rPr lang="fr-CA" altLang="ko-KR" dirty="0"/>
              <a:t>Cela veut dire que toute formule de logique propositionnelle peut être exprimée par un arbre de décision.</a:t>
            </a:r>
          </a:p>
          <a:p>
            <a:endParaRPr lang="fr-CA" altLang="ko-KR" dirty="0"/>
          </a:p>
          <a:p>
            <a:r>
              <a:rPr lang="fr-CA" altLang="ko-KR" dirty="0"/>
              <a:t>La surface de décision d’un arbre de décision est un ensemble de rectangles.</a:t>
            </a:r>
          </a:p>
        </p:txBody>
      </p:sp>
    </p:spTree>
    <p:extLst>
      <p:ext uri="{BB962C8B-B14F-4D97-AF65-F5344CB8AC3E}">
        <p14:creationId xmlns:p14="http://schemas.microsoft.com/office/powerpoint/2010/main" val="15741335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 </a:t>
            </a:r>
            <a:r>
              <a:rPr lang="fr-CA" altLang="ko-KR" i="1" dirty="0">
                <a:latin typeface="Arial" panose="020B0604020202020204" pitchFamily="34" charset="0"/>
              </a:rPr>
              <a:t>vs</a:t>
            </a:r>
            <a:r>
              <a:rPr lang="fr-CA" altLang="ko-KR" dirty="0">
                <a:latin typeface="Arial" panose="020B0604020202020204" pitchFamily="34" charset="0"/>
              </a:rPr>
              <a:t> réseau de neurones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025063" cy="3188368"/>
          </a:xfrm>
        </p:spPr>
        <p:txBody>
          <a:bodyPr/>
          <a:lstStyle/>
          <a:p>
            <a:pPr eaLnBrk="1" hangingPunct="1"/>
            <a:r>
              <a:rPr lang="fr-CA" altLang="ko-KR" dirty="0"/>
              <a:t>Avec les réseaux de neurones, les arbres de décision sont actuellement les deux types de représentations les plus utilisées pour l’apprentissage supervisé dans l’industrie.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Tout comme un réseau de neurones, un arbre de décision est un modèle paramétrique.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Un </a:t>
            </a:r>
            <a:r>
              <a:rPr lang="fr-CA" altLang="ko-KR" i="1" dirty="0"/>
              <a:t>arbre de décisions </a:t>
            </a:r>
            <a:r>
              <a:rPr lang="fr-CA" altLang="ko-KR" dirty="0"/>
              <a:t>est un modèle symbolique, plus facile à interpréter.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7" name="Grouper 47">
            <a:extLst>
              <a:ext uri="{FF2B5EF4-FFF2-40B4-BE49-F238E27FC236}">
                <a16:creationId xmlns:a16="http://schemas.microsoft.com/office/drawing/2014/main" id="{4AE41DCC-5E3A-4A07-9CA5-96832912DA44}"/>
              </a:ext>
            </a:extLst>
          </p:cNvPr>
          <p:cNvGrpSpPr/>
          <p:nvPr/>
        </p:nvGrpSpPr>
        <p:grpSpPr>
          <a:xfrm>
            <a:off x="5113420" y="4788569"/>
            <a:ext cx="3649177" cy="1275347"/>
            <a:chOff x="1420211" y="2248529"/>
            <a:chExt cx="6549039" cy="2391842"/>
          </a:xfrm>
        </p:grpSpPr>
        <p:cxnSp>
          <p:nvCxnSpPr>
            <p:cNvPr id="8" name="Connecteur droit avec flèche 99">
              <a:extLst>
                <a:ext uri="{FF2B5EF4-FFF2-40B4-BE49-F238E27FC236}">
                  <a16:creationId xmlns:a16="http://schemas.microsoft.com/office/drawing/2014/main" id="{E1E3DFA5-A97A-439C-828D-A5867F109AC8}"/>
                </a:ext>
              </a:extLst>
            </p:cNvPr>
            <p:cNvCxnSpPr/>
            <p:nvPr/>
          </p:nvCxnSpPr>
          <p:spPr>
            <a:xfrm>
              <a:off x="6235013" y="2708455"/>
              <a:ext cx="577613" cy="61618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100">
              <a:extLst>
                <a:ext uri="{FF2B5EF4-FFF2-40B4-BE49-F238E27FC236}">
                  <a16:creationId xmlns:a16="http://schemas.microsoft.com/office/drawing/2014/main" id="{CAA001F7-6406-44B5-99FC-778C16272EC4}"/>
                </a:ext>
              </a:extLst>
            </p:cNvPr>
            <p:cNvCxnSpPr/>
            <p:nvPr/>
          </p:nvCxnSpPr>
          <p:spPr>
            <a:xfrm flipV="1">
              <a:off x="6235013" y="3663000"/>
              <a:ext cx="587625" cy="55358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101">
              <a:extLst>
                <a:ext uri="{FF2B5EF4-FFF2-40B4-BE49-F238E27FC236}">
                  <a16:creationId xmlns:a16="http://schemas.microsoft.com/office/drawing/2014/main" id="{C1A599F0-14D2-462C-A6DC-BC0EAB50E7B8}"/>
                </a:ext>
              </a:extLst>
            </p:cNvPr>
            <p:cNvGrpSpPr/>
            <p:nvPr/>
          </p:nvGrpSpPr>
          <p:grpSpPr>
            <a:xfrm>
              <a:off x="6772573" y="317377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5" name="Ellipse 102">
                <a:extLst>
                  <a:ext uri="{FF2B5EF4-FFF2-40B4-BE49-F238E27FC236}">
                    <a16:creationId xmlns:a16="http://schemas.microsoft.com/office/drawing/2014/main" id="{A3FEDB80-DD80-4DE3-ACF5-2C86935A4F5C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6" name="ZoneTexte 103">
                <a:extLst>
                  <a:ext uri="{FF2B5EF4-FFF2-40B4-BE49-F238E27FC236}">
                    <a16:creationId xmlns:a16="http://schemas.microsoft.com/office/drawing/2014/main" id="{CCFC8C51-E5C4-4417-8C44-9729DD3AEEC5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7</a:t>
                </a:r>
              </a:p>
            </p:txBody>
          </p:sp>
        </p:grpSp>
        <p:sp>
          <p:nvSpPr>
            <p:cNvPr id="11" name="ZoneTexte 104">
              <a:extLst>
                <a:ext uri="{FF2B5EF4-FFF2-40B4-BE49-F238E27FC236}">
                  <a16:creationId xmlns:a16="http://schemas.microsoft.com/office/drawing/2014/main" id="{53F906DF-F8E4-4F6C-81E9-07D374945634}"/>
                </a:ext>
              </a:extLst>
            </p:cNvPr>
            <p:cNvSpPr txBox="1"/>
            <p:nvPr/>
          </p:nvSpPr>
          <p:spPr>
            <a:xfrm>
              <a:off x="6420667" y="257836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5,7</a:t>
              </a:r>
            </a:p>
          </p:txBody>
        </p:sp>
        <p:sp>
          <p:nvSpPr>
            <p:cNvPr id="12" name="ZoneTexte 105">
              <a:extLst>
                <a:ext uri="{FF2B5EF4-FFF2-40B4-BE49-F238E27FC236}">
                  <a16:creationId xmlns:a16="http://schemas.microsoft.com/office/drawing/2014/main" id="{8B7153C5-E54F-4814-9914-E3CC7D651641}"/>
                </a:ext>
              </a:extLst>
            </p:cNvPr>
            <p:cNvSpPr txBox="1"/>
            <p:nvPr/>
          </p:nvSpPr>
          <p:spPr>
            <a:xfrm>
              <a:off x="6447528" y="3857774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6,7</a:t>
              </a:r>
            </a:p>
          </p:txBody>
        </p:sp>
        <p:grpSp>
          <p:nvGrpSpPr>
            <p:cNvPr id="13" name="Grouper 106">
              <a:extLst>
                <a:ext uri="{FF2B5EF4-FFF2-40B4-BE49-F238E27FC236}">
                  <a16:creationId xmlns:a16="http://schemas.microsoft.com/office/drawing/2014/main" id="{59C5C601-C534-417C-A5BB-492402F38BC8}"/>
                </a:ext>
              </a:extLst>
            </p:cNvPr>
            <p:cNvGrpSpPr/>
            <p:nvPr/>
          </p:nvGrpSpPr>
          <p:grpSpPr>
            <a:xfrm>
              <a:off x="4983461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3" name="Ellipse 107">
                <a:extLst>
                  <a:ext uri="{FF2B5EF4-FFF2-40B4-BE49-F238E27FC236}">
                    <a16:creationId xmlns:a16="http://schemas.microsoft.com/office/drawing/2014/main" id="{4AF7796B-64FB-414F-969F-99A332FE9ED6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4" name="ZoneTexte 108">
                <a:extLst>
                  <a:ext uri="{FF2B5EF4-FFF2-40B4-BE49-F238E27FC236}">
                    <a16:creationId xmlns:a16="http://schemas.microsoft.com/office/drawing/2014/main" id="{0BE9E557-F09B-4AB9-A852-B56509C42094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5</a:t>
                </a:r>
              </a:p>
            </p:txBody>
          </p:sp>
        </p:grpSp>
        <p:grpSp>
          <p:nvGrpSpPr>
            <p:cNvPr id="14" name="Grouper 109">
              <a:extLst>
                <a:ext uri="{FF2B5EF4-FFF2-40B4-BE49-F238E27FC236}">
                  <a16:creationId xmlns:a16="http://schemas.microsoft.com/office/drawing/2014/main" id="{5AC0CE9D-A1AD-427B-8099-C85E1496FD2B}"/>
                </a:ext>
              </a:extLst>
            </p:cNvPr>
            <p:cNvGrpSpPr/>
            <p:nvPr/>
          </p:nvGrpSpPr>
          <p:grpSpPr>
            <a:xfrm>
              <a:off x="4983461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1" name="Ellipse 110">
                <a:extLst>
                  <a:ext uri="{FF2B5EF4-FFF2-40B4-BE49-F238E27FC236}">
                    <a16:creationId xmlns:a16="http://schemas.microsoft.com/office/drawing/2014/main" id="{1E43682E-C436-4B86-9766-5E161DC7AE85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2" name="ZoneTexte 111">
                <a:extLst>
                  <a:ext uri="{FF2B5EF4-FFF2-40B4-BE49-F238E27FC236}">
                    <a16:creationId xmlns:a16="http://schemas.microsoft.com/office/drawing/2014/main" id="{2DAF0C50-DD73-49AC-BC95-0071A6603F42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6</a:t>
                </a:r>
              </a:p>
            </p:txBody>
          </p:sp>
        </p:grpSp>
        <p:grpSp>
          <p:nvGrpSpPr>
            <p:cNvPr id="15" name="Grouper 112">
              <a:extLst>
                <a:ext uri="{FF2B5EF4-FFF2-40B4-BE49-F238E27FC236}">
                  <a16:creationId xmlns:a16="http://schemas.microsoft.com/office/drawing/2014/main" id="{6F034F2C-A1F6-4E1F-9424-C5BC30DA6296}"/>
                </a:ext>
              </a:extLst>
            </p:cNvPr>
            <p:cNvGrpSpPr/>
            <p:nvPr/>
          </p:nvGrpSpPr>
          <p:grpSpPr>
            <a:xfrm>
              <a:off x="2935288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Ellipse 113">
                <a:extLst>
                  <a:ext uri="{FF2B5EF4-FFF2-40B4-BE49-F238E27FC236}">
                    <a16:creationId xmlns:a16="http://schemas.microsoft.com/office/drawing/2014/main" id="{64F5E67D-EF30-427C-BED4-AA1D1F0FDE1E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0" name="ZoneTexte 114">
                <a:extLst>
                  <a:ext uri="{FF2B5EF4-FFF2-40B4-BE49-F238E27FC236}">
                    <a16:creationId xmlns:a16="http://schemas.microsoft.com/office/drawing/2014/main" id="{04A129FA-5DEA-414C-89CB-7A5D9E72A46A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3</a:t>
                </a:r>
              </a:p>
            </p:txBody>
          </p:sp>
        </p:grpSp>
        <p:grpSp>
          <p:nvGrpSpPr>
            <p:cNvPr id="16" name="Grouper 115">
              <a:extLst>
                <a:ext uri="{FF2B5EF4-FFF2-40B4-BE49-F238E27FC236}">
                  <a16:creationId xmlns:a16="http://schemas.microsoft.com/office/drawing/2014/main" id="{35022F08-4B91-47CE-A0A1-9A5B379C5318}"/>
                </a:ext>
              </a:extLst>
            </p:cNvPr>
            <p:cNvGrpSpPr/>
            <p:nvPr/>
          </p:nvGrpSpPr>
          <p:grpSpPr>
            <a:xfrm>
              <a:off x="2935288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7" name="Ellipse 116">
                <a:extLst>
                  <a:ext uri="{FF2B5EF4-FFF2-40B4-BE49-F238E27FC236}">
                    <a16:creationId xmlns:a16="http://schemas.microsoft.com/office/drawing/2014/main" id="{C3240A52-507E-4B84-96AE-0BC7243AA692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38" name="ZoneTexte 117">
                <a:extLst>
                  <a:ext uri="{FF2B5EF4-FFF2-40B4-BE49-F238E27FC236}">
                    <a16:creationId xmlns:a16="http://schemas.microsoft.com/office/drawing/2014/main" id="{4A74B5C8-2556-4C74-8C09-658F22BE22EE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4</a:t>
                </a:r>
              </a:p>
            </p:txBody>
          </p:sp>
        </p:grpSp>
        <p:sp>
          <p:nvSpPr>
            <p:cNvPr id="17" name="ZoneTexte 118">
              <a:extLst>
                <a:ext uri="{FF2B5EF4-FFF2-40B4-BE49-F238E27FC236}">
                  <a16:creationId xmlns:a16="http://schemas.microsoft.com/office/drawing/2014/main" id="{A97722A6-5E58-4F95-BF61-5DFBB47C9FC5}"/>
                </a:ext>
              </a:extLst>
            </p:cNvPr>
            <p:cNvSpPr txBox="1"/>
            <p:nvPr/>
          </p:nvSpPr>
          <p:spPr>
            <a:xfrm>
              <a:off x="1531335" y="237588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18" name="ZoneTexte 119">
              <a:extLst>
                <a:ext uri="{FF2B5EF4-FFF2-40B4-BE49-F238E27FC236}">
                  <a16:creationId xmlns:a16="http://schemas.microsoft.com/office/drawing/2014/main" id="{938C0A34-12EF-47B5-A7DE-621C6D335165}"/>
                </a:ext>
              </a:extLst>
            </p:cNvPr>
            <p:cNvSpPr txBox="1"/>
            <p:nvPr/>
          </p:nvSpPr>
          <p:spPr>
            <a:xfrm>
              <a:off x="1531335" y="397997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443E00-6582-4A6B-9D50-ECAF56041DB9}"/>
                </a:ext>
              </a:extLst>
            </p:cNvPr>
            <p:cNvSpPr/>
            <p:nvPr/>
          </p:nvSpPr>
          <p:spPr>
            <a:xfrm>
              <a:off x="1420211" y="2360860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3C32AB-2DF8-42C3-9FF5-872D4649C534}"/>
                </a:ext>
              </a:extLst>
            </p:cNvPr>
            <p:cNvSpPr/>
            <p:nvPr/>
          </p:nvSpPr>
          <p:spPr>
            <a:xfrm>
              <a:off x="1420211" y="3973953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cxnSp>
          <p:nvCxnSpPr>
            <p:cNvPr id="21" name="Connecteur droit avec flèche 123">
              <a:extLst>
                <a:ext uri="{FF2B5EF4-FFF2-40B4-BE49-F238E27FC236}">
                  <a16:creationId xmlns:a16="http://schemas.microsoft.com/office/drawing/2014/main" id="{4DA9C530-F32E-43FE-9F3A-46DAAEC7F10A}"/>
                </a:ext>
              </a:extLst>
            </p:cNvPr>
            <p:cNvCxnSpPr/>
            <p:nvPr/>
          </p:nvCxnSpPr>
          <p:spPr>
            <a:xfrm>
              <a:off x="4205856" y="265774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124">
              <a:extLst>
                <a:ext uri="{FF2B5EF4-FFF2-40B4-BE49-F238E27FC236}">
                  <a16:creationId xmlns:a16="http://schemas.microsoft.com/office/drawing/2014/main" id="{30EE8055-A158-4C23-AF54-7C9ECC43EFD1}"/>
                </a:ext>
              </a:extLst>
            </p:cNvPr>
            <p:cNvCxnSpPr/>
            <p:nvPr/>
          </p:nvCxnSpPr>
          <p:spPr>
            <a:xfrm>
              <a:off x="4205856" y="426420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25">
              <a:extLst>
                <a:ext uri="{FF2B5EF4-FFF2-40B4-BE49-F238E27FC236}">
                  <a16:creationId xmlns:a16="http://schemas.microsoft.com/office/drawing/2014/main" id="{6BDF5237-279A-49BB-9DF4-596E9A4B7DDE}"/>
                </a:ext>
              </a:extLst>
            </p:cNvPr>
            <p:cNvCxnSpPr/>
            <p:nvPr/>
          </p:nvCxnSpPr>
          <p:spPr>
            <a:xfrm>
              <a:off x="4158231" y="28191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126">
              <a:extLst>
                <a:ext uri="{FF2B5EF4-FFF2-40B4-BE49-F238E27FC236}">
                  <a16:creationId xmlns:a16="http://schemas.microsoft.com/office/drawing/2014/main" id="{E3E1A2FB-3E55-422C-B204-C2C7579DC6B8}"/>
                </a:ext>
              </a:extLst>
            </p:cNvPr>
            <p:cNvCxnSpPr/>
            <p:nvPr/>
          </p:nvCxnSpPr>
          <p:spPr>
            <a:xfrm>
              <a:off x="4183631" y="27810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127">
              <a:extLst>
                <a:ext uri="{FF2B5EF4-FFF2-40B4-BE49-F238E27FC236}">
                  <a16:creationId xmlns:a16="http://schemas.microsoft.com/office/drawing/2014/main" id="{F713F17F-4AFA-4E7A-A69E-FB5BE5F8B6C0}"/>
                </a:ext>
              </a:extLst>
            </p:cNvPr>
            <p:cNvCxnSpPr/>
            <p:nvPr/>
          </p:nvCxnSpPr>
          <p:spPr>
            <a:xfrm>
              <a:off x="2115119" y="264863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128">
              <a:extLst>
                <a:ext uri="{FF2B5EF4-FFF2-40B4-BE49-F238E27FC236}">
                  <a16:creationId xmlns:a16="http://schemas.microsoft.com/office/drawing/2014/main" id="{1D825B9D-D84B-4B3A-BA65-B0C4CA39BAB0}"/>
                </a:ext>
              </a:extLst>
            </p:cNvPr>
            <p:cNvCxnSpPr/>
            <p:nvPr/>
          </p:nvCxnSpPr>
          <p:spPr>
            <a:xfrm>
              <a:off x="2115119" y="425509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129">
              <a:extLst>
                <a:ext uri="{FF2B5EF4-FFF2-40B4-BE49-F238E27FC236}">
                  <a16:creationId xmlns:a16="http://schemas.microsoft.com/office/drawing/2014/main" id="{77283909-E52D-4856-99CA-8B2E4CFE3686}"/>
                </a:ext>
              </a:extLst>
            </p:cNvPr>
            <p:cNvCxnSpPr/>
            <p:nvPr/>
          </p:nvCxnSpPr>
          <p:spPr>
            <a:xfrm>
              <a:off x="2067494" y="28100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130">
              <a:extLst>
                <a:ext uri="{FF2B5EF4-FFF2-40B4-BE49-F238E27FC236}">
                  <a16:creationId xmlns:a16="http://schemas.microsoft.com/office/drawing/2014/main" id="{9179344D-E7C2-4F4F-87EE-480F321C4F82}"/>
                </a:ext>
              </a:extLst>
            </p:cNvPr>
            <p:cNvCxnSpPr/>
            <p:nvPr/>
          </p:nvCxnSpPr>
          <p:spPr>
            <a:xfrm>
              <a:off x="2092894" y="27719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131">
              <a:extLst>
                <a:ext uri="{FF2B5EF4-FFF2-40B4-BE49-F238E27FC236}">
                  <a16:creationId xmlns:a16="http://schemas.microsoft.com/office/drawing/2014/main" id="{4D6EB558-446C-469E-8E6C-13154B06B3CE}"/>
                </a:ext>
              </a:extLst>
            </p:cNvPr>
            <p:cNvSpPr txBox="1"/>
            <p:nvPr/>
          </p:nvSpPr>
          <p:spPr>
            <a:xfrm>
              <a:off x="4216653" y="224852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3,5</a:t>
              </a:r>
            </a:p>
          </p:txBody>
        </p:sp>
        <p:sp>
          <p:nvSpPr>
            <p:cNvPr id="30" name="ZoneTexte 132">
              <a:extLst>
                <a:ext uri="{FF2B5EF4-FFF2-40B4-BE49-F238E27FC236}">
                  <a16:creationId xmlns:a16="http://schemas.microsoft.com/office/drawing/2014/main" id="{ACED2B44-7C85-486A-9157-3FFE27261243}"/>
                </a:ext>
              </a:extLst>
            </p:cNvPr>
            <p:cNvSpPr txBox="1"/>
            <p:nvPr/>
          </p:nvSpPr>
          <p:spPr>
            <a:xfrm>
              <a:off x="4268473" y="2783463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3,6</a:t>
              </a:r>
            </a:p>
          </p:txBody>
        </p:sp>
        <p:sp>
          <p:nvSpPr>
            <p:cNvPr id="31" name="ZoneTexte 134">
              <a:extLst>
                <a:ext uri="{FF2B5EF4-FFF2-40B4-BE49-F238E27FC236}">
                  <a16:creationId xmlns:a16="http://schemas.microsoft.com/office/drawing/2014/main" id="{9D107A7B-C9C8-4837-8DD3-9AEC8D9AE244}"/>
                </a:ext>
              </a:extLst>
            </p:cNvPr>
            <p:cNvSpPr txBox="1"/>
            <p:nvPr/>
          </p:nvSpPr>
          <p:spPr>
            <a:xfrm>
              <a:off x="4261808" y="3748455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4,5</a:t>
              </a:r>
            </a:p>
          </p:txBody>
        </p:sp>
        <p:sp>
          <p:nvSpPr>
            <p:cNvPr id="32" name="ZoneTexte 135">
              <a:extLst>
                <a:ext uri="{FF2B5EF4-FFF2-40B4-BE49-F238E27FC236}">
                  <a16:creationId xmlns:a16="http://schemas.microsoft.com/office/drawing/2014/main" id="{04FECFE1-FBD4-4E81-BDC8-B909212193E5}"/>
                </a:ext>
              </a:extLst>
            </p:cNvPr>
            <p:cNvSpPr txBox="1"/>
            <p:nvPr/>
          </p:nvSpPr>
          <p:spPr>
            <a:xfrm>
              <a:off x="4271334" y="417073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4,6</a:t>
              </a:r>
            </a:p>
          </p:txBody>
        </p:sp>
        <p:sp>
          <p:nvSpPr>
            <p:cNvPr id="33" name="ZoneTexte 136">
              <a:extLst>
                <a:ext uri="{FF2B5EF4-FFF2-40B4-BE49-F238E27FC236}">
                  <a16:creationId xmlns:a16="http://schemas.microsoft.com/office/drawing/2014/main" id="{46C7B141-AD1B-4B27-AE9F-FC30CC9BAE29}"/>
                </a:ext>
              </a:extLst>
            </p:cNvPr>
            <p:cNvSpPr txBox="1"/>
            <p:nvPr/>
          </p:nvSpPr>
          <p:spPr>
            <a:xfrm>
              <a:off x="2115120" y="22497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1,3</a:t>
              </a:r>
            </a:p>
          </p:txBody>
        </p:sp>
        <p:sp>
          <p:nvSpPr>
            <p:cNvPr id="34" name="ZoneTexte 137">
              <a:extLst>
                <a:ext uri="{FF2B5EF4-FFF2-40B4-BE49-F238E27FC236}">
                  <a16:creationId xmlns:a16="http://schemas.microsoft.com/office/drawing/2014/main" id="{F340ADDD-A873-4FAE-8841-7A0C1E7AEB5A}"/>
                </a:ext>
              </a:extLst>
            </p:cNvPr>
            <p:cNvSpPr txBox="1"/>
            <p:nvPr/>
          </p:nvSpPr>
          <p:spPr>
            <a:xfrm>
              <a:off x="2166940" y="278467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1,4</a:t>
              </a:r>
            </a:p>
          </p:txBody>
        </p:sp>
        <p:sp>
          <p:nvSpPr>
            <p:cNvPr id="35" name="ZoneTexte 138">
              <a:extLst>
                <a:ext uri="{FF2B5EF4-FFF2-40B4-BE49-F238E27FC236}">
                  <a16:creationId xmlns:a16="http://schemas.microsoft.com/office/drawing/2014/main" id="{117D966E-B82E-4256-B74B-2BE88F1EADD3}"/>
                </a:ext>
              </a:extLst>
            </p:cNvPr>
            <p:cNvSpPr txBox="1"/>
            <p:nvPr/>
          </p:nvSpPr>
          <p:spPr>
            <a:xfrm>
              <a:off x="2160275" y="374966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2,3</a:t>
              </a:r>
            </a:p>
          </p:txBody>
        </p:sp>
        <p:sp>
          <p:nvSpPr>
            <p:cNvPr id="36" name="ZoneTexte 139">
              <a:extLst>
                <a:ext uri="{FF2B5EF4-FFF2-40B4-BE49-F238E27FC236}">
                  <a16:creationId xmlns:a16="http://schemas.microsoft.com/office/drawing/2014/main" id="{7EB1AEF0-3B2F-4E1C-BDC0-67B0B0EE8107}"/>
                </a:ext>
              </a:extLst>
            </p:cNvPr>
            <p:cNvSpPr txBox="1"/>
            <p:nvPr/>
          </p:nvSpPr>
          <p:spPr>
            <a:xfrm>
              <a:off x="2169801" y="41719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E7E132-087E-4BC2-AA8A-071AA5E77819}"/>
              </a:ext>
            </a:extLst>
          </p:cNvPr>
          <p:cNvSpPr txBox="1"/>
          <p:nvPr/>
        </p:nvSpPr>
        <p:spPr>
          <a:xfrm>
            <a:off x="4076290" y="5231410"/>
            <a:ext cx="39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VS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D5ABA-058A-40E4-8BBF-62D670EEC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64" y="4629930"/>
            <a:ext cx="2707566" cy="17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36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Choix de l’attribut test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8"/>
            <a:ext cx="8553798" cy="799924"/>
          </a:xfrm>
        </p:spPr>
        <p:txBody>
          <a:bodyPr/>
          <a:lstStyle/>
          <a:p>
            <a:r>
              <a:rPr lang="fr-CA" altLang="ko-KR" dirty="0"/>
              <a:t>On veut choisir l’attribut qui réduit le plus l’incertitude dans les exemples restants à classer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1D968FD-16CF-4F59-8AE9-D4B77348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339011"/>
            <a:ext cx="8553798" cy="12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Cela nous amène à définir d’abord les concepts:</a:t>
            </a:r>
          </a:p>
          <a:p>
            <a:pPr lvl="1"/>
            <a:r>
              <a:rPr lang="fr-CA" altLang="ko-KR" dirty="0"/>
              <a:t>Entropie comme mesure d’incertitude</a:t>
            </a:r>
          </a:p>
          <a:p>
            <a:pPr lvl="1"/>
            <a:r>
              <a:rPr lang="fr-CA" altLang="ko-KR" dirty="0"/>
              <a:t>Gain d’information en terme de réduction de l’entropie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1EB85E9-4795-43A2-9EE2-ACB812959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5727914"/>
            <a:ext cx="8366877" cy="56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On va alors choisir l’attribut qui apporte le plus de gain d’information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992F58D1-102F-4036-E72A-E9B18B7B4A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1986948"/>
                  </p:ext>
                </p:extLst>
              </p:nvPr>
            </p:nvGraphicFramePr>
            <p:xfrm>
              <a:off x="5414897" y="1854572"/>
              <a:ext cx="3115020" cy="2336265"/>
            </p:xfrm>
            <a:graphic>
              <a:graphicData uri="http://schemas.microsoft.com/office/powerpoint/2016/slidezoom">
                <pslz:sldZm>
                  <pslz:sldZmObj sldId="750" cId="1019804252">
                    <pslz:zmPr id="{3D6D1C6F-EF36-4A59-95DD-111B1BBFE82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15020" cy="233626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992F58D1-102F-4036-E72A-E9B18B7B4A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4897" y="1854572"/>
                <a:ext cx="3115020" cy="233626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7FE389EF-54E8-832B-2BB2-CC9FC8569A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5383740"/>
                  </p:ext>
                </p:extLst>
              </p:nvPr>
            </p:nvGraphicFramePr>
            <p:xfrm>
              <a:off x="4379991" y="3001719"/>
              <a:ext cx="354106" cy="265580"/>
            </p:xfrm>
            <a:graphic>
              <a:graphicData uri="http://schemas.microsoft.com/office/powerpoint/2016/slidezoom">
                <pslz:sldZm>
                  <pslz:sldZmObj sldId="733" cId="1618409979">
                    <pslz:zmPr id="{5853F9E1-C5A3-425C-9B46-96D548A0D1E7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106" cy="2655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extLst>
                  <a:ext uri="{FF2B5EF4-FFF2-40B4-BE49-F238E27FC236}">
                    <a16:creationId xmlns:a16="http://schemas.microsoft.com/office/drawing/2014/main" id="{7FE389EF-54E8-832B-2BB2-CC9FC8569A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9991" y="3001719"/>
                <a:ext cx="354106" cy="2655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409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198" y="1278258"/>
                <a:ext cx="8229600" cy="1588618"/>
              </a:xfrm>
            </p:spPr>
            <p:txBody>
              <a:bodyPr/>
              <a:lstStyle/>
              <a:p>
                <a:r>
                  <a:rPr lang="fr-CA" altLang="ko-KR" dirty="0"/>
                  <a:t>L’entropie d’une variable aléatoire V ayant les valeurs possibles </a:t>
                </a:r>
                <a:r>
                  <a:rPr lang="fr-CA" altLang="ko-KR" dirty="0" err="1"/>
                  <a:t>v</a:t>
                </a:r>
                <a:r>
                  <a:rPr lang="fr-CA" altLang="ko-KR" baseline="-25000" dirty="0" err="1"/>
                  <a:t>k</a:t>
                </a:r>
                <a:r>
                  <a:rPr lang="fr-CA" altLang="ko-KR" dirty="0"/>
                  <a:t> avec la distribution de probabilité P(</a:t>
                </a:r>
                <a:r>
                  <a:rPr lang="fr-CA" altLang="ko-KR" dirty="0" err="1"/>
                  <a:t>v</a:t>
                </a:r>
                <a:r>
                  <a:rPr lang="fr-CA" altLang="ko-KR" baseline="-25000" dirty="0" err="1"/>
                  <a:t>k</a:t>
                </a:r>
                <a:r>
                  <a:rPr lang="fr-CA" altLang="ko-KR" dirty="0"/>
                  <a:t>) est définie comme étant</a:t>
                </a:r>
              </a:p>
              <a:p>
                <a:pPr marL="0" indent="0">
                  <a:spcBef>
                    <a:spcPts val="1000"/>
                  </a:spcBef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H(V) </a:t>
                </a:r>
                <a:r>
                  <a:rPr lang="fr-CA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b="0" i="0" dirty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="0" i="0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f>
                              <m:f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altLang="ko-KR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altLang="ko-K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fr-CA" altLang="ko-KR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altLang="ko-KR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dirty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𝑣𝑘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fr-CA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278258"/>
                <a:ext cx="8229600" cy="1588618"/>
              </a:xfrm>
              <a:blipFill>
                <a:blip r:embed="rId3"/>
                <a:stretch>
                  <a:fillRect l="-1481"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11D968FD-16CF-4F59-8AE9-D4B77348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735121"/>
            <a:ext cx="8366876" cy="32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altLang="ko-KR" b="1" dirty="0"/>
              <a:t>Exemples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3D2A5A3-BE36-4FCD-8C9C-18A66542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3252959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L’entropie d’un choix pile ou face: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</a:t>
            </a:r>
            <a:r>
              <a:rPr lang="fr-CA" altLang="ko-KR" i="1" dirty="0"/>
              <a:t>) = - (0.5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 + 0.5log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0.5) = 1 bit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546DA94-E76B-4D2E-A927-F69377949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4989662"/>
            <a:ext cx="6181724" cy="14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L’entropie d’un dé à 4 faces non pipé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H(de-4) = - (0.25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</a:t>
            </a:r>
          </a:p>
          <a:p>
            <a:pPr marL="0" indent="0">
              <a:buNone/>
            </a:pPr>
            <a:r>
              <a:rPr lang="fr-CA" altLang="ko-KR" i="1" dirty="0"/>
              <a:t>                          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0.25) = 2 </a:t>
            </a:r>
          </a:p>
        </p:txBody>
      </p:sp>
      <p:pic>
        <p:nvPicPr>
          <p:cNvPr id="1028" name="Picture 4" descr="upload.wikimedia.org/wikipedia/commons/1/15/Coi...">
            <a:extLst>
              <a:ext uri="{FF2B5EF4-FFF2-40B4-BE49-F238E27FC236}">
                <a16:creationId xmlns:a16="http://schemas.microsoft.com/office/drawing/2014/main" id="{55587565-CBBB-4166-99C2-C3381B8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154340"/>
            <a:ext cx="503078" cy="6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E8CD1BB-82F8-47FE-8613-C3374F4C13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397" b="33845"/>
          <a:stretch/>
        </p:blipFill>
        <p:spPr>
          <a:xfrm>
            <a:off x="6584950" y="5308039"/>
            <a:ext cx="1030694" cy="856720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4156749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Si la pièce est biaisée à 99% pour la face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PileOuFaceBiaise</a:t>
            </a:r>
            <a:r>
              <a:rPr lang="fr-CA" altLang="ko-KR" i="1" dirty="0"/>
              <a:t>) = - (0.99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0.99 + 0.01log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0.01) ≈ 0.08 bits </a:t>
            </a:r>
          </a:p>
        </p:txBody>
      </p:sp>
    </p:spTree>
    <p:extLst>
      <p:ext uri="{BB962C8B-B14F-4D97-AF65-F5344CB8AC3E}">
        <p14:creationId xmlns:p14="http://schemas.microsoft.com/office/powerpoint/2010/main" val="24621339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9" grpId="0"/>
      <p:bldP spid="11" grpId="0"/>
      <p:bldP spid="1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197" y="1278258"/>
                <a:ext cx="8312903" cy="766673"/>
              </a:xfrm>
            </p:spPr>
            <p:txBody>
              <a:bodyPr/>
              <a:lstStyle/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H(V) </a:t>
                </a:r>
                <a:r>
                  <a:rPr lang="fr-CA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b="0" i="0" dirty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="0" i="0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f>
                              <m:f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altLang="ko-KR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altLang="ko-K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fr-CA" altLang="ko-KR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altLang="ko-KR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dirty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𝑣𝑘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fr-CA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7" y="1278258"/>
                <a:ext cx="8312903" cy="766673"/>
              </a:xfrm>
              <a:blipFill>
                <a:blip r:embed="rId3"/>
                <a:stretch>
                  <a:fillRect l="-1466" t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83D2A5A3-BE36-4FCD-8C9C-18A66542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11" y="3486638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Par exemple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</a:t>
            </a:r>
            <a:r>
              <a:rPr lang="fr-CA" altLang="ko-KR" i="1" dirty="0"/>
              <a:t>) = B(0.5) = - (0.5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 + 0.5log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0.5) = 1 bit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26" y="4713450"/>
                <a:ext cx="8740774" cy="1631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dirty="0"/>
                  <a:t>Pour un arbre de décision, si un ensemble de données contient </a:t>
                </a:r>
                <a:r>
                  <a:rPr lang="fr-CA" altLang="ko-KR" i="1" dirty="0"/>
                  <a:t>p</a:t>
                </a:r>
                <a:r>
                  <a:rPr lang="fr-CA" altLang="ko-KR" dirty="0"/>
                  <a:t> exemples positifs et </a:t>
                </a:r>
                <a:r>
                  <a:rPr lang="fr-CA" altLang="ko-KR" i="1" dirty="0"/>
                  <a:t>n</a:t>
                </a:r>
                <a:r>
                  <a:rPr lang="fr-CA" altLang="ko-KR" dirty="0"/>
                  <a:t> exemples négatifs, l’entropie de la sortie de l’arbre de décision sur cet ensemble est: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H(Sortie)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6" y="4713450"/>
                <a:ext cx="8740774" cy="1631565"/>
              </a:xfrm>
              <a:prstGeom prst="rect">
                <a:avLst/>
              </a:prstGeom>
              <a:blipFill>
                <a:blip r:embed="rId4"/>
                <a:stretch>
                  <a:fillRect l="-1395" t="-100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upload.wikimedia.org/wikipedia/commons/1/15/Coi...">
            <a:extLst>
              <a:ext uri="{FF2B5EF4-FFF2-40B4-BE49-F238E27FC236}">
                <a16:creationId xmlns:a16="http://schemas.microsoft.com/office/drawing/2014/main" id="{55587565-CBBB-4166-99C2-C3381B8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11" y="3609882"/>
            <a:ext cx="503078" cy="6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4" y="2225803"/>
            <a:ext cx="8283575" cy="11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Notons B(q), l’entropie d’une variable aléatoire binaire qui est vraie avec une probabilité q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                                    B(q) = - (q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q + (1 – q)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(1 – q))</a:t>
            </a:r>
          </a:p>
        </p:txBody>
      </p:sp>
    </p:spTree>
    <p:extLst>
      <p:ext uri="{BB962C8B-B14F-4D97-AF65-F5344CB8AC3E}">
        <p14:creationId xmlns:p14="http://schemas.microsoft.com/office/powerpoint/2010/main" val="14519247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1" grpId="0"/>
      <p:bldP spid="12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6" y="1878153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H(Sortie)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b="0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6" y="1878153"/>
                <a:ext cx="2895600" cy="556853"/>
              </a:xfrm>
              <a:prstGeom prst="rect">
                <a:avLst/>
              </a:prstGeom>
              <a:blipFill>
                <a:blip r:embed="rId3"/>
                <a:stretch>
                  <a:fillRect l="-4211" t="-21978" b="-120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4" y="1242746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i="1" dirty="0"/>
              <a:t>B(q) = - (q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q + (1 – q)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(1 – q))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D8D2E-E5B7-473A-97AB-44C2F0B8CB9F}"/>
              </a:ext>
            </a:extLst>
          </p:cNvPr>
          <p:cNvSpPr txBox="1"/>
          <p:nvPr/>
        </p:nvSpPr>
        <p:spPr>
          <a:xfrm>
            <a:off x="4484631" y="1217128"/>
            <a:ext cx="420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Entropie pour une variable booléenne vrai </a:t>
            </a:r>
          </a:p>
          <a:p>
            <a:r>
              <a:rPr lang="fr-CA" dirty="0"/>
              <a:t>avec une probabilité </a:t>
            </a:r>
            <a:r>
              <a:rPr lang="fr-CA" i="1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9CD9D-CB2B-48B6-9418-1A50FB10DDB5}"/>
              </a:ext>
            </a:extLst>
          </p:cNvPr>
          <p:cNvSpPr txBox="1"/>
          <p:nvPr/>
        </p:nvSpPr>
        <p:spPr>
          <a:xfrm>
            <a:off x="3394363" y="1899865"/>
            <a:ext cx="491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Entropie pour un ensemble de données, avec</a:t>
            </a:r>
          </a:p>
          <a:p>
            <a:r>
              <a:rPr lang="fr-CA" i="1" dirty="0"/>
              <a:t>p </a:t>
            </a:r>
            <a:r>
              <a:rPr lang="fr-CA" dirty="0"/>
              <a:t>exemples positifs et</a:t>
            </a:r>
            <a:r>
              <a:rPr lang="fr-CA" i="1" dirty="0"/>
              <a:t> n </a:t>
            </a:r>
            <a:r>
              <a:rPr lang="fr-CA" dirty="0"/>
              <a:t>exemples négatives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4" y="2499941"/>
                <a:ext cx="7023747" cy="3846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attribut </a:t>
                </a: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avec </a:t>
                </a: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valeurs distinctes sépare l’ensemble d’entrainement </a:t>
                </a: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sous-ensembles </a:t>
                </a: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E</a:t>
                </a:r>
                <a:r>
                  <a:rPr lang="fr-CA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Chaque sous-ensemble </a:t>
                </a:r>
                <a:r>
                  <a:rPr lang="fr-CA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fr-CA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exemples positifs et </a:t>
                </a:r>
                <a:r>
                  <a:rPr lang="fr-CA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fr-CA" altLang="ko-KR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exemples négatifs. Si on suit la </a:t>
                </a:r>
                <a:r>
                  <a:rPr lang="fr-CA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ième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branche, on aura besoin de</a:t>
                </a:r>
              </a:p>
              <a:p>
                <a:pPr marL="0" indent="0">
                  <a:buNone/>
                </a:pP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altLang="ko-KR" b="0" i="1" baseline="-2500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altLang="ko-KR" b="0" i="1" baseline="-25000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𝑛𝑘</m:t>
                        </m:r>
                      </m:den>
                    </m:f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b="0" dirty="0">
                    <a:latin typeface="Times New Roman" panose="02020603050405020304" pitchFamily="18" charset="0"/>
                  </a:rPr>
                  <a:t>bits supplémentaires pour répondre à la question</a:t>
                </a:r>
              </a:p>
              <a:p>
                <a:r>
                  <a:rPr lang="fr-CA" altLang="ko-KR" dirty="0">
                    <a:latin typeface="Times New Roman" panose="02020603050405020304" pitchFamily="18" charset="0"/>
                  </a:rPr>
                  <a:t>Un exemple choisi aléatoirement sera dans </a:t>
                </a:r>
                <a:r>
                  <a:rPr lang="fr-CA" altLang="ko-KR" i="1" dirty="0" err="1">
                    <a:latin typeface="Times New Roman" panose="02020603050405020304" pitchFamily="18" charset="0"/>
                  </a:rPr>
                  <a:t>E</a:t>
                </a:r>
                <a:r>
                  <a:rPr lang="fr-CA" altLang="ko-KR" i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dirty="0">
                    <a:latin typeface="Times New Roman" panose="02020603050405020304" pitchFamily="18" charset="0"/>
                  </a:rPr>
                  <a:t> (c.-à-d., aura la </a:t>
                </a:r>
                <a:r>
                  <a:rPr lang="fr-CA" altLang="ko-KR" i="1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i="1" baseline="30000" dirty="0" err="1">
                    <a:latin typeface="Times New Roman" panose="02020603050405020304" pitchFamily="18" charset="0"/>
                  </a:rPr>
                  <a:t>ème</a:t>
                </a:r>
                <a:r>
                  <a:rPr lang="fr-CA" altLang="ko-KR" dirty="0">
                    <a:latin typeface="Times New Roman" panose="02020603050405020304" pitchFamily="18" charset="0"/>
                  </a:rPr>
                  <a:t> valeur de l’attribut) avec une probabilité </a:t>
                </a:r>
                <a:r>
                  <a:rPr lang="fr-CA" altLang="ko-KR" dirty="0">
                    <a:solidFill>
                      <a:srgbClr val="836967"/>
                    </a:solidFill>
                  </a:rPr>
                  <a:t>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altLang="ko-KR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altLang="ko-KR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altLang="ko-KR" dirty="0">
                  <a:latin typeface="Times New Roman" panose="02020603050405020304" pitchFamily="18" charset="0"/>
                </a:endParaRPr>
              </a:p>
              <a:p>
                <a:r>
                  <a:rPr lang="fr-CA" altLang="ko-KR" b="0" dirty="0">
                    <a:latin typeface="Times New Roman" panose="02020603050405020304" pitchFamily="18" charset="0"/>
                  </a:rPr>
                  <a:t>L’entropie restant après avoir testé A est donc</a:t>
                </a:r>
              </a:p>
              <a:p>
                <a:pPr marL="0" indent="0">
                  <a:buNone/>
                </a:pPr>
                <a:r>
                  <a:rPr lang="fr-CA" altLang="ko-KR" dirty="0">
                    <a:latin typeface="Times New Roman" panose="02020603050405020304" pitchFamily="18" charset="0"/>
                  </a:rPr>
                  <a:t>     </a:t>
                </a:r>
                <a:r>
                  <a:rPr lang="fr-CA" altLang="ko-KR" i="1" dirty="0" err="1">
                    <a:latin typeface="Times New Roman" panose="02020603050405020304" pitchFamily="18" charset="0"/>
                  </a:rPr>
                  <a:t>Remainder</a:t>
                </a:r>
                <a:r>
                  <a:rPr lang="fr-CA" altLang="ko-KR" i="1" dirty="0">
                    <a:latin typeface="Times New Roman" panose="02020603050405020304" pitchFamily="18" charset="0"/>
                  </a:rPr>
                  <a:t>(A)</a:t>
                </a:r>
                <a:r>
                  <a:rPr lang="fr-CA" altLang="ko-KR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b="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dirty="0">
                            <a:solidFill>
                              <a:srgbClr val="836967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altLang="ko-KR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CA" altLang="ko-KR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i="1" baseline="-25000" dirty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CA" altLang="ko-KR" i="1" dirty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num>
                          <m:den>
                            <m:r>
                              <a:rPr lang="en-CA" altLang="ko-KR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CA" altLang="ko-KR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dirty="0"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altLang="ko-KR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altLang="ko-KR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𝑛𝑘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4" y="2499941"/>
                <a:ext cx="7023747" cy="3846107"/>
              </a:xfrm>
              <a:prstGeom prst="rect">
                <a:avLst/>
              </a:prstGeom>
              <a:blipFill>
                <a:blip r:embed="rId4"/>
                <a:stretch>
                  <a:fillRect l="-1736" t="-4120" r="-8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E9F85C6-F3DA-4168-B209-B813D9EF4751}"/>
              </a:ext>
            </a:extLst>
          </p:cNvPr>
          <p:cNvGrpSpPr/>
          <p:nvPr/>
        </p:nvGrpSpPr>
        <p:grpSpPr>
          <a:xfrm>
            <a:off x="6407032" y="4954385"/>
            <a:ext cx="2311518" cy="1463113"/>
            <a:chOff x="6407032" y="4954385"/>
            <a:chExt cx="2311518" cy="14631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8DB3A5-D5EF-468C-AE35-CF2B417A217A}"/>
                </a:ext>
              </a:extLst>
            </p:cNvPr>
            <p:cNvSpPr/>
            <p:nvPr/>
          </p:nvSpPr>
          <p:spPr>
            <a:xfrm>
              <a:off x="7082444" y="4954385"/>
              <a:ext cx="10474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BBB60A9-883D-48E1-8E33-E8639D430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33" y="5405595"/>
              <a:ext cx="523702" cy="58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CC67DE-BFF2-4FBE-B00B-D82EE3350BAE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789022" y="5398684"/>
              <a:ext cx="405827" cy="57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CF15B-F33A-49F4-909D-DCEEE29FC2AE}"/>
                </a:ext>
              </a:extLst>
            </p:cNvPr>
            <p:cNvSpPr/>
            <p:nvPr/>
          </p:nvSpPr>
          <p:spPr>
            <a:xfrm>
              <a:off x="6407032" y="5975354"/>
              <a:ext cx="10474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0FE5AD-932F-4E56-8C20-4BF302EDE82C}"/>
                </a:ext>
              </a:extLst>
            </p:cNvPr>
            <p:cNvSpPr/>
            <p:nvPr/>
          </p:nvSpPr>
          <p:spPr>
            <a:xfrm>
              <a:off x="7671147" y="5978111"/>
              <a:ext cx="10474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BEF3D-B830-4D35-B57A-32481034FA74}"/>
                </a:ext>
              </a:extLst>
            </p:cNvPr>
            <p:cNvSpPr txBox="1"/>
            <p:nvPr/>
          </p:nvSpPr>
          <p:spPr>
            <a:xfrm>
              <a:off x="6415424" y="545414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57BCFE-D83A-4541-AF3B-BF394047473E}"/>
                </a:ext>
              </a:extLst>
            </p:cNvPr>
            <p:cNvSpPr txBox="1"/>
            <p:nvPr/>
          </p:nvSpPr>
          <p:spPr>
            <a:xfrm>
              <a:off x="7917866" y="5439164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79F843-9545-4149-BADD-3995851D3A4C}"/>
                </a:ext>
              </a:extLst>
            </p:cNvPr>
            <p:cNvSpPr txBox="1"/>
            <p:nvPr/>
          </p:nvSpPr>
          <p:spPr>
            <a:xfrm>
              <a:off x="6584950" y="604816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1F32DD-F951-4E7C-8498-6D709E5FD449}"/>
                </a:ext>
              </a:extLst>
            </p:cNvPr>
            <p:cNvSpPr txBox="1"/>
            <p:nvPr/>
          </p:nvSpPr>
          <p:spPr>
            <a:xfrm>
              <a:off x="7917866" y="6026448"/>
              <a:ext cx="373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AB04E1-187D-4D8C-A9A7-1AEE7BC9D9BB}"/>
                </a:ext>
              </a:extLst>
            </p:cNvPr>
            <p:cNvSpPr txBox="1"/>
            <p:nvPr/>
          </p:nvSpPr>
          <p:spPr>
            <a:xfrm>
              <a:off x="7457707" y="496994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B3C556B9-ED69-E070-14D6-F1FF01D837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2540642"/>
                  </p:ext>
                </p:extLst>
              </p:nvPr>
            </p:nvGraphicFramePr>
            <p:xfrm>
              <a:off x="7789022" y="3690699"/>
              <a:ext cx="772569" cy="579427"/>
            </p:xfrm>
            <a:graphic>
              <a:graphicData uri="http://schemas.microsoft.com/office/powerpoint/2016/slidezoom">
                <pslz:sldZm>
                  <pslz:sldZmObj sldId="750" cId="1019804252">
                    <pslz:zmPr id="{3D6D1C6F-EF36-4A59-95DD-111B1BBFE82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2569" cy="5794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extLst>
                  <a:ext uri="{FF2B5EF4-FFF2-40B4-BE49-F238E27FC236}">
                    <a16:creationId xmlns:a16="http://schemas.microsoft.com/office/drawing/2014/main" id="{B3C556B9-ED69-E070-14D6-F1FF01D837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9022" y="3690699"/>
                <a:ext cx="772569" cy="57942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7269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Gain d’information et choix d’attribut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4" y="1242746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i="1" dirty="0"/>
              <a:t>B(q) = - (q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q + (1 – q)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(1 – q))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D8D2E-E5B7-473A-97AB-44C2F0B8CB9F}"/>
              </a:ext>
            </a:extLst>
          </p:cNvPr>
          <p:cNvSpPr txBox="1"/>
          <p:nvPr/>
        </p:nvSpPr>
        <p:spPr>
          <a:xfrm>
            <a:off x="4419433" y="1194975"/>
            <a:ext cx="420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Entropie pour une variable booléenne vrai </a:t>
            </a:r>
          </a:p>
          <a:p>
            <a:r>
              <a:rPr lang="fr-CA" dirty="0"/>
              <a:t>avec une probabilité </a:t>
            </a:r>
            <a:r>
              <a:rPr lang="fr-CA" i="1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923" y="2659796"/>
                <a:ext cx="6362028" cy="1236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b="0" dirty="0">
                    <a:latin typeface="Times New Roman" panose="02020603050405020304" pitchFamily="18" charset="0"/>
                  </a:rPr>
                  <a:t>L’entropie restant après avoir testé A est donc</a:t>
                </a:r>
              </a:p>
              <a:p>
                <a:pPr marL="0" indent="0">
                  <a:buNone/>
                </a:pPr>
                <a:r>
                  <a:rPr lang="fr-CA" altLang="ko-KR" dirty="0">
                    <a:latin typeface="Times New Roman" panose="02020603050405020304" pitchFamily="18" charset="0"/>
                  </a:rPr>
                  <a:t>     </a:t>
                </a:r>
                <a:r>
                  <a:rPr lang="fr-CA" altLang="ko-KR" i="1" dirty="0" err="1">
                    <a:latin typeface="Times New Roman" panose="02020603050405020304" pitchFamily="18" charset="0"/>
                  </a:rPr>
                  <a:t>Remainder</a:t>
                </a:r>
                <a:r>
                  <a:rPr lang="fr-CA" altLang="ko-KR" i="1" dirty="0">
                    <a:latin typeface="Times New Roman" panose="02020603050405020304" pitchFamily="18" charset="0"/>
                  </a:rPr>
                  <a:t>(A)</a:t>
                </a:r>
                <a:r>
                  <a:rPr lang="fr-CA" altLang="ko-KR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b="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dirty="0">
                            <a:solidFill>
                              <a:srgbClr val="836967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altLang="ko-KR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CA" altLang="ko-KR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i="1" baseline="-25000" dirty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CA" altLang="ko-KR" i="1" dirty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num>
                          <m:den>
                            <m:r>
                              <a:rPr lang="en-CA" altLang="ko-KR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CA" altLang="ko-KR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dirty="0"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altLang="ko-KR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altLang="ko-KR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𝑛𝑘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923" y="2659796"/>
                <a:ext cx="6362028" cy="1236036"/>
              </a:xfrm>
              <a:prstGeom prst="rect">
                <a:avLst/>
              </a:prstGeom>
              <a:blipFill>
                <a:blip r:embed="rId3"/>
                <a:stretch>
                  <a:fillRect l="-1918" t="-128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E9F85C6-F3DA-4168-B209-B813D9EF4751}"/>
              </a:ext>
            </a:extLst>
          </p:cNvPr>
          <p:cNvGrpSpPr/>
          <p:nvPr/>
        </p:nvGrpSpPr>
        <p:grpSpPr>
          <a:xfrm>
            <a:off x="6407032" y="4954385"/>
            <a:ext cx="2311518" cy="1463113"/>
            <a:chOff x="6407032" y="4954385"/>
            <a:chExt cx="2311518" cy="14631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8DB3A5-D5EF-468C-AE35-CF2B417A217A}"/>
                </a:ext>
              </a:extLst>
            </p:cNvPr>
            <p:cNvSpPr/>
            <p:nvPr/>
          </p:nvSpPr>
          <p:spPr>
            <a:xfrm>
              <a:off x="7082444" y="4954385"/>
              <a:ext cx="10474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BBB60A9-883D-48E1-8E33-E8639D430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33" y="5405595"/>
              <a:ext cx="523702" cy="58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CC67DE-BFF2-4FBE-B00B-D82EE3350BAE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789022" y="5398684"/>
              <a:ext cx="405827" cy="57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CF15B-F33A-49F4-909D-DCEEE29FC2AE}"/>
                </a:ext>
              </a:extLst>
            </p:cNvPr>
            <p:cNvSpPr/>
            <p:nvPr/>
          </p:nvSpPr>
          <p:spPr>
            <a:xfrm>
              <a:off x="6407032" y="5975354"/>
              <a:ext cx="10474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0FE5AD-932F-4E56-8C20-4BF302EDE82C}"/>
                </a:ext>
              </a:extLst>
            </p:cNvPr>
            <p:cNvSpPr/>
            <p:nvPr/>
          </p:nvSpPr>
          <p:spPr>
            <a:xfrm>
              <a:off x="7671147" y="5978111"/>
              <a:ext cx="10474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BEF3D-B830-4D35-B57A-32481034FA74}"/>
                </a:ext>
              </a:extLst>
            </p:cNvPr>
            <p:cNvSpPr txBox="1"/>
            <p:nvPr/>
          </p:nvSpPr>
          <p:spPr>
            <a:xfrm>
              <a:off x="6415424" y="545414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57BCFE-D83A-4541-AF3B-BF394047473E}"/>
                </a:ext>
              </a:extLst>
            </p:cNvPr>
            <p:cNvSpPr txBox="1"/>
            <p:nvPr/>
          </p:nvSpPr>
          <p:spPr>
            <a:xfrm>
              <a:off x="7917866" y="5439164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79F843-9545-4149-BADD-3995851D3A4C}"/>
                </a:ext>
              </a:extLst>
            </p:cNvPr>
            <p:cNvSpPr txBox="1"/>
            <p:nvPr/>
          </p:nvSpPr>
          <p:spPr>
            <a:xfrm>
              <a:off x="6584950" y="604816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1F32DD-F951-4E7C-8498-6D709E5FD449}"/>
                </a:ext>
              </a:extLst>
            </p:cNvPr>
            <p:cNvSpPr txBox="1"/>
            <p:nvPr/>
          </p:nvSpPr>
          <p:spPr>
            <a:xfrm>
              <a:off x="7917866" y="6026448"/>
              <a:ext cx="373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AB04E1-187D-4D8C-A9A7-1AEE7BC9D9BB}"/>
                </a:ext>
              </a:extLst>
            </p:cNvPr>
            <p:cNvSpPr txBox="1"/>
            <p:nvPr/>
          </p:nvSpPr>
          <p:spPr>
            <a:xfrm>
              <a:off x="7457707" y="496994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A56270-1184-49BD-8B9B-5FAB8C8CD3B9}"/>
              </a:ext>
            </a:extLst>
          </p:cNvPr>
          <p:cNvSpPr txBox="1"/>
          <p:nvPr/>
        </p:nvSpPr>
        <p:spPr>
          <a:xfrm>
            <a:off x="6433468" y="3747400"/>
            <a:ext cx="2475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positifs </a:t>
            </a:r>
          </a:p>
          <a:p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exemples négatifs</a:t>
            </a:r>
          </a:p>
          <a:p>
            <a:r>
              <a:rPr lang="fr-CA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sz="1600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CA" altLang="ko-KR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positifs </a:t>
            </a:r>
          </a:p>
          <a:p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et </a:t>
            </a:r>
            <a:r>
              <a:rPr lang="fr-CA" altLang="ko-KR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CA" altLang="ko-KR" sz="1600" i="1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négatifs</a:t>
            </a:r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5" y="3811342"/>
                <a:ext cx="5266055" cy="2456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b="0" dirty="0">
                    <a:latin typeface="Times New Roman" panose="02020603050405020304" pitchFamily="18" charset="0"/>
                  </a:rPr>
                  <a:t>Le gain d’information dans l’attribut A est </a:t>
                </a:r>
              </a:p>
              <a:p>
                <a:pPr marL="0" indent="0">
                  <a:buNone/>
                </a:pPr>
                <a:r>
                  <a:rPr lang="fr-CA" altLang="ko-KR" dirty="0">
                    <a:latin typeface="Times New Roman" panose="02020603050405020304" pitchFamily="18" charset="0"/>
                  </a:rPr>
                  <a:t>      </a:t>
                </a:r>
                <a:r>
                  <a:rPr lang="fr-CA" altLang="ko-KR" i="1" dirty="0">
                    <a:latin typeface="Times New Roman" panose="02020603050405020304" pitchFamily="18" charset="0"/>
                  </a:rPr>
                  <a:t>Gain (A) </a:t>
                </a:r>
                <a:r>
                  <a:rPr lang="fr-CA" altLang="ko-KR" dirty="0">
                    <a:latin typeface="Times New Roman" panose="02020603050405020304" pitchFamily="18" charset="0"/>
                  </a:rPr>
                  <a:t>= </a:t>
                </a: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</a:rPr>
                  <a:t>- Remainder(A)</a:t>
                </a:r>
              </a:p>
              <a:p>
                <a:r>
                  <a:rPr lang="fr-CA" altLang="ko-KR" b="0" dirty="0">
                    <a:latin typeface="Times New Roman" panose="02020603050405020304" pitchFamily="18" charset="0"/>
                  </a:rPr>
                  <a:t>La fonction </a:t>
                </a:r>
                <a:r>
                  <a:rPr lang="fr-CA" altLang="ko-KR" b="0" i="1" dirty="0">
                    <a:latin typeface="Times New Roman" panose="02020603050405020304" pitchFamily="18" charset="0"/>
                  </a:rPr>
                  <a:t>IMPORTANCE (a, </a:t>
                </a:r>
                <a:r>
                  <a:rPr lang="fr-CA" altLang="ko-KR" b="0" i="1" dirty="0" err="1">
                    <a:latin typeface="Times New Roman" panose="02020603050405020304" pitchFamily="18" charset="0"/>
                  </a:rPr>
                  <a:t>examples</a:t>
                </a:r>
                <a:r>
                  <a:rPr lang="fr-CA" altLang="ko-KR" b="0" i="1" dirty="0">
                    <a:latin typeface="Times New Roman" panose="02020603050405020304" pitchFamily="18" charset="0"/>
                  </a:rPr>
                  <a:t>) </a:t>
                </a:r>
                <a:r>
                  <a:rPr lang="fr-CA" altLang="ko-KR" b="0" dirty="0">
                    <a:latin typeface="Times New Roman" panose="02020603050405020304" pitchFamily="18" charset="0"/>
                  </a:rPr>
                  <a:t>dans l’algorithme retourne </a:t>
                </a:r>
                <a:r>
                  <a:rPr lang="fr-CA" altLang="ko-KR" b="0" i="1" dirty="0">
                    <a:latin typeface="Times New Roman" panose="02020603050405020304" pitchFamily="18" charset="0"/>
                  </a:rPr>
                  <a:t>Gain(a).</a:t>
                </a:r>
              </a:p>
              <a:p>
                <a:r>
                  <a:rPr lang="fr-CA" altLang="ko-KR" dirty="0">
                    <a:latin typeface="Times New Roman" panose="02020603050405020304" pitchFamily="18" charset="0"/>
                  </a:rPr>
                  <a:t>Ainsi, on choisi l’attribut avec le plus de gain d’information.</a:t>
                </a:r>
                <a:endParaRPr lang="fr-CA" altLang="ko-KR" b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CA" altLang="ko-KR" dirty="0">
                    <a:latin typeface="Times New Roman" panose="02020603050405020304" pitchFamily="18" charset="0"/>
                  </a:rPr>
                  <a:t> </a:t>
                </a:r>
                <a:endParaRPr lang="fr-CA" altLang="ko-KR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5" y="3811342"/>
                <a:ext cx="5266055" cy="2456454"/>
              </a:xfrm>
              <a:prstGeom prst="rect">
                <a:avLst/>
              </a:prstGeom>
              <a:blipFill>
                <a:blip r:embed="rId4"/>
                <a:stretch>
                  <a:fillRect l="-2315" t="-6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D011035-20ED-415F-882E-55E786F91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6" y="1878153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H(Sortie)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b="0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D011035-20ED-415F-882E-55E786F9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6" y="1878153"/>
                <a:ext cx="2895600" cy="556853"/>
              </a:xfrm>
              <a:prstGeom prst="rect">
                <a:avLst/>
              </a:prstGeom>
              <a:blipFill>
                <a:blip r:embed="rId5"/>
                <a:stretch>
                  <a:fillRect l="-4211" t="-21978" b="-120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A2255CA-FA28-41A1-A0AE-67D4A454131C}"/>
              </a:ext>
            </a:extLst>
          </p:cNvPr>
          <p:cNvSpPr txBox="1"/>
          <p:nvPr/>
        </p:nvSpPr>
        <p:spPr>
          <a:xfrm>
            <a:off x="3394363" y="1899865"/>
            <a:ext cx="491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Entropie pour un ensemble de données, avec</a:t>
            </a:r>
          </a:p>
          <a:p>
            <a:r>
              <a:rPr lang="fr-CA" i="1" dirty="0"/>
              <a:t>p </a:t>
            </a:r>
            <a:r>
              <a:rPr lang="fr-CA" dirty="0"/>
              <a:t>exemples positifs et</a:t>
            </a:r>
            <a:r>
              <a:rPr lang="fr-CA" i="1" dirty="0"/>
              <a:t> n </a:t>
            </a:r>
            <a:r>
              <a:rPr lang="fr-CA" dirty="0"/>
              <a:t>exemples négatives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776E1014-12FE-FD77-00AE-A6FFB58352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3807807"/>
                  </p:ext>
                </p:extLst>
              </p:nvPr>
            </p:nvGraphicFramePr>
            <p:xfrm>
              <a:off x="8126689" y="3233530"/>
              <a:ext cx="354106" cy="265580"/>
            </p:xfrm>
            <a:graphic>
              <a:graphicData uri="http://schemas.microsoft.com/office/powerpoint/2016/slidezoom">
                <pslz:sldZm>
                  <pslz:sldZmObj sldId="733" cId="1618409979">
                    <pslz:zmPr id="{5853F9E1-C5A3-425C-9B46-96D548A0D1E7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106" cy="2655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776E1014-12FE-FD77-00AE-A6FFB58352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6689" y="3233530"/>
                <a:ext cx="354106" cy="2655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16143650-C196-4D7F-34ED-2500DB5119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1917573"/>
                  </p:ext>
                </p:extLst>
              </p:nvPr>
            </p:nvGraphicFramePr>
            <p:xfrm>
              <a:off x="8194849" y="2760155"/>
              <a:ext cx="316812" cy="237609"/>
            </p:xfrm>
            <a:graphic>
              <a:graphicData uri="http://schemas.microsoft.com/office/powerpoint/2016/slidezoom">
                <pslz:sldZm>
                  <pslz:sldZmObj sldId="750" cId="1019804252">
                    <pslz:zmPr id="{3D6D1C6F-EF36-4A59-95DD-111B1BBFE822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6812" cy="23760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Slide Zoom 30">
                <a:extLst>
                  <a:ext uri="{FF2B5EF4-FFF2-40B4-BE49-F238E27FC236}">
                    <a16:creationId xmlns:a16="http://schemas.microsoft.com/office/drawing/2014/main" id="{16143650-C196-4D7F-34ED-2500DB5119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849" y="2760155"/>
                <a:ext cx="316812" cy="23760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1093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26" grpId="0"/>
      <p:bldP spid="27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4" y="1242746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i="1" dirty="0"/>
              <a:t>B(q) = - (q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q + (1 – q)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(1 – </a:t>
            </a:r>
            <a:r>
              <a:rPr lang="fr-CA" altLang="ko-KR" i="1"/>
              <a:t>q))</a:t>
            </a:r>
            <a:endParaRPr lang="fr-CA" altLang="ko-K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4" y="2121437"/>
                <a:ext cx="6195080" cy="1064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</a:rPr>
                  <a:t>Remainder(A)</a:t>
                </a:r>
                <a:r>
                  <a:rPr lang="fr-CA" altLang="ko-KR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b="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dirty="0">
                            <a:solidFill>
                              <a:srgbClr val="836967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CA" altLang="ko-KR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i="1" baseline="-25000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CA" altLang="ko-KR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CA" altLang="ko-KR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dirty="0"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altLang="ko-KR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altLang="ko-KR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𝑛𝑘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4" y="2121437"/>
                <a:ext cx="6195080" cy="1064932"/>
              </a:xfrm>
              <a:prstGeom prst="rect">
                <a:avLst/>
              </a:prstGeom>
              <a:blipFill>
                <a:blip r:embed="rId3"/>
                <a:stretch>
                  <a:fillRect l="-19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4" y="2767708"/>
                <a:ext cx="4883670" cy="604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</a:rPr>
                  <a:t>Gain (A) </a:t>
                </a:r>
                <a:r>
                  <a:rPr lang="fr-CA" altLang="ko-KR" dirty="0">
                    <a:latin typeface="Times New Roman" panose="02020603050405020304" pitchFamily="18" charset="0"/>
                  </a:rPr>
                  <a:t>= </a:t>
                </a: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</a:rPr>
                  <a:t>- Remainder(A)</a:t>
                </a:r>
              </a:p>
              <a:p>
                <a:pPr marL="0" indent="0">
                  <a:buNone/>
                </a:pPr>
                <a:r>
                  <a:rPr lang="fr-CA" altLang="ko-KR" dirty="0">
                    <a:latin typeface="Times New Roman" panose="02020603050405020304" pitchFamily="18" charset="0"/>
                  </a:rPr>
                  <a:t> </a:t>
                </a:r>
                <a:endParaRPr lang="fr-CA" altLang="ko-KR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4" y="2767708"/>
                <a:ext cx="4883670" cy="604602"/>
              </a:xfrm>
              <a:prstGeom prst="rect">
                <a:avLst/>
              </a:prstGeom>
              <a:blipFill>
                <a:blip r:embed="rId4"/>
                <a:stretch>
                  <a:fillRect l="-2497" t="-20202"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D011035-20ED-415F-882E-55E786F91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4" y="1718045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H(Sortie)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b="0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D011035-20ED-415F-882E-55E786F9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4" y="1718045"/>
                <a:ext cx="2895600" cy="556853"/>
              </a:xfrm>
              <a:prstGeom prst="rect">
                <a:avLst/>
              </a:prstGeom>
              <a:blipFill>
                <a:blip r:embed="rId5"/>
                <a:stretch>
                  <a:fillRect l="-4211" t="-21978" b="-109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B9CC3B6-A73C-46FD-A9CA-268F2DB77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856" y="1253199"/>
            <a:ext cx="3352800" cy="28787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34E82D-ACA7-4139-92C7-A4B55512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0856" y="4335851"/>
            <a:ext cx="3352800" cy="1956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F288023C-463E-4811-B0F2-7F6F0BFAA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4" y="3679179"/>
                <a:ext cx="5350512" cy="118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 (Patrons) 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1-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CA" altLang="ko-KR" b="0" i="0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≈0.541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F288023C-463E-4811-B0F2-7F6F0BFA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4" y="3679179"/>
                <a:ext cx="5350512" cy="1187011"/>
              </a:xfrm>
              <a:prstGeom prst="rect">
                <a:avLst/>
              </a:prstGeom>
              <a:blipFill>
                <a:blip r:embed="rId8"/>
                <a:stretch>
                  <a:fillRect l="-2278" t="-139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E8EDFC26-9699-4BDB-92D6-46145E13F2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765" y="4960797"/>
                <a:ext cx="5350512" cy="118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 (Type) 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1-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 altLang="ko-K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fr-CA" altLang="ko-K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altLang="ko-KR" b="0" i="0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CA" altLang="ko-KR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altLang="ko-KR" b="0" dirty="0"/>
                  <a:t>      </a:t>
                </a:r>
                <a14:m>
                  <m:oMath xmlns:m="http://schemas.openxmlformats.org/officeDocument/2006/math"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≈0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E8EDFC26-9699-4BDB-92D6-46145E13F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65" y="4960797"/>
                <a:ext cx="5350512" cy="1187011"/>
              </a:xfrm>
              <a:prstGeom prst="rect">
                <a:avLst/>
              </a:prstGeom>
              <a:blipFill>
                <a:blip r:embed="rId9"/>
                <a:stretch>
                  <a:fillRect l="-2278" t="-13402" b="-61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5100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6" grpId="0"/>
      <p:bldP spid="27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Généralisation et surapprentissage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87542" cy="4783657"/>
          </a:xfrm>
        </p:spPr>
        <p:txBody>
          <a:bodyPr/>
          <a:lstStyle/>
          <a:p>
            <a:pPr marL="0" indent="0">
              <a:buNone/>
            </a:pPr>
            <a:r>
              <a:rPr lang="fr-FR" altLang="en-US" dirty="0"/>
              <a:t>Pour éviter le surapprentissage, plusieurs techniques sont utilisées.</a:t>
            </a:r>
          </a:p>
          <a:p>
            <a:endParaRPr lang="fr-FR" altLang="en-US" dirty="0"/>
          </a:p>
          <a:p>
            <a:r>
              <a:rPr lang="fr-FR" altLang="en-US" dirty="0"/>
              <a:t>Élaguer des nœuds qui ne paraissent pas pertinents.</a:t>
            </a:r>
          </a:p>
          <a:p>
            <a:pPr lvl="1"/>
            <a:r>
              <a:rPr lang="fr-FR" altLang="en-US" dirty="0"/>
              <a:t>En utilisant un test de signification statistique (voir Section 19.3.4; pas couvert pour l’examen)</a:t>
            </a:r>
          </a:p>
          <a:p>
            <a:pPr lvl="1"/>
            <a:r>
              <a:rPr lang="fr-FR" altLang="en-US" dirty="0"/>
              <a:t>En utilisant d’autres heuristiques:</a:t>
            </a:r>
          </a:p>
          <a:p>
            <a:pPr lvl="2"/>
            <a:r>
              <a:rPr lang="fr-FR" altLang="en-US" dirty="0"/>
              <a:t>Le nombre minimum d’exemples qu’un nœud doit avoir</a:t>
            </a:r>
          </a:p>
          <a:p>
            <a:pPr lvl="2"/>
            <a:r>
              <a:rPr lang="fr-FR" altLang="en-US" dirty="0"/>
              <a:t>La profondeur limite de l’arbre</a:t>
            </a:r>
          </a:p>
          <a:p>
            <a:pPr lvl="2"/>
            <a:r>
              <a:rPr lang="fr-FR" altLang="en-US" dirty="0"/>
              <a:t>Un ratio entre la classe minoritaire et la classe majoritaire.</a:t>
            </a:r>
          </a:p>
          <a:p>
            <a:pPr marL="914400" lvl="2" indent="0">
              <a:buNone/>
            </a:pPr>
            <a:endParaRPr lang="fr-FR" altLang="en-US" dirty="0"/>
          </a:p>
          <a:p>
            <a:r>
              <a:rPr lang="fr-FR" altLang="en-US" dirty="0"/>
              <a:t>Réduction de dimensionnalité (e.g., en utilisant </a:t>
            </a:r>
            <a:r>
              <a:rPr lang="fr-FR" altLang="en-US" i="1" dirty="0"/>
              <a:t>PCA – Principal Component </a:t>
            </a:r>
            <a:r>
              <a:rPr lang="fr-FR" altLang="en-US" i="1" dirty="0" err="1"/>
              <a:t>Analysis</a:t>
            </a:r>
            <a:r>
              <a:rPr lang="fr-FR" altLang="en-US" i="1" dirty="0"/>
              <a:t> </a:t>
            </a:r>
            <a:r>
              <a:rPr lang="fr-FR" altLang="en-US" dirty="0"/>
              <a:t>– que nous ne voyons pas dans ce cours) </a:t>
            </a:r>
          </a:p>
          <a:p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805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Généralisation et surapprentissage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038407" cy="2045180"/>
          </a:xfrm>
        </p:spPr>
        <p:txBody>
          <a:bodyPr/>
          <a:lstStyle/>
          <a:p>
            <a:r>
              <a:rPr lang="fr-FR" altLang="en-US" dirty="0"/>
              <a:t>Les arbres de décisions sont sensibles aux petites variations dans les données. </a:t>
            </a:r>
          </a:p>
          <a:p>
            <a:endParaRPr lang="fr-FR" altLang="en-US" dirty="0"/>
          </a:p>
          <a:p>
            <a:r>
              <a:rPr lang="fr-FR" altLang="en-US" dirty="0"/>
              <a:t>On peut atteindre plus de robustesse en utilisant plusieurs arbres de décision et en agrégeant leurs décisions pour avoir la décision finale. C’est ce qu’on appelle l’algorithme </a:t>
            </a:r>
            <a:r>
              <a:rPr lang="fr-FR" altLang="en-US" i="1" dirty="0" err="1"/>
              <a:t>random</a:t>
            </a:r>
            <a:r>
              <a:rPr lang="fr-FR" altLang="en-US" i="1" dirty="0"/>
              <a:t> </a:t>
            </a:r>
            <a:r>
              <a:rPr lang="fr-FR" altLang="en-US" i="1" dirty="0" err="1"/>
              <a:t>forest</a:t>
            </a:r>
            <a:r>
              <a:rPr lang="fr-FR" altLang="en-US" dirty="0"/>
              <a:t>.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ADE4800-AEE2-4E84-B4CD-FA21271E6613}"/>
              </a:ext>
            </a:extLst>
          </p:cNvPr>
          <p:cNvSpPr txBox="1">
            <a:spLocks/>
          </p:cNvSpPr>
          <p:nvPr/>
        </p:nvSpPr>
        <p:spPr bwMode="auto">
          <a:xfrm>
            <a:off x="324161" y="5557063"/>
            <a:ext cx="8038407" cy="7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C’est un cas  particulier de bagging, qui est à son tour un cas particulier d’apprentissage ensembliste (ensemble </a:t>
            </a:r>
            <a:r>
              <a:rPr lang="fr-FR" altLang="en-US" dirty="0" err="1"/>
              <a:t>learning</a:t>
            </a:r>
            <a:r>
              <a:rPr lang="fr-FR" altLang="en-US" dirty="0"/>
              <a:t>)</a:t>
            </a:r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C3E64F1D-E0D0-49D7-A3F6-C2607BDC7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11"/>
          <a:stretch/>
        </p:blipFill>
        <p:spPr>
          <a:xfrm>
            <a:off x="5351919" y="3633924"/>
            <a:ext cx="3010650" cy="1987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3588702" y="4441605"/>
            <a:ext cx="1509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 : </a:t>
            </a:r>
            <a:r>
              <a:rPr lang="en-CA" sz="1400" dirty="0">
                <a:hlinkClick r:id="rId4"/>
              </a:rPr>
              <a:t>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53970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  <p:bldP spid="11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61350" cy="4708525"/>
          </a:xfrm>
        </p:spPr>
        <p:txBody>
          <a:bodyPr/>
          <a:lstStyle/>
          <a:p>
            <a:endParaRPr lang="fr-FR" altLang="en-US" dirty="0"/>
          </a:p>
          <a:p>
            <a:r>
              <a:rPr lang="fr-FR" altLang="en-US" dirty="0"/>
              <a:t>Un arbre de décision est une représentation symbolique d’un modèle d’apprentissage, dans laquelle </a:t>
            </a:r>
            <a:r>
              <a:rPr lang="fr-CA" altLang="ko-KR" dirty="0"/>
              <a:t>flux d’exécution suit un chemin de l’arbre en effectuant des tests associées aux nœuds intérieurs pour arriver à une décision sur les feuilles. </a:t>
            </a:r>
          </a:p>
          <a:p>
            <a:pPr marL="0" indent="0">
              <a:buNone/>
            </a:pPr>
            <a:endParaRPr lang="fr-FR" altLang="en-US" dirty="0"/>
          </a:p>
          <a:p>
            <a:r>
              <a:rPr lang="fr-FR" altLang="en-US" dirty="0"/>
              <a:t>L’algorithme d’apprentissage base peut être améliorer de plusieurs façon pour éviter le surapprentissage et l’instabilité.</a:t>
            </a:r>
          </a:p>
          <a:p>
            <a:endParaRPr lang="fr-FR" altLang="en-US" dirty="0"/>
          </a:p>
          <a:p>
            <a:r>
              <a:rPr lang="fr-FR" altLang="en-US" i="1" dirty="0" err="1"/>
              <a:t>Random</a:t>
            </a:r>
            <a:r>
              <a:rPr lang="fr-FR" altLang="en-US" i="1" dirty="0"/>
              <a:t> Forest</a:t>
            </a:r>
            <a:r>
              <a:rPr lang="fr-FR" altLang="en-US" dirty="0"/>
              <a:t> – une technique d’apprentissage ensembliste avec des arbres de décision -- est un des plus dans l’industrie.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4043433" y="6350985"/>
            <a:ext cx="281045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 dirty="0">
                <a:latin typeface="Calibri" pitchFamily="34" charset="0"/>
              </a:rPr>
              <a:t> Froduald Kabanza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29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46802" y="3631501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892908" y="3607617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98286" y="4032302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50017" y="3091722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86593" y="3022842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10515" y="5222707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05725" y="4017906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55760" y="5022000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86745" y="4091852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24576" y="5718172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Éthique et IA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17602" y="3037416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probabiliste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595317" y="4324690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21313" y="4678414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46802" y="4617077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879270" y="4310294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07832" y="4589286"/>
            <a:ext cx="498629" cy="78485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580141" y="3657439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3599223" y="2015629"/>
            <a:ext cx="4855320" cy="986539"/>
            <a:chOff x="2892907" y="2015628"/>
            <a:chExt cx="5561635" cy="10072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902865" y="5671"/>
              <a:ext cx="1007214" cy="5027129"/>
            </a:xfrm>
            <a:prstGeom prst="curvedConnector3">
              <a:avLst>
                <a:gd name="adj1" fmla="val 122696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39E595-C23F-4975-BC48-622137693B5B}"/>
              </a:ext>
            </a:extLst>
          </p:cNvPr>
          <p:cNvSpPr txBox="1"/>
          <p:nvPr/>
        </p:nvSpPr>
        <p:spPr>
          <a:xfrm>
            <a:off x="292161" y="1344662"/>
            <a:ext cx="3950505" cy="147732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K-NN</a:t>
            </a:r>
          </a:p>
          <a:p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linéaire</a:t>
            </a:r>
            <a:r>
              <a:rPr lang="en-CA" dirty="0"/>
              <a:t> avec le </a:t>
            </a:r>
            <a:r>
              <a:rPr lang="en-CA" dirty="0" err="1"/>
              <a:t>Percepron</a:t>
            </a:r>
            <a:endParaRPr lang="en-CA" dirty="0"/>
          </a:p>
          <a:p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logistique</a:t>
            </a:r>
            <a:r>
              <a:rPr lang="en-CA" dirty="0"/>
              <a:t> avec le Perceptron</a:t>
            </a:r>
          </a:p>
          <a:p>
            <a:r>
              <a:rPr lang="en-CA" dirty="0" err="1"/>
              <a:t>Réseau</a:t>
            </a:r>
            <a:r>
              <a:rPr lang="en-CA" dirty="0"/>
              <a:t> de neurones</a:t>
            </a:r>
          </a:p>
          <a:p>
            <a:r>
              <a:rPr lang="en-CA" dirty="0" err="1"/>
              <a:t>Abre</a:t>
            </a:r>
            <a:r>
              <a:rPr lang="en-CA" dirty="0"/>
              <a:t> de </a:t>
            </a:r>
            <a:r>
              <a:rPr lang="en-CA" dirty="0" err="1"/>
              <a:t>décision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28376C-BF10-4029-9D4A-8BC049E4E93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798820" y="2821990"/>
            <a:ext cx="387773" cy="493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 </a:t>
            </a:r>
            <a:r>
              <a:rPr lang="fr-CA" altLang="ko-KR" i="1" dirty="0">
                <a:latin typeface="Arial" panose="020B0604020202020204" pitchFamily="34" charset="0"/>
              </a:rPr>
              <a:t>vs</a:t>
            </a:r>
            <a:r>
              <a:rPr lang="fr-CA" altLang="ko-KR" dirty="0">
                <a:latin typeface="Arial" panose="020B0604020202020204" pitchFamily="34" charset="0"/>
              </a:rPr>
              <a:t> réseau de neurones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315075"/>
            <a:ext cx="8506252" cy="31797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De façon général, un modèle (appris) est une fonction  </a:t>
            </a:r>
            <a:r>
              <a:rPr lang="fr-CA" altLang="ko-KR" i="1" dirty="0"/>
              <a:t>y = f(x)=f(x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.., 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):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altLang="ko-KR" i="1" dirty="0"/>
              <a:t>x=[x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…,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] </a:t>
            </a:r>
            <a:r>
              <a:rPr lang="fr-CA" altLang="ko-KR" dirty="0"/>
              <a:t>: entrée (c.-</a:t>
            </a:r>
            <a:r>
              <a:rPr lang="fr-CA" altLang="ko-KR" dirty="0" err="1"/>
              <a:t>a.d</a:t>
            </a:r>
            <a:r>
              <a:rPr lang="fr-CA" altLang="ko-KR" dirty="0"/>
              <a:t>-. x</a:t>
            </a:r>
            <a:r>
              <a:rPr lang="fr-CA" altLang="ko-KR" baseline="-25000" dirty="0"/>
              <a:t>i</a:t>
            </a:r>
            <a:r>
              <a:rPr lang="fr-CA" altLang="ko-KR" dirty="0"/>
              <a:t> sont les variables d’entrée)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altLang="ko-KR" i="1" dirty="0"/>
              <a:t>y </a:t>
            </a:r>
            <a:r>
              <a:rPr lang="fr-CA" altLang="ko-KR" dirty="0"/>
              <a:t>: cible d’apprentissage</a:t>
            </a:r>
            <a:r>
              <a:rPr lang="fr-CA" altLang="ko-KR" i="1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Pour un réseau neurones, la fonction </a:t>
            </a:r>
            <a:r>
              <a:rPr lang="fr-CA" altLang="ko-KR" i="1" dirty="0" err="1"/>
              <a:t>f</a:t>
            </a:r>
            <a:r>
              <a:rPr lang="fr-CA" altLang="ko-KR" dirty="0" err="1"/>
              <a:t>≡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baseline="-25000" dirty="0"/>
              <a:t> </a:t>
            </a:r>
            <a:r>
              <a:rPr lang="fr-CA" altLang="ko-KR" dirty="0"/>
              <a:t>est représentée par le vecteur de poids </a:t>
            </a:r>
            <a:r>
              <a:rPr lang="fr-CA" altLang="ko-KR" i="1" dirty="0"/>
              <a:t>w</a:t>
            </a:r>
            <a:r>
              <a:rPr lang="fr-CA" altLang="ko-KR" dirty="0"/>
              <a:t> : </a:t>
            </a:r>
            <a:r>
              <a:rPr lang="fr-CA" altLang="ko-KR" i="1" dirty="0"/>
              <a:t>y = 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i="1" dirty="0"/>
              <a:t>(x)=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i="1" dirty="0"/>
              <a:t>(x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.., 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). </a:t>
            </a:r>
            <a:endParaRPr lang="fr-CA" altLang="ko-K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Dans le cas d’un arbre de décision, la fonction </a:t>
            </a:r>
            <a:r>
              <a:rPr lang="fr-CA" altLang="ko-KR" i="1" dirty="0" err="1"/>
              <a:t>f</a:t>
            </a:r>
            <a:r>
              <a:rPr lang="fr-CA" altLang="ko-KR" dirty="0" err="1"/>
              <a:t>≡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T</a:t>
            </a:r>
            <a:r>
              <a:rPr lang="fr-CA" altLang="ko-KR" dirty="0"/>
              <a:t> est représentée par un arbre de décision </a:t>
            </a:r>
            <a:r>
              <a:rPr lang="fr-CA" altLang="ko-KR" i="1" dirty="0"/>
              <a:t>T</a:t>
            </a:r>
            <a:r>
              <a:rPr lang="fr-CA" altLang="ko-KR" dirty="0"/>
              <a:t>.  Chaque nœud intérieur est un test sur une variable d’entrée. Chaque feuille est une valeur pour la variable cible.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fr-CA" altLang="ko-KR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7" name="Grouper 47">
            <a:extLst>
              <a:ext uri="{FF2B5EF4-FFF2-40B4-BE49-F238E27FC236}">
                <a16:creationId xmlns:a16="http://schemas.microsoft.com/office/drawing/2014/main" id="{DEA7F2B6-85E4-4526-8D2E-D77E297732CF}"/>
              </a:ext>
            </a:extLst>
          </p:cNvPr>
          <p:cNvGrpSpPr/>
          <p:nvPr/>
        </p:nvGrpSpPr>
        <p:grpSpPr>
          <a:xfrm>
            <a:off x="5314275" y="5013125"/>
            <a:ext cx="3649177" cy="1275347"/>
            <a:chOff x="1420211" y="2248529"/>
            <a:chExt cx="6549039" cy="2391842"/>
          </a:xfrm>
        </p:grpSpPr>
        <p:cxnSp>
          <p:nvCxnSpPr>
            <p:cNvPr id="8" name="Connecteur droit avec flèche 99">
              <a:extLst>
                <a:ext uri="{FF2B5EF4-FFF2-40B4-BE49-F238E27FC236}">
                  <a16:creationId xmlns:a16="http://schemas.microsoft.com/office/drawing/2014/main" id="{C6564065-567E-4567-8AB3-E5756EA2D702}"/>
                </a:ext>
              </a:extLst>
            </p:cNvPr>
            <p:cNvCxnSpPr/>
            <p:nvPr/>
          </p:nvCxnSpPr>
          <p:spPr>
            <a:xfrm>
              <a:off x="6235013" y="2708455"/>
              <a:ext cx="577613" cy="61618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100">
              <a:extLst>
                <a:ext uri="{FF2B5EF4-FFF2-40B4-BE49-F238E27FC236}">
                  <a16:creationId xmlns:a16="http://schemas.microsoft.com/office/drawing/2014/main" id="{AECD1835-BFE8-41D8-9872-25F31C5FC23E}"/>
                </a:ext>
              </a:extLst>
            </p:cNvPr>
            <p:cNvCxnSpPr/>
            <p:nvPr/>
          </p:nvCxnSpPr>
          <p:spPr>
            <a:xfrm flipV="1">
              <a:off x="6235013" y="3663000"/>
              <a:ext cx="587625" cy="55358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101">
              <a:extLst>
                <a:ext uri="{FF2B5EF4-FFF2-40B4-BE49-F238E27FC236}">
                  <a16:creationId xmlns:a16="http://schemas.microsoft.com/office/drawing/2014/main" id="{EF668274-F82D-4F3B-916C-5CAB538C3F4A}"/>
                </a:ext>
              </a:extLst>
            </p:cNvPr>
            <p:cNvGrpSpPr/>
            <p:nvPr/>
          </p:nvGrpSpPr>
          <p:grpSpPr>
            <a:xfrm>
              <a:off x="6772573" y="317377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5" name="Ellipse 102">
                <a:extLst>
                  <a:ext uri="{FF2B5EF4-FFF2-40B4-BE49-F238E27FC236}">
                    <a16:creationId xmlns:a16="http://schemas.microsoft.com/office/drawing/2014/main" id="{6943CB49-DFAA-4AE3-BDF1-C301E6137014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6" name="ZoneTexte 103">
                <a:extLst>
                  <a:ext uri="{FF2B5EF4-FFF2-40B4-BE49-F238E27FC236}">
                    <a16:creationId xmlns:a16="http://schemas.microsoft.com/office/drawing/2014/main" id="{2B55288A-0AA5-4A9C-AD5F-B92765B50AA0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7</a:t>
                </a:r>
              </a:p>
            </p:txBody>
          </p:sp>
        </p:grpSp>
        <p:sp>
          <p:nvSpPr>
            <p:cNvPr id="11" name="ZoneTexte 104">
              <a:extLst>
                <a:ext uri="{FF2B5EF4-FFF2-40B4-BE49-F238E27FC236}">
                  <a16:creationId xmlns:a16="http://schemas.microsoft.com/office/drawing/2014/main" id="{C030BE27-FC47-4E6B-87E3-D71A55126AF8}"/>
                </a:ext>
              </a:extLst>
            </p:cNvPr>
            <p:cNvSpPr txBox="1"/>
            <p:nvPr/>
          </p:nvSpPr>
          <p:spPr>
            <a:xfrm>
              <a:off x="6420667" y="257836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5,7</a:t>
              </a:r>
            </a:p>
          </p:txBody>
        </p:sp>
        <p:sp>
          <p:nvSpPr>
            <p:cNvPr id="12" name="ZoneTexte 105">
              <a:extLst>
                <a:ext uri="{FF2B5EF4-FFF2-40B4-BE49-F238E27FC236}">
                  <a16:creationId xmlns:a16="http://schemas.microsoft.com/office/drawing/2014/main" id="{E8A748E6-D22F-4BD8-8CEF-A142C90F7A8B}"/>
                </a:ext>
              </a:extLst>
            </p:cNvPr>
            <p:cNvSpPr txBox="1"/>
            <p:nvPr/>
          </p:nvSpPr>
          <p:spPr>
            <a:xfrm>
              <a:off x="6447528" y="3857774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6,7</a:t>
              </a:r>
            </a:p>
          </p:txBody>
        </p:sp>
        <p:grpSp>
          <p:nvGrpSpPr>
            <p:cNvPr id="13" name="Grouper 106">
              <a:extLst>
                <a:ext uri="{FF2B5EF4-FFF2-40B4-BE49-F238E27FC236}">
                  <a16:creationId xmlns:a16="http://schemas.microsoft.com/office/drawing/2014/main" id="{3EC7D185-AED5-4830-8F13-1AC07D43E59B}"/>
                </a:ext>
              </a:extLst>
            </p:cNvPr>
            <p:cNvGrpSpPr/>
            <p:nvPr/>
          </p:nvGrpSpPr>
          <p:grpSpPr>
            <a:xfrm>
              <a:off x="4983461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3" name="Ellipse 107">
                <a:extLst>
                  <a:ext uri="{FF2B5EF4-FFF2-40B4-BE49-F238E27FC236}">
                    <a16:creationId xmlns:a16="http://schemas.microsoft.com/office/drawing/2014/main" id="{92CEEC94-2A35-4AF4-B37D-85242A0B7369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4" name="ZoneTexte 108">
                <a:extLst>
                  <a:ext uri="{FF2B5EF4-FFF2-40B4-BE49-F238E27FC236}">
                    <a16:creationId xmlns:a16="http://schemas.microsoft.com/office/drawing/2014/main" id="{7353955A-E5E7-4404-8EEC-FDDB771BAD7D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5</a:t>
                </a:r>
              </a:p>
            </p:txBody>
          </p:sp>
        </p:grpSp>
        <p:grpSp>
          <p:nvGrpSpPr>
            <p:cNvPr id="14" name="Grouper 109">
              <a:extLst>
                <a:ext uri="{FF2B5EF4-FFF2-40B4-BE49-F238E27FC236}">
                  <a16:creationId xmlns:a16="http://schemas.microsoft.com/office/drawing/2014/main" id="{7EFAE761-050B-41B8-8192-2C1C73B762C8}"/>
                </a:ext>
              </a:extLst>
            </p:cNvPr>
            <p:cNvGrpSpPr/>
            <p:nvPr/>
          </p:nvGrpSpPr>
          <p:grpSpPr>
            <a:xfrm>
              <a:off x="4983461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1" name="Ellipse 110">
                <a:extLst>
                  <a:ext uri="{FF2B5EF4-FFF2-40B4-BE49-F238E27FC236}">
                    <a16:creationId xmlns:a16="http://schemas.microsoft.com/office/drawing/2014/main" id="{4562B316-7084-4C4B-83A2-B713C8A80BBB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2" name="ZoneTexte 111">
                <a:extLst>
                  <a:ext uri="{FF2B5EF4-FFF2-40B4-BE49-F238E27FC236}">
                    <a16:creationId xmlns:a16="http://schemas.microsoft.com/office/drawing/2014/main" id="{1FE8CBDA-59FB-42D1-A6CB-AB6ED6335CA5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6</a:t>
                </a:r>
              </a:p>
            </p:txBody>
          </p:sp>
        </p:grpSp>
        <p:grpSp>
          <p:nvGrpSpPr>
            <p:cNvPr id="15" name="Grouper 112">
              <a:extLst>
                <a:ext uri="{FF2B5EF4-FFF2-40B4-BE49-F238E27FC236}">
                  <a16:creationId xmlns:a16="http://schemas.microsoft.com/office/drawing/2014/main" id="{4D1EB6E2-E077-42E4-8045-0CC8D5D98E2C}"/>
                </a:ext>
              </a:extLst>
            </p:cNvPr>
            <p:cNvGrpSpPr/>
            <p:nvPr/>
          </p:nvGrpSpPr>
          <p:grpSpPr>
            <a:xfrm>
              <a:off x="2935288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Ellipse 113">
                <a:extLst>
                  <a:ext uri="{FF2B5EF4-FFF2-40B4-BE49-F238E27FC236}">
                    <a16:creationId xmlns:a16="http://schemas.microsoft.com/office/drawing/2014/main" id="{6951165A-093E-4CAA-9D13-EE479A58A243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0" name="ZoneTexte 114">
                <a:extLst>
                  <a:ext uri="{FF2B5EF4-FFF2-40B4-BE49-F238E27FC236}">
                    <a16:creationId xmlns:a16="http://schemas.microsoft.com/office/drawing/2014/main" id="{81327AEC-E349-4D9B-B213-D0B8FAD3661F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3</a:t>
                </a:r>
              </a:p>
            </p:txBody>
          </p:sp>
        </p:grpSp>
        <p:grpSp>
          <p:nvGrpSpPr>
            <p:cNvPr id="16" name="Grouper 115">
              <a:extLst>
                <a:ext uri="{FF2B5EF4-FFF2-40B4-BE49-F238E27FC236}">
                  <a16:creationId xmlns:a16="http://schemas.microsoft.com/office/drawing/2014/main" id="{8A1FE853-6783-44BF-A895-986D2E41DAB2}"/>
                </a:ext>
              </a:extLst>
            </p:cNvPr>
            <p:cNvGrpSpPr/>
            <p:nvPr/>
          </p:nvGrpSpPr>
          <p:grpSpPr>
            <a:xfrm>
              <a:off x="2935288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7" name="Ellipse 116">
                <a:extLst>
                  <a:ext uri="{FF2B5EF4-FFF2-40B4-BE49-F238E27FC236}">
                    <a16:creationId xmlns:a16="http://schemas.microsoft.com/office/drawing/2014/main" id="{2B2B24D5-7644-4771-8BAA-B41360E5885C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38" name="ZoneTexte 117">
                <a:extLst>
                  <a:ext uri="{FF2B5EF4-FFF2-40B4-BE49-F238E27FC236}">
                    <a16:creationId xmlns:a16="http://schemas.microsoft.com/office/drawing/2014/main" id="{F3826AB1-7176-4839-8ACB-2FE75E6141E1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4</a:t>
                </a:r>
              </a:p>
            </p:txBody>
          </p:sp>
        </p:grpSp>
        <p:sp>
          <p:nvSpPr>
            <p:cNvPr id="17" name="ZoneTexte 118">
              <a:extLst>
                <a:ext uri="{FF2B5EF4-FFF2-40B4-BE49-F238E27FC236}">
                  <a16:creationId xmlns:a16="http://schemas.microsoft.com/office/drawing/2014/main" id="{1E5A5F39-0E8C-4FC2-9B70-B031D23FE421}"/>
                </a:ext>
              </a:extLst>
            </p:cNvPr>
            <p:cNvSpPr txBox="1"/>
            <p:nvPr/>
          </p:nvSpPr>
          <p:spPr>
            <a:xfrm>
              <a:off x="1531335" y="237588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18" name="ZoneTexte 119">
              <a:extLst>
                <a:ext uri="{FF2B5EF4-FFF2-40B4-BE49-F238E27FC236}">
                  <a16:creationId xmlns:a16="http://schemas.microsoft.com/office/drawing/2014/main" id="{0A9483F6-8FE5-4F09-BA1F-A57179E05C55}"/>
                </a:ext>
              </a:extLst>
            </p:cNvPr>
            <p:cNvSpPr txBox="1"/>
            <p:nvPr/>
          </p:nvSpPr>
          <p:spPr>
            <a:xfrm>
              <a:off x="1531335" y="397997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F64B1B-4878-4D6E-921E-E52734B9BA5F}"/>
                </a:ext>
              </a:extLst>
            </p:cNvPr>
            <p:cNvSpPr/>
            <p:nvPr/>
          </p:nvSpPr>
          <p:spPr>
            <a:xfrm>
              <a:off x="1420211" y="2360860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650716-913F-43A7-8163-6E9675B523E5}"/>
                </a:ext>
              </a:extLst>
            </p:cNvPr>
            <p:cNvSpPr/>
            <p:nvPr/>
          </p:nvSpPr>
          <p:spPr>
            <a:xfrm>
              <a:off x="1420211" y="3973953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cxnSp>
          <p:nvCxnSpPr>
            <p:cNvPr id="21" name="Connecteur droit avec flèche 123">
              <a:extLst>
                <a:ext uri="{FF2B5EF4-FFF2-40B4-BE49-F238E27FC236}">
                  <a16:creationId xmlns:a16="http://schemas.microsoft.com/office/drawing/2014/main" id="{3A698A45-1CA9-4172-8D99-BA2C90456183}"/>
                </a:ext>
              </a:extLst>
            </p:cNvPr>
            <p:cNvCxnSpPr/>
            <p:nvPr/>
          </p:nvCxnSpPr>
          <p:spPr>
            <a:xfrm>
              <a:off x="4205856" y="265774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124">
              <a:extLst>
                <a:ext uri="{FF2B5EF4-FFF2-40B4-BE49-F238E27FC236}">
                  <a16:creationId xmlns:a16="http://schemas.microsoft.com/office/drawing/2014/main" id="{36AE87A6-E791-4402-A8FB-60260EC8395A}"/>
                </a:ext>
              </a:extLst>
            </p:cNvPr>
            <p:cNvCxnSpPr/>
            <p:nvPr/>
          </p:nvCxnSpPr>
          <p:spPr>
            <a:xfrm>
              <a:off x="4205856" y="426420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25">
              <a:extLst>
                <a:ext uri="{FF2B5EF4-FFF2-40B4-BE49-F238E27FC236}">
                  <a16:creationId xmlns:a16="http://schemas.microsoft.com/office/drawing/2014/main" id="{C448EDE6-8CAC-4616-B868-DF9B90CE233A}"/>
                </a:ext>
              </a:extLst>
            </p:cNvPr>
            <p:cNvCxnSpPr/>
            <p:nvPr/>
          </p:nvCxnSpPr>
          <p:spPr>
            <a:xfrm>
              <a:off x="4158231" y="28191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126">
              <a:extLst>
                <a:ext uri="{FF2B5EF4-FFF2-40B4-BE49-F238E27FC236}">
                  <a16:creationId xmlns:a16="http://schemas.microsoft.com/office/drawing/2014/main" id="{395E45E9-291A-45B8-B143-716E5296C302}"/>
                </a:ext>
              </a:extLst>
            </p:cNvPr>
            <p:cNvCxnSpPr/>
            <p:nvPr/>
          </p:nvCxnSpPr>
          <p:spPr>
            <a:xfrm>
              <a:off x="4183631" y="27810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127">
              <a:extLst>
                <a:ext uri="{FF2B5EF4-FFF2-40B4-BE49-F238E27FC236}">
                  <a16:creationId xmlns:a16="http://schemas.microsoft.com/office/drawing/2014/main" id="{757FF4AE-6846-41C5-8F78-A7C9FACA7A41}"/>
                </a:ext>
              </a:extLst>
            </p:cNvPr>
            <p:cNvCxnSpPr/>
            <p:nvPr/>
          </p:nvCxnSpPr>
          <p:spPr>
            <a:xfrm>
              <a:off x="2115119" y="264863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128">
              <a:extLst>
                <a:ext uri="{FF2B5EF4-FFF2-40B4-BE49-F238E27FC236}">
                  <a16:creationId xmlns:a16="http://schemas.microsoft.com/office/drawing/2014/main" id="{271B6468-8BF2-4EFC-9ED4-B41735003A37}"/>
                </a:ext>
              </a:extLst>
            </p:cNvPr>
            <p:cNvCxnSpPr/>
            <p:nvPr/>
          </p:nvCxnSpPr>
          <p:spPr>
            <a:xfrm>
              <a:off x="2115119" y="425509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129">
              <a:extLst>
                <a:ext uri="{FF2B5EF4-FFF2-40B4-BE49-F238E27FC236}">
                  <a16:creationId xmlns:a16="http://schemas.microsoft.com/office/drawing/2014/main" id="{4719E89A-3557-4F83-988F-9F60492CCE3E}"/>
                </a:ext>
              </a:extLst>
            </p:cNvPr>
            <p:cNvCxnSpPr/>
            <p:nvPr/>
          </p:nvCxnSpPr>
          <p:spPr>
            <a:xfrm>
              <a:off x="2067494" y="28100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130">
              <a:extLst>
                <a:ext uri="{FF2B5EF4-FFF2-40B4-BE49-F238E27FC236}">
                  <a16:creationId xmlns:a16="http://schemas.microsoft.com/office/drawing/2014/main" id="{174F8EA8-7BE6-4233-A82E-D9840255FB21}"/>
                </a:ext>
              </a:extLst>
            </p:cNvPr>
            <p:cNvCxnSpPr/>
            <p:nvPr/>
          </p:nvCxnSpPr>
          <p:spPr>
            <a:xfrm>
              <a:off x="2092894" y="27719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131">
              <a:extLst>
                <a:ext uri="{FF2B5EF4-FFF2-40B4-BE49-F238E27FC236}">
                  <a16:creationId xmlns:a16="http://schemas.microsoft.com/office/drawing/2014/main" id="{329C832C-061C-4E80-B268-C8AE52A01D1A}"/>
                </a:ext>
              </a:extLst>
            </p:cNvPr>
            <p:cNvSpPr txBox="1"/>
            <p:nvPr/>
          </p:nvSpPr>
          <p:spPr>
            <a:xfrm>
              <a:off x="4216653" y="224852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3,5</a:t>
              </a:r>
            </a:p>
          </p:txBody>
        </p:sp>
        <p:sp>
          <p:nvSpPr>
            <p:cNvPr id="30" name="ZoneTexte 132">
              <a:extLst>
                <a:ext uri="{FF2B5EF4-FFF2-40B4-BE49-F238E27FC236}">
                  <a16:creationId xmlns:a16="http://schemas.microsoft.com/office/drawing/2014/main" id="{FC45DDCF-000D-46F6-8040-17FF65C60EE8}"/>
                </a:ext>
              </a:extLst>
            </p:cNvPr>
            <p:cNvSpPr txBox="1"/>
            <p:nvPr/>
          </p:nvSpPr>
          <p:spPr>
            <a:xfrm>
              <a:off x="4268473" y="2783463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3,6</a:t>
              </a:r>
            </a:p>
          </p:txBody>
        </p:sp>
        <p:sp>
          <p:nvSpPr>
            <p:cNvPr id="31" name="ZoneTexte 134">
              <a:extLst>
                <a:ext uri="{FF2B5EF4-FFF2-40B4-BE49-F238E27FC236}">
                  <a16:creationId xmlns:a16="http://schemas.microsoft.com/office/drawing/2014/main" id="{34705ABD-3F0A-42ED-91C0-693587743871}"/>
                </a:ext>
              </a:extLst>
            </p:cNvPr>
            <p:cNvSpPr txBox="1"/>
            <p:nvPr/>
          </p:nvSpPr>
          <p:spPr>
            <a:xfrm>
              <a:off x="4261808" y="3748455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4,5</a:t>
              </a:r>
            </a:p>
          </p:txBody>
        </p:sp>
        <p:sp>
          <p:nvSpPr>
            <p:cNvPr id="32" name="ZoneTexte 135">
              <a:extLst>
                <a:ext uri="{FF2B5EF4-FFF2-40B4-BE49-F238E27FC236}">
                  <a16:creationId xmlns:a16="http://schemas.microsoft.com/office/drawing/2014/main" id="{7900EEB2-CC55-42F8-A37B-6F15E443B569}"/>
                </a:ext>
              </a:extLst>
            </p:cNvPr>
            <p:cNvSpPr txBox="1"/>
            <p:nvPr/>
          </p:nvSpPr>
          <p:spPr>
            <a:xfrm>
              <a:off x="4271334" y="417073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4,6</a:t>
              </a:r>
            </a:p>
          </p:txBody>
        </p:sp>
        <p:sp>
          <p:nvSpPr>
            <p:cNvPr id="33" name="ZoneTexte 136">
              <a:extLst>
                <a:ext uri="{FF2B5EF4-FFF2-40B4-BE49-F238E27FC236}">
                  <a16:creationId xmlns:a16="http://schemas.microsoft.com/office/drawing/2014/main" id="{2CBC6BD7-B7C2-4528-B115-D2A926E76030}"/>
                </a:ext>
              </a:extLst>
            </p:cNvPr>
            <p:cNvSpPr txBox="1"/>
            <p:nvPr/>
          </p:nvSpPr>
          <p:spPr>
            <a:xfrm>
              <a:off x="2115120" y="22497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1,3</a:t>
              </a:r>
            </a:p>
          </p:txBody>
        </p:sp>
        <p:sp>
          <p:nvSpPr>
            <p:cNvPr id="34" name="ZoneTexte 137">
              <a:extLst>
                <a:ext uri="{FF2B5EF4-FFF2-40B4-BE49-F238E27FC236}">
                  <a16:creationId xmlns:a16="http://schemas.microsoft.com/office/drawing/2014/main" id="{D68E6E6A-B1EB-4693-81D4-049127E49E68}"/>
                </a:ext>
              </a:extLst>
            </p:cNvPr>
            <p:cNvSpPr txBox="1"/>
            <p:nvPr/>
          </p:nvSpPr>
          <p:spPr>
            <a:xfrm>
              <a:off x="2166940" y="278467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1,4</a:t>
              </a:r>
            </a:p>
          </p:txBody>
        </p:sp>
        <p:sp>
          <p:nvSpPr>
            <p:cNvPr id="35" name="ZoneTexte 138">
              <a:extLst>
                <a:ext uri="{FF2B5EF4-FFF2-40B4-BE49-F238E27FC236}">
                  <a16:creationId xmlns:a16="http://schemas.microsoft.com/office/drawing/2014/main" id="{2F09C41F-332D-4135-98EF-96EB3AFC4C8D}"/>
                </a:ext>
              </a:extLst>
            </p:cNvPr>
            <p:cNvSpPr txBox="1"/>
            <p:nvPr/>
          </p:nvSpPr>
          <p:spPr>
            <a:xfrm>
              <a:off x="2160275" y="374966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2,3</a:t>
              </a:r>
            </a:p>
          </p:txBody>
        </p:sp>
        <p:sp>
          <p:nvSpPr>
            <p:cNvPr id="36" name="ZoneTexte 139">
              <a:extLst>
                <a:ext uri="{FF2B5EF4-FFF2-40B4-BE49-F238E27FC236}">
                  <a16:creationId xmlns:a16="http://schemas.microsoft.com/office/drawing/2014/main" id="{1AFA8D6F-A027-4B49-AE28-F431E5B048DB}"/>
                </a:ext>
              </a:extLst>
            </p:cNvPr>
            <p:cNvSpPr txBox="1"/>
            <p:nvPr/>
          </p:nvSpPr>
          <p:spPr>
            <a:xfrm>
              <a:off x="2169801" y="41719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2,4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E8A8E87-94C8-4F4B-BCA1-54715A50BF42}"/>
              </a:ext>
            </a:extLst>
          </p:cNvPr>
          <p:cNvSpPr txBox="1"/>
          <p:nvPr/>
        </p:nvSpPr>
        <p:spPr>
          <a:xfrm>
            <a:off x="4178559" y="5428777"/>
            <a:ext cx="39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VS</a:t>
            </a:r>
            <a:endParaRPr lang="en-US" sz="1600" i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2218FB0-51E3-46F9-8C39-C0C505D3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84" y="4545545"/>
            <a:ext cx="2883601" cy="18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7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Vous devriez être capable de...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8551889" cy="3421504"/>
          </a:xfrm>
        </p:spPr>
        <p:txBody>
          <a:bodyPr/>
          <a:lstStyle/>
          <a:p>
            <a:r>
              <a:rPr lang="fr-FR" altLang="en-US" dirty="0"/>
              <a:t>Décrire ce qu’un arbre de décision.</a:t>
            </a:r>
          </a:p>
          <a:p>
            <a:endParaRPr lang="fr-FR" altLang="en-US" dirty="0"/>
          </a:p>
          <a:p>
            <a:r>
              <a:rPr lang="fr-FR" altLang="en-US" dirty="0"/>
              <a:t>Décrire et simuler l’algorithme d’apprentissage d’un arbre de décision sur un exemple.</a:t>
            </a:r>
          </a:p>
          <a:p>
            <a:endParaRPr lang="fr-FR" altLang="en-US" dirty="0"/>
          </a:p>
          <a:p>
            <a:pPr lvl="1"/>
            <a:r>
              <a:rPr lang="fr-FR" altLang="en-US" dirty="0"/>
              <a:t>Expliquer et appliquer le calcul de l’entropie et du gain d’information choix pour choisir le prochain attribut durant l’algorithme d’apprentissage.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Généralisation et surapprentissage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87542" cy="4783657"/>
          </a:xfrm>
        </p:spPr>
        <p:txBody>
          <a:bodyPr/>
          <a:lstStyle/>
          <a:p>
            <a:r>
              <a:rPr lang="fr-FR" altLang="en-US" dirty="0"/>
              <a:t>Réduction de dimensionnalité (e.g., en utilisant </a:t>
            </a:r>
            <a:r>
              <a:rPr lang="fr-FR" altLang="en-US" i="1" dirty="0"/>
              <a:t>PCA – Principal Component </a:t>
            </a:r>
            <a:r>
              <a:rPr lang="fr-FR" altLang="en-US" i="1" dirty="0" err="1"/>
              <a:t>Analysis</a:t>
            </a:r>
            <a:r>
              <a:rPr lang="fr-FR" altLang="en-US" i="1" dirty="0"/>
              <a:t> </a:t>
            </a:r>
            <a:r>
              <a:rPr lang="fr-FR" altLang="en-US" dirty="0"/>
              <a:t>– que nous ne voyons pas dans ce cours) </a:t>
            </a:r>
          </a:p>
          <a:p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C2DB7-C076-4E1C-B837-F1A920838DEC}"/>
              </a:ext>
            </a:extLst>
          </p:cNvPr>
          <p:cNvSpPr txBox="1"/>
          <p:nvPr/>
        </p:nvSpPr>
        <p:spPr>
          <a:xfrm>
            <a:off x="2587092" y="5857238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3"/>
              </a:rPr>
              <a:t>Amelia, Towards Data Science, 2019</a:t>
            </a:r>
            <a:endParaRPr lang="en-US" sz="14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9F67D90-FC72-46C5-802F-537ADD0FB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471"/>
          <a:stretch/>
        </p:blipFill>
        <p:spPr>
          <a:xfrm>
            <a:off x="4796296" y="2876204"/>
            <a:ext cx="3577307" cy="256415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2BF54A1-9481-4A68-A54C-9F0788BDD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885"/>
          <a:stretch/>
        </p:blipFill>
        <p:spPr>
          <a:xfrm>
            <a:off x="659648" y="2876204"/>
            <a:ext cx="3618870" cy="25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945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Sujets couverts par cette leçon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025063" cy="3188368"/>
          </a:xfrm>
        </p:spPr>
        <p:txBody>
          <a:bodyPr/>
          <a:lstStyle/>
          <a:p>
            <a:pPr eaLnBrk="1" hangingPunct="1"/>
            <a:r>
              <a:rPr lang="fr-CA" altLang="ko-KR" dirty="0"/>
              <a:t>Définition d’un arbre de décision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Algorithme d’apprentissage d’un arbre de décision</a:t>
            </a:r>
          </a:p>
          <a:p>
            <a:pPr marL="0" indent="0">
              <a:buNone/>
            </a:pPr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032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382000" cy="1143001"/>
          </a:xfrm>
        </p:spPr>
        <p:txBody>
          <a:bodyPr/>
          <a:lstStyle/>
          <a:p>
            <a:r>
              <a:rPr lang="fr-CA" altLang="ko-KR" dirty="0"/>
              <a:t>Un arbre de décision est une représentation d’un flux d’exécution tel chaque nœud intérieur représente un test sur une variable </a:t>
            </a:r>
            <a:r>
              <a:rPr lang="fr-CA" altLang="ko-KR" i="1" dirty="0"/>
              <a:t>x</a:t>
            </a:r>
            <a:r>
              <a:rPr lang="fr-CA" altLang="ko-KR" i="1" baseline="-25000" dirty="0"/>
              <a:t>i</a:t>
            </a:r>
            <a:r>
              <a:rPr lang="fr-CA" altLang="ko-KR" dirty="0"/>
              <a:t> du vecteur d’entrées </a:t>
            </a:r>
            <a:r>
              <a:rPr lang="fr-CA" altLang="ko-KR" i="1" dirty="0"/>
              <a:t>x</a:t>
            </a:r>
            <a:r>
              <a:rPr lang="fr-CA" altLang="ko-KR" dirty="0"/>
              <a:t> et un nœud feuille représente la valeur de la variable cible </a:t>
            </a:r>
            <a:r>
              <a:rPr lang="fr-CA" altLang="ko-KR" i="1" dirty="0"/>
              <a:t>y</a:t>
            </a:r>
            <a:r>
              <a:rPr lang="fr-CA" altLang="ko-KR" dirty="0"/>
              <a:t>.</a:t>
            </a:r>
          </a:p>
          <a:p>
            <a:pPr marL="0" indent="0">
              <a:buNone/>
            </a:pPr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F9E9B-71EE-4CBC-8747-25235E3B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38" y="2562598"/>
            <a:ext cx="5617756" cy="36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653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1 –  Attente dans un resto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61443"/>
            <a:ext cx="8060267" cy="3777457"/>
          </a:xfrm>
        </p:spPr>
        <p:txBody>
          <a:bodyPr/>
          <a:lstStyle/>
          <a:p>
            <a:r>
              <a:rPr lang="fr-CA" altLang="ko-KR" i="1" u="sng" dirty="0" err="1"/>
              <a:t>Alt</a:t>
            </a:r>
            <a:r>
              <a:rPr lang="fr-CA" altLang="ko-KR" i="1" dirty="0" err="1"/>
              <a:t>ernate</a:t>
            </a:r>
            <a:r>
              <a:rPr lang="fr-CA" altLang="ko-KR" dirty="0"/>
              <a:t>: Il y un resto alternatif tout proche ou non</a:t>
            </a:r>
          </a:p>
          <a:p>
            <a:r>
              <a:rPr lang="fr-CA" altLang="ko-KR" i="1" u="sng" dirty="0"/>
              <a:t>Bar</a:t>
            </a:r>
            <a:r>
              <a:rPr lang="fr-CA" altLang="ko-KR" dirty="0"/>
              <a:t>: le resto a un bar confortable pour y attendre ou non</a:t>
            </a:r>
          </a:p>
          <a:p>
            <a:r>
              <a:rPr lang="fr-CA" altLang="ko-KR" i="1" u="sng" dirty="0" err="1"/>
              <a:t>Fri</a:t>
            </a:r>
            <a:r>
              <a:rPr lang="fr-CA" altLang="ko-KR" i="1" dirty="0"/>
              <a:t> / </a:t>
            </a:r>
            <a:r>
              <a:rPr lang="fr-CA" altLang="ko-KR" i="1" dirty="0" err="1"/>
              <a:t>Sat</a:t>
            </a:r>
            <a:r>
              <a:rPr lang="fr-CA" altLang="ko-KR" dirty="0"/>
              <a:t>: On est vendredi ou samedi ou non</a:t>
            </a:r>
          </a:p>
          <a:p>
            <a:r>
              <a:rPr lang="fr-CA" altLang="ko-KR" i="1" u="sng" dirty="0" err="1"/>
              <a:t>Hun</a:t>
            </a:r>
            <a:r>
              <a:rPr lang="fr-CA" altLang="ko-KR" i="1" dirty="0" err="1"/>
              <a:t>gry</a:t>
            </a:r>
            <a:r>
              <a:rPr lang="fr-CA" altLang="ko-KR" dirty="0"/>
              <a:t>: J’ai beaucoup faim ou non</a:t>
            </a:r>
          </a:p>
          <a:p>
            <a:r>
              <a:rPr lang="fr-CA" altLang="ko-KR" i="1" u="sng" dirty="0"/>
              <a:t>Pat</a:t>
            </a:r>
            <a:r>
              <a:rPr lang="fr-CA" altLang="ko-KR" i="1" dirty="0"/>
              <a:t>rons</a:t>
            </a:r>
            <a:r>
              <a:rPr lang="fr-CA" altLang="ko-KR" dirty="0"/>
              <a:t>: Achalandage en ce moment (valeurs: </a:t>
            </a:r>
            <a:r>
              <a:rPr lang="fr-CA" altLang="ko-KR" i="1" dirty="0"/>
              <a:t>None</a:t>
            </a:r>
            <a:r>
              <a:rPr lang="fr-CA" altLang="ko-KR" dirty="0"/>
              <a:t>, </a:t>
            </a:r>
            <a:r>
              <a:rPr lang="fr-CA" altLang="ko-KR" i="1" dirty="0" err="1"/>
              <a:t>Some</a:t>
            </a:r>
            <a:r>
              <a:rPr lang="fr-CA" altLang="ko-KR" dirty="0"/>
              <a:t>, </a:t>
            </a:r>
            <a:r>
              <a:rPr lang="fr-CA" altLang="ko-KR" i="1" dirty="0"/>
              <a:t>Full</a:t>
            </a:r>
            <a:r>
              <a:rPr lang="fr-CA" altLang="ko-KR" dirty="0"/>
              <a:t>)</a:t>
            </a:r>
          </a:p>
          <a:p>
            <a:r>
              <a:rPr lang="fr-CA" altLang="ko-KR" i="1" u="sng" dirty="0"/>
              <a:t>Price</a:t>
            </a:r>
            <a:r>
              <a:rPr lang="fr-CA" altLang="ko-KR" dirty="0"/>
              <a:t>: la gamme de prix du resto ($, $$, $$$)</a:t>
            </a:r>
          </a:p>
          <a:p>
            <a:r>
              <a:rPr lang="fr-CA" altLang="ko-KR" i="1" u="sng" dirty="0" err="1"/>
              <a:t>Rain</a:t>
            </a:r>
            <a:r>
              <a:rPr lang="fr-CA" altLang="ko-KR" i="1" dirty="0" err="1"/>
              <a:t>ing</a:t>
            </a:r>
            <a:r>
              <a:rPr lang="fr-CA" altLang="ko-KR" dirty="0"/>
              <a:t>: Il pleut ou non</a:t>
            </a:r>
          </a:p>
          <a:p>
            <a:r>
              <a:rPr lang="fr-CA" altLang="ko-KR" i="1" u="sng" dirty="0" err="1"/>
              <a:t>Res</a:t>
            </a:r>
            <a:r>
              <a:rPr lang="fr-CA" altLang="ko-KR" i="1" dirty="0" err="1"/>
              <a:t>ervation</a:t>
            </a:r>
            <a:r>
              <a:rPr lang="fr-CA" altLang="ko-KR" dirty="0"/>
              <a:t>: J’ai réservé ou non</a:t>
            </a:r>
          </a:p>
          <a:p>
            <a:r>
              <a:rPr lang="fr-CA" altLang="ko-KR" i="1" dirty="0"/>
              <a:t>T</a:t>
            </a:r>
            <a:r>
              <a:rPr lang="fr-CA" altLang="ko-KR" i="1" u="sng" dirty="0"/>
              <a:t>ype</a:t>
            </a:r>
            <a:r>
              <a:rPr lang="fr-CA" altLang="ko-KR" dirty="0"/>
              <a:t>: Type de resto (French, </a:t>
            </a:r>
            <a:r>
              <a:rPr lang="fr-CA" altLang="ko-KR" dirty="0" err="1"/>
              <a:t>Italian</a:t>
            </a:r>
            <a:r>
              <a:rPr lang="fr-CA" altLang="ko-KR" dirty="0"/>
              <a:t>, Thai ou Burger)</a:t>
            </a:r>
          </a:p>
          <a:p>
            <a:r>
              <a:rPr lang="fr-CA" altLang="ko-KR" i="1" dirty="0" err="1"/>
              <a:t>Wait</a:t>
            </a:r>
            <a:r>
              <a:rPr lang="fr-CA" altLang="ko-KR" i="1" u="sng" dirty="0" err="1"/>
              <a:t>Est</a:t>
            </a:r>
            <a:r>
              <a:rPr lang="fr-CA" altLang="ko-KR" i="1" dirty="0" err="1"/>
              <a:t>imate</a:t>
            </a:r>
            <a:r>
              <a:rPr lang="fr-CA" altLang="ko-KR" dirty="0"/>
              <a:t>: Temps d’attente (valeurs: 0-10, 01-30, 30-60, &gt; 60 min)</a:t>
            </a:r>
          </a:p>
          <a:p>
            <a:endParaRPr lang="fr-CA" altLang="ko-KR" dirty="0"/>
          </a:p>
          <a:p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071963-FC98-4A66-B2D5-139FC188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4" y="1417110"/>
            <a:ext cx="8277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≡ [x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i1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i3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i4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i5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i6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i7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i8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i9,     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i10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</a:p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≡ [Alt, Bar, 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Hun, Pat, Price, Rain, 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Type, Est]</a:t>
            </a:r>
          </a:p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≡ [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WillWait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indent="0">
              <a:buFont typeface="Lucida Grande" charset="0"/>
              <a:buNone/>
            </a:pPr>
            <a:endParaRPr lang="fr-CA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191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1 –  Attente dans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7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BA2F7-D5A7-434E-AAA2-6961353B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718733"/>
            <a:ext cx="8007350" cy="3736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793B30-D1CE-4C79-B9C5-D093E81F2449}"/>
              </a:ext>
            </a:extLst>
          </p:cNvPr>
          <p:cNvSpPr txBox="1"/>
          <p:nvPr/>
        </p:nvSpPr>
        <p:spPr>
          <a:xfrm>
            <a:off x="1913516" y="5623984"/>
            <a:ext cx="4588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Jeu de </a:t>
            </a:r>
            <a:r>
              <a:rPr lang="en-CA" sz="2000" dirty="0" err="1"/>
              <a:t>données</a:t>
            </a:r>
            <a:r>
              <a:rPr lang="en-CA" sz="2000" dirty="0"/>
              <a:t> pour </a:t>
            </a:r>
            <a:r>
              <a:rPr lang="en-CA" sz="2000" dirty="0" err="1"/>
              <a:t>l’application</a:t>
            </a:r>
            <a:r>
              <a:rPr lang="en-CA" sz="2000" dirty="0"/>
              <a:t> du resto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10647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Attente dans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ADD1C-356B-44BC-BA70-DCEC63DE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471" y="2421259"/>
            <a:ext cx="5674659" cy="3572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687E4-85A1-4561-88F6-80DE1D1EF510}"/>
              </a:ext>
            </a:extLst>
          </p:cNvPr>
          <p:cNvSpPr txBox="1"/>
          <p:nvPr/>
        </p:nvSpPr>
        <p:spPr>
          <a:xfrm>
            <a:off x="1730581" y="5964251"/>
            <a:ext cx="479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err="1"/>
              <a:t>Arbre</a:t>
            </a:r>
            <a:r>
              <a:rPr lang="en-CA" sz="2000" dirty="0"/>
              <a:t> de decision pour </a:t>
            </a:r>
            <a:r>
              <a:rPr lang="en-CA" sz="2000" dirty="0" err="1"/>
              <a:t>l’application</a:t>
            </a:r>
            <a:r>
              <a:rPr lang="en-CA" sz="2000" dirty="0"/>
              <a:t> du resto</a:t>
            </a:r>
            <a:endParaRPr lang="en-US" sz="200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8258"/>
            <a:ext cx="8382000" cy="1143001"/>
          </a:xfrm>
        </p:spPr>
        <p:txBody>
          <a:bodyPr/>
          <a:lstStyle/>
          <a:p>
            <a:r>
              <a:rPr lang="fr-CA" altLang="ko-KR" dirty="0"/>
              <a:t>Un arbre de décision est une représentation d’un flux d’exécution tel chaque nœud intérieur représente un test sur une variable x</a:t>
            </a:r>
            <a:r>
              <a:rPr lang="fr-CA" altLang="ko-KR" i="1" baseline="-25000" dirty="0"/>
              <a:t>i</a:t>
            </a:r>
            <a:r>
              <a:rPr lang="fr-CA" altLang="ko-KR" dirty="0"/>
              <a:t> du vecteur d’entrées </a:t>
            </a:r>
            <a:r>
              <a:rPr lang="fr-CA" altLang="ko-KR" i="1" dirty="0"/>
              <a:t>x</a:t>
            </a:r>
            <a:r>
              <a:rPr lang="fr-CA" altLang="ko-KR" dirty="0"/>
              <a:t> et un nœud feuille représente la valeur de la variable cible </a:t>
            </a:r>
            <a:r>
              <a:rPr lang="fr-CA" altLang="ko-KR" i="1" dirty="0"/>
              <a:t>y</a:t>
            </a:r>
            <a:r>
              <a:rPr lang="fr-CA" altLang="ko-KR" dirty="0"/>
              <a:t>.</a:t>
            </a:r>
          </a:p>
          <a:p>
            <a:pPr marL="0" indent="0">
              <a:buNone/>
            </a:pPr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549024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00BEB37-72D2-497A-8E73-157CBC2D2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73"/>
          <a:stretch/>
        </p:blipFill>
        <p:spPr>
          <a:xfrm>
            <a:off x="327291" y="1707407"/>
            <a:ext cx="3655217" cy="34540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29A8F8A-3D1F-43E0-815E-26522749B160}"/>
              </a:ext>
            </a:extLst>
          </p:cNvPr>
          <p:cNvGrpSpPr/>
          <p:nvPr/>
        </p:nvGrpSpPr>
        <p:grpSpPr>
          <a:xfrm>
            <a:off x="4114800" y="1417638"/>
            <a:ext cx="4832981" cy="3828841"/>
            <a:chOff x="4114800" y="1417638"/>
            <a:chExt cx="4832981" cy="3828841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E0431395-5DF5-4408-B054-C3FD618EF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563"/>
            <a:stretch/>
          </p:blipFill>
          <p:spPr>
            <a:xfrm>
              <a:off x="4114800" y="1417638"/>
              <a:ext cx="4832981" cy="382884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8B8CC7-7715-4EEC-BBF8-96A2C79D22F7}"/>
                </a:ext>
              </a:extLst>
            </p:cNvPr>
            <p:cNvSpPr/>
            <p:nvPr/>
          </p:nvSpPr>
          <p:spPr>
            <a:xfrm>
              <a:off x="5858933" y="1552081"/>
              <a:ext cx="1337733" cy="7847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x &lt; 3 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B895BF-19C7-4DE0-A844-730E7814D74D}"/>
                </a:ext>
              </a:extLst>
            </p:cNvPr>
            <p:cNvSpPr/>
            <p:nvPr/>
          </p:nvSpPr>
          <p:spPr>
            <a:xfrm>
              <a:off x="4904576" y="2891662"/>
              <a:ext cx="1337733" cy="9352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y &lt; 2 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60072E-B581-4176-8291-280B3779F824}"/>
                </a:ext>
              </a:extLst>
            </p:cNvPr>
            <p:cNvSpPr/>
            <p:nvPr/>
          </p:nvSpPr>
          <p:spPr>
            <a:xfrm>
              <a:off x="6982883" y="2907572"/>
              <a:ext cx="1195917" cy="9193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y &lt; 2.5 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9C30C9-5596-4C7C-9FEC-3EE39A5384EC}"/>
                </a:ext>
              </a:extLst>
            </p:cNvPr>
            <p:cNvSpPr/>
            <p:nvPr/>
          </p:nvSpPr>
          <p:spPr>
            <a:xfrm>
              <a:off x="4235710" y="4365687"/>
              <a:ext cx="1087204" cy="46031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C3686F-AA2F-4409-94F6-DDDCA18D0492}"/>
                </a:ext>
              </a:extLst>
            </p:cNvPr>
            <p:cNvSpPr/>
            <p:nvPr/>
          </p:nvSpPr>
          <p:spPr>
            <a:xfrm>
              <a:off x="6630587" y="4356326"/>
              <a:ext cx="1009521" cy="46031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205227-58FD-42BC-8F09-0C3BD410B0EC}"/>
                </a:ext>
              </a:extLst>
            </p:cNvPr>
            <p:cNvSpPr/>
            <p:nvPr/>
          </p:nvSpPr>
          <p:spPr>
            <a:xfrm>
              <a:off x="5411091" y="4356325"/>
              <a:ext cx="1009521" cy="4931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43F2A4-DF72-47BC-AE59-BC7635CBF903}"/>
                </a:ext>
              </a:extLst>
            </p:cNvPr>
            <p:cNvSpPr/>
            <p:nvPr/>
          </p:nvSpPr>
          <p:spPr>
            <a:xfrm>
              <a:off x="7834964" y="4356326"/>
              <a:ext cx="1112817" cy="4931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7317C2-464E-4C6B-B860-F24ADA8AB435}"/>
                </a:ext>
              </a:extLst>
            </p:cNvPr>
            <p:cNvSpPr txBox="1"/>
            <p:nvPr/>
          </p:nvSpPr>
          <p:spPr>
            <a:xfrm>
              <a:off x="5235416" y="230541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D6D70E-45F7-4FC9-8A94-13DC0E26ACA7}"/>
                </a:ext>
              </a:extLst>
            </p:cNvPr>
            <p:cNvSpPr txBox="1"/>
            <p:nvPr/>
          </p:nvSpPr>
          <p:spPr>
            <a:xfrm>
              <a:off x="7291338" y="230541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5BF107-61D4-4A07-9E13-8D42B3BD7351}"/>
                </a:ext>
              </a:extLst>
            </p:cNvPr>
            <p:cNvSpPr txBox="1"/>
            <p:nvPr/>
          </p:nvSpPr>
          <p:spPr>
            <a:xfrm>
              <a:off x="4264965" y="384410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2122C7-F581-45D2-93E1-FADCFF6EDFAC}"/>
                </a:ext>
              </a:extLst>
            </p:cNvPr>
            <p:cNvSpPr txBox="1"/>
            <p:nvPr/>
          </p:nvSpPr>
          <p:spPr>
            <a:xfrm>
              <a:off x="5598029" y="3866280"/>
              <a:ext cx="6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075E63-28FD-4DAF-A12A-922191E5C013}"/>
                </a:ext>
              </a:extLst>
            </p:cNvPr>
            <p:cNvSpPr txBox="1"/>
            <p:nvPr/>
          </p:nvSpPr>
          <p:spPr>
            <a:xfrm>
              <a:off x="6633537" y="3868559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ACD9DE-1CD2-4F71-9B2E-DF624DC90EBD}"/>
                </a:ext>
              </a:extLst>
            </p:cNvPr>
            <p:cNvSpPr txBox="1"/>
            <p:nvPr/>
          </p:nvSpPr>
          <p:spPr>
            <a:xfrm>
              <a:off x="7966601" y="3890738"/>
              <a:ext cx="6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4465E-9FDF-4DC3-85E4-935795625BC5}"/>
              </a:ext>
            </a:extLst>
          </p:cNvPr>
          <p:cNvSpPr txBox="1"/>
          <p:nvPr/>
        </p:nvSpPr>
        <p:spPr>
          <a:xfrm>
            <a:off x="2587092" y="5857238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5"/>
              </a:rPr>
              <a:t>Amelia, Towards Data Science,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71990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98C2335D0F84983C7D080881264B1" ma:contentTypeVersion="4" ma:contentTypeDescription="Crée un document." ma:contentTypeScope="" ma:versionID="48f1aaf946932f85a809de6409ecb0ed">
  <xsd:schema xmlns:xsd="http://www.w3.org/2001/XMLSchema" xmlns:xs="http://www.w3.org/2001/XMLSchema" xmlns:p="http://schemas.microsoft.com/office/2006/metadata/properties" xmlns:ns2="c4b7b408-fd49-463c-9629-45ddafd118d0" targetNamespace="http://schemas.microsoft.com/office/2006/metadata/properties" ma:root="true" ma:fieldsID="2669b3a98a8647dd761bf9332bf988ca" ns2:_="">
    <xsd:import namespace="c4b7b408-fd49-463c-9629-45ddafd118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7b408-fd49-463c-9629-45ddafd11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F4D530-E45E-4F53-BCA4-376F93BF0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b7b408-fd49-463c-9629-45ddafd118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10213</TotalTime>
  <Words>2727</Words>
  <Application>Microsoft Office PowerPoint</Application>
  <PresentationFormat>On-screen Show (4:3)</PresentationFormat>
  <Paragraphs>441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Lucida Grande</vt:lpstr>
      <vt:lpstr>Times</vt:lpstr>
      <vt:lpstr>Times New Roman</vt:lpstr>
      <vt:lpstr>Wingdings</vt:lpstr>
      <vt:lpstr>ift615</vt:lpstr>
      <vt:lpstr>IFT 615 – Intelligence Artificielle Été 2022  Apprendre des arbres de décision</vt:lpstr>
      <vt:lpstr>Arbre de décision vs réseau de neurones</vt:lpstr>
      <vt:lpstr>Arbre de décision vs réseau de neurones</vt:lpstr>
      <vt:lpstr>Sujets couverts par cette leçon</vt:lpstr>
      <vt:lpstr>Arbre de décision</vt:lpstr>
      <vt:lpstr>Exemple 1 –  Attente dans un resto</vt:lpstr>
      <vt:lpstr>Exemple 1 –  Attente dans un resto</vt:lpstr>
      <vt:lpstr>Exemple –  Attente dans un resto</vt:lpstr>
      <vt:lpstr>Exemple –  Générique</vt:lpstr>
      <vt:lpstr>Algorithme d’apprentissage (définition préliminaire)</vt:lpstr>
      <vt:lpstr>Exemple 1 - Générique</vt:lpstr>
      <vt:lpstr>Exemple 1 –  Générique</vt:lpstr>
      <vt:lpstr>Exemple 1 –  Générique</vt:lpstr>
      <vt:lpstr>Exemple 1 –  Générique</vt:lpstr>
      <vt:lpstr>Exemple 2 –  Attente dans un resto</vt:lpstr>
      <vt:lpstr>Exemple 2 –  Attente dans un resto</vt:lpstr>
      <vt:lpstr>Exemple 2 –  Attente dans un resto</vt:lpstr>
      <vt:lpstr>Algorithme d’apprentissage (définition formelle)</vt:lpstr>
      <vt:lpstr>Expressivité des arbres de décision</vt:lpstr>
      <vt:lpstr>Choix de l’attribut test</vt:lpstr>
      <vt:lpstr>Entropie</vt:lpstr>
      <vt:lpstr>Entropie</vt:lpstr>
      <vt:lpstr>Entropie</vt:lpstr>
      <vt:lpstr>Gain d’information et choix d’attribut</vt:lpstr>
      <vt:lpstr>Exemple</vt:lpstr>
      <vt:lpstr>Généralisation et surapprentissage</vt:lpstr>
      <vt:lpstr>Généralisation et surapprentissage</vt:lpstr>
      <vt:lpstr>Conclusion</vt:lpstr>
      <vt:lpstr>Sujets couverts par le cours</vt:lpstr>
      <vt:lpstr>Vous devriez être capable de...</vt:lpstr>
      <vt:lpstr>Généralisation et surapprentissage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2022-05-30T11:38:16Z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0x010100EF398C2335D0F84983C7D080881264B1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