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6"/>
  </p:notesMasterIdLst>
  <p:handoutMasterIdLst>
    <p:handoutMasterId r:id="rId17"/>
  </p:handoutMasterIdLst>
  <p:sldIdLst>
    <p:sldId id="332" r:id="rId5"/>
    <p:sldId id="721" r:id="rId6"/>
    <p:sldId id="722" r:id="rId7"/>
    <p:sldId id="723" r:id="rId8"/>
    <p:sldId id="724" r:id="rId9"/>
    <p:sldId id="725" r:id="rId10"/>
    <p:sldId id="727" r:id="rId11"/>
    <p:sldId id="728" r:id="rId12"/>
    <p:sldId id="696" r:id="rId13"/>
    <p:sldId id="405" r:id="rId14"/>
    <p:sldId id="726" r:id="rId15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A5E63-2E1C-4768-ABAA-473E97C9582B}" v="5" dt="2022-05-30T11:18:56.90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3064" autoAdjust="0"/>
  </p:normalViewPr>
  <p:slideViewPr>
    <p:cSldViewPr snapToGrid="0">
      <p:cViewPr varScale="1">
        <p:scale>
          <a:sx n="49" d="100"/>
          <a:sy n="49" d="100"/>
        </p:scale>
        <p:origin x="1444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22:23:34.730" v="4982" actId="1076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22:20:36.814" v="4979" actId="208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36.814" v="4979" actId="208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11.822" v="4976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22:20:16.270" v="4977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addSp modSp add mod modAnim modNotesTx">
        <pc:chgData name="Froduald Kabanza" userId="edf393d0-642b-4b9e-8c75-f62133241689" providerId="ADAL" clId="{D49CD8B0-F202-4199-8AB3-192CB7E272A1}" dt="2022-01-27T22:23:34.730" v="4982" actId="1076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  <pc:graphicFrameChg chg="add mod modGraphic">
          <ac:chgData name="Froduald Kabanza" userId="edf393d0-642b-4b9e-8c75-f62133241689" providerId="ADAL" clId="{D49CD8B0-F202-4199-8AB3-192CB7E272A1}" dt="2022-01-27T22:23:34.730" v="4982" actId="1076"/>
          <ac:graphicFrameMkLst>
            <pc:docMk/>
            <pc:sldMk cId="630549713" sldId="725"/>
            <ac:graphicFrameMk id="3" creationId="{E82A3706-3993-4443-BBBC-2C9BD9059FA9}"/>
          </ac:graphicFrameMkLst>
        </pc:graphicFrame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1766F64E-70A3-47A5-BE22-D7D508A23F7A}"/>
    <pc:docChg chg="modSld">
      <pc:chgData name="Froduald Kabanza" userId="edf393d0-642b-4b9e-8c75-f62133241689" providerId="ADAL" clId="{1766F64E-70A3-47A5-BE22-D7D508A23F7A}" dt="2022-04-13T12:40:52.177" v="4" actId="20577"/>
      <pc:docMkLst>
        <pc:docMk/>
      </pc:docMkLst>
      <pc:sldChg chg="modSp">
        <pc:chgData name="Froduald Kabanza" userId="edf393d0-642b-4b9e-8c75-f62133241689" providerId="ADAL" clId="{1766F64E-70A3-47A5-BE22-D7D508A23F7A}" dt="2022-01-28T12:53:08.377" v="2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1766F64E-70A3-47A5-BE22-D7D508A23F7A}" dt="2022-01-28T12:53:08.377" v="2" actId="20577"/>
          <ac:spMkLst>
            <pc:docMk/>
            <pc:sldMk cId="1102593250" sldId="723"/>
            <ac:spMk id="9" creationId="{5E465818-C358-4B07-9F4F-8F47BFA5EE3C}"/>
          </ac:spMkLst>
        </pc:spChg>
      </pc:sldChg>
      <pc:sldChg chg="modSp mod">
        <pc:chgData name="Froduald Kabanza" userId="edf393d0-642b-4b9e-8c75-f62133241689" providerId="ADAL" clId="{1766F64E-70A3-47A5-BE22-D7D508A23F7A}" dt="2022-01-28T12:54:11.798" v="3" actId="114"/>
        <pc:sldMkLst>
          <pc:docMk/>
          <pc:sldMk cId="630549713" sldId="725"/>
        </pc:sldMkLst>
        <pc:spChg chg="mod">
          <ac:chgData name="Froduald Kabanza" userId="edf393d0-642b-4b9e-8c75-f62133241689" providerId="ADAL" clId="{1766F64E-70A3-47A5-BE22-D7D508A23F7A}" dt="2022-01-28T12:54:11.798" v="3" actId="114"/>
          <ac:spMkLst>
            <pc:docMk/>
            <pc:sldMk cId="630549713" sldId="725"/>
            <ac:spMk id="9" creationId="{5E465818-C358-4B07-9F4F-8F47BFA5EE3C}"/>
          </ac:spMkLst>
        </pc:spChg>
      </pc:sldChg>
      <pc:sldChg chg="modNotesTx">
        <pc:chgData name="Froduald Kabanza" userId="edf393d0-642b-4b9e-8c75-f62133241689" providerId="ADAL" clId="{1766F64E-70A3-47A5-BE22-D7D508A23F7A}" dt="2022-04-13T12:40:52.177" v="4" actId="20577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DDAE5158-0579-423A-914D-BEDC7E0120B2}"/>
    <pc:docChg chg="modSld">
      <pc:chgData name="Froduald Kabanza" userId="edf393d0-642b-4b9e-8c75-f62133241689" providerId="ADAL" clId="{DDAE5158-0579-423A-914D-BEDC7E0120B2}" dt="2022-01-28T15:38:06.640" v="406" actId="20577"/>
      <pc:docMkLst>
        <pc:docMk/>
      </pc:docMkLst>
      <pc:sldChg chg="modSp modAnim">
        <pc:chgData name="Froduald Kabanza" userId="edf393d0-642b-4b9e-8c75-f62133241689" providerId="ADAL" clId="{DDAE5158-0579-423A-914D-BEDC7E0120B2}" dt="2022-01-28T15:38:06.640" v="406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DDAE5158-0579-423A-914D-BEDC7E0120B2}" dt="2022-01-28T15:38:06.640" v="406" actId="20577"/>
          <ac:spMkLst>
            <pc:docMk/>
            <pc:sldMk cId="1102593250" sldId="723"/>
            <ac:spMk id="9" creationId="{5E465818-C358-4B07-9F4F-8F47BFA5EE3C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8CFA5E63-2E1C-4768-ABAA-473E97C9582B}"/>
    <pc:docChg chg="undo custSel modSld">
      <pc:chgData name="Froduald Kabanza" userId="edf393d0-642b-4b9e-8c75-f62133241689" providerId="ADAL" clId="{8CFA5E63-2E1C-4768-ABAA-473E97C9582B}" dt="2022-05-30T11:19:53.019" v="256" actId="20577"/>
      <pc:docMkLst>
        <pc:docMk/>
      </pc:docMkLst>
      <pc:sldChg chg="modSp mod">
        <pc:chgData name="Froduald Kabanza" userId="edf393d0-642b-4b9e-8c75-f62133241689" providerId="ADAL" clId="{8CFA5E63-2E1C-4768-ABAA-473E97C9582B}" dt="2022-05-30T11:11:30.320" v="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CFA5E63-2E1C-4768-ABAA-473E97C9582B}" dt="2022-05-30T11:11:30.320" v="2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8CFA5E63-2E1C-4768-ABAA-473E97C9582B}" dt="2022-05-30T11:19:53.019" v="256" actId="20577"/>
        <pc:sldMkLst>
          <pc:docMk/>
          <pc:sldMk cId="0" sldId="405"/>
        </pc:sldMkLst>
        <pc:spChg chg="mod">
          <ac:chgData name="Froduald Kabanza" userId="edf393d0-642b-4b9e-8c75-f62133241689" providerId="ADAL" clId="{8CFA5E63-2E1C-4768-ABAA-473E97C9582B}" dt="2022-05-30T11:19:53.019" v="2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8CFA5E63-2E1C-4768-ABAA-473E97C9582B}" dt="2022-05-30T11:11:19.467" v="1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8CFA5E63-2E1C-4768-ABAA-473E97C9582B}" dt="2022-05-30T11:11:19.467" v="1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modNotesTx">
        <pc:chgData name="Froduald Kabanza" userId="edf393d0-642b-4b9e-8c75-f62133241689" providerId="ADAL" clId="{8CFA5E63-2E1C-4768-ABAA-473E97C9582B}" dt="2022-05-30T11:16:36.855" v="221" actId="20577"/>
        <pc:sldMkLst>
          <pc:docMk/>
          <pc:sldMk cId="1102593250" sldId="723"/>
        </pc:sldMkLst>
      </pc:sldChg>
      <pc:sldChg chg="modSp">
        <pc:chgData name="Froduald Kabanza" userId="edf393d0-642b-4b9e-8c75-f62133241689" providerId="ADAL" clId="{8CFA5E63-2E1C-4768-ABAA-473E97C9582B}" dt="2022-05-30T11:18:56.906" v="224" actId="20577"/>
        <pc:sldMkLst>
          <pc:docMk/>
          <pc:sldMk cId="2817923177" sldId="727"/>
        </pc:sldMkLst>
        <pc:spChg chg="mod">
          <ac:chgData name="Froduald Kabanza" userId="edf393d0-642b-4b9e-8c75-f62133241689" providerId="ADAL" clId="{8CFA5E63-2E1C-4768-ABAA-473E97C9582B}" dt="2022-05-30T11:18:56.906" v="224" actId="20577"/>
          <ac:spMkLst>
            <pc:docMk/>
            <pc:sldMk cId="2817923177" sldId="727"/>
            <ac:spMk id="9" creationId="{5E465818-C358-4B07-9F4F-8F47BFA5EE3C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2022-05-30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2022-05-30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1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7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Donc dans bagging, l’hypothèse (modèle) est basé sur le même type algorithme </a:t>
            </a:r>
            <a:r>
              <a:rPr lang="fr-FR" altLang="en-US" dirty="0"/>
              <a:t>(e.g., soit même architecture de réseau de neurones soit arbre de décision)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FR" altLang="en-US" dirty="0">
                <a:ea typeface="굴림" panose="020B0600000101010101" pitchFamily="34" charset="-127"/>
              </a:rPr>
              <a:t>Le biais est lié au sous-apprentissage alors que la variance est liée au surapprentissage.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FR" altLang="en-US" dirty="0">
                <a:ea typeface="굴림" panose="020B0600000101010101" pitchFamily="34" charset="-127"/>
              </a:rPr>
              <a:t>Le biais est en général </a:t>
            </a:r>
            <a:r>
              <a:rPr lang="fr-FR" dirty="0"/>
              <a:t>l'erreur provenant d’hypothèses erronées dans l'algorithme d'apprentissage. Un biais élevé suggère souvent un manque de relations pertinentes entre les données en entrée et les sorties (cible).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FR" dirty="0"/>
              <a:t>La variance réfère à l'erreur due à la sensibilité aux petites fluctuations de l’échantillon d'apprentissage. 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52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Contrairement à bagging, l’hypothèse (modèle) est basé sur des algorithmes différents </a:t>
            </a:r>
            <a:r>
              <a:rPr lang="fr-FR" altLang="en-US" dirty="0"/>
              <a:t>(e.g.,  réseau de neurones +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9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57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32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62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Hiver 2022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Enjeux liés au développement d’applications d’apprentissage automatique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261351" cy="4268584"/>
          </a:xfrm>
        </p:spPr>
        <p:txBody>
          <a:bodyPr/>
          <a:lstStyle/>
          <a:p>
            <a:r>
              <a:rPr lang="fr-FR" altLang="en-US" dirty="0"/>
              <a:t>Expliquer le concept d’apprentissage ensembliste et de façon plus spécifique les techniques de </a:t>
            </a:r>
            <a:r>
              <a:rPr lang="fr-FR" altLang="en-US" i="1" dirty="0"/>
              <a:t>bagging</a:t>
            </a:r>
            <a:r>
              <a:rPr lang="fr-FR" altLang="en-US" dirty="0"/>
              <a:t>, </a:t>
            </a:r>
            <a:r>
              <a:rPr lang="fr-FR" altLang="en-US" i="1" dirty="0" err="1"/>
              <a:t>stacking</a:t>
            </a:r>
            <a:r>
              <a:rPr lang="fr-FR" altLang="en-US" dirty="0"/>
              <a:t> et </a:t>
            </a:r>
            <a:r>
              <a:rPr lang="fr-FR" altLang="en-US" i="1" dirty="0" err="1"/>
              <a:t>boosting</a:t>
            </a:r>
            <a:r>
              <a:rPr lang="fr-FR" altLang="en-US" dirty="0"/>
              <a:t>. </a:t>
            </a:r>
          </a:p>
          <a:p>
            <a:r>
              <a:rPr lang="fr-FR" altLang="en-US" dirty="0"/>
              <a:t>Expliquer le problème d’optimisation d’hyperparamètres et pourquoi on ne peut pas le résoudre avec une descente du gradient.</a:t>
            </a:r>
          </a:p>
          <a:p>
            <a:r>
              <a:rPr lang="fr-FR" altLang="en-US" dirty="0"/>
              <a:t>Expliquer l’enjeu d’explicabilité des modèles. </a:t>
            </a:r>
          </a:p>
          <a:p>
            <a:r>
              <a:rPr lang="fr-FR" altLang="en-US" dirty="0"/>
              <a:t>Être conscient qu’il y a des enjeux d’éthique en IA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Illustration de </a:t>
            </a:r>
            <a:r>
              <a:rPr lang="fr-CA" altLang="ko-KR" i="1" dirty="0" err="1">
                <a:latin typeface="Arial" panose="020B0604020202020204" pitchFamily="34" charset="0"/>
              </a:rPr>
              <a:t>Boosting</a:t>
            </a:r>
            <a:endParaRPr lang="fr-CA" altLang="ko-KR" i="1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0FEDD-61D0-4BC8-9DE7-BB2853BE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31" y="1703022"/>
            <a:ext cx="4777764" cy="3830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070E-F9D2-4468-ABBE-9ADE09F3B069}"/>
              </a:ext>
            </a:extLst>
          </p:cNvPr>
          <p:cNvSpPr txBox="1"/>
          <p:nvPr/>
        </p:nvSpPr>
        <p:spPr>
          <a:xfrm>
            <a:off x="619475" y="5616889"/>
            <a:ext cx="78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taille de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poids</a:t>
            </a:r>
            <a:r>
              <a:rPr lang="en-CA" dirty="0"/>
              <a:t> relative. </a:t>
            </a:r>
          </a:p>
          <a:p>
            <a:r>
              <a:rPr lang="en-CA" dirty="0"/>
              <a:t>De </a:t>
            </a:r>
            <a:r>
              <a:rPr lang="en-CA" dirty="0" err="1"/>
              <a:t>même</a:t>
            </a:r>
            <a:r>
              <a:rPr lang="en-CA" dirty="0"/>
              <a:t>, la taille de </a:t>
            </a:r>
            <a:r>
              <a:rPr lang="en-CA" dirty="0" err="1"/>
              <a:t>l’arbre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</a:t>
            </a:r>
            <a:r>
              <a:rPr lang="en-CA" dirty="0"/>
              <a:t> </a:t>
            </a:r>
            <a:r>
              <a:rPr lang="en-CA" dirty="0" err="1"/>
              <a:t>relatif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72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229600" cy="3052650"/>
          </a:xfrm>
        </p:spPr>
        <p:txBody>
          <a:bodyPr/>
          <a:lstStyle/>
          <a:p>
            <a:r>
              <a:rPr lang="fr-FR" altLang="en-US" dirty="0"/>
              <a:t>Apprentissage ensembliste</a:t>
            </a:r>
          </a:p>
          <a:p>
            <a:r>
              <a:rPr lang="fr-FR" altLang="en-US" dirty="0"/>
              <a:t>Optimisation d’hyperparamètres</a:t>
            </a:r>
          </a:p>
          <a:p>
            <a:r>
              <a:rPr lang="fr-FR" altLang="en-US" dirty="0"/>
              <a:t>Explicabilité des modèles</a:t>
            </a:r>
          </a:p>
          <a:p>
            <a:r>
              <a:rPr lang="fr-CA" altLang="en-US" dirty="0"/>
              <a:t>L’IA et l’éthique</a:t>
            </a: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072780"/>
            <a:ext cx="4374170" cy="2366119"/>
          </a:xfrm>
        </p:spPr>
        <p:txBody>
          <a:bodyPr/>
          <a:lstStyle/>
          <a:p>
            <a:pPr lvl="1"/>
            <a:endParaRPr lang="fr-FR" altLang="en-US" dirty="0"/>
          </a:p>
          <a:p>
            <a:r>
              <a:rPr lang="fr-FR" altLang="en-US" dirty="0"/>
              <a:t>Illustration d’un ensemble de 3 classifieurs linéaires. Il classifie positivement un exemple si et seulement si l’exemple est quantifié positivement par les chacun des classifieurs. </a:t>
            </a:r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DD045-5664-4B55-BA3B-3BDAEA01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13" y="3783757"/>
            <a:ext cx="3411537" cy="2394258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997"/>
            <a:ext cx="8077200" cy="25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L’apprentissage ensembliste consiste à choisir un ensemble de modèles </a:t>
            </a:r>
            <a:r>
              <a:rPr lang="fr-FR" altLang="en-US" i="1" dirty="0"/>
              <a:t>h</a:t>
            </a:r>
            <a:r>
              <a:rPr lang="fr-FR" altLang="en-US" i="1" baseline="-25000" dirty="0"/>
              <a:t>1</a:t>
            </a:r>
            <a:r>
              <a:rPr lang="fr-FR" altLang="en-US" i="1" dirty="0"/>
              <a:t>, …, </a:t>
            </a:r>
            <a:r>
              <a:rPr lang="fr-FR" altLang="en-US" i="1" dirty="0" err="1"/>
              <a:t>h</a:t>
            </a:r>
            <a:r>
              <a:rPr lang="fr-FR" altLang="en-US" i="1" baseline="-25000" dirty="0" err="1"/>
              <a:t>n</a:t>
            </a:r>
            <a:r>
              <a:rPr lang="fr-FR" altLang="en-US" i="1" dirty="0"/>
              <a:t> </a:t>
            </a:r>
            <a:r>
              <a:rPr lang="fr-FR" altLang="en-US" dirty="0"/>
              <a:t>et de combiner leurs prédiction en faisant une moyenne, en faisant voter les modèles ou en utilisant une autre agrégation.</a:t>
            </a:r>
          </a:p>
          <a:p>
            <a:pPr marL="0" indent="0">
              <a:buFont typeface="Lucida Grande" charset="0"/>
              <a:buNone/>
            </a:pPr>
            <a:endParaRPr lang="fr-FR" altLang="en-US" dirty="0"/>
          </a:p>
          <a:p>
            <a:r>
              <a:rPr lang="fr-FR" altLang="en-US" dirty="0"/>
              <a:t>On fait ça enfin de:</a:t>
            </a:r>
          </a:p>
          <a:p>
            <a:pPr lvl="1"/>
            <a:r>
              <a:rPr lang="fr-FR" altLang="en-US" dirty="0"/>
              <a:t>réduire le biais ou</a:t>
            </a:r>
          </a:p>
          <a:p>
            <a:pPr lvl="1"/>
            <a:r>
              <a:rPr lang="fr-FR" altLang="en-US" dirty="0"/>
              <a:t>réduire la variance </a:t>
            </a:r>
          </a:p>
          <a:p>
            <a:pPr lvl="1"/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57936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Bagging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Générer K ensembles d’entrainement par échantillonnage avec replacement dans le jeu de données.</a:t>
                </a:r>
              </a:p>
              <a:p>
                <a:pPr lvl="1"/>
                <a:r>
                  <a:rPr lang="fr-FR" altLang="en-US" dirty="0"/>
                  <a:t>Pour chaque ensemble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des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ensembles, entrainer un modèle </a:t>
                </a:r>
                <a:r>
                  <a:rPr lang="fr-FR" altLang="en-US" dirty="0" err="1"/>
                  <a:t>h</a:t>
                </a:r>
                <a:r>
                  <a:rPr lang="fr-FR" altLang="en-US" baseline="-25000" dirty="0" err="1"/>
                  <a:t>k</a:t>
                </a:r>
                <a:r>
                  <a:rPr lang="fr-FR" altLang="en-US" baseline="-25000" dirty="0"/>
                  <a:t> </a:t>
                </a:r>
                <a:r>
                  <a:rPr lang="fr-FR" altLang="en-US" dirty="0"/>
                  <a:t>. Tous les </a:t>
                </a:r>
                <a:r>
                  <a:rPr lang="fr-FR" altLang="en-US" dirty="0" err="1"/>
                  <a:t>h</a:t>
                </a:r>
                <a:r>
                  <a:rPr lang="fr-FR" altLang="en-US" baseline="-25000" dirty="0" err="1"/>
                  <a:t>k</a:t>
                </a:r>
                <a:r>
                  <a:rPr lang="fr-FR" altLang="en-US" dirty="0"/>
                  <a:t> utilisent le même type d’algorithme.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  <a:p>
                <a:r>
                  <a:rPr lang="fr-FR" altLang="en-US" dirty="0"/>
                  <a:t>A tendance à réduire le biais lorsqu’on a un petit jeu de données d’entrainement.</a:t>
                </a:r>
              </a:p>
              <a:p>
                <a:pPr marL="0" indent="0">
                  <a:buNone/>
                </a:pPr>
                <a:endParaRPr lang="fr-FR" altLang="en-US" dirty="0"/>
              </a:p>
              <a:p>
                <a:r>
                  <a:rPr lang="fr-FR" altLang="en-US" i="1" dirty="0" err="1"/>
                  <a:t>Random</a:t>
                </a:r>
                <a:r>
                  <a:rPr lang="fr-FR" altLang="en-US" i="1" dirty="0"/>
                  <a:t> Forest </a:t>
                </a:r>
                <a:r>
                  <a:rPr lang="fr-FR" altLang="en-US" dirty="0"/>
                  <a:t>est en quelque sorte une application de </a:t>
                </a:r>
                <a:r>
                  <a:rPr lang="fr-FR" altLang="en-US" i="1" dirty="0"/>
                  <a:t>bagging</a:t>
                </a:r>
                <a:r>
                  <a:rPr lang="fr-FR" altLang="en-US" dirty="0"/>
                  <a:t> aux arbres de décision à part qu’on varie aléatoirement le choix aléatoire des attributs plutôt que le choix d’ensemble d’entrainement.</a:t>
                </a:r>
              </a:p>
              <a:p>
                <a:pPr lvl="1"/>
                <a:r>
                  <a:rPr lang="fr-FR" altLang="en-US" dirty="0"/>
                  <a:t>À chaque nœud, on échantillonne un sous-ensemble d’attribue, et on choisi un attribut de cet ensemble l’attribut avec le plus de gain d’information.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blipFill>
                <a:blip r:embed="rId3"/>
                <a:stretch>
                  <a:fillRect l="-1429" t="-3383" r="-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93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err="1"/>
                  <a:t>Stacking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Entrainer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modèles différents (e.g., réseau de neurone + arbre de décision) sur le même jeu de données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r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387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Boosting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sz="2000" dirty="0"/>
                  <a:t>À chaque exemple du jeu de données, on associe un poids. </a:t>
                </a:r>
              </a:p>
              <a:p>
                <a:pPr lvl="1"/>
                <a:r>
                  <a:rPr lang="fr-FR" altLang="en-US" sz="2000" dirty="0"/>
                  <a:t>Au départ, les poids sont les mêmes pour chaque exemple.</a:t>
                </a:r>
              </a:p>
              <a:p>
                <a:pPr lvl="1"/>
                <a:r>
                  <a:rPr lang="fr-FR" altLang="en-US" sz="2000" dirty="0"/>
                  <a:t>Pour </a:t>
                </a:r>
                <a:r>
                  <a:rPr lang="fr-FR" altLang="en-US" sz="2000" i="1" dirty="0"/>
                  <a:t>i </a:t>
                </a:r>
                <a:r>
                  <a:rPr lang="fr-FR" altLang="en-US" sz="2000" dirty="0"/>
                  <a:t>de 1 à </a:t>
                </a:r>
                <a:r>
                  <a:rPr lang="fr-FR" altLang="en-US" sz="2000" i="1" dirty="0"/>
                  <a:t>K</a:t>
                </a:r>
                <a:r>
                  <a:rPr lang="fr-FR" altLang="en-US" sz="2000" dirty="0"/>
                  <a:t> modèles :</a:t>
                </a:r>
              </a:p>
              <a:p>
                <a:pPr lvl="2"/>
                <a:r>
                  <a:rPr lang="fr-FR" altLang="en-US" sz="2000" dirty="0"/>
                  <a:t>Générer un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lvl="2"/>
                <a:r>
                  <a:rPr lang="fr-FR" altLang="en-US" sz="2000" dirty="0"/>
                  <a:t>Mettre à jour les poids des exemples pour les biaiser en faveur des exemples mal classifiés</a:t>
                </a:r>
              </a:p>
              <a:p>
                <a:pPr lvl="1"/>
                <a:r>
                  <a:rPr lang="fr-FR" altLang="en-US" sz="2000" dirty="0"/>
                  <a:t>Chaque modèle reçoit un poids en fonction de sa performance. </a:t>
                </a:r>
              </a:p>
              <a:p>
                <a:pPr lvl="1"/>
                <a:r>
                  <a:rPr lang="fr-FR" altLang="en-US" sz="2000" i="1" dirty="0"/>
                  <a:t>h(x)</a:t>
                </a:r>
                <a:r>
                  <a:rPr lang="fr-FR" alt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altLang="en-US" sz="2000" b="0" i="1" baseline="-250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fr-FR" altLang="en-US" sz="2000" dirty="0"/>
                  <a:t>, </a:t>
                </a:r>
                <a:r>
                  <a:rPr lang="fr-FR" altLang="en-US" sz="2000" dirty="0" err="1"/>
                  <a:t>z</a:t>
                </a:r>
                <a:r>
                  <a:rPr lang="fr-FR" altLang="en-US" sz="2000" baseline="-25000" dirty="0" err="1"/>
                  <a:t>i</a:t>
                </a:r>
                <a:r>
                  <a:rPr lang="fr-FR" altLang="en-US" sz="2000" baseline="-25000" dirty="0"/>
                  <a:t> </a:t>
                </a:r>
                <a:r>
                  <a:rPr lang="fr-FR" altLang="en-US" sz="2000" dirty="0"/>
                  <a:t>étant le poids du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marL="457200" lvl="1" indent="0">
                  <a:buNone/>
                </a:pPr>
                <a:endParaRPr lang="fr-FR" altLang="en-US" sz="2000" dirty="0"/>
              </a:p>
              <a:p>
                <a:r>
                  <a:rPr lang="fr-FR" altLang="en-US" i="1" dirty="0"/>
                  <a:t>ADABOOST </a:t>
                </a:r>
                <a:r>
                  <a:rPr lang="fr-FR" altLang="en-US" dirty="0"/>
                  <a:t>est un algorithme très utilisé, basé sur cette technique. Il est utilisé le plus souvent avec les arbre de décision.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b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1947415"/>
                  </p:ext>
                </p:extLst>
              </p:nvPr>
            </p:nvGraphicFramePr>
            <p:xfrm>
              <a:off x="7814447" y="2201047"/>
              <a:ext cx="904103" cy="678077"/>
            </p:xfrm>
            <a:graphic>
              <a:graphicData uri="http://schemas.microsoft.com/office/powerpoint/2016/slidezoom">
                <pslz:sldZm>
                  <pslz:sldZmObj sldId="726" cId="806857235">
                    <pslz:zmPr id="{B2BC2D94-7D03-4E7F-83F7-5823857F386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4103" cy="6780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4447" y="2201047"/>
                <a:ext cx="904103" cy="6780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971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Optimisation d’</a:t>
            </a:r>
            <a:r>
              <a:rPr lang="fr-CA" altLang="ko-KR" dirty="0" err="1">
                <a:latin typeface="Arial" panose="020B0604020202020204" pitchFamily="34" charset="0"/>
              </a:rPr>
              <a:t>hyper-paramètres</a:t>
            </a:r>
            <a:endParaRPr lang="fr-CA" altLang="ko-KR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996"/>
            <a:ext cx="8534400" cy="45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Nous avons vu que les algorithmes d’apprentissage ont plusieurs hyperparamètres.</a:t>
            </a:r>
          </a:p>
          <a:p>
            <a:endParaRPr lang="fr-CA" altLang="en-US" dirty="0"/>
          </a:p>
          <a:p>
            <a:r>
              <a:rPr lang="fr-CA" altLang="en-US" dirty="0"/>
              <a:t>Le choix des hyperparamètres relève en quelque sorte d’essai et erreur.</a:t>
            </a:r>
          </a:p>
          <a:p>
            <a:endParaRPr lang="fr-CA" altLang="en-US" dirty="0"/>
          </a:p>
          <a:p>
            <a:r>
              <a:rPr lang="fr-CA" altLang="en-US" dirty="0"/>
              <a:t>C’est un problème d’optimisation en soi : recherche d’un configuration optimale des hyperparamètres.</a:t>
            </a:r>
          </a:p>
          <a:p>
            <a:endParaRPr lang="fr-CA" altLang="en-US" dirty="0"/>
          </a:p>
          <a:p>
            <a:r>
              <a:rPr lang="fr-CA" altLang="en-US" dirty="0"/>
              <a:t>La fonction objective n’étant pas différentiable, on ne peut pas utiliser la descente du gradient. </a:t>
            </a:r>
          </a:p>
          <a:p>
            <a:pPr lvl="1"/>
            <a:r>
              <a:rPr lang="fr-CA" altLang="en-US" dirty="0"/>
              <a:t>Nous verrons des algorithmes appropriés plus tard dans le cours (recherche locale)</a:t>
            </a:r>
          </a:p>
        </p:txBody>
      </p:sp>
    </p:spTree>
    <p:extLst>
      <p:ext uri="{BB962C8B-B14F-4D97-AF65-F5344CB8AC3E}">
        <p14:creationId xmlns:p14="http://schemas.microsoft.com/office/powerpoint/2010/main" val="2817923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L’IA et l’éthique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996"/>
            <a:ext cx="8534400" cy="45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en-US" dirty="0"/>
              <a:t>Dangers</a:t>
            </a:r>
          </a:p>
          <a:p>
            <a:pPr lvl="1"/>
            <a:r>
              <a:rPr lang="en-CA" altLang="en-US" dirty="0"/>
              <a:t>Militarisation</a:t>
            </a:r>
          </a:p>
          <a:p>
            <a:pPr lvl="1"/>
            <a:r>
              <a:rPr lang="en-CA" altLang="en-US" dirty="0"/>
              <a:t>Persuasion</a:t>
            </a:r>
          </a:p>
          <a:p>
            <a:pPr lvl="1"/>
            <a:r>
              <a:rPr lang="en-CA" altLang="en-US" dirty="0"/>
              <a:t>Surveillance</a:t>
            </a:r>
            <a:endParaRPr lang="fr-FR" altLang="en-US" dirty="0"/>
          </a:p>
          <a:p>
            <a:pPr lvl="1"/>
            <a:r>
              <a:rPr lang="fr-FR" altLang="en-US" dirty="0"/>
              <a:t>Impact de l’automatisation sur l’emploi </a:t>
            </a:r>
          </a:p>
          <a:p>
            <a:pPr lvl="1"/>
            <a:r>
              <a:rPr lang="fr-FR" altLang="en-US" dirty="0"/>
              <a:t>Sécurité des applications</a:t>
            </a:r>
          </a:p>
          <a:p>
            <a:pPr lvl="1"/>
            <a:r>
              <a:rPr lang="fr-FR" altLang="en-US" dirty="0"/>
              <a:t>Exploitation de l’IA par les menaces en cybersécurité</a:t>
            </a:r>
          </a:p>
          <a:p>
            <a:pPr lvl="1"/>
            <a:r>
              <a:rPr lang="fr-FR" altLang="en-US" dirty="0"/>
              <a:t>Iniquité</a:t>
            </a:r>
          </a:p>
          <a:p>
            <a:endParaRPr lang="fr-FR" altLang="en-US" dirty="0"/>
          </a:p>
          <a:p>
            <a:r>
              <a:rPr lang="fr-FR" altLang="en-US" dirty="0"/>
              <a:t>Explicabilité</a:t>
            </a:r>
          </a:p>
        </p:txBody>
      </p:sp>
    </p:spTree>
    <p:extLst>
      <p:ext uri="{BB962C8B-B14F-4D97-AF65-F5344CB8AC3E}">
        <p14:creationId xmlns:p14="http://schemas.microsoft.com/office/powerpoint/2010/main" val="2525625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 Froduald Kabanza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probabiliste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54040" y="4834342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45214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39E595-C23F-4975-BC48-622137693B5B}"/>
              </a:ext>
            </a:extLst>
          </p:cNvPr>
          <p:cNvSpPr txBox="1"/>
          <p:nvPr/>
        </p:nvSpPr>
        <p:spPr>
          <a:xfrm>
            <a:off x="292161" y="1344662"/>
            <a:ext cx="4721896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K-NN</a:t>
            </a:r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r>
              <a:rPr lang="en-CA" dirty="0"/>
              <a:t> avec le </a:t>
            </a:r>
            <a:r>
              <a:rPr lang="en-CA" dirty="0" err="1"/>
              <a:t>Percepron</a:t>
            </a:r>
            <a:endParaRPr lang="en-CA" dirty="0"/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logistique</a:t>
            </a:r>
            <a:r>
              <a:rPr lang="en-CA" dirty="0"/>
              <a:t> avec le Perceptron</a:t>
            </a:r>
          </a:p>
          <a:p>
            <a:r>
              <a:rPr lang="en-CA" dirty="0" err="1"/>
              <a:t>Réseau</a:t>
            </a:r>
            <a:r>
              <a:rPr lang="en-CA" dirty="0"/>
              <a:t> de neurones</a:t>
            </a:r>
          </a:p>
          <a:p>
            <a:r>
              <a:rPr lang="en-CA" dirty="0" err="1"/>
              <a:t>Abre</a:t>
            </a:r>
            <a:r>
              <a:rPr lang="en-CA" dirty="0"/>
              <a:t> de decision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28376C-BF10-4029-9D4A-8BC049E4E93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796252" y="2821990"/>
            <a:ext cx="423068" cy="64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4" ma:contentTypeDescription="Crée un document." ma:contentTypeScope="" ma:versionID="48f1aaf946932f85a809de6409ecb0ed">
  <xsd:schema xmlns:xsd="http://www.w3.org/2001/XMLSchema" xmlns:xs="http://www.w3.org/2001/XMLSchema" xmlns:p="http://schemas.microsoft.com/office/2006/metadata/properties" xmlns:ns2="c4b7b408-fd49-463c-9629-45ddafd118d0" targetNamespace="http://schemas.microsoft.com/office/2006/metadata/properties" ma:root="true" ma:fieldsID="2669b3a98a8647dd761bf9332bf988ca" ns2:_="">
    <xsd:import namespace="c4b7b408-fd49-463c-9629-45ddafd11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062E52-EE9C-4391-94D2-85403320D0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10254</TotalTime>
  <Words>865</Words>
  <Application>Microsoft Office PowerPoint</Application>
  <PresentationFormat>On-screen Show (4:3)</PresentationFormat>
  <Paragraphs>144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Lucida Grande</vt:lpstr>
      <vt:lpstr>Times New Roman</vt:lpstr>
      <vt:lpstr>Wingdings</vt:lpstr>
      <vt:lpstr>ift615</vt:lpstr>
      <vt:lpstr>IFT 615 – Intelligence Artificielle Hiver 2022  Enjeux liés au développement d’applications d’apprentissage automatique</vt:lpstr>
      <vt:lpstr>Sujets couverts par cette leçon</vt:lpstr>
      <vt:lpstr>Apprentissage ensembliste (ensemble learning)</vt:lpstr>
      <vt:lpstr>Apprentissage ensembliste (ensemble learning)</vt:lpstr>
      <vt:lpstr>Apprentissage ensembliste (ensemble learning)</vt:lpstr>
      <vt:lpstr>Apprentissage ensembliste (ensemble learning)</vt:lpstr>
      <vt:lpstr>Optimisation d’hyper-paramètres</vt:lpstr>
      <vt:lpstr>L’IA et l’éthique</vt:lpstr>
      <vt:lpstr>Sujets couverts par le cours</vt:lpstr>
      <vt:lpstr>Vous devriez être capable de...</vt:lpstr>
      <vt:lpstr>Illustration de Boosting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2022-05-30T11:19:55Z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0x010100EF398C2335D0F84983C7D080881264B1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