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21"/>
  </p:notesMasterIdLst>
  <p:sldIdLst>
    <p:sldId id="256" r:id="rId4"/>
    <p:sldId id="258" r:id="rId5"/>
    <p:sldId id="264" r:id="rId6"/>
    <p:sldId id="288" r:id="rId7"/>
    <p:sldId id="301" r:id="rId8"/>
    <p:sldId id="289" r:id="rId9"/>
    <p:sldId id="300" r:id="rId10"/>
    <p:sldId id="303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2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5" autoAdjust="0"/>
  </p:normalViewPr>
  <p:slideViewPr>
    <p:cSldViewPr>
      <p:cViewPr varScale="1">
        <p:scale>
          <a:sx n="77" d="100"/>
          <a:sy n="77" d="100"/>
        </p:scale>
        <p:origin x="2060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36A51171-A7C2-4B7D-928F-CEFE6F5D711A}"/>
    <pc:docChg chg="custSel modSld">
      <pc:chgData name="Froduald Kabanza" userId="edf393d0-642b-4b9e-8c75-f62133241689" providerId="ADAL" clId="{36A51171-A7C2-4B7D-928F-CEFE6F5D711A}" dt="2023-03-08T22:26:55.234" v="870" actId="20577"/>
      <pc:docMkLst>
        <pc:docMk/>
      </pc:docMkLst>
      <pc:sldChg chg="modSp mod">
        <pc:chgData name="Froduald Kabanza" userId="edf393d0-642b-4b9e-8c75-f62133241689" providerId="ADAL" clId="{36A51171-A7C2-4B7D-928F-CEFE6F5D711A}" dt="2023-03-08T22:16:18.279" v="13" actId="20577"/>
        <pc:sldMkLst>
          <pc:docMk/>
          <pc:sldMk cId="2570024942" sldId="256"/>
        </pc:sldMkLst>
        <pc:spChg chg="mod">
          <ac:chgData name="Froduald Kabanza" userId="edf393d0-642b-4b9e-8c75-f62133241689" providerId="ADAL" clId="{36A51171-A7C2-4B7D-928F-CEFE6F5D711A}" dt="2023-03-08T22:16:13.040" v="12" actId="20577"/>
          <ac:spMkLst>
            <pc:docMk/>
            <pc:sldMk cId="2570024942" sldId="256"/>
            <ac:spMk id="5" creationId="{00000000-0000-0000-0000-000000000000}"/>
          </ac:spMkLst>
        </pc:spChg>
        <pc:spChg chg="mod">
          <ac:chgData name="Froduald Kabanza" userId="edf393d0-642b-4b9e-8c75-f62133241689" providerId="ADAL" clId="{36A51171-A7C2-4B7D-928F-CEFE6F5D711A}" dt="2023-03-08T22:16:18.279" v="13" actId="20577"/>
          <ac:spMkLst>
            <pc:docMk/>
            <pc:sldMk cId="2570024942" sldId="256"/>
            <ac:spMk id="5123" creationId="{00000000-0000-0000-0000-000000000000}"/>
          </ac:spMkLst>
        </pc:spChg>
      </pc:sldChg>
      <pc:sldChg chg="modSp mod">
        <pc:chgData name="Froduald Kabanza" userId="edf393d0-642b-4b9e-8c75-f62133241689" providerId="ADAL" clId="{36A51171-A7C2-4B7D-928F-CEFE6F5D711A}" dt="2023-03-08T22:16:41.265" v="31" actId="20577"/>
        <pc:sldMkLst>
          <pc:docMk/>
          <pc:sldMk cId="1251089782" sldId="264"/>
        </pc:sldMkLst>
        <pc:spChg chg="mod">
          <ac:chgData name="Froduald Kabanza" userId="edf393d0-642b-4b9e-8c75-f62133241689" providerId="ADAL" clId="{36A51171-A7C2-4B7D-928F-CEFE6F5D711A}" dt="2023-03-08T22:16:30.234" v="14" actId="1076"/>
          <ac:spMkLst>
            <pc:docMk/>
            <pc:sldMk cId="1251089782" sldId="264"/>
            <ac:spMk id="28" creationId="{00000000-0000-0000-0000-000000000000}"/>
          </ac:spMkLst>
        </pc:spChg>
        <pc:spChg chg="mod">
          <ac:chgData name="Froduald Kabanza" userId="edf393d0-642b-4b9e-8c75-f62133241689" providerId="ADAL" clId="{36A51171-A7C2-4B7D-928F-CEFE6F5D711A}" dt="2023-03-08T22:16:41.265" v="31" actId="20577"/>
          <ac:spMkLst>
            <pc:docMk/>
            <pc:sldMk cId="1251089782" sldId="264"/>
            <ac:spMk id="12290" creationId="{00000000-0000-0000-0000-000000000000}"/>
          </ac:spMkLst>
        </pc:spChg>
      </pc:sldChg>
      <pc:sldChg chg="modSp mod">
        <pc:chgData name="Froduald Kabanza" userId="edf393d0-642b-4b9e-8c75-f62133241689" providerId="ADAL" clId="{36A51171-A7C2-4B7D-928F-CEFE6F5D711A}" dt="2023-03-08T22:26:55.234" v="870" actId="20577"/>
        <pc:sldMkLst>
          <pc:docMk/>
          <pc:sldMk cId="1359767626" sldId="279"/>
        </pc:sldMkLst>
        <pc:spChg chg="mod">
          <ac:chgData name="Froduald Kabanza" userId="edf393d0-642b-4b9e-8c75-f62133241689" providerId="ADAL" clId="{36A51171-A7C2-4B7D-928F-CEFE6F5D711A}" dt="2023-03-08T22:26:55.234" v="870" actId="20577"/>
          <ac:spMkLst>
            <pc:docMk/>
            <pc:sldMk cId="1359767626" sldId="279"/>
            <ac:spMk id="5123" creationId="{00000000-0000-0000-0000-000000000000}"/>
          </ac:spMkLst>
        </pc:spChg>
        <pc:spChg chg="mod">
          <ac:chgData name="Froduald Kabanza" userId="edf393d0-642b-4b9e-8c75-f62133241689" providerId="ADAL" clId="{36A51171-A7C2-4B7D-928F-CEFE6F5D711A}" dt="2023-03-08T22:23:54.057" v="572" actId="14100"/>
          <ac:spMkLst>
            <pc:docMk/>
            <pc:sldMk cId="1359767626" sldId="279"/>
            <ac:spMk id="27650" creationId="{00000000-0000-0000-0000-000000000000}"/>
          </ac:spMkLst>
        </pc:spChg>
      </pc:sldChg>
      <pc:sldChg chg="modSp mod">
        <pc:chgData name="Froduald Kabanza" userId="edf393d0-642b-4b9e-8c75-f62133241689" providerId="ADAL" clId="{36A51171-A7C2-4B7D-928F-CEFE6F5D711A}" dt="2023-03-08T22:18:39.506" v="101" actId="113"/>
        <pc:sldMkLst>
          <pc:docMk/>
          <pc:sldMk cId="3255853501" sldId="302"/>
        </pc:sldMkLst>
        <pc:spChg chg="mod">
          <ac:chgData name="Froduald Kabanza" userId="edf393d0-642b-4b9e-8c75-f62133241689" providerId="ADAL" clId="{36A51171-A7C2-4B7D-928F-CEFE6F5D711A}" dt="2023-03-08T22:18:39.506" v="101" actId="113"/>
          <ac:spMkLst>
            <pc:docMk/>
            <pc:sldMk cId="3255853501" sldId="302"/>
            <ac:spMk id="122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41805-91C2-4159-AFC1-FCDAD62D6F1C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ABC67-33F5-4122-9803-EEEB0841A2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85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285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Ici</a:t>
            </a:r>
            <a:r>
              <a:rPr lang="en-CA" dirty="0"/>
              <a:t> non plus</a:t>
            </a:r>
            <a:r>
              <a:rPr lang="en-CA" baseline="0" dirty="0"/>
              <a:t>, nous ne </a:t>
            </a:r>
            <a:r>
              <a:rPr lang="en-CA" baseline="0" dirty="0" err="1"/>
              <a:t>traitons</a:t>
            </a:r>
            <a:r>
              <a:rPr lang="en-CA" baseline="0" dirty="0"/>
              <a:t> pas </a:t>
            </a:r>
            <a:r>
              <a:rPr lang="en-CA" baseline="0" dirty="0" err="1"/>
              <a:t>l’évitement</a:t>
            </a:r>
            <a:r>
              <a:rPr lang="en-CA" baseline="0" dirty="0"/>
              <a:t> de collision avec les obstacles. Nous </a:t>
            </a:r>
            <a:r>
              <a:rPr lang="en-CA" baseline="0" dirty="0" err="1"/>
              <a:t>supposons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cela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fait au </a:t>
            </a:r>
            <a:r>
              <a:rPr lang="en-CA" baseline="0" dirty="0" err="1"/>
              <a:t>niveau</a:t>
            </a:r>
            <a:r>
              <a:rPr lang="en-CA" baseline="0" dirty="0"/>
              <a:t> des actions primitives.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56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03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342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774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2F7A8D-A72E-4DB4-A48A-DF7A88C7012F}" type="datetime2">
              <a:rPr lang="fr-FR" altLang="en-US" sz="1300"/>
              <a:pPr eaLnBrk="1" hangingPunct="1">
                <a:spcBef>
                  <a:spcPct val="0"/>
                </a:spcBef>
              </a:pPr>
              <a:t>mercredi 8 mars 2023</a:t>
            </a:fld>
            <a:endParaRPr lang="fr-FR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151797-FDB5-4CD5-B1B5-0E241A574ABF}" type="datetime2">
              <a:rPr lang="fr-FR" altLang="en-US" sz="1300"/>
              <a:pPr eaLnBrk="1" hangingPunct="1">
                <a:spcBef>
                  <a:spcPct val="0"/>
                </a:spcBef>
              </a:pPr>
              <a:t>mercredi 8 mars 2023</a:t>
            </a:fld>
            <a:endParaRPr lang="fr-FR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1499799" cy="6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5" tIns="45708" rIns="91415" bIns="45708"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1A20F5-602D-4D56-9589-46BDB45185DC}" type="datetime2">
              <a:rPr lang="fr-FR" altLang="en-US" sz="1300"/>
              <a:pPr eaLnBrk="1" hangingPunct="1">
                <a:spcBef>
                  <a:spcPct val="0"/>
                </a:spcBef>
              </a:pPr>
              <a:t>mercredi 8 mars 2023</a:t>
            </a:fld>
            <a:endParaRPr lang="fr-FR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dirty="0"/>
              <a:t>Le modèle ne décrit pas les capteurs puisque l’environnement est déterministe.</a:t>
            </a:r>
            <a:r>
              <a:rPr lang="en-CA" sz="1200" baseline="0" dirty="0"/>
              <a:t> </a:t>
            </a:r>
            <a:r>
              <a:rPr lang="en-CA" sz="1200" baseline="0" dirty="0" err="1"/>
              <a:t>L’agent</a:t>
            </a:r>
            <a:r>
              <a:rPr lang="en-CA" sz="1200" baseline="0" dirty="0"/>
              <a:t> </a:t>
            </a:r>
            <a:r>
              <a:rPr lang="en-CA" sz="1200" baseline="0" dirty="0" err="1"/>
              <a:t>est</a:t>
            </a:r>
            <a:r>
              <a:rPr lang="en-CA" sz="1200" baseline="0" dirty="0"/>
              <a:t> le </a:t>
            </a:r>
            <a:r>
              <a:rPr lang="en-CA" sz="1200" baseline="0" dirty="0" err="1"/>
              <a:t>seul</a:t>
            </a:r>
            <a:r>
              <a:rPr lang="en-CA" sz="1200" baseline="0" dirty="0"/>
              <a:t> </a:t>
            </a:r>
            <a:r>
              <a:rPr lang="en-CA" sz="1200" baseline="0" dirty="0" err="1"/>
              <a:t>acteur</a:t>
            </a:r>
            <a:r>
              <a:rPr lang="en-CA" sz="1200" baseline="0" dirty="0"/>
              <a:t> du </a:t>
            </a:r>
            <a:r>
              <a:rPr lang="en-CA" sz="1200" baseline="0" dirty="0" err="1"/>
              <a:t>changement</a:t>
            </a:r>
            <a:r>
              <a:rPr lang="en-CA" sz="1200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aseline="0" dirty="0"/>
              <a:t>Pour les </a:t>
            </a:r>
            <a:r>
              <a:rPr lang="en-CA" sz="1200" baseline="0" dirty="0" err="1"/>
              <a:t>mêmes</a:t>
            </a:r>
            <a:r>
              <a:rPr lang="en-CA" sz="1200" baseline="0" dirty="0"/>
              <a:t> raisons, le plan </a:t>
            </a:r>
            <a:r>
              <a:rPr lang="en-CA" sz="1200" baseline="0" dirty="0" err="1"/>
              <a:t>est</a:t>
            </a:r>
            <a:r>
              <a:rPr lang="en-CA" sz="1200" baseline="0" dirty="0"/>
              <a:t> </a:t>
            </a:r>
            <a:r>
              <a:rPr lang="en-CA" sz="1200" baseline="0" dirty="0" err="1"/>
              <a:t>une</a:t>
            </a:r>
            <a:r>
              <a:rPr lang="en-CA" sz="1200" baseline="0" dirty="0"/>
              <a:t> </a:t>
            </a:r>
            <a:r>
              <a:rPr lang="en-CA" sz="1200" baseline="0" dirty="0" err="1"/>
              <a:t>séquence</a:t>
            </a:r>
            <a:r>
              <a:rPr lang="en-CA" sz="1200" baseline="0" dirty="0"/>
              <a:t> </a:t>
            </a:r>
            <a:r>
              <a:rPr lang="en-CA" sz="1200" baseline="0" dirty="0" err="1"/>
              <a:t>d’actions</a:t>
            </a:r>
            <a:r>
              <a:rPr lang="en-CA" sz="1200" baseline="0" dirty="0"/>
              <a:t>.</a:t>
            </a:r>
            <a:endParaRPr lang="fr-CA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4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151797-FDB5-4CD5-B1B5-0E241A574ABF}" type="datetime2">
              <a:rPr lang="fr-FR" altLang="en-US" sz="1300"/>
              <a:pPr eaLnBrk="1" hangingPunct="1">
                <a:spcBef>
                  <a:spcPct val="0"/>
                </a:spcBef>
              </a:pPr>
              <a:t>mercredi 8 mars 2023</a:t>
            </a:fld>
            <a:endParaRPr lang="fr-FR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2308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On dit au robot quoi faire (le but) </a:t>
            </a:r>
          </a:p>
          <a:p>
            <a:pPr eaLnBrk="1" hangingPunct="1"/>
            <a:r>
              <a:rPr lang="fr-FR" altLang="en-US" dirty="0"/>
              <a:t>      Exemple: Livrer des colis</a:t>
            </a:r>
          </a:p>
          <a:p>
            <a:pPr eaLnBrk="1" hangingPunct="1"/>
            <a:r>
              <a:rPr lang="fr-FR" altLang="en-US" dirty="0"/>
              <a:t>Le comportement pour accomplir le but n’est pas codé d’avance</a:t>
            </a:r>
          </a:p>
          <a:p>
            <a:pPr eaLnBrk="1" hangingPunct="1"/>
            <a:r>
              <a:rPr lang="fr-FR" altLang="en-US" dirty="0"/>
              <a:t>         Le robot utilise un planificateur pour déterminer le comportement</a:t>
            </a:r>
          </a:p>
          <a:p>
            <a:pPr eaLnBrk="1" hangingPunct="1"/>
            <a:r>
              <a:rPr lang="fr-FR" altLang="en-US" dirty="0"/>
              <a:t>C’est quoi un comportement au juste?</a:t>
            </a:r>
          </a:p>
          <a:p>
            <a:pPr eaLnBrk="1" hangingPunct="1"/>
            <a:r>
              <a:rPr lang="fr-FR" altLang="en-US" dirty="0"/>
              <a:t>       Une séquence d’actions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 err="1"/>
              <a:t>Que</a:t>
            </a:r>
            <a:r>
              <a:rPr lang="en-CA" altLang="en-US" dirty="0"/>
              <a:t> </a:t>
            </a:r>
            <a:r>
              <a:rPr lang="en-CA" altLang="en-US" dirty="0" err="1"/>
              <a:t>veulent</a:t>
            </a:r>
            <a:r>
              <a:rPr lang="en-CA" altLang="en-US" baseline="0" dirty="0"/>
              <a:t> dire les </a:t>
            </a:r>
            <a:r>
              <a:rPr lang="en-CA" altLang="en-US" baseline="0" dirty="0" err="1"/>
              <a:t>hypothèses</a:t>
            </a:r>
            <a:r>
              <a:rPr lang="en-CA" altLang="en-US" baseline="0" dirty="0"/>
              <a:t> </a:t>
            </a:r>
            <a:r>
              <a:rPr lang="en-CA" altLang="en-US" baseline="0" dirty="0" err="1"/>
              <a:t>détermiste</a:t>
            </a:r>
            <a:r>
              <a:rPr lang="en-CA" altLang="en-US" baseline="0" dirty="0"/>
              <a:t> et </a:t>
            </a:r>
            <a:r>
              <a:rPr lang="en-CA" altLang="en-US" baseline="0" dirty="0" err="1"/>
              <a:t>complétement</a:t>
            </a:r>
            <a:r>
              <a:rPr lang="en-CA" altLang="en-US" baseline="0" dirty="0"/>
              <a:t> observable </a:t>
            </a:r>
            <a:r>
              <a:rPr lang="en-CA" altLang="en-US" baseline="0" dirty="0" err="1"/>
              <a:t>ici</a:t>
            </a:r>
            <a:r>
              <a:rPr lang="en-CA" altLang="en-US" baseline="0" dirty="0"/>
              <a:t>?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8794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Pour</a:t>
            </a:r>
            <a:r>
              <a:rPr lang="en-CA" baseline="0" dirty="0"/>
              <a:t> </a:t>
            </a:r>
            <a:r>
              <a:rPr lang="en-CA" baseline="0" dirty="0" err="1"/>
              <a:t>l’instant</a:t>
            </a:r>
            <a:r>
              <a:rPr lang="en-CA" baseline="0" dirty="0"/>
              <a:t>, nous ne </a:t>
            </a:r>
            <a:r>
              <a:rPr lang="en-CA" baseline="0" dirty="0" err="1"/>
              <a:t>traitons</a:t>
            </a:r>
            <a:r>
              <a:rPr lang="en-CA" baseline="0" dirty="0"/>
              <a:t> pas </a:t>
            </a:r>
            <a:r>
              <a:rPr lang="en-CA" baseline="0" dirty="0" err="1"/>
              <a:t>l’évitement</a:t>
            </a:r>
            <a:r>
              <a:rPr lang="en-CA" baseline="0" dirty="0"/>
              <a:t> de collision avec les obstacles. Nous </a:t>
            </a:r>
            <a:r>
              <a:rPr lang="en-CA" baseline="0" dirty="0" err="1"/>
              <a:t>supposons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cela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fait au </a:t>
            </a:r>
            <a:r>
              <a:rPr lang="en-CA" baseline="0" dirty="0" err="1"/>
              <a:t>niveau</a:t>
            </a:r>
            <a:r>
              <a:rPr lang="en-CA" baseline="0" dirty="0"/>
              <a:t> des actions primitives.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81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Pour</a:t>
            </a:r>
            <a:r>
              <a:rPr lang="en-CA" baseline="0" dirty="0"/>
              <a:t> </a:t>
            </a:r>
            <a:r>
              <a:rPr lang="en-CA" baseline="0" dirty="0" err="1"/>
              <a:t>l’instant</a:t>
            </a:r>
            <a:r>
              <a:rPr lang="en-CA" baseline="0" dirty="0"/>
              <a:t>, nous ne </a:t>
            </a:r>
            <a:r>
              <a:rPr lang="en-CA" baseline="0" dirty="0" err="1"/>
              <a:t>traitons</a:t>
            </a:r>
            <a:r>
              <a:rPr lang="en-CA" baseline="0" dirty="0"/>
              <a:t> pas </a:t>
            </a:r>
            <a:r>
              <a:rPr lang="en-CA" baseline="0" dirty="0" err="1"/>
              <a:t>l’évitement</a:t>
            </a:r>
            <a:r>
              <a:rPr lang="en-CA" baseline="0" dirty="0"/>
              <a:t> de collision avec les obstacles. Nous </a:t>
            </a:r>
            <a:r>
              <a:rPr lang="en-CA" baseline="0" dirty="0" err="1"/>
              <a:t>supposons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cela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fait au </a:t>
            </a:r>
            <a:r>
              <a:rPr lang="en-CA" baseline="0" dirty="0" err="1"/>
              <a:t>niveau</a:t>
            </a:r>
            <a:r>
              <a:rPr lang="en-CA" baseline="0" dirty="0"/>
              <a:t> des actions primitives.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1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Click to </a:t>
            </a:r>
            <a:r>
              <a:rPr lang="fr-CA" noProof="0" dirty="0" err="1"/>
              <a:t>edit</a:t>
            </a:r>
            <a:r>
              <a:rPr lang="fr-CA" noProof="0" dirty="0"/>
              <a:t> Master </a:t>
            </a:r>
            <a:r>
              <a:rPr lang="fr-CA" noProof="0" dirty="0" err="1"/>
              <a:t>title</a:t>
            </a:r>
            <a:r>
              <a:rPr lang="fr-CA" noProof="0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Click to </a:t>
            </a:r>
            <a:r>
              <a:rPr lang="fr-CA" noProof="0" dirty="0" err="1"/>
              <a:t>edit</a:t>
            </a:r>
            <a:r>
              <a:rPr lang="fr-CA" noProof="0" dirty="0"/>
              <a:t> Master </a:t>
            </a:r>
            <a:r>
              <a:rPr lang="fr-CA" noProof="0" dirty="0" err="1"/>
              <a:t>subtitle</a:t>
            </a:r>
            <a:r>
              <a:rPr lang="fr-CA" noProof="0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1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Click to </a:t>
            </a:r>
            <a:r>
              <a:rPr lang="fr-CA" noProof="0" dirty="0" err="1"/>
              <a:t>edit</a:t>
            </a:r>
            <a:r>
              <a:rPr lang="fr-CA" noProof="0" dirty="0"/>
              <a:t> Master </a:t>
            </a:r>
            <a:r>
              <a:rPr lang="fr-CA" noProof="0" dirty="0" err="1"/>
              <a:t>title</a:t>
            </a:r>
            <a:r>
              <a:rPr lang="fr-CA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buSzPct val="150000"/>
              <a:defRPr b="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buSzPct val="150000"/>
              <a:defRPr/>
            </a:lvl2pPr>
            <a:lvl3pPr marL="1143000" indent="-228600">
              <a:buClr>
                <a:schemeClr val="tx2"/>
              </a:buClr>
              <a:buSzPct val="15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fr-CA" noProof="0" dirty="0"/>
              <a:t>Click to </a:t>
            </a:r>
            <a:r>
              <a:rPr lang="fr-CA" noProof="0" dirty="0" err="1"/>
              <a:t>edit</a:t>
            </a:r>
            <a:r>
              <a:rPr lang="fr-CA" noProof="0" dirty="0"/>
              <a:t> Master </a:t>
            </a:r>
            <a:r>
              <a:rPr lang="fr-CA" noProof="0" dirty="0" err="1"/>
              <a:t>text</a:t>
            </a:r>
            <a:r>
              <a:rPr lang="fr-CA" noProof="0" dirty="0"/>
              <a:t> styles</a:t>
            </a:r>
          </a:p>
          <a:p>
            <a:pPr lvl="1"/>
            <a:r>
              <a:rPr lang="fr-CA" noProof="0" dirty="0"/>
              <a:t>Second </a:t>
            </a:r>
            <a:r>
              <a:rPr lang="fr-CA" noProof="0" dirty="0" err="1"/>
              <a:t>level</a:t>
            </a:r>
            <a:endParaRPr lang="fr-CA" noProof="0" dirty="0"/>
          </a:p>
          <a:p>
            <a:pPr lvl="2"/>
            <a:r>
              <a:rPr lang="fr-CA" noProof="0" dirty="0" err="1"/>
              <a:t>Third</a:t>
            </a:r>
            <a:r>
              <a:rPr lang="fr-CA" noProof="0" dirty="0"/>
              <a:t> </a:t>
            </a:r>
            <a:r>
              <a:rPr lang="fr-CA" noProof="0" dirty="0" err="1"/>
              <a:t>level</a:t>
            </a:r>
            <a:endParaRPr lang="fr-CA" noProof="0" dirty="0"/>
          </a:p>
          <a:p>
            <a:pPr lvl="3"/>
            <a:r>
              <a:rPr lang="fr-CA" noProof="0" dirty="0" err="1"/>
              <a:t>Fourth</a:t>
            </a:r>
            <a:r>
              <a:rPr lang="fr-CA" noProof="0" dirty="0"/>
              <a:t> </a:t>
            </a:r>
            <a:r>
              <a:rPr lang="fr-CA" noProof="0" dirty="0" err="1"/>
              <a:t>level</a:t>
            </a:r>
            <a:endParaRPr lang="fr-CA" noProof="0" dirty="0"/>
          </a:p>
          <a:p>
            <a:pPr lvl="4"/>
            <a:r>
              <a:rPr lang="fr-CA" noProof="0" dirty="0" err="1"/>
              <a:t>Fifth</a:t>
            </a:r>
            <a:r>
              <a:rPr lang="fr-CA" noProof="0" dirty="0"/>
              <a:t> </a:t>
            </a:r>
            <a:r>
              <a:rPr lang="fr-CA" noProof="0" dirty="0" err="1"/>
              <a:t>level</a:t>
            </a:r>
            <a:endParaRPr lang="fr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Froduald Kabanza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Froduald Kabanza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noProof="0" dirty="0"/>
              <a:t>Click to </a:t>
            </a:r>
            <a:r>
              <a:rPr lang="fr-CA" noProof="0" dirty="0" err="1"/>
              <a:t>edit</a:t>
            </a:r>
            <a:r>
              <a:rPr lang="fr-CA" noProof="0" dirty="0"/>
              <a:t> Master </a:t>
            </a:r>
            <a:r>
              <a:rPr lang="fr-CA" noProof="0" dirty="0" err="1"/>
              <a:t>title</a:t>
            </a:r>
            <a:r>
              <a:rPr lang="fr-CA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noProof="0" dirty="0"/>
              <a:t>Click to </a:t>
            </a:r>
            <a:r>
              <a:rPr lang="fr-CA" noProof="0" dirty="0" err="1"/>
              <a:t>edit</a:t>
            </a:r>
            <a:r>
              <a:rPr lang="fr-CA" noProof="0" dirty="0"/>
              <a:t> Master </a:t>
            </a:r>
            <a:r>
              <a:rPr lang="fr-CA" noProof="0" dirty="0" err="1"/>
              <a:t>text</a:t>
            </a:r>
            <a:r>
              <a:rPr lang="fr-CA" noProof="0" dirty="0"/>
              <a:t> styles</a:t>
            </a:r>
          </a:p>
          <a:p>
            <a:pPr lvl="1"/>
            <a:r>
              <a:rPr lang="fr-CA" noProof="0" dirty="0"/>
              <a:t>Second </a:t>
            </a:r>
            <a:r>
              <a:rPr lang="fr-CA" noProof="0" dirty="0" err="1"/>
              <a:t>level</a:t>
            </a:r>
            <a:endParaRPr lang="fr-CA" noProof="0" dirty="0"/>
          </a:p>
          <a:p>
            <a:pPr lvl="2"/>
            <a:r>
              <a:rPr lang="fr-CA" noProof="0" dirty="0" err="1"/>
              <a:t>Third</a:t>
            </a:r>
            <a:r>
              <a:rPr lang="fr-CA" noProof="0" dirty="0"/>
              <a:t> </a:t>
            </a:r>
            <a:r>
              <a:rPr lang="fr-CA" noProof="0" dirty="0" err="1"/>
              <a:t>level</a:t>
            </a:r>
            <a:endParaRPr lang="fr-CA" noProof="0" dirty="0"/>
          </a:p>
          <a:p>
            <a:pPr lvl="3"/>
            <a:r>
              <a:rPr lang="fr-CA" noProof="0" dirty="0" err="1"/>
              <a:t>Fourth</a:t>
            </a:r>
            <a:r>
              <a:rPr lang="fr-CA" noProof="0" dirty="0"/>
              <a:t> </a:t>
            </a:r>
            <a:r>
              <a:rPr lang="fr-CA" noProof="0" dirty="0" err="1"/>
              <a:t>level</a:t>
            </a:r>
            <a:endParaRPr lang="fr-CA" noProof="0" dirty="0"/>
          </a:p>
          <a:p>
            <a:pPr lvl="4"/>
            <a:r>
              <a:rPr lang="fr-CA" noProof="0" dirty="0" err="1"/>
              <a:t>Fifth</a:t>
            </a:r>
            <a:r>
              <a:rPr lang="fr-CA" noProof="0" dirty="0"/>
              <a:t> </a:t>
            </a:r>
            <a:r>
              <a:rPr lang="fr-CA" noProof="0" dirty="0" err="1"/>
              <a:t>level</a:t>
            </a:r>
            <a:endParaRPr lang="fr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Froduald Kabanza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ditor.planning.domain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nsys2.github.io/" TargetMode="External"/><Relationship Id="rId5" Type="http://schemas.openxmlformats.org/officeDocument/2006/relationships/hyperlink" Target="http://ipc.icaps-conference.org/" TargetMode="External"/><Relationship Id="rId4" Type="http://schemas.openxmlformats.org/officeDocument/2006/relationships/hyperlink" Target="http://users.cecs.anu.edu.au/~patrik/pddlman/writing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ecs.anu.edu.au/~patrik/pddlman/wri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ir.org/media/1129/live-1129-2132-jair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900"/>
            <a:ext cx="7772400" cy="1143000"/>
          </a:xfrm>
        </p:spPr>
        <p:txBody>
          <a:bodyPr anchor="t">
            <a:normAutofit fontScale="90000"/>
          </a:bodyPr>
          <a:lstStyle/>
          <a:p>
            <a:pPr eaLnBrk="1" hangingPunct="1">
              <a:defRPr/>
            </a:pPr>
            <a:r>
              <a:rPr lang="fr-CA" sz="2900" b="1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rPr>
              <a:t>IFT 608 / IFT 702 </a:t>
            </a:r>
            <a:br>
              <a:rPr lang="fr-CA" sz="2900" b="1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fr-CA" sz="2900" b="1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rPr>
              <a:t>Planification en intelligence artificielle</a:t>
            </a:r>
            <a:br>
              <a:rPr lang="fr-CA" sz="1800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rPr>
            </a:br>
            <a:br>
              <a:rPr lang="fr-CA" sz="2200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fr-CA" altLang="ko-KR" sz="2400" b="1" dirty="0">
                <a:solidFill>
                  <a:schemeClr val="tx2"/>
                </a:solidFill>
                <a:latin typeface="Garamond" pitchFamily="18" charset="0"/>
                <a:ea typeface="굴림" pitchFamily="34" charset="-127"/>
              </a:rPr>
              <a:t>Langage PDDL</a:t>
            </a:r>
            <a:endParaRPr lang="fr-CA" altLang="en-US" sz="24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CA" altLang="en-US" sz="2200" dirty="0">
                <a:solidFill>
                  <a:schemeClr val="tx1"/>
                </a:solidFill>
                <a:ea typeface="ＭＳ Ｐゴシック" pitchFamily="34" charset="-128"/>
              </a:rPr>
              <a:t>Froduald Kabanza</a:t>
            </a:r>
          </a:p>
          <a:p>
            <a:pPr eaLnBrk="1" hangingPunct="1"/>
            <a:r>
              <a:rPr lang="fr-CA" altLang="en-US" sz="2200" dirty="0">
                <a:solidFill>
                  <a:schemeClr val="tx1"/>
                </a:solidFill>
                <a:ea typeface="ＭＳ Ｐゴシック" pitchFamily="34" charset="-128"/>
              </a:rPr>
              <a:t>Département d</a:t>
            </a:r>
            <a:r>
              <a:rPr lang="fr-CA" altLang="fr-FR" sz="2200" dirty="0">
                <a:solidFill>
                  <a:schemeClr val="tx1"/>
                </a:solidFill>
                <a:ea typeface="ＭＳ Ｐゴシック" pitchFamily="34" charset="-128"/>
              </a:rPr>
              <a:t>’</a:t>
            </a:r>
            <a:r>
              <a:rPr lang="fr-CA" altLang="en-US" sz="2200" dirty="0">
                <a:solidFill>
                  <a:schemeClr val="tx1"/>
                </a:solidFill>
                <a:ea typeface="ＭＳ Ｐゴシック" pitchFamily="34" charset="-128"/>
              </a:rPr>
              <a:t>informatique</a:t>
            </a:r>
          </a:p>
          <a:p>
            <a:pPr eaLnBrk="1" hangingPunct="1"/>
            <a:r>
              <a:rPr lang="fr-CA" altLang="en-US" sz="2200" dirty="0">
                <a:solidFill>
                  <a:schemeClr val="tx1"/>
                </a:solidFill>
                <a:ea typeface="ＭＳ Ｐゴシック" pitchFamily="34" charset="-128"/>
              </a:rPr>
              <a:t>Université de Sherbrooke</a:t>
            </a:r>
          </a:p>
        </p:txBody>
      </p:sp>
    </p:spTree>
    <p:extLst>
      <p:ext uri="{BB962C8B-B14F-4D97-AF65-F5344CB8AC3E}">
        <p14:creationId xmlns:p14="http://schemas.microsoft.com/office/powerpoint/2010/main" val="257002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254000"/>
            <a:ext cx="8683625" cy="485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Exemple pour la livraison de colis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488" y="4514850"/>
            <a:ext cx="8510587" cy="20193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fr-CA" altLang="en-US" sz="1600" dirty="0"/>
              <a:t> </a:t>
            </a:r>
          </a:p>
        </p:txBody>
      </p:sp>
      <p:grpSp>
        <p:nvGrpSpPr>
          <p:cNvPr id="15364" name="Group 46"/>
          <p:cNvGrpSpPr>
            <a:grpSpLocks/>
          </p:cNvGrpSpPr>
          <p:nvPr/>
        </p:nvGrpSpPr>
        <p:grpSpPr bwMode="auto">
          <a:xfrm>
            <a:off x="1257300" y="903288"/>
            <a:ext cx="6534150" cy="3135312"/>
            <a:chOff x="241" y="845"/>
            <a:chExt cx="3638" cy="994"/>
          </a:xfrm>
        </p:grpSpPr>
        <p:grpSp>
          <p:nvGrpSpPr>
            <p:cNvPr id="15377" name="Group 4"/>
            <p:cNvGrpSpPr>
              <a:grpSpLocks/>
            </p:cNvGrpSpPr>
            <p:nvPr/>
          </p:nvGrpSpPr>
          <p:grpSpPr bwMode="auto">
            <a:xfrm>
              <a:off x="249" y="845"/>
              <a:ext cx="3630" cy="994"/>
              <a:chOff x="249" y="845"/>
              <a:chExt cx="3630" cy="1180"/>
            </a:xfrm>
          </p:grpSpPr>
          <p:sp>
            <p:nvSpPr>
              <p:cNvPr id="15389" name="Rectangle 5"/>
              <p:cNvSpPr>
                <a:spLocks noChangeArrowheads="1"/>
              </p:cNvSpPr>
              <p:nvPr/>
            </p:nvSpPr>
            <p:spPr bwMode="auto">
              <a:xfrm>
                <a:off x="249" y="845"/>
                <a:ext cx="3629" cy="11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n-CA" altLang="en-US"/>
              </a:p>
            </p:txBody>
          </p:sp>
          <p:sp>
            <p:nvSpPr>
              <p:cNvPr id="15390" name="Line 6"/>
              <p:cNvSpPr>
                <a:spLocks noChangeShapeType="1"/>
              </p:cNvSpPr>
              <p:nvPr/>
            </p:nvSpPr>
            <p:spPr bwMode="auto">
              <a:xfrm>
                <a:off x="249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91" name="Line 7"/>
              <p:cNvSpPr>
                <a:spLocks noChangeShapeType="1"/>
              </p:cNvSpPr>
              <p:nvPr/>
            </p:nvSpPr>
            <p:spPr bwMode="auto">
              <a:xfrm>
                <a:off x="839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92" name="Line 8"/>
              <p:cNvSpPr>
                <a:spLocks noChangeShapeType="1"/>
              </p:cNvSpPr>
              <p:nvPr/>
            </p:nvSpPr>
            <p:spPr bwMode="auto">
              <a:xfrm>
                <a:off x="1156" y="845"/>
                <a:ext cx="0" cy="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93" name="Line 9"/>
              <p:cNvSpPr>
                <a:spLocks noChangeShapeType="1"/>
              </p:cNvSpPr>
              <p:nvPr/>
            </p:nvSpPr>
            <p:spPr bwMode="auto">
              <a:xfrm>
                <a:off x="1156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94" name="Line 10"/>
              <p:cNvSpPr>
                <a:spLocks noChangeShapeType="1"/>
              </p:cNvSpPr>
              <p:nvPr/>
            </p:nvSpPr>
            <p:spPr bwMode="auto">
              <a:xfrm>
                <a:off x="1746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95" name="Line 11"/>
              <p:cNvSpPr>
                <a:spLocks noChangeShapeType="1"/>
              </p:cNvSpPr>
              <p:nvPr/>
            </p:nvSpPr>
            <p:spPr bwMode="auto">
              <a:xfrm>
                <a:off x="2063" y="845"/>
                <a:ext cx="1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396" name="Group 12"/>
              <p:cNvGrpSpPr>
                <a:grpSpLocks/>
              </p:cNvGrpSpPr>
              <p:nvPr/>
            </p:nvGrpSpPr>
            <p:grpSpPr bwMode="auto">
              <a:xfrm>
                <a:off x="2064" y="845"/>
                <a:ext cx="908" cy="726"/>
                <a:chOff x="385" y="1071"/>
                <a:chExt cx="908" cy="726"/>
              </a:xfrm>
            </p:grpSpPr>
            <p:sp>
              <p:nvSpPr>
                <p:cNvPr id="15411" name="Line 13"/>
                <p:cNvSpPr>
                  <a:spLocks noChangeShapeType="1"/>
                </p:cNvSpPr>
                <p:nvPr/>
              </p:nvSpPr>
              <p:spPr bwMode="auto">
                <a:xfrm>
                  <a:off x="385" y="179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12" name="Line 14"/>
                <p:cNvSpPr>
                  <a:spLocks noChangeShapeType="1"/>
                </p:cNvSpPr>
                <p:nvPr/>
              </p:nvSpPr>
              <p:spPr bwMode="auto">
                <a:xfrm>
                  <a:off x="975" y="179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13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1071"/>
                  <a:ext cx="0" cy="7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5397" name="Line 16"/>
              <p:cNvSpPr>
                <a:spLocks noChangeShapeType="1"/>
              </p:cNvSpPr>
              <p:nvPr/>
            </p:nvSpPr>
            <p:spPr bwMode="auto">
              <a:xfrm>
                <a:off x="2971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98" name="Line 17"/>
              <p:cNvSpPr>
                <a:spLocks noChangeShapeType="1"/>
              </p:cNvSpPr>
              <p:nvPr/>
            </p:nvSpPr>
            <p:spPr bwMode="auto">
              <a:xfrm>
                <a:off x="3561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399" name="Group 18"/>
              <p:cNvGrpSpPr>
                <a:grpSpLocks/>
              </p:cNvGrpSpPr>
              <p:nvPr/>
            </p:nvGrpSpPr>
            <p:grpSpPr bwMode="auto">
              <a:xfrm>
                <a:off x="1474" y="1435"/>
                <a:ext cx="272" cy="136"/>
                <a:chOff x="1474" y="1525"/>
                <a:chExt cx="272" cy="136"/>
              </a:xfrm>
            </p:grpSpPr>
            <p:sp>
              <p:nvSpPr>
                <p:cNvPr id="154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10" name="Arc 20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5400" name="Group 21"/>
              <p:cNvGrpSpPr>
                <a:grpSpLocks/>
              </p:cNvGrpSpPr>
              <p:nvPr/>
            </p:nvGrpSpPr>
            <p:grpSpPr bwMode="auto">
              <a:xfrm>
                <a:off x="567" y="1435"/>
                <a:ext cx="272" cy="136"/>
                <a:chOff x="1474" y="1525"/>
                <a:chExt cx="272" cy="136"/>
              </a:xfrm>
            </p:grpSpPr>
            <p:sp>
              <p:nvSpPr>
                <p:cNvPr id="1540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08" name="Arc 23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5401" name="Group 24"/>
              <p:cNvGrpSpPr>
                <a:grpSpLocks/>
              </p:cNvGrpSpPr>
              <p:nvPr/>
            </p:nvGrpSpPr>
            <p:grpSpPr bwMode="auto">
              <a:xfrm>
                <a:off x="2381" y="1435"/>
                <a:ext cx="272" cy="136"/>
                <a:chOff x="1474" y="1525"/>
                <a:chExt cx="272" cy="136"/>
              </a:xfrm>
            </p:grpSpPr>
            <p:sp>
              <p:nvSpPr>
                <p:cNvPr id="1540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06" name="Arc 26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5402" name="Group 27"/>
              <p:cNvGrpSpPr>
                <a:grpSpLocks/>
              </p:cNvGrpSpPr>
              <p:nvPr/>
            </p:nvGrpSpPr>
            <p:grpSpPr bwMode="auto">
              <a:xfrm>
                <a:off x="3288" y="1435"/>
                <a:ext cx="272" cy="136"/>
                <a:chOff x="1474" y="1525"/>
                <a:chExt cx="272" cy="136"/>
              </a:xfrm>
            </p:grpSpPr>
            <p:sp>
              <p:nvSpPr>
                <p:cNvPr id="1540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5404" name="Arc 29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15378" name="Text Box 30"/>
            <p:cNvSpPr txBox="1">
              <a:spLocks noChangeArrowheads="1"/>
            </p:cNvSpPr>
            <p:nvPr/>
          </p:nvSpPr>
          <p:spPr bwMode="auto">
            <a:xfrm>
              <a:off x="295" y="84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5379" name="Text Box 31"/>
            <p:cNvSpPr txBox="1">
              <a:spLocks noChangeArrowheads="1"/>
            </p:cNvSpPr>
            <p:nvPr/>
          </p:nvSpPr>
          <p:spPr bwMode="auto">
            <a:xfrm>
              <a:off x="249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r1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5380" name="Text Box 32"/>
            <p:cNvSpPr txBox="1">
              <a:spLocks noChangeArrowheads="1"/>
            </p:cNvSpPr>
            <p:nvPr/>
          </p:nvSpPr>
          <p:spPr bwMode="auto">
            <a:xfrm>
              <a:off x="1156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r2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5381" name="Text Box 33"/>
            <p:cNvSpPr txBox="1">
              <a:spLocks noChangeArrowheads="1"/>
            </p:cNvSpPr>
            <p:nvPr/>
          </p:nvSpPr>
          <p:spPr bwMode="auto">
            <a:xfrm>
              <a:off x="241" y="1453"/>
              <a:ext cx="79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c1 (corridor)</a:t>
              </a:r>
            </a:p>
          </p:txBody>
        </p:sp>
        <p:sp>
          <p:nvSpPr>
            <p:cNvPr id="15382" name="Text Box 34"/>
            <p:cNvSpPr txBox="1">
              <a:spLocks noChangeArrowheads="1"/>
            </p:cNvSpPr>
            <p:nvPr/>
          </p:nvSpPr>
          <p:spPr bwMode="auto">
            <a:xfrm>
              <a:off x="2971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r4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5383" name="Text Box 35"/>
            <p:cNvSpPr txBox="1">
              <a:spLocks noChangeArrowheads="1"/>
            </p:cNvSpPr>
            <p:nvPr/>
          </p:nvSpPr>
          <p:spPr bwMode="auto">
            <a:xfrm>
              <a:off x="2018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r3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5384" name="Text Box 36"/>
            <p:cNvSpPr txBox="1">
              <a:spLocks noChangeArrowheads="1"/>
            </p:cNvSpPr>
            <p:nvPr/>
          </p:nvSpPr>
          <p:spPr bwMode="auto">
            <a:xfrm>
              <a:off x="2064" y="1456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c2 (corridor)</a:t>
              </a:r>
            </a:p>
          </p:txBody>
        </p:sp>
        <p:sp>
          <p:nvSpPr>
            <p:cNvPr id="15385" name="Text Box 40"/>
            <p:cNvSpPr txBox="1">
              <a:spLocks noChangeArrowheads="1"/>
            </p:cNvSpPr>
            <p:nvPr/>
          </p:nvSpPr>
          <p:spPr bwMode="auto">
            <a:xfrm>
              <a:off x="793" y="126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d11</a:t>
              </a:r>
            </a:p>
          </p:txBody>
        </p:sp>
        <p:sp>
          <p:nvSpPr>
            <p:cNvPr id="15386" name="Text Box 41"/>
            <p:cNvSpPr txBox="1">
              <a:spLocks noChangeArrowheads="1"/>
            </p:cNvSpPr>
            <p:nvPr/>
          </p:nvSpPr>
          <p:spPr bwMode="auto">
            <a:xfrm>
              <a:off x="1701" y="126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d12</a:t>
              </a:r>
            </a:p>
          </p:txBody>
        </p:sp>
        <p:sp>
          <p:nvSpPr>
            <p:cNvPr id="15387" name="Text Box 42"/>
            <p:cNvSpPr txBox="1">
              <a:spLocks noChangeArrowheads="1"/>
            </p:cNvSpPr>
            <p:nvPr/>
          </p:nvSpPr>
          <p:spPr bwMode="auto">
            <a:xfrm>
              <a:off x="2608" y="1253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d23</a:t>
              </a:r>
            </a:p>
          </p:txBody>
        </p:sp>
        <p:sp>
          <p:nvSpPr>
            <p:cNvPr id="15388" name="Text Box 43"/>
            <p:cNvSpPr txBox="1">
              <a:spLocks noChangeArrowheads="1"/>
            </p:cNvSpPr>
            <p:nvPr/>
          </p:nvSpPr>
          <p:spPr bwMode="auto">
            <a:xfrm>
              <a:off x="3515" y="1253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d24</a:t>
              </a:r>
            </a:p>
          </p:txBody>
        </p:sp>
      </p:grpSp>
      <p:pic>
        <p:nvPicPr>
          <p:cNvPr id="15365" name="Picture 45" descr="c011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227388"/>
            <a:ext cx="387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Oval 49"/>
          <p:cNvSpPr>
            <a:spLocks noChangeArrowheads="1"/>
          </p:cNvSpPr>
          <p:nvPr/>
        </p:nvSpPr>
        <p:spPr bwMode="auto">
          <a:xfrm>
            <a:off x="3333750" y="1628775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5367" name="TextBox 50"/>
          <p:cNvSpPr txBox="1">
            <a:spLocks noChangeArrowheads="1"/>
          </p:cNvSpPr>
          <p:nvPr/>
        </p:nvSpPr>
        <p:spPr bwMode="auto">
          <a:xfrm>
            <a:off x="3333750" y="162877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b1</a:t>
            </a:r>
          </a:p>
        </p:txBody>
      </p:sp>
      <p:sp>
        <p:nvSpPr>
          <p:cNvPr id="15368" name="Oval 51"/>
          <p:cNvSpPr>
            <a:spLocks noChangeArrowheads="1"/>
          </p:cNvSpPr>
          <p:nvPr/>
        </p:nvSpPr>
        <p:spPr bwMode="auto">
          <a:xfrm>
            <a:off x="3810000" y="1609725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5369" name="TextBox 52"/>
          <p:cNvSpPr txBox="1">
            <a:spLocks noChangeArrowheads="1"/>
          </p:cNvSpPr>
          <p:nvPr/>
        </p:nvSpPr>
        <p:spPr bwMode="auto">
          <a:xfrm>
            <a:off x="3810000" y="16097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b2</a:t>
            </a:r>
          </a:p>
        </p:txBody>
      </p:sp>
      <p:sp>
        <p:nvSpPr>
          <p:cNvPr id="15370" name="Oval 53"/>
          <p:cNvSpPr>
            <a:spLocks noChangeArrowheads="1"/>
          </p:cNvSpPr>
          <p:nvPr/>
        </p:nvSpPr>
        <p:spPr bwMode="auto">
          <a:xfrm>
            <a:off x="3286125" y="203835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5371" name="TextBox 54"/>
          <p:cNvSpPr txBox="1">
            <a:spLocks noChangeArrowheads="1"/>
          </p:cNvSpPr>
          <p:nvPr/>
        </p:nvSpPr>
        <p:spPr bwMode="auto">
          <a:xfrm>
            <a:off x="3286125" y="20383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b3</a:t>
            </a:r>
          </a:p>
        </p:txBody>
      </p:sp>
      <p:sp>
        <p:nvSpPr>
          <p:cNvPr id="15372" name="Oval 55"/>
          <p:cNvSpPr>
            <a:spLocks noChangeArrowheads="1"/>
          </p:cNvSpPr>
          <p:nvPr/>
        </p:nvSpPr>
        <p:spPr bwMode="auto">
          <a:xfrm>
            <a:off x="4800600" y="158115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5373" name="TextBox 56"/>
          <p:cNvSpPr txBox="1">
            <a:spLocks noChangeArrowheads="1"/>
          </p:cNvSpPr>
          <p:nvPr/>
        </p:nvSpPr>
        <p:spPr bwMode="auto">
          <a:xfrm>
            <a:off x="4800600" y="15811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b4</a:t>
            </a:r>
          </a:p>
        </p:txBody>
      </p:sp>
      <p:sp>
        <p:nvSpPr>
          <p:cNvPr id="15374" name="Oval 57"/>
          <p:cNvSpPr>
            <a:spLocks noChangeArrowheads="1"/>
          </p:cNvSpPr>
          <p:nvPr/>
        </p:nvSpPr>
        <p:spPr bwMode="auto">
          <a:xfrm>
            <a:off x="4686300" y="209550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5375" name="TextBox 58"/>
          <p:cNvSpPr txBox="1">
            <a:spLocks noChangeArrowheads="1"/>
          </p:cNvSpPr>
          <p:nvPr/>
        </p:nvSpPr>
        <p:spPr bwMode="auto">
          <a:xfrm>
            <a:off x="4686300" y="20955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b5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4543071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(</a:t>
            </a:r>
            <a:r>
              <a:rPr lang="fr-CA" dirty="0" err="1"/>
              <a:t>define</a:t>
            </a:r>
            <a:r>
              <a:rPr lang="fr-CA" dirty="0"/>
              <a:t> (</a:t>
            </a:r>
            <a:r>
              <a:rPr lang="fr-CA" dirty="0" err="1"/>
              <a:t>domain</a:t>
            </a:r>
            <a:r>
              <a:rPr lang="fr-CA" dirty="0"/>
              <a:t> </a:t>
            </a:r>
            <a:r>
              <a:rPr lang="fr-CA" dirty="0" err="1"/>
              <a:t>robotworld</a:t>
            </a:r>
            <a:r>
              <a:rPr lang="fr-CA" dirty="0"/>
              <a:t>)  </a:t>
            </a:r>
          </a:p>
          <a:p>
            <a:r>
              <a:rPr lang="fr-CA" dirty="0"/>
              <a:t>   (:</a:t>
            </a:r>
            <a:r>
              <a:rPr lang="fr-CA" dirty="0" err="1"/>
              <a:t>requirements</a:t>
            </a:r>
            <a:r>
              <a:rPr lang="fr-CA" dirty="0"/>
              <a:t> :</a:t>
            </a:r>
            <a:r>
              <a:rPr lang="fr-CA" dirty="0" err="1"/>
              <a:t>typing</a:t>
            </a:r>
            <a:r>
              <a:rPr lang="fr-CA" dirty="0"/>
              <a:t>)  </a:t>
            </a:r>
          </a:p>
          <a:p>
            <a:r>
              <a:rPr lang="fr-CA" dirty="0"/>
              <a:t>   (:types gripper room </a:t>
            </a:r>
            <a:r>
              <a:rPr lang="fr-CA" dirty="0" err="1"/>
              <a:t>ball</a:t>
            </a:r>
            <a:r>
              <a:rPr lang="fr-CA" dirty="0"/>
              <a:t>)  </a:t>
            </a:r>
          </a:p>
          <a:p>
            <a:r>
              <a:rPr lang="fr-CA" dirty="0"/>
              <a:t>   (:</a:t>
            </a:r>
            <a:r>
              <a:rPr lang="fr-CA" dirty="0" err="1"/>
              <a:t>predicates</a:t>
            </a:r>
            <a:r>
              <a:rPr lang="fr-CA" dirty="0"/>
              <a:t>    (</a:t>
            </a:r>
            <a:r>
              <a:rPr lang="fr-CA" dirty="0" err="1"/>
              <a:t>atRobot</a:t>
            </a:r>
            <a:r>
              <a:rPr lang="fr-CA" dirty="0"/>
              <a:t> ?r - room)    </a:t>
            </a:r>
          </a:p>
          <a:p>
            <a:r>
              <a:rPr lang="fr-CA" dirty="0"/>
              <a:t>                            (at ?b - </a:t>
            </a:r>
            <a:r>
              <a:rPr lang="fr-CA" dirty="0" err="1"/>
              <a:t>ball</a:t>
            </a:r>
            <a:r>
              <a:rPr lang="fr-CA" dirty="0"/>
              <a:t> ?r - room)    </a:t>
            </a:r>
          </a:p>
          <a:p>
            <a:r>
              <a:rPr lang="fr-CA" dirty="0"/>
              <a:t>                            (free ?g - gripper)    </a:t>
            </a:r>
          </a:p>
          <a:p>
            <a:r>
              <a:rPr lang="fr-CA" dirty="0"/>
              <a:t>                            (holding ?g - gripper ?b - </a:t>
            </a:r>
            <a:r>
              <a:rPr lang="fr-CA" dirty="0" err="1"/>
              <a:t>ball</a:t>
            </a:r>
            <a:r>
              <a:rPr lang="fr-CA" dirty="0"/>
              <a:t>)  )</a:t>
            </a:r>
          </a:p>
        </p:txBody>
      </p:sp>
    </p:spTree>
    <p:extLst>
      <p:ext uri="{BB962C8B-B14F-4D97-AF65-F5344CB8AC3E}">
        <p14:creationId xmlns:p14="http://schemas.microsoft.com/office/powerpoint/2010/main" val="35484964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87325"/>
            <a:ext cx="8683625" cy="71755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Exemple pour la livraison de colis, suite</a:t>
            </a:r>
            <a:endParaRPr lang="fr-CA" alt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3375" y="1100138"/>
            <a:ext cx="8553450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(:action pick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:parameters (?g - gripper ?b - ball ?r - room)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:precondition (and (free ?g)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?r) (at ?b ?r))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:effect (and (holding ?g ?b) (not (free ?g)) (not (at ?b ?r))))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(:action drop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:parameters (?g - gripper ?b - ball ?r - room)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:precondition (and (holding ?g ?b)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?r))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:effect (and (free ?g) (not (holding ?g ?b)) (at ?b ?r)))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(:action move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:parameters (?from ?to - room)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:precondition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?from)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:effect (and (not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?from))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?to))))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) ; </a:t>
            </a:r>
            <a:r>
              <a:rPr lang="en-US" sz="1600" dirty="0" err="1">
                <a:latin typeface="Courier New" pitchFamily="49" charset="0"/>
              </a:rPr>
              <a:t>Ferme</a:t>
            </a:r>
            <a:r>
              <a:rPr lang="en-US" sz="1600" dirty="0">
                <a:latin typeface="Courier New" pitchFamily="49" charset="0"/>
              </a:rPr>
              <a:t> le “define”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254000"/>
            <a:ext cx="8683625" cy="485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CA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Exemple PDDL pour la livraison de colis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488" y="4514850"/>
            <a:ext cx="8510587" cy="20193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fr-CA" altLang="en-US" sz="1600"/>
              <a:t> </a:t>
            </a:r>
          </a:p>
        </p:txBody>
      </p:sp>
      <p:grpSp>
        <p:nvGrpSpPr>
          <p:cNvPr id="17412" name="Group 46"/>
          <p:cNvGrpSpPr>
            <a:grpSpLocks/>
          </p:cNvGrpSpPr>
          <p:nvPr/>
        </p:nvGrpSpPr>
        <p:grpSpPr bwMode="auto">
          <a:xfrm>
            <a:off x="1257300" y="903288"/>
            <a:ext cx="6534150" cy="3135312"/>
            <a:chOff x="241" y="845"/>
            <a:chExt cx="3638" cy="994"/>
          </a:xfrm>
        </p:grpSpPr>
        <p:grpSp>
          <p:nvGrpSpPr>
            <p:cNvPr id="17425" name="Group 4"/>
            <p:cNvGrpSpPr>
              <a:grpSpLocks/>
            </p:cNvGrpSpPr>
            <p:nvPr/>
          </p:nvGrpSpPr>
          <p:grpSpPr bwMode="auto">
            <a:xfrm>
              <a:off x="249" y="845"/>
              <a:ext cx="3630" cy="994"/>
              <a:chOff x="249" y="845"/>
              <a:chExt cx="3630" cy="1180"/>
            </a:xfrm>
          </p:grpSpPr>
          <p:sp>
            <p:nvSpPr>
              <p:cNvPr id="17437" name="Rectangle 5"/>
              <p:cNvSpPr>
                <a:spLocks noChangeArrowheads="1"/>
              </p:cNvSpPr>
              <p:nvPr/>
            </p:nvSpPr>
            <p:spPr bwMode="auto">
              <a:xfrm>
                <a:off x="249" y="845"/>
                <a:ext cx="3629" cy="11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n-CA" altLang="en-US"/>
              </a:p>
            </p:txBody>
          </p:sp>
          <p:sp>
            <p:nvSpPr>
              <p:cNvPr id="17438" name="Line 6"/>
              <p:cNvSpPr>
                <a:spLocks noChangeShapeType="1"/>
              </p:cNvSpPr>
              <p:nvPr/>
            </p:nvSpPr>
            <p:spPr bwMode="auto">
              <a:xfrm>
                <a:off x="249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439" name="Line 7"/>
              <p:cNvSpPr>
                <a:spLocks noChangeShapeType="1"/>
              </p:cNvSpPr>
              <p:nvPr/>
            </p:nvSpPr>
            <p:spPr bwMode="auto">
              <a:xfrm>
                <a:off x="839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440" name="Line 8"/>
              <p:cNvSpPr>
                <a:spLocks noChangeShapeType="1"/>
              </p:cNvSpPr>
              <p:nvPr/>
            </p:nvSpPr>
            <p:spPr bwMode="auto">
              <a:xfrm>
                <a:off x="1156" y="845"/>
                <a:ext cx="0" cy="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441" name="Line 9"/>
              <p:cNvSpPr>
                <a:spLocks noChangeShapeType="1"/>
              </p:cNvSpPr>
              <p:nvPr/>
            </p:nvSpPr>
            <p:spPr bwMode="auto">
              <a:xfrm>
                <a:off x="1156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442" name="Line 10"/>
              <p:cNvSpPr>
                <a:spLocks noChangeShapeType="1"/>
              </p:cNvSpPr>
              <p:nvPr/>
            </p:nvSpPr>
            <p:spPr bwMode="auto">
              <a:xfrm>
                <a:off x="1746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443" name="Line 11"/>
              <p:cNvSpPr>
                <a:spLocks noChangeShapeType="1"/>
              </p:cNvSpPr>
              <p:nvPr/>
            </p:nvSpPr>
            <p:spPr bwMode="auto">
              <a:xfrm>
                <a:off x="2063" y="845"/>
                <a:ext cx="1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7444" name="Group 12"/>
              <p:cNvGrpSpPr>
                <a:grpSpLocks/>
              </p:cNvGrpSpPr>
              <p:nvPr/>
            </p:nvGrpSpPr>
            <p:grpSpPr bwMode="auto">
              <a:xfrm>
                <a:off x="2064" y="845"/>
                <a:ext cx="908" cy="726"/>
                <a:chOff x="385" y="1071"/>
                <a:chExt cx="908" cy="726"/>
              </a:xfrm>
            </p:grpSpPr>
            <p:sp>
              <p:nvSpPr>
                <p:cNvPr id="17459" name="Line 13"/>
                <p:cNvSpPr>
                  <a:spLocks noChangeShapeType="1"/>
                </p:cNvSpPr>
                <p:nvPr/>
              </p:nvSpPr>
              <p:spPr bwMode="auto">
                <a:xfrm>
                  <a:off x="385" y="179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460" name="Line 14"/>
                <p:cNvSpPr>
                  <a:spLocks noChangeShapeType="1"/>
                </p:cNvSpPr>
                <p:nvPr/>
              </p:nvSpPr>
              <p:spPr bwMode="auto">
                <a:xfrm>
                  <a:off x="975" y="179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461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1071"/>
                  <a:ext cx="0" cy="7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7445" name="Line 16"/>
              <p:cNvSpPr>
                <a:spLocks noChangeShapeType="1"/>
              </p:cNvSpPr>
              <p:nvPr/>
            </p:nvSpPr>
            <p:spPr bwMode="auto">
              <a:xfrm>
                <a:off x="2971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446" name="Line 17"/>
              <p:cNvSpPr>
                <a:spLocks noChangeShapeType="1"/>
              </p:cNvSpPr>
              <p:nvPr/>
            </p:nvSpPr>
            <p:spPr bwMode="auto">
              <a:xfrm>
                <a:off x="3561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7447" name="Group 18"/>
              <p:cNvGrpSpPr>
                <a:grpSpLocks/>
              </p:cNvGrpSpPr>
              <p:nvPr/>
            </p:nvGrpSpPr>
            <p:grpSpPr bwMode="auto">
              <a:xfrm>
                <a:off x="1474" y="1435"/>
                <a:ext cx="272" cy="136"/>
                <a:chOff x="1474" y="1525"/>
                <a:chExt cx="272" cy="136"/>
              </a:xfrm>
            </p:grpSpPr>
            <p:sp>
              <p:nvSpPr>
                <p:cNvPr id="1745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458" name="Arc 20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7448" name="Group 21"/>
              <p:cNvGrpSpPr>
                <a:grpSpLocks/>
              </p:cNvGrpSpPr>
              <p:nvPr/>
            </p:nvGrpSpPr>
            <p:grpSpPr bwMode="auto">
              <a:xfrm>
                <a:off x="567" y="1435"/>
                <a:ext cx="272" cy="136"/>
                <a:chOff x="1474" y="1525"/>
                <a:chExt cx="272" cy="136"/>
              </a:xfrm>
            </p:grpSpPr>
            <p:sp>
              <p:nvSpPr>
                <p:cNvPr id="1745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456" name="Arc 23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7449" name="Group 24"/>
              <p:cNvGrpSpPr>
                <a:grpSpLocks/>
              </p:cNvGrpSpPr>
              <p:nvPr/>
            </p:nvGrpSpPr>
            <p:grpSpPr bwMode="auto">
              <a:xfrm>
                <a:off x="2381" y="1435"/>
                <a:ext cx="272" cy="136"/>
                <a:chOff x="1474" y="1525"/>
                <a:chExt cx="272" cy="136"/>
              </a:xfrm>
            </p:grpSpPr>
            <p:sp>
              <p:nvSpPr>
                <p:cNvPr id="174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454" name="Arc 26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7450" name="Group 27"/>
              <p:cNvGrpSpPr>
                <a:grpSpLocks/>
              </p:cNvGrpSpPr>
              <p:nvPr/>
            </p:nvGrpSpPr>
            <p:grpSpPr bwMode="auto">
              <a:xfrm>
                <a:off x="3288" y="1435"/>
                <a:ext cx="272" cy="136"/>
                <a:chOff x="1474" y="1525"/>
                <a:chExt cx="272" cy="136"/>
              </a:xfrm>
            </p:grpSpPr>
            <p:sp>
              <p:nvSpPr>
                <p:cNvPr id="1745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7452" name="Arc 29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17426" name="Text Box 30"/>
            <p:cNvSpPr txBox="1">
              <a:spLocks noChangeArrowheads="1"/>
            </p:cNvSpPr>
            <p:nvPr/>
          </p:nvSpPr>
          <p:spPr bwMode="auto">
            <a:xfrm>
              <a:off x="295" y="84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7427" name="Text Box 31"/>
            <p:cNvSpPr txBox="1">
              <a:spLocks noChangeArrowheads="1"/>
            </p:cNvSpPr>
            <p:nvPr/>
          </p:nvSpPr>
          <p:spPr bwMode="auto">
            <a:xfrm>
              <a:off x="249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r1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7428" name="Text Box 32"/>
            <p:cNvSpPr txBox="1">
              <a:spLocks noChangeArrowheads="1"/>
            </p:cNvSpPr>
            <p:nvPr/>
          </p:nvSpPr>
          <p:spPr bwMode="auto">
            <a:xfrm>
              <a:off x="1156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r2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7429" name="Text Box 33"/>
            <p:cNvSpPr txBox="1">
              <a:spLocks noChangeArrowheads="1"/>
            </p:cNvSpPr>
            <p:nvPr/>
          </p:nvSpPr>
          <p:spPr bwMode="auto">
            <a:xfrm>
              <a:off x="241" y="1453"/>
              <a:ext cx="79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c1 (corridor)</a:t>
              </a:r>
            </a:p>
          </p:txBody>
        </p:sp>
        <p:sp>
          <p:nvSpPr>
            <p:cNvPr id="17430" name="Text Box 34"/>
            <p:cNvSpPr txBox="1">
              <a:spLocks noChangeArrowheads="1"/>
            </p:cNvSpPr>
            <p:nvPr/>
          </p:nvSpPr>
          <p:spPr bwMode="auto">
            <a:xfrm>
              <a:off x="2971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r4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7431" name="Text Box 35"/>
            <p:cNvSpPr txBox="1">
              <a:spLocks noChangeArrowheads="1"/>
            </p:cNvSpPr>
            <p:nvPr/>
          </p:nvSpPr>
          <p:spPr bwMode="auto">
            <a:xfrm>
              <a:off x="2018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r3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7432" name="Text Box 36"/>
            <p:cNvSpPr txBox="1">
              <a:spLocks noChangeArrowheads="1"/>
            </p:cNvSpPr>
            <p:nvPr/>
          </p:nvSpPr>
          <p:spPr bwMode="auto">
            <a:xfrm>
              <a:off x="2064" y="1456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c2 (corridor)</a:t>
              </a:r>
            </a:p>
          </p:txBody>
        </p:sp>
        <p:sp>
          <p:nvSpPr>
            <p:cNvPr id="17433" name="Text Box 40"/>
            <p:cNvSpPr txBox="1">
              <a:spLocks noChangeArrowheads="1"/>
            </p:cNvSpPr>
            <p:nvPr/>
          </p:nvSpPr>
          <p:spPr bwMode="auto">
            <a:xfrm>
              <a:off x="793" y="126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d11</a:t>
              </a:r>
            </a:p>
          </p:txBody>
        </p:sp>
        <p:sp>
          <p:nvSpPr>
            <p:cNvPr id="17434" name="Text Box 41"/>
            <p:cNvSpPr txBox="1">
              <a:spLocks noChangeArrowheads="1"/>
            </p:cNvSpPr>
            <p:nvPr/>
          </p:nvSpPr>
          <p:spPr bwMode="auto">
            <a:xfrm>
              <a:off x="1701" y="126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d12</a:t>
              </a:r>
            </a:p>
          </p:txBody>
        </p:sp>
        <p:sp>
          <p:nvSpPr>
            <p:cNvPr id="17435" name="Text Box 42"/>
            <p:cNvSpPr txBox="1">
              <a:spLocks noChangeArrowheads="1"/>
            </p:cNvSpPr>
            <p:nvPr/>
          </p:nvSpPr>
          <p:spPr bwMode="auto">
            <a:xfrm>
              <a:off x="2608" y="1253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d23</a:t>
              </a:r>
            </a:p>
          </p:txBody>
        </p:sp>
        <p:sp>
          <p:nvSpPr>
            <p:cNvPr id="17436" name="Text Box 43"/>
            <p:cNvSpPr txBox="1">
              <a:spLocks noChangeArrowheads="1"/>
            </p:cNvSpPr>
            <p:nvPr/>
          </p:nvSpPr>
          <p:spPr bwMode="auto">
            <a:xfrm>
              <a:off x="3515" y="1253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d24</a:t>
              </a:r>
            </a:p>
          </p:txBody>
        </p:sp>
      </p:grpSp>
      <p:pic>
        <p:nvPicPr>
          <p:cNvPr id="17413" name="Picture 45" descr="c011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227388"/>
            <a:ext cx="387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Oval 49"/>
          <p:cNvSpPr>
            <a:spLocks noChangeArrowheads="1"/>
          </p:cNvSpPr>
          <p:nvPr/>
        </p:nvSpPr>
        <p:spPr bwMode="auto">
          <a:xfrm>
            <a:off x="3333750" y="1628775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7415" name="TextBox 50"/>
          <p:cNvSpPr txBox="1">
            <a:spLocks noChangeArrowheads="1"/>
          </p:cNvSpPr>
          <p:nvPr/>
        </p:nvSpPr>
        <p:spPr bwMode="auto">
          <a:xfrm>
            <a:off x="3333750" y="162877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b1</a:t>
            </a:r>
          </a:p>
        </p:txBody>
      </p:sp>
      <p:sp>
        <p:nvSpPr>
          <p:cNvPr id="17416" name="Oval 51"/>
          <p:cNvSpPr>
            <a:spLocks noChangeArrowheads="1"/>
          </p:cNvSpPr>
          <p:nvPr/>
        </p:nvSpPr>
        <p:spPr bwMode="auto">
          <a:xfrm>
            <a:off x="3810000" y="1609725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7417" name="TextBox 52"/>
          <p:cNvSpPr txBox="1">
            <a:spLocks noChangeArrowheads="1"/>
          </p:cNvSpPr>
          <p:nvPr/>
        </p:nvSpPr>
        <p:spPr bwMode="auto">
          <a:xfrm>
            <a:off x="3810000" y="16097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b2</a:t>
            </a:r>
          </a:p>
        </p:txBody>
      </p:sp>
      <p:sp>
        <p:nvSpPr>
          <p:cNvPr id="17418" name="Oval 53"/>
          <p:cNvSpPr>
            <a:spLocks noChangeArrowheads="1"/>
          </p:cNvSpPr>
          <p:nvPr/>
        </p:nvSpPr>
        <p:spPr bwMode="auto">
          <a:xfrm>
            <a:off x="3286125" y="203835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7419" name="TextBox 54"/>
          <p:cNvSpPr txBox="1">
            <a:spLocks noChangeArrowheads="1"/>
          </p:cNvSpPr>
          <p:nvPr/>
        </p:nvSpPr>
        <p:spPr bwMode="auto">
          <a:xfrm>
            <a:off x="3286125" y="20383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b3</a:t>
            </a:r>
          </a:p>
        </p:txBody>
      </p:sp>
      <p:sp>
        <p:nvSpPr>
          <p:cNvPr id="17420" name="Oval 55"/>
          <p:cNvSpPr>
            <a:spLocks noChangeArrowheads="1"/>
          </p:cNvSpPr>
          <p:nvPr/>
        </p:nvSpPr>
        <p:spPr bwMode="auto">
          <a:xfrm>
            <a:off x="4800600" y="158115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7421" name="TextBox 56"/>
          <p:cNvSpPr txBox="1">
            <a:spLocks noChangeArrowheads="1"/>
          </p:cNvSpPr>
          <p:nvPr/>
        </p:nvSpPr>
        <p:spPr bwMode="auto">
          <a:xfrm>
            <a:off x="4800600" y="15811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b4</a:t>
            </a:r>
          </a:p>
        </p:txBody>
      </p:sp>
      <p:sp>
        <p:nvSpPr>
          <p:cNvPr id="17422" name="Oval 57"/>
          <p:cNvSpPr>
            <a:spLocks noChangeArrowheads="1"/>
          </p:cNvSpPr>
          <p:nvPr/>
        </p:nvSpPr>
        <p:spPr bwMode="auto">
          <a:xfrm>
            <a:off x="4686300" y="209550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7423" name="TextBox 58"/>
          <p:cNvSpPr txBox="1">
            <a:spLocks noChangeArrowheads="1"/>
          </p:cNvSpPr>
          <p:nvPr/>
        </p:nvSpPr>
        <p:spPr bwMode="auto">
          <a:xfrm>
            <a:off x="4686300" y="20955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b5</a:t>
            </a:r>
          </a:p>
        </p:txBody>
      </p:sp>
      <p:sp>
        <p:nvSpPr>
          <p:cNvPr id="17424" name="Text Box 3"/>
          <p:cNvSpPr txBox="1">
            <a:spLocks noChangeArrowheads="1"/>
          </p:cNvSpPr>
          <p:nvPr/>
        </p:nvSpPr>
        <p:spPr bwMode="auto">
          <a:xfrm>
            <a:off x="428625" y="4459288"/>
            <a:ext cx="8515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pitchFamily="49" charset="0"/>
              </a:rPr>
              <a:t>(:objects r1 r2 r3 r4 – room</a:t>
            </a:r>
          </a:p>
          <a:p>
            <a:r>
              <a:rPr lang="en-US" altLang="en-US" sz="1600">
                <a:latin typeface="Courier New" pitchFamily="49" charset="0"/>
              </a:rPr>
              <a:t>          c1 c2 - corridor)</a:t>
            </a:r>
          </a:p>
          <a:p>
            <a:endParaRPr lang="en-US" altLang="en-US" sz="1600">
              <a:latin typeface="Courier New" pitchFamily="49" charset="0"/>
            </a:endParaRPr>
          </a:p>
          <a:p>
            <a:r>
              <a:rPr lang="en-US" altLang="en-US" sz="1600">
                <a:latin typeface="Courier New" pitchFamily="49" charset="0"/>
              </a:rPr>
              <a:t>(:init (atRobot r2) </a:t>
            </a:r>
          </a:p>
          <a:p>
            <a:r>
              <a:rPr lang="en-US" altLang="en-US" sz="1600">
                <a:latin typeface="Courier New" pitchFamily="49" charset="0"/>
              </a:rPr>
              <a:t>       (= (free) 2) (= (holding) 0)</a:t>
            </a:r>
          </a:p>
          <a:p>
            <a:r>
              <a:rPr lang="en-US" altLang="en-US" sz="1600">
                <a:latin typeface="Courier New" pitchFamily="49" charset="0"/>
              </a:rPr>
              <a:t>       (= (atBalls r3) 2)(= (atBalls r2) 3)</a:t>
            </a:r>
          </a:p>
          <a:p>
            <a:endParaRPr lang="en-US" altLang="en-US" sz="1600">
              <a:latin typeface="Courier New" pitchFamily="49" charset="0"/>
            </a:endParaRPr>
          </a:p>
          <a:p>
            <a:r>
              <a:rPr lang="en-US" altLang="en-US" sz="1600">
                <a:latin typeface="Courier New" pitchFamily="49" charset="0"/>
              </a:rPr>
              <a:t>(:goal (= (atBalls r4) 5))</a:t>
            </a:r>
          </a:p>
          <a:p>
            <a:endParaRPr lang="en-GB" altLang="en-US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796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95275" y="1100138"/>
            <a:ext cx="8705850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(define (domain robotWorld2)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(:types ball room corridor)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(:predicates at 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(:action pickup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:parameters (?r – room)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:precondition (and (&gt; (</a:t>
            </a:r>
            <a:r>
              <a:rPr lang="en-US" altLang="en-US" sz="1600" dirty="0" err="1">
                <a:latin typeface="Courier New" pitchFamily="49" charset="0"/>
              </a:rPr>
              <a:t>atBalls</a:t>
            </a:r>
            <a:r>
              <a:rPr lang="en-US" altLang="en-US" sz="1600" dirty="0">
                <a:latin typeface="Courier New" pitchFamily="49" charset="0"/>
              </a:rPr>
              <a:t> ?r) 0) (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 ?r) (&gt; (free) 0))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:effect (and (increase (holding) 1) (decrease (</a:t>
            </a:r>
            <a:r>
              <a:rPr lang="en-US" altLang="en-US" sz="1600" dirty="0" err="1">
                <a:latin typeface="Courier New" pitchFamily="49" charset="0"/>
              </a:rPr>
              <a:t>atBalls</a:t>
            </a:r>
            <a:r>
              <a:rPr lang="en-US" altLang="en-US" sz="1600" dirty="0">
                <a:latin typeface="Courier New" pitchFamily="49" charset="0"/>
              </a:rPr>
              <a:t> ?r) 1)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		          (decrease (free) 1)))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(:action release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:parameters (?r – room)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:precondition (and (&gt; (holding) 0) (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 ?r))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:effect (and (increase (</a:t>
            </a:r>
            <a:r>
              <a:rPr lang="en-US" altLang="en-US" sz="1600" dirty="0" err="1">
                <a:latin typeface="Courier New" pitchFamily="49" charset="0"/>
              </a:rPr>
              <a:t>atBalls</a:t>
            </a:r>
            <a:r>
              <a:rPr lang="en-US" altLang="en-US" sz="1600" dirty="0">
                <a:latin typeface="Courier New" pitchFamily="49" charset="0"/>
              </a:rPr>
              <a:t> ?r) 1) (decrease (holding) 1)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             (increase (free) 1)))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(:action move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:parameters (?</a:t>
            </a:r>
            <a:r>
              <a:rPr lang="en-US" altLang="en-US" sz="1600" dirty="0" err="1">
                <a:latin typeface="Courier New" pitchFamily="49" charset="0"/>
              </a:rPr>
              <a:t>rf</a:t>
            </a:r>
            <a:r>
              <a:rPr lang="en-US" altLang="en-US" sz="1600" dirty="0">
                <a:latin typeface="Courier New" pitchFamily="49" charset="0"/>
              </a:rPr>
              <a:t> ?</a:t>
            </a:r>
            <a:r>
              <a:rPr lang="en-US" altLang="en-US" sz="1600" dirty="0" err="1">
                <a:latin typeface="Courier New" pitchFamily="49" charset="0"/>
              </a:rPr>
              <a:t>rt</a:t>
            </a:r>
            <a:r>
              <a:rPr lang="en-US" altLang="en-US" sz="1600" dirty="0">
                <a:latin typeface="Courier New" pitchFamily="49" charset="0"/>
              </a:rPr>
              <a:t> – room)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:precondition (and (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 ?</a:t>
            </a:r>
            <a:r>
              <a:rPr lang="en-US" altLang="en-US" sz="1600" dirty="0" err="1">
                <a:latin typeface="Courier New" pitchFamily="49" charset="0"/>
              </a:rPr>
              <a:t>rf</a:t>
            </a:r>
            <a:r>
              <a:rPr lang="en-US" altLang="en-US" sz="1600" dirty="0">
                <a:latin typeface="Courier New" pitchFamily="49" charset="0"/>
              </a:rPr>
              <a:t>)))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:effect (and (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 ?</a:t>
            </a:r>
            <a:r>
              <a:rPr lang="en-US" altLang="en-US" sz="1600" dirty="0" err="1">
                <a:latin typeface="Courier New" pitchFamily="49" charset="0"/>
              </a:rPr>
              <a:t>rt</a:t>
            </a:r>
            <a:r>
              <a:rPr lang="en-US" altLang="en-US" sz="1600" dirty="0">
                <a:latin typeface="Courier New" pitchFamily="49" charset="0"/>
              </a:rPr>
              <a:t>) (not (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 ?</a:t>
            </a:r>
            <a:r>
              <a:rPr lang="en-US" altLang="en-US" sz="1600" dirty="0" err="1">
                <a:latin typeface="Courier New" pitchFamily="49" charset="0"/>
              </a:rPr>
              <a:t>rf</a:t>
            </a:r>
            <a:r>
              <a:rPr lang="en-US" altLang="en-US" sz="1600" dirty="0">
                <a:latin typeface="Courier New" pitchFamily="49" charset="0"/>
              </a:rPr>
              <a:t>))))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GB" altLang="en-US" sz="1600" dirty="0">
              <a:latin typeface="Courier New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5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Exemple PDDL pour la livraison de colis, suite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488" y="4514850"/>
            <a:ext cx="8510587" cy="20193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fr-CA" altLang="en-US" sz="1600"/>
              <a:t> </a:t>
            </a:r>
          </a:p>
        </p:txBody>
      </p:sp>
      <p:grpSp>
        <p:nvGrpSpPr>
          <p:cNvPr id="19460" name="Group 46"/>
          <p:cNvGrpSpPr>
            <a:grpSpLocks/>
          </p:cNvGrpSpPr>
          <p:nvPr/>
        </p:nvGrpSpPr>
        <p:grpSpPr bwMode="auto">
          <a:xfrm>
            <a:off x="1257300" y="903288"/>
            <a:ext cx="6534150" cy="3135312"/>
            <a:chOff x="241" y="845"/>
            <a:chExt cx="3638" cy="994"/>
          </a:xfrm>
        </p:grpSpPr>
        <p:grpSp>
          <p:nvGrpSpPr>
            <p:cNvPr id="19473" name="Group 4"/>
            <p:cNvGrpSpPr>
              <a:grpSpLocks/>
            </p:cNvGrpSpPr>
            <p:nvPr/>
          </p:nvGrpSpPr>
          <p:grpSpPr bwMode="auto">
            <a:xfrm>
              <a:off x="249" y="845"/>
              <a:ext cx="3630" cy="994"/>
              <a:chOff x="249" y="845"/>
              <a:chExt cx="3630" cy="1180"/>
            </a:xfrm>
          </p:grpSpPr>
          <p:sp>
            <p:nvSpPr>
              <p:cNvPr id="19485" name="Rectangle 5"/>
              <p:cNvSpPr>
                <a:spLocks noChangeArrowheads="1"/>
              </p:cNvSpPr>
              <p:nvPr/>
            </p:nvSpPr>
            <p:spPr bwMode="auto">
              <a:xfrm>
                <a:off x="249" y="845"/>
                <a:ext cx="3629" cy="11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n-CA" altLang="en-US"/>
              </a:p>
            </p:txBody>
          </p:sp>
          <p:sp>
            <p:nvSpPr>
              <p:cNvPr id="19486" name="Line 6"/>
              <p:cNvSpPr>
                <a:spLocks noChangeShapeType="1"/>
              </p:cNvSpPr>
              <p:nvPr/>
            </p:nvSpPr>
            <p:spPr bwMode="auto">
              <a:xfrm>
                <a:off x="249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87" name="Line 7"/>
              <p:cNvSpPr>
                <a:spLocks noChangeShapeType="1"/>
              </p:cNvSpPr>
              <p:nvPr/>
            </p:nvSpPr>
            <p:spPr bwMode="auto">
              <a:xfrm>
                <a:off x="839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88" name="Line 8"/>
              <p:cNvSpPr>
                <a:spLocks noChangeShapeType="1"/>
              </p:cNvSpPr>
              <p:nvPr/>
            </p:nvSpPr>
            <p:spPr bwMode="auto">
              <a:xfrm>
                <a:off x="1156" y="845"/>
                <a:ext cx="0" cy="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89" name="Line 9"/>
              <p:cNvSpPr>
                <a:spLocks noChangeShapeType="1"/>
              </p:cNvSpPr>
              <p:nvPr/>
            </p:nvSpPr>
            <p:spPr bwMode="auto">
              <a:xfrm>
                <a:off x="1156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90" name="Line 10"/>
              <p:cNvSpPr>
                <a:spLocks noChangeShapeType="1"/>
              </p:cNvSpPr>
              <p:nvPr/>
            </p:nvSpPr>
            <p:spPr bwMode="auto">
              <a:xfrm>
                <a:off x="1746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91" name="Line 11"/>
              <p:cNvSpPr>
                <a:spLocks noChangeShapeType="1"/>
              </p:cNvSpPr>
              <p:nvPr/>
            </p:nvSpPr>
            <p:spPr bwMode="auto">
              <a:xfrm>
                <a:off x="2063" y="845"/>
                <a:ext cx="1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492" name="Group 12"/>
              <p:cNvGrpSpPr>
                <a:grpSpLocks/>
              </p:cNvGrpSpPr>
              <p:nvPr/>
            </p:nvGrpSpPr>
            <p:grpSpPr bwMode="auto">
              <a:xfrm>
                <a:off x="2064" y="845"/>
                <a:ext cx="908" cy="726"/>
                <a:chOff x="385" y="1071"/>
                <a:chExt cx="908" cy="726"/>
              </a:xfrm>
            </p:grpSpPr>
            <p:sp>
              <p:nvSpPr>
                <p:cNvPr id="19507" name="Line 13"/>
                <p:cNvSpPr>
                  <a:spLocks noChangeShapeType="1"/>
                </p:cNvSpPr>
                <p:nvPr/>
              </p:nvSpPr>
              <p:spPr bwMode="auto">
                <a:xfrm>
                  <a:off x="385" y="179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08" name="Line 14"/>
                <p:cNvSpPr>
                  <a:spLocks noChangeShapeType="1"/>
                </p:cNvSpPr>
                <p:nvPr/>
              </p:nvSpPr>
              <p:spPr bwMode="auto">
                <a:xfrm>
                  <a:off x="975" y="179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09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1071"/>
                  <a:ext cx="0" cy="7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493" name="Line 16"/>
              <p:cNvSpPr>
                <a:spLocks noChangeShapeType="1"/>
              </p:cNvSpPr>
              <p:nvPr/>
            </p:nvSpPr>
            <p:spPr bwMode="auto">
              <a:xfrm>
                <a:off x="2971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94" name="Line 17"/>
              <p:cNvSpPr>
                <a:spLocks noChangeShapeType="1"/>
              </p:cNvSpPr>
              <p:nvPr/>
            </p:nvSpPr>
            <p:spPr bwMode="auto">
              <a:xfrm>
                <a:off x="3561" y="1571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9495" name="Group 18"/>
              <p:cNvGrpSpPr>
                <a:grpSpLocks/>
              </p:cNvGrpSpPr>
              <p:nvPr/>
            </p:nvGrpSpPr>
            <p:grpSpPr bwMode="auto">
              <a:xfrm>
                <a:off x="1474" y="1435"/>
                <a:ext cx="272" cy="136"/>
                <a:chOff x="1474" y="1525"/>
                <a:chExt cx="272" cy="136"/>
              </a:xfrm>
            </p:grpSpPr>
            <p:sp>
              <p:nvSpPr>
                <p:cNvPr id="1950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06" name="Arc 20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9496" name="Group 21"/>
              <p:cNvGrpSpPr>
                <a:grpSpLocks/>
              </p:cNvGrpSpPr>
              <p:nvPr/>
            </p:nvGrpSpPr>
            <p:grpSpPr bwMode="auto">
              <a:xfrm>
                <a:off x="567" y="1435"/>
                <a:ext cx="272" cy="136"/>
                <a:chOff x="1474" y="1525"/>
                <a:chExt cx="272" cy="136"/>
              </a:xfrm>
            </p:grpSpPr>
            <p:sp>
              <p:nvSpPr>
                <p:cNvPr id="1950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04" name="Arc 23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9497" name="Group 24"/>
              <p:cNvGrpSpPr>
                <a:grpSpLocks/>
              </p:cNvGrpSpPr>
              <p:nvPr/>
            </p:nvGrpSpPr>
            <p:grpSpPr bwMode="auto">
              <a:xfrm>
                <a:off x="2381" y="1435"/>
                <a:ext cx="272" cy="136"/>
                <a:chOff x="1474" y="1525"/>
                <a:chExt cx="272" cy="136"/>
              </a:xfrm>
            </p:grpSpPr>
            <p:sp>
              <p:nvSpPr>
                <p:cNvPr id="1950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02" name="Arc 26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9498" name="Group 27"/>
              <p:cNvGrpSpPr>
                <a:grpSpLocks/>
              </p:cNvGrpSpPr>
              <p:nvPr/>
            </p:nvGrpSpPr>
            <p:grpSpPr bwMode="auto">
              <a:xfrm>
                <a:off x="3288" y="1435"/>
                <a:ext cx="272" cy="136"/>
                <a:chOff x="1474" y="1525"/>
                <a:chExt cx="272" cy="136"/>
              </a:xfrm>
            </p:grpSpPr>
            <p:sp>
              <p:nvSpPr>
                <p:cNvPr id="1949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74" y="1525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00" name="Arc 29"/>
                <p:cNvSpPr>
                  <a:spLocks/>
                </p:cNvSpPr>
                <p:nvPr/>
              </p:nvSpPr>
              <p:spPr bwMode="auto">
                <a:xfrm>
                  <a:off x="1655" y="1525"/>
                  <a:ext cx="91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19474" name="Text Box 30"/>
            <p:cNvSpPr txBox="1">
              <a:spLocks noChangeArrowheads="1"/>
            </p:cNvSpPr>
            <p:nvPr/>
          </p:nvSpPr>
          <p:spPr bwMode="auto">
            <a:xfrm>
              <a:off x="295" y="84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249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r1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9476" name="Text Box 32"/>
            <p:cNvSpPr txBox="1">
              <a:spLocks noChangeArrowheads="1"/>
            </p:cNvSpPr>
            <p:nvPr/>
          </p:nvSpPr>
          <p:spPr bwMode="auto">
            <a:xfrm>
              <a:off x="1156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r2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9477" name="Text Box 33"/>
            <p:cNvSpPr txBox="1">
              <a:spLocks noChangeArrowheads="1"/>
            </p:cNvSpPr>
            <p:nvPr/>
          </p:nvSpPr>
          <p:spPr bwMode="auto">
            <a:xfrm>
              <a:off x="241" y="1453"/>
              <a:ext cx="79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c1 (corridor)</a:t>
              </a:r>
            </a:p>
          </p:txBody>
        </p:sp>
        <p:sp>
          <p:nvSpPr>
            <p:cNvPr id="19478" name="Text Box 34"/>
            <p:cNvSpPr txBox="1">
              <a:spLocks noChangeArrowheads="1"/>
            </p:cNvSpPr>
            <p:nvPr/>
          </p:nvSpPr>
          <p:spPr bwMode="auto">
            <a:xfrm>
              <a:off x="2971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r4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9479" name="Text Box 35"/>
            <p:cNvSpPr txBox="1">
              <a:spLocks noChangeArrowheads="1"/>
            </p:cNvSpPr>
            <p:nvPr/>
          </p:nvSpPr>
          <p:spPr bwMode="auto">
            <a:xfrm>
              <a:off x="2018" y="845"/>
              <a:ext cx="5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r3 </a:t>
              </a:r>
              <a:r>
                <a:rPr lang="en-CA" altLang="en-US" sz="1600"/>
                <a:t>(room)</a:t>
              </a:r>
            </a:p>
          </p:txBody>
        </p:sp>
        <p:sp>
          <p:nvSpPr>
            <p:cNvPr id="19480" name="Text Box 36"/>
            <p:cNvSpPr txBox="1">
              <a:spLocks noChangeArrowheads="1"/>
            </p:cNvSpPr>
            <p:nvPr/>
          </p:nvSpPr>
          <p:spPr bwMode="auto">
            <a:xfrm>
              <a:off x="2064" y="1456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/>
                <a:t>c2 (corridor)</a:t>
              </a:r>
            </a:p>
          </p:txBody>
        </p:sp>
        <p:sp>
          <p:nvSpPr>
            <p:cNvPr id="19481" name="Text Box 40"/>
            <p:cNvSpPr txBox="1">
              <a:spLocks noChangeArrowheads="1"/>
            </p:cNvSpPr>
            <p:nvPr/>
          </p:nvSpPr>
          <p:spPr bwMode="auto">
            <a:xfrm>
              <a:off x="793" y="126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d11</a:t>
              </a:r>
            </a:p>
          </p:txBody>
        </p:sp>
        <p:sp>
          <p:nvSpPr>
            <p:cNvPr id="19482" name="Text Box 41"/>
            <p:cNvSpPr txBox="1">
              <a:spLocks noChangeArrowheads="1"/>
            </p:cNvSpPr>
            <p:nvPr/>
          </p:nvSpPr>
          <p:spPr bwMode="auto">
            <a:xfrm>
              <a:off x="1701" y="126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d12</a:t>
              </a:r>
            </a:p>
          </p:txBody>
        </p:sp>
        <p:sp>
          <p:nvSpPr>
            <p:cNvPr id="19483" name="Text Box 42"/>
            <p:cNvSpPr txBox="1">
              <a:spLocks noChangeArrowheads="1"/>
            </p:cNvSpPr>
            <p:nvPr/>
          </p:nvSpPr>
          <p:spPr bwMode="auto">
            <a:xfrm>
              <a:off x="2608" y="1253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d23</a:t>
              </a:r>
            </a:p>
          </p:txBody>
        </p:sp>
        <p:sp>
          <p:nvSpPr>
            <p:cNvPr id="19484" name="Text Box 43"/>
            <p:cNvSpPr txBox="1">
              <a:spLocks noChangeArrowheads="1"/>
            </p:cNvSpPr>
            <p:nvPr/>
          </p:nvSpPr>
          <p:spPr bwMode="auto">
            <a:xfrm>
              <a:off x="3515" y="1253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 altLang="en-US" sz="1600" i="1"/>
                <a:t>d24</a:t>
              </a:r>
            </a:p>
          </p:txBody>
        </p:sp>
      </p:grpSp>
      <p:pic>
        <p:nvPicPr>
          <p:cNvPr id="19461" name="Picture 45" descr="c011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227388"/>
            <a:ext cx="387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Oval 49"/>
          <p:cNvSpPr>
            <a:spLocks noChangeArrowheads="1"/>
          </p:cNvSpPr>
          <p:nvPr/>
        </p:nvSpPr>
        <p:spPr bwMode="auto">
          <a:xfrm>
            <a:off x="3333750" y="1628775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9463" name="TextBox 50"/>
          <p:cNvSpPr txBox="1">
            <a:spLocks noChangeArrowheads="1"/>
          </p:cNvSpPr>
          <p:nvPr/>
        </p:nvSpPr>
        <p:spPr bwMode="auto">
          <a:xfrm>
            <a:off x="3333750" y="162877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b1</a:t>
            </a:r>
          </a:p>
        </p:txBody>
      </p:sp>
      <p:sp>
        <p:nvSpPr>
          <p:cNvPr id="19464" name="Oval 51"/>
          <p:cNvSpPr>
            <a:spLocks noChangeArrowheads="1"/>
          </p:cNvSpPr>
          <p:nvPr/>
        </p:nvSpPr>
        <p:spPr bwMode="auto">
          <a:xfrm>
            <a:off x="3810000" y="1609725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9465" name="TextBox 52"/>
          <p:cNvSpPr txBox="1">
            <a:spLocks noChangeArrowheads="1"/>
          </p:cNvSpPr>
          <p:nvPr/>
        </p:nvSpPr>
        <p:spPr bwMode="auto">
          <a:xfrm>
            <a:off x="3810000" y="16097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b2</a:t>
            </a:r>
          </a:p>
        </p:txBody>
      </p:sp>
      <p:sp>
        <p:nvSpPr>
          <p:cNvPr id="19466" name="Oval 53"/>
          <p:cNvSpPr>
            <a:spLocks noChangeArrowheads="1"/>
          </p:cNvSpPr>
          <p:nvPr/>
        </p:nvSpPr>
        <p:spPr bwMode="auto">
          <a:xfrm>
            <a:off x="3286125" y="203835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3286125" y="20383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b3</a:t>
            </a:r>
          </a:p>
        </p:txBody>
      </p:sp>
      <p:sp>
        <p:nvSpPr>
          <p:cNvPr id="19468" name="Oval 55"/>
          <p:cNvSpPr>
            <a:spLocks noChangeArrowheads="1"/>
          </p:cNvSpPr>
          <p:nvPr/>
        </p:nvSpPr>
        <p:spPr bwMode="auto">
          <a:xfrm>
            <a:off x="4800600" y="158115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9469" name="TextBox 56"/>
          <p:cNvSpPr txBox="1">
            <a:spLocks noChangeArrowheads="1"/>
          </p:cNvSpPr>
          <p:nvPr/>
        </p:nvSpPr>
        <p:spPr bwMode="auto">
          <a:xfrm>
            <a:off x="4800600" y="15811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b4</a:t>
            </a:r>
          </a:p>
        </p:txBody>
      </p:sp>
      <p:sp>
        <p:nvSpPr>
          <p:cNvPr id="19470" name="Oval 57"/>
          <p:cNvSpPr>
            <a:spLocks noChangeArrowheads="1"/>
          </p:cNvSpPr>
          <p:nvPr/>
        </p:nvSpPr>
        <p:spPr bwMode="auto">
          <a:xfrm>
            <a:off x="4686300" y="2095500"/>
            <a:ext cx="381000" cy="33337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9471" name="TextBox 58"/>
          <p:cNvSpPr txBox="1">
            <a:spLocks noChangeArrowheads="1"/>
          </p:cNvSpPr>
          <p:nvPr/>
        </p:nvSpPr>
        <p:spPr bwMode="auto">
          <a:xfrm>
            <a:off x="4686300" y="20955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CA" altLang="en-US" sz="1600"/>
              <a:t>b5</a:t>
            </a:r>
          </a:p>
        </p:txBody>
      </p:sp>
      <p:sp>
        <p:nvSpPr>
          <p:cNvPr id="19472" name="Text Box 3"/>
          <p:cNvSpPr txBox="1">
            <a:spLocks noChangeArrowheads="1"/>
          </p:cNvSpPr>
          <p:nvPr/>
        </p:nvSpPr>
        <p:spPr bwMode="auto">
          <a:xfrm>
            <a:off x="438150" y="4316413"/>
            <a:ext cx="8515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>
                <a:latin typeface="Courier New" pitchFamily="49" charset="0"/>
              </a:rPr>
              <a:t>(:objects b1 b2 b3 b4 b5 - ball</a:t>
            </a:r>
          </a:p>
          <a:p>
            <a:r>
              <a:rPr lang="en-US" altLang="en-US" sz="1600" dirty="0">
                <a:latin typeface="Courier New" pitchFamily="49" charset="0"/>
              </a:rPr>
              <a:t>          left right – gripper</a:t>
            </a:r>
          </a:p>
          <a:p>
            <a:r>
              <a:rPr lang="en-US" altLang="en-US" sz="1600" dirty="0">
                <a:latin typeface="Courier New" pitchFamily="49" charset="0"/>
              </a:rPr>
              <a:t>          r1 r2 r3 r4 – room</a:t>
            </a:r>
          </a:p>
          <a:p>
            <a:r>
              <a:rPr lang="en-US" altLang="en-US" sz="1600" dirty="0">
                <a:latin typeface="Courier New" pitchFamily="49" charset="0"/>
              </a:rPr>
              <a:t>          c1 c2 - corridor)</a:t>
            </a:r>
          </a:p>
          <a:p>
            <a:r>
              <a:rPr lang="en-US" altLang="en-US" sz="1600" dirty="0">
                <a:latin typeface="Courier New" pitchFamily="49" charset="0"/>
              </a:rPr>
              <a:t>(:</a:t>
            </a:r>
            <a:r>
              <a:rPr lang="en-US" altLang="en-US" sz="1600" dirty="0" err="1">
                <a:latin typeface="Courier New" pitchFamily="49" charset="0"/>
              </a:rPr>
              <a:t>init</a:t>
            </a:r>
            <a:r>
              <a:rPr lang="en-US" altLang="en-US" sz="1600" dirty="0">
                <a:latin typeface="Courier New" pitchFamily="49" charset="0"/>
              </a:rPr>
              <a:t> (</a:t>
            </a:r>
            <a:r>
              <a:rPr lang="en-US" altLang="en-US" sz="1600" dirty="0" err="1">
                <a:latin typeface="Courier New" pitchFamily="49" charset="0"/>
              </a:rPr>
              <a:t>atRobot</a:t>
            </a:r>
            <a:r>
              <a:rPr lang="en-US" altLang="en-US" sz="1600" dirty="0">
                <a:latin typeface="Courier New" pitchFamily="49" charset="0"/>
              </a:rPr>
              <a:t> c2) (free left) (free right)</a:t>
            </a:r>
          </a:p>
          <a:p>
            <a:r>
              <a:rPr lang="en-US" altLang="en-US" sz="1600" dirty="0">
                <a:latin typeface="Courier New" pitchFamily="49" charset="0"/>
              </a:rPr>
              <a:t>       (at b1 r2) (at b2 r2) (at b3 r2) (at b4 r3) (at b5 r3))</a:t>
            </a:r>
          </a:p>
          <a:p>
            <a:r>
              <a:rPr lang="en-US" altLang="en-US" sz="1600" dirty="0">
                <a:latin typeface="Courier New" pitchFamily="49" charset="0"/>
              </a:rPr>
              <a:t>(:goal (at b1 r4) (at b2 r4) (at b3 r4) (at b4 r4) (at b5 r4))</a:t>
            </a:r>
          </a:p>
          <a:p>
            <a:r>
              <a:rPr lang="en-US" altLang="en-US" sz="1600" dirty="0">
                <a:latin typeface="Courier New" pitchFamily="49" charset="0"/>
              </a:rPr>
              <a:t>(:goal (</a:t>
            </a:r>
            <a:r>
              <a:rPr lang="en-US" altLang="en-US" sz="1600" dirty="0" err="1">
                <a:latin typeface="Courier New" pitchFamily="49" charset="0"/>
              </a:rPr>
              <a:t>forall</a:t>
            </a:r>
            <a:r>
              <a:rPr lang="en-US" altLang="en-US" sz="1600" dirty="0">
                <a:latin typeface="Courier New" pitchFamily="49" charset="0"/>
              </a:rPr>
              <a:t> (?x - ball)(at ?x r4)))</a:t>
            </a:r>
          </a:p>
          <a:p>
            <a:endParaRPr lang="en-GB" altLang="en-US" sz="1600" dirty="0">
              <a:latin typeface="Courier New" pitchFamily="49" charset="0"/>
            </a:endParaRPr>
          </a:p>
        </p:txBody>
      </p:sp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87325"/>
            <a:ext cx="8683625" cy="71755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Une autre version PDDL pour la livraison de colis</a:t>
            </a:r>
            <a:endParaRPr lang="fr-CA" altLang="en-US" dirty="0"/>
          </a:p>
        </p:txBody>
      </p:sp>
    </p:spTree>
    <p:extLst>
      <p:ext uri="{BB962C8B-B14F-4D97-AF65-F5344CB8AC3E}">
        <p14:creationId xmlns:p14="http://schemas.microsoft.com/office/powerpoint/2010/main" val="30964084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87325"/>
            <a:ext cx="8683625" cy="71755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Une autre version PDDL pour la livraison de colis</a:t>
            </a:r>
            <a:endParaRPr lang="fr-CA" alt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3375" y="1100138"/>
            <a:ext cx="8553450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(define (domain robotWorld3)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(:types gripper ball room corridor door)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(:predicates 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at free holding connects)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(:action pick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:parameters (?b – ball ?g – gripper ?r – room)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:precondition (and (at ?b ?r)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?r) (free ?g)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                   (not (exists (?y – ball ?z gripper)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                                (holding ?y ?z))))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:effect (and (holding ?g ?b)(not (free ?g))))</a:t>
            </a:r>
          </a:p>
          <a:p>
            <a:pPr>
              <a:lnSpc>
                <a:spcPct val="90000"/>
              </a:lnSpc>
              <a:defRPr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(:action release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:parameters (?b – ball ?g – gripper ?r – room)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:precondition (and (holding ?g ?b)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?r))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:effect (and(not (holding ?g ?b)) (free ?g)))</a:t>
            </a:r>
          </a:p>
          <a:p>
            <a:pPr>
              <a:lnSpc>
                <a:spcPct val="90000"/>
              </a:lnSpc>
              <a:defRPr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(:action move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:parameters (?</a:t>
            </a:r>
            <a:r>
              <a:rPr lang="en-US" sz="1600" dirty="0" err="1">
                <a:latin typeface="Courier New" pitchFamily="49" charset="0"/>
              </a:rPr>
              <a:t>rf</a:t>
            </a:r>
            <a:r>
              <a:rPr lang="en-US" sz="1600" dirty="0">
                <a:latin typeface="Courier New" pitchFamily="49" charset="0"/>
              </a:rPr>
              <a:t> ?</a:t>
            </a:r>
            <a:r>
              <a:rPr lang="en-US" sz="1600" dirty="0" err="1">
                <a:latin typeface="Courier New" pitchFamily="49" charset="0"/>
              </a:rPr>
              <a:t>rt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:precondition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</a:t>
            </a:r>
            <a:r>
              <a:rPr lang="en-US" sz="1600" dirty="0" err="1">
                <a:latin typeface="Courier New" pitchFamily="49" charset="0"/>
              </a:rPr>
              <a:t>rf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:effect (and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</a:t>
            </a:r>
            <a:r>
              <a:rPr lang="en-US" sz="1600" dirty="0" err="1">
                <a:latin typeface="Courier New" pitchFamily="49" charset="0"/>
              </a:rPr>
              <a:t>rt</a:t>
            </a:r>
            <a:r>
              <a:rPr lang="en-US" sz="1600" dirty="0">
                <a:latin typeface="Courier New" pitchFamily="49" charset="0"/>
              </a:rPr>
              <a:t>) (not (</a:t>
            </a:r>
            <a:r>
              <a:rPr lang="en-US" sz="1600" dirty="0" err="1">
                <a:latin typeface="Courier New" pitchFamily="49" charset="0"/>
              </a:rPr>
              <a:t>atRobot</a:t>
            </a:r>
            <a:r>
              <a:rPr lang="en-US" sz="1600" dirty="0">
                <a:latin typeface="Courier New" pitchFamily="49" charset="0"/>
              </a:rPr>
              <a:t> ?</a:t>
            </a:r>
            <a:r>
              <a:rPr lang="en-US" sz="1600" dirty="0" err="1">
                <a:latin typeface="Courier New" pitchFamily="49" charset="0"/>
              </a:rPr>
              <a:t>rf</a:t>
            </a:r>
            <a:r>
              <a:rPr lang="en-US" sz="1600" dirty="0">
                <a:latin typeface="Courier New" pitchFamily="49" charset="0"/>
              </a:rPr>
              <a:t>)))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           (</a:t>
            </a:r>
            <a:r>
              <a:rPr lang="en-US" sz="1600" dirty="0" err="1">
                <a:latin typeface="Courier New" pitchFamily="49" charset="0"/>
              </a:rPr>
              <a:t>forall</a:t>
            </a:r>
            <a:r>
              <a:rPr lang="en-US" sz="1600" dirty="0">
                <a:latin typeface="Courier New" pitchFamily="49" charset="0"/>
              </a:rPr>
              <a:t> (?b – ball ?g - gripper) 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                   (when (holding ?b ?g) 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                         (and (not (at ?b ?</a:t>
            </a:r>
            <a:r>
              <a:rPr lang="en-US" sz="1600" dirty="0" err="1">
                <a:latin typeface="Courier New" pitchFamily="49" charset="0"/>
              </a:rPr>
              <a:t>rf</a:t>
            </a:r>
            <a:r>
              <a:rPr lang="en-US" sz="1600" dirty="0">
                <a:latin typeface="Courier New" pitchFamily="49" charset="0"/>
              </a:rPr>
              <a:t>)) 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                                  (at ?b ?</a:t>
            </a:r>
            <a:r>
              <a:rPr lang="en-US" sz="1600" dirty="0" err="1">
                <a:latin typeface="Courier New" pitchFamily="49" charset="0"/>
              </a:rPr>
              <a:t>rt</a:t>
            </a:r>
            <a:r>
              <a:rPr lang="en-US" sz="1600" dirty="0">
                <a:latin typeface="Courier New" pitchFamily="49" charset="0"/>
              </a:rPr>
              <a:t>)))))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75E0E8-129D-4EF7-A2B2-2521AEB2A61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IFT608/IFT702</a:t>
            </a:r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Ressources</a:t>
            </a:r>
            <a:endParaRPr lang="fr-CA" altLang="en-US" sz="2800" dirty="0">
              <a:sym typeface="Symbol" pitchFamily="18" charset="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endParaRPr lang="fr-CA" altLang="en-US" dirty="0"/>
          </a:p>
          <a:p>
            <a:r>
              <a:rPr lang="fr-CA" altLang="en-US" dirty="0"/>
              <a:t> </a:t>
            </a:r>
            <a:r>
              <a:rPr lang="fr-CA" altLang="en-US" dirty="0">
                <a:hlinkClick r:id="rId3"/>
              </a:rPr>
              <a:t>PDDL Editor</a:t>
            </a:r>
            <a:endParaRPr lang="fr-CA" altLang="en-US" dirty="0"/>
          </a:p>
          <a:p>
            <a:r>
              <a:rPr lang="fr-FR" altLang="en-US" i="1" dirty="0">
                <a:solidFill>
                  <a:srgbClr val="000066"/>
                </a:solidFill>
                <a:hlinkClick r:id="rId4"/>
              </a:rPr>
              <a:t>Writing Planning </a:t>
            </a:r>
            <a:r>
              <a:rPr lang="fr-FR" altLang="en-US" i="1" dirty="0" err="1">
                <a:solidFill>
                  <a:srgbClr val="000066"/>
                </a:solidFill>
                <a:hlinkClick r:id="rId4"/>
              </a:rPr>
              <a:t>Domains</a:t>
            </a:r>
            <a:r>
              <a:rPr lang="fr-FR" altLang="en-US" i="1" dirty="0">
                <a:solidFill>
                  <a:srgbClr val="000066"/>
                </a:solidFill>
                <a:hlinkClick r:id="rId4"/>
              </a:rPr>
              <a:t> and </a:t>
            </a:r>
            <a:r>
              <a:rPr lang="fr-FR" altLang="en-US" i="1" dirty="0" err="1">
                <a:solidFill>
                  <a:srgbClr val="000066"/>
                </a:solidFill>
                <a:hlinkClick r:id="rId4"/>
              </a:rPr>
              <a:t>Problems</a:t>
            </a:r>
            <a:r>
              <a:rPr lang="fr-FR" altLang="en-US" i="1" dirty="0">
                <a:solidFill>
                  <a:srgbClr val="000066"/>
                </a:solidFill>
                <a:hlinkClick r:id="rId4"/>
              </a:rPr>
              <a:t> in PDDL</a:t>
            </a:r>
            <a:endParaRPr lang="fr-FR" altLang="en-US" i="1" dirty="0">
              <a:solidFill>
                <a:srgbClr val="000066"/>
              </a:solidFill>
            </a:endParaRPr>
          </a:p>
          <a:p>
            <a:r>
              <a:rPr lang="fr-FR" altLang="en-US" i="1" dirty="0">
                <a:solidFill>
                  <a:srgbClr val="000066"/>
                </a:solidFill>
                <a:hlinkClick r:id="rId5"/>
              </a:rPr>
              <a:t>International Planning </a:t>
            </a:r>
            <a:r>
              <a:rPr lang="fr-FR" altLang="en-US" i="1" dirty="0" err="1">
                <a:solidFill>
                  <a:srgbClr val="000066"/>
                </a:solidFill>
                <a:hlinkClick r:id="rId5"/>
              </a:rPr>
              <a:t>Competition</a:t>
            </a:r>
            <a:endParaRPr lang="fr-FR" altLang="en-US" i="1" dirty="0">
              <a:solidFill>
                <a:srgbClr val="000066"/>
              </a:solidFill>
            </a:endParaRPr>
          </a:p>
          <a:p>
            <a:endParaRPr lang="fr-FR" altLang="en-US" i="1" dirty="0">
              <a:solidFill>
                <a:srgbClr val="000066"/>
              </a:solidFill>
            </a:endParaRPr>
          </a:p>
          <a:p>
            <a:r>
              <a:rPr lang="fr-CA" altLang="en-US" dirty="0"/>
              <a:t>Exemple: </a:t>
            </a:r>
            <a:r>
              <a:rPr lang="fr-CA" altLang="en-US" b="1" dirty="0" err="1"/>
              <a:t>PlanSys</a:t>
            </a:r>
            <a:r>
              <a:rPr lang="fr-CA" altLang="en-US" dirty="0"/>
              <a:t> (</a:t>
            </a:r>
            <a:r>
              <a:rPr lang="fr-CA" altLang="en-US" dirty="0">
                <a:hlinkClick r:id="rId6"/>
              </a:rPr>
              <a:t>https://plansys2.github.io/</a:t>
            </a:r>
            <a:r>
              <a:rPr lang="fr-CA" altLang="en-US" dirty="0"/>
              <a:t>)</a:t>
            </a:r>
            <a:r>
              <a:rPr lang="en-CA" altLang="en-US" dirty="0"/>
              <a:t> </a:t>
            </a:r>
          </a:p>
          <a:p>
            <a:pPr lvl="1"/>
            <a:r>
              <a:rPr lang="en-CA" altLang="en-US" sz="2000" dirty="0" err="1"/>
              <a:t>Intégré</a:t>
            </a:r>
            <a:r>
              <a:rPr lang="en-CA" altLang="en-US" sz="2000" dirty="0"/>
              <a:t> avec </a:t>
            </a:r>
            <a:r>
              <a:rPr lang="en-CA" altLang="en-US" sz="2000" dirty="0" err="1"/>
              <a:t>ROSPlan</a:t>
            </a:r>
            <a:endParaRPr lang="fr-CA" altLang="en-US" sz="2000" dirty="0"/>
          </a:p>
          <a:p>
            <a:pPr marL="0" indent="0">
              <a:buNone/>
            </a:pPr>
            <a:endParaRPr lang="fr-CA" altLang="en-US" dirty="0"/>
          </a:p>
        </p:txBody>
      </p:sp>
    </p:spTree>
    <p:extLst>
      <p:ext uri="{BB962C8B-B14F-4D97-AF65-F5344CB8AC3E}">
        <p14:creationId xmlns:p14="http://schemas.microsoft.com/office/powerpoint/2010/main" val="325585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3887"/>
          </a:xfrm>
        </p:spPr>
        <p:txBody>
          <a:bodyPr/>
          <a:lstStyle/>
          <a:p>
            <a:pPr eaLnBrk="1" hangingPunct="1"/>
            <a:r>
              <a:rPr lang="fr-CA" altLang="en-US" dirty="0"/>
              <a:t>Ce qu’il faut retenir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846138"/>
            <a:ext cx="8585200" cy="5510212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CA" sz="1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1800" dirty="0"/>
              <a:t>PDDL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CA" sz="1800" dirty="0"/>
          </a:p>
          <a:p>
            <a:pPr lvl="1">
              <a:buFont typeface="Arial" pitchFamily="34" charset="0"/>
              <a:buChar char="•"/>
              <a:defRPr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Syntaxe bien définie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Sémantique bien définie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Pas toujours applicables: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Difficile pour un humain de modéliser les connaissances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C’est un défi de raisonner avec de telles connaissances</a:t>
            </a:r>
          </a:p>
          <a:p>
            <a:pPr marL="457200" lvl="1" indent="0">
              <a:buNone/>
              <a:defRPr/>
            </a:pPr>
            <a:endParaRPr lang="fr-CA" dirty="0">
              <a:solidFill>
                <a:schemeClr val="tx1">
                  <a:lumMod val="9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Principalement un concept de recherche scientifique (par opposition à « outil largement adopté dans les applications »), largement exploré en IA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Représentation compacte de la fonction de transition.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Pourrait paver la voie au raisonnement automatique: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Extraction automatique d’heuristiques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Apprentissage automatique du modèle d’action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Interprétabilité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Explicabilité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1800" dirty="0">
              <a:solidFill>
                <a:schemeClr val="tx1">
                  <a:lumMod val="9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fr-CA" dirty="0">
              <a:solidFill>
                <a:schemeClr val="tx1">
                  <a:lumMod val="9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fr-CA" sz="1800" dirty="0">
              <a:solidFill>
                <a:srgbClr val="98AD9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fr-CA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3200" b="1">
                <a:solidFill>
                  <a:schemeClr val="tx2"/>
                </a:solidFill>
              </a:rPr>
              <a:t>Contenu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400" dirty="0"/>
              <a:t>STRIPS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CA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400" dirty="0"/>
              <a:t>PDDL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CA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400" dirty="0"/>
              <a:t>Intégration avec un planificateur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fr-CA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3103" y="231776"/>
            <a:ext cx="8229600" cy="1139825"/>
          </a:xfrm>
        </p:spPr>
        <p:txBody>
          <a:bodyPr/>
          <a:lstStyle/>
          <a:p>
            <a:pPr eaLnBrk="1" hangingPunct="1"/>
            <a:r>
              <a:rPr lang="fr-FR" altLang="en-US" sz="2800" dirty="0"/>
              <a:t>Architecture générale d’un planificateur déterministe par recherche dans un espace d’états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0483" y="1421382"/>
            <a:ext cx="5182317" cy="3657601"/>
            <a:chOff x="1980483" y="1600199"/>
            <a:chExt cx="5182317" cy="3657601"/>
          </a:xfrm>
        </p:grpSpPr>
        <p:sp>
          <p:nvSpPr>
            <p:cNvPr id="12291" name="Oval 3"/>
            <p:cNvSpPr>
              <a:spLocks noChangeArrowheads="1"/>
            </p:cNvSpPr>
            <p:nvPr/>
          </p:nvSpPr>
          <p:spPr bwMode="auto">
            <a:xfrm>
              <a:off x="2904438" y="1736034"/>
              <a:ext cx="3657599" cy="51935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1800" dirty="0" err="1">
                  <a:latin typeface="Arial" charset="0"/>
                </a:rPr>
                <a:t>Modèle</a:t>
              </a:r>
              <a:r>
                <a:rPr lang="en-CA" altLang="en-US" sz="1800" dirty="0">
                  <a:latin typeface="Arial" charset="0"/>
                </a:rPr>
                <a:t> (actions, buts)</a:t>
              </a:r>
            </a:p>
          </p:txBody>
        </p:sp>
        <p:sp>
          <p:nvSpPr>
            <p:cNvPr id="12292" name="Line 5"/>
            <p:cNvSpPr>
              <a:spLocks noChangeShapeType="1"/>
            </p:cNvSpPr>
            <p:nvPr/>
          </p:nvSpPr>
          <p:spPr bwMode="auto">
            <a:xfrm>
              <a:off x="4579486" y="2284867"/>
              <a:ext cx="1587" cy="341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7" name="Rectangle 4"/>
            <p:cNvSpPr>
              <a:spLocks noChangeArrowheads="1"/>
            </p:cNvSpPr>
            <p:nvPr/>
          </p:nvSpPr>
          <p:spPr bwMode="auto">
            <a:xfrm>
              <a:off x="3647622" y="2626180"/>
              <a:ext cx="2524125" cy="539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CA" altLang="en-US" sz="1800" dirty="0" err="1">
                  <a:latin typeface="Arial" charset="0"/>
                </a:rPr>
                <a:t>Fonction</a:t>
              </a:r>
              <a:r>
                <a:rPr lang="en-CA" altLang="en-US" sz="1800" dirty="0">
                  <a:latin typeface="Arial" charset="0"/>
                </a:rPr>
                <a:t> de transition</a:t>
              </a:r>
            </a:p>
          </p:txBody>
        </p:sp>
        <p:sp>
          <p:nvSpPr>
            <p:cNvPr id="12314" name="Text Box 13"/>
            <p:cNvSpPr txBox="1">
              <a:spLocks noChangeArrowheads="1"/>
            </p:cNvSpPr>
            <p:nvPr/>
          </p:nvSpPr>
          <p:spPr bwMode="auto">
            <a:xfrm>
              <a:off x="3779838" y="3440023"/>
              <a:ext cx="2087108" cy="923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CA" altLang="en-US" sz="1800" dirty="0" err="1">
                  <a:latin typeface="Arial" charset="0"/>
                </a:rPr>
                <a:t>Recherche</a:t>
              </a:r>
              <a:r>
                <a:rPr lang="en-CA" altLang="en-US" sz="1800" dirty="0">
                  <a:latin typeface="Arial" charset="0"/>
                </a:rPr>
                <a:t> </a:t>
              </a:r>
              <a:r>
                <a:rPr lang="en-CA" altLang="en-US" sz="1800" dirty="0" err="1">
                  <a:latin typeface="Arial" charset="0"/>
                </a:rPr>
                <a:t>heuristique</a:t>
              </a:r>
              <a:r>
                <a:rPr lang="en-CA" altLang="en-US" sz="1800" dirty="0">
                  <a:latin typeface="Arial" charset="0"/>
                </a:rPr>
                <a:t> </a:t>
              </a:r>
              <a:r>
                <a:rPr lang="en-CA" altLang="en-US" sz="1800" dirty="0" err="1">
                  <a:latin typeface="Arial" charset="0"/>
                </a:rPr>
                <a:t>dans</a:t>
              </a:r>
              <a:r>
                <a:rPr lang="en-CA" altLang="en-US" sz="1800" dirty="0">
                  <a:latin typeface="Arial" charset="0"/>
                </a:rPr>
                <a:t> un </a:t>
              </a:r>
              <a:r>
                <a:rPr lang="en-CA" altLang="en-US" sz="1800" dirty="0" err="1">
                  <a:latin typeface="Arial" charset="0"/>
                </a:rPr>
                <a:t>graphe</a:t>
              </a:r>
              <a:r>
                <a:rPr lang="en-CA" altLang="en-US" sz="1800" dirty="0">
                  <a:latin typeface="Arial" charset="0"/>
                </a:rPr>
                <a:t> d’états </a:t>
              </a:r>
            </a:p>
          </p:txBody>
        </p:sp>
        <p:sp>
          <p:nvSpPr>
            <p:cNvPr id="12310" name="Oval 9"/>
            <p:cNvSpPr>
              <a:spLocks noChangeArrowheads="1"/>
            </p:cNvSpPr>
            <p:nvPr/>
          </p:nvSpPr>
          <p:spPr bwMode="auto">
            <a:xfrm>
              <a:off x="3248752" y="4720750"/>
              <a:ext cx="3172108" cy="360363"/>
            </a:xfrm>
            <a:prstGeom prst="ellipse">
              <a:avLst/>
            </a:prstGeom>
            <a:noFill/>
            <a:ln w="19050">
              <a:solidFill>
                <a:srgbClr val="00D4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latin typeface="Arial" charset="0"/>
              </a:endParaRPr>
            </a:p>
          </p:txBody>
        </p:sp>
        <p:sp>
          <p:nvSpPr>
            <p:cNvPr id="12311" name="Rectangle 10"/>
            <p:cNvSpPr>
              <a:spLocks noChangeArrowheads="1"/>
            </p:cNvSpPr>
            <p:nvPr/>
          </p:nvSpPr>
          <p:spPr bwMode="auto">
            <a:xfrm>
              <a:off x="3447257" y="4720750"/>
              <a:ext cx="275227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CA" altLang="en-US" sz="1800" dirty="0">
                  <a:latin typeface="Arial" charset="0"/>
                </a:rPr>
                <a:t>Plan (</a:t>
              </a:r>
              <a:r>
                <a:rPr lang="en-CA" altLang="en-US" sz="1800" dirty="0" err="1">
                  <a:latin typeface="Arial" charset="0"/>
                </a:rPr>
                <a:t>Séquence</a:t>
              </a:r>
              <a:r>
                <a:rPr lang="en-CA" altLang="en-US" sz="1800" dirty="0">
                  <a:latin typeface="Arial" charset="0"/>
                </a:rPr>
                <a:t> </a:t>
              </a:r>
              <a:r>
                <a:rPr lang="en-CA" altLang="en-US" sz="1800" dirty="0" err="1">
                  <a:latin typeface="Arial" charset="0"/>
                </a:rPr>
                <a:t>d’actions</a:t>
              </a:r>
              <a:r>
                <a:rPr lang="en-CA" altLang="en-US" sz="1800" dirty="0">
                  <a:latin typeface="Arial" charset="0"/>
                </a:rPr>
                <a:t>)</a:t>
              </a:r>
            </a:p>
          </p:txBody>
        </p:sp>
        <p:sp>
          <p:nvSpPr>
            <p:cNvPr id="12312" name="Line 14"/>
            <p:cNvSpPr>
              <a:spLocks noChangeShapeType="1"/>
            </p:cNvSpPr>
            <p:nvPr/>
          </p:nvSpPr>
          <p:spPr bwMode="auto">
            <a:xfrm>
              <a:off x="4639018" y="436038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0" name="Line 15"/>
            <p:cNvSpPr>
              <a:spLocks noChangeShapeType="1"/>
            </p:cNvSpPr>
            <p:nvPr/>
          </p:nvSpPr>
          <p:spPr bwMode="auto">
            <a:xfrm>
              <a:off x="4615998" y="312034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12301" name="Group 33"/>
            <p:cNvGrpSpPr>
              <a:grpSpLocks/>
            </p:cNvGrpSpPr>
            <p:nvPr/>
          </p:nvGrpSpPr>
          <p:grpSpPr bwMode="auto">
            <a:xfrm>
              <a:off x="5903459" y="3643313"/>
              <a:ext cx="1008063" cy="576263"/>
              <a:chOff x="3515" y="2601"/>
              <a:chExt cx="635" cy="363"/>
            </a:xfrm>
          </p:grpSpPr>
          <p:sp>
            <p:nvSpPr>
              <p:cNvPr id="12309" name="Oval 16"/>
              <p:cNvSpPr>
                <a:spLocks noChangeArrowheads="1"/>
              </p:cNvSpPr>
              <p:nvPr/>
            </p:nvSpPr>
            <p:spPr bwMode="auto">
              <a:xfrm>
                <a:off x="3651" y="2601"/>
                <a:ext cx="499" cy="363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2308" name="Rectangle 17"/>
              <p:cNvSpPr>
                <a:spLocks noChangeArrowheads="1"/>
              </p:cNvSpPr>
              <p:nvPr/>
            </p:nvSpPr>
            <p:spPr bwMode="auto">
              <a:xfrm>
                <a:off x="3684" y="2601"/>
                <a:ext cx="433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1800">
                    <a:latin typeface="Arial" charset="0"/>
                  </a:rPr>
                  <a:t>But</a:t>
                </a:r>
              </a:p>
            </p:txBody>
          </p:sp>
          <p:sp>
            <p:nvSpPr>
              <p:cNvPr id="2" name="Line 18"/>
              <p:cNvSpPr>
                <a:spLocks noChangeShapeType="1"/>
              </p:cNvSpPr>
              <p:nvPr/>
            </p:nvSpPr>
            <p:spPr bwMode="auto">
              <a:xfrm flipH="1">
                <a:off x="3515" y="278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2302" name="Group 30"/>
            <p:cNvGrpSpPr>
              <a:grpSpLocks/>
            </p:cNvGrpSpPr>
            <p:nvPr/>
          </p:nvGrpSpPr>
          <p:grpSpPr bwMode="auto">
            <a:xfrm>
              <a:off x="2268538" y="3860801"/>
              <a:ext cx="1511300" cy="411163"/>
              <a:chOff x="1429" y="2341"/>
              <a:chExt cx="952" cy="259"/>
            </a:xfrm>
          </p:grpSpPr>
          <p:sp>
            <p:nvSpPr>
              <p:cNvPr id="12306" name="Oval 7"/>
              <p:cNvSpPr>
                <a:spLocks noChangeArrowheads="1"/>
              </p:cNvSpPr>
              <p:nvPr/>
            </p:nvSpPr>
            <p:spPr bwMode="auto">
              <a:xfrm>
                <a:off x="1429" y="2341"/>
                <a:ext cx="816" cy="25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2305" name="Rectangle 8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63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1800" dirty="0" err="1">
                    <a:latin typeface="Arial" charset="0"/>
                  </a:rPr>
                  <a:t>État</a:t>
                </a:r>
                <a:r>
                  <a:rPr lang="en-CA" altLang="en-US" sz="1800" dirty="0">
                    <a:latin typeface="Arial" charset="0"/>
                  </a:rPr>
                  <a:t> initial</a:t>
                </a:r>
              </a:p>
            </p:txBody>
          </p:sp>
          <p:sp>
            <p:nvSpPr>
              <p:cNvPr id="3" name="Line 11"/>
              <p:cNvSpPr>
                <a:spLocks noChangeShapeType="1"/>
              </p:cNvSpPr>
              <p:nvPr/>
            </p:nvSpPr>
            <p:spPr bwMode="auto">
              <a:xfrm flipV="1">
                <a:off x="2245" y="2465"/>
                <a:ext cx="136" cy="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2303" name="Rectangle 22"/>
            <p:cNvSpPr>
              <a:spLocks noChangeArrowheads="1"/>
            </p:cNvSpPr>
            <p:nvPr/>
          </p:nvSpPr>
          <p:spPr bwMode="auto">
            <a:xfrm>
              <a:off x="1980483" y="1600199"/>
              <a:ext cx="5182317" cy="3657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48018" y="5218424"/>
            <a:ext cx="8382000" cy="11430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5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5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50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CA" dirty="0"/>
              <a:t>Le modèle ne décrit pas les capteurs puisque l’environnement est déterministe.</a:t>
            </a:r>
          </a:p>
          <a:p>
            <a:pPr>
              <a:defRPr/>
            </a:pPr>
            <a:r>
              <a:rPr lang="fr-CA" dirty="0"/>
              <a:t>Le modèle est transformé en fonction de transition pour un graphe d’états.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97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75E0E8-129D-4EF7-A2B2-2521AEB2A61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IFT608/IFT702</a:t>
            </a:r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z="2800" dirty="0"/>
              <a:t>Langages de modélisation</a:t>
            </a:r>
            <a:endParaRPr lang="fr-CA" altLang="en-US" sz="2800" dirty="0">
              <a:sym typeface="Symbol" pitchFamily="18" charset="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altLang="en-US" sz="2000" dirty="0"/>
              <a:t>Langage STRIPS :</a:t>
            </a:r>
          </a:p>
          <a:p>
            <a:pPr lvl="1"/>
            <a:r>
              <a:rPr lang="fr-CA" altLang="en-US" sz="2000" dirty="0"/>
              <a:t>Décrit une action élémentaire en fonction de trois éléments:</a:t>
            </a:r>
          </a:p>
          <a:p>
            <a:pPr lvl="2"/>
            <a:r>
              <a:rPr lang="fr-CA" altLang="en-US" sz="1800" dirty="0"/>
              <a:t> Précondition</a:t>
            </a:r>
          </a:p>
          <a:p>
            <a:pPr lvl="2"/>
            <a:r>
              <a:rPr lang="fr-CA" altLang="en-US" sz="1800" dirty="0"/>
              <a:t> Effets positifs </a:t>
            </a:r>
          </a:p>
          <a:p>
            <a:pPr lvl="2"/>
            <a:r>
              <a:rPr lang="fr-CA" altLang="en-US" sz="1800" dirty="0"/>
              <a:t> Effets négatif </a:t>
            </a:r>
          </a:p>
          <a:p>
            <a:pPr lvl="1"/>
            <a:r>
              <a:rPr lang="fr-CA" altLang="en-US" sz="2000" dirty="0"/>
              <a:t>Limitations</a:t>
            </a:r>
          </a:p>
          <a:p>
            <a:pPr lvl="2"/>
            <a:r>
              <a:rPr lang="fr-CA" altLang="en-US" sz="1800" dirty="0"/>
              <a:t>Pas moyen de spécifier des contraintes sur la durée des actions</a:t>
            </a:r>
          </a:p>
          <a:p>
            <a:pPr lvl="2"/>
            <a:r>
              <a:rPr lang="fr-CA" altLang="en-US" sz="1800" dirty="0"/>
              <a:t>Pas moyen de spécifier des effets conditionnels</a:t>
            </a:r>
          </a:p>
          <a:p>
            <a:pPr lvl="2"/>
            <a:r>
              <a:rPr lang="fr-CA" altLang="en-US" sz="1800" dirty="0"/>
              <a:t>Pas moyen de spécifier des contraintes numériques</a:t>
            </a:r>
          </a:p>
          <a:p>
            <a:pPr lvl="1">
              <a:buFont typeface="Monotype Sorts" pitchFamily="2" charset="2"/>
              <a:buNone/>
            </a:pPr>
            <a:endParaRPr lang="fr-CA" altLang="en-US" sz="2000" dirty="0"/>
          </a:p>
          <a:p>
            <a:r>
              <a:rPr lang="fr-CA" altLang="en-US" sz="2000" dirty="0">
                <a:solidFill>
                  <a:srgbClr val="000066"/>
                </a:solidFill>
                <a:hlinkClick r:id="rId3"/>
              </a:rPr>
              <a:t>Langage PDDL</a:t>
            </a:r>
            <a:r>
              <a:rPr lang="fr-CA" altLang="en-US" sz="2000" dirty="0">
                <a:hlinkClick r:id="rId3"/>
              </a:rPr>
              <a:t> </a:t>
            </a:r>
            <a:r>
              <a:rPr lang="fr-CA" altLang="en-US" sz="2000" dirty="0"/>
              <a:t>(</a:t>
            </a:r>
            <a:r>
              <a:rPr lang="fr-CA" altLang="en-US" sz="2000" i="1" dirty="0"/>
              <a:t>Planning Domain </a:t>
            </a:r>
            <a:r>
              <a:rPr lang="fr-CA" altLang="en-US" sz="2000" i="1" dirty="0" err="1"/>
              <a:t>Definition</a:t>
            </a:r>
            <a:r>
              <a:rPr lang="fr-CA" altLang="en-US" sz="2000" i="1" dirty="0"/>
              <a:t> </a:t>
            </a:r>
            <a:r>
              <a:rPr lang="fr-CA" altLang="en-US" sz="2000" i="1" dirty="0" err="1"/>
              <a:t>Language</a:t>
            </a:r>
            <a:r>
              <a:rPr lang="fr-CA" altLang="en-US" sz="2000" dirty="0"/>
              <a:t>) :</a:t>
            </a:r>
          </a:p>
          <a:p>
            <a:pPr lvl="1"/>
            <a:r>
              <a:rPr lang="fr-CA" altLang="en-US" sz="2000" dirty="0"/>
              <a:t>Une extension de STRIPS levant les restrictions précédentes</a:t>
            </a:r>
          </a:p>
          <a:p>
            <a:pPr lvl="1"/>
            <a:r>
              <a:rPr lang="fr-CA" altLang="en-US" sz="2000" dirty="0"/>
              <a:t>Un “quasi-standard académique” pour les algorithmes de planification (conférence ICAPS)</a:t>
            </a:r>
          </a:p>
          <a:p>
            <a:pPr lvl="1"/>
            <a:r>
              <a:rPr lang="en-CA" altLang="en-US" sz="2000" dirty="0">
                <a:hlinkClick r:id="rId4"/>
              </a:rPr>
              <a:t>PDDL 2.1</a:t>
            </a:r>
            <a:endParaRPr lang="fr-CA" altLang="en-US" sz="2000" dirty="0"/>
          </a:p>
          <a:p>
            <a:pPr marL="0" indent="0">
              <a:buNone/>
            </a:pPr>
            <a:endParaRPr lang="fr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583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3200" b="1" dirty="0">
                <a:solidFill>
                  <a:schemeClr val="tx2"/>
                </a:solidFill>
              </a:rPr>
              <a:t>Prérequis IFT615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400" dirty="0"/>
              <a:t>IFT 615 (Raisonnement logique)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sz="2200" dirty="0" err="1"/>
              <a:t>Logique</a:t>
            </a:r>
            <a:r>
              <a:rPr lang="en-CA" sz="2200" dirty="0"/>
              <a:t> du premier </a:t>
            </a:r>
            <a:r>
              <a:rPr lang="en-CA" sz="2200" dirty="0" err="1"/>
              <a:t>ordre</a:t>
            </a:r>
            <a:endParaRPr lang="en-CA" sz="220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CA" sz="2200" dirty="0" err="1"/>
              <a:t>Algorithme</a:t>
            </a:r>
            <a:r>
              <a:rPr lang="en-CA" sz="2200" dirty="0"/>
              <a:t> </a:t>
            </a:r>
            <a:r>
              <a:rPr lang="en-CA" sz="2200" dirty="0" err="1"/>
              <a:t>d’unification</a:t>
            </a:r>
            <a:endParaRPr lang="fr-CA" sz="22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CA" sz="24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fr-CA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" y="996950"/>
            <a:ext cx="8412163" cy="5029200"/>
          </a:xfrm>
          <a:noFill/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47700" y="4905375"/>
            <a:ext cx="7419975" cy="781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19476" y="5775324"/>
            <a:ext cx="4648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CA" altLang="en-US" sz="1600" dirty="0">
                <a:solidFill>
                  <a:schemeClr val="accent1"/>
                </a:solidFill>
              </a:rPr>
              <a:t>Transformation du modèle pour avoir une  fonction de transition</a:t>
            </a:r>
            <a:endParaRPr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Langage</a:t>
            </a:r>
            <a:r>
              <a:rPr lang="en-CA" dirty="0"/>
              <a:t> STRIPS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971800" y="5775324"/>
            <a:ext cx="447676" cy="29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3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2874" y="2354348"/>
            <a:ext cx="6315075" cy="3754438"/>
          </a:xfrm>
          <a:noFill/>
        </p:spPr>
      </p:pic>
      <p:sp>
        <p:nvSpPr>
          <p:cNvPr id="7171" name="Text Box 29"/>
          <p:cNvSpPr txBox="1">
            <a:spLocks noChangeArrowheads="1"/>
          </p:cNvSpPr>
          <p:nvPr/>
        </p:nvSpPr>
        <p:spPr bwMode="auto">
          <a:xfrm>
            <a:off x="454025" y="1412875"/>
            <a:ext cx="8232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CA" altLang="en-US" dirty="0"/>
              <a:t>Un robot doit empiler des blocs dans une configuration indiquée. </a:t>
            </a:r>
          </a:p>
          <a:p>
            <a:pPr eaLnBrk="1" hangingPunct="1"/>
            <a:r>
              <a:rPr lang="fr-CA" altLang="en-US" dirty="0"/>
              <a:t>C’est une version simplifiée d’un robot de manipulation de conteneurs dans un port.</a:t>
            </a:r>
            <a:endParaRPr lang="en-US" alt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39713"/>
            <a:ext cx="8229600" cy="1139825"/>
          </a:xfrm>
        </p:spPr>
        <p:txBody>
          <a:bodyPr/>
          <a:lstStyle/>
          <a:p>
            <a:pPr eaLnBrk="1" hangingPunct="1"/>
            <a:r>
              <a:rPr lang="fr-CA" altLang="en-US" sz="3200" b="1">
                <a:solidFill>
                  <a:schemeClr val="tx2"/>
                </a:solidFill>
              </a:rPr>
              <a:t>Exemple 1: Monde des blocs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08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0"/>
          <p:cNvSpPr>
            <a:spLocks noGrp="1" noChangeArrowheads="1"/>
          </p:cNvSpPr>
          <p:nvPr>
            <p:ph type="title"/>
          </p:nvPr>
        </p:nvSpPr>
        <p:spPr>
          <a:xfrm>
            <a:off x="236538" y="152400"/>
            <a:ext cx="8683625" cy="433388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dirty="0" err="1"/>
              <a:t>Définition</a:t>
            </a:r>
            <a:r>
              <a:rPr lang="en-US" altLang="en-US" sz="2000" dirty="0"/>
              <a:t> des actions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(domain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blocksword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(:requirements :strips :typing)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(:types block)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(:predicates (on ?x - block ?y - block)	   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?x - block)	   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(clear ?x - block)	   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handempty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   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(holding ?x – block))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1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571500" y="625475"/>
            <a:ext cx="6000750" cy="1323975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solidFill>
                  <a:srgbClr val="081D58"/>
                </a:solidFill>
                <a:latin typeface="Times" charset="0"/>
              </a:rPr>
              <a:t>(:action unstack </a:t>
            </a:r>
          </a:p>
          <a:p>
            <a:r>
              <a:rPr lang="en-US" altLang="en-US" sz="1600">
                <a:solidFill>
                  <a:srgbClr val="081D58"/>
                </a:solidFill>
                <a:latin typeface="Times" charset="0"/>
              </a:rPr>
              <a:t>  :parameters (?x – block ?y - block)</a:t>
            </a:r>
          </a:p>
          <a:p>
            <a:r>
              <a:rPr lang="en-US" altLang="en-US" sz="1600">
                <a:solidFill>
                  <a:srgbClr val="081D58"/>
                </a:solidFill>
                <a:latin typeface="Times" charset="0"/>
              </a:rPr>
              <a:t>  :precondition  (and (on ?x ?y) (clear ?x) (handempty)</a:t>
            </a:r>
          </a:p>
          <a:p>
            <a:r>
              <a:rPr lang="en-US" altLang="en-US" sz="1600">
                <a:solidFill>
                  <a:srgbClr val="081D58"/>
                </a:solidFill>
                <a:latin typeface="Times" charset="0"/>
              </a:rPr>
              <a:t>  :effects  (and (not  (on ?x ?y)) (not (clear ?x)) </a:t>
            </a:r>
          </a:p>
          <a:p>
            <a:r>
              <a:rPr lang="en-US" altLang="en-US" sz="1600">
                <a:solidFill>
                  <a:srgbClr val="081D58"/>
                </a:solidFill>
                <a:latin typeface="Times" charset="0"/>
              </a:rPr>
              <a:t>                       (not (handempty)) (holding ?x) (clear ?y))</a:t>
            </a: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571500" y="2028825"/>
            <a:ext cx="6000750" cy="1323975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(:action stack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 :parameters (?x – block ?y - block)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	:precondition (and (holding ?x) (clear ?y))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	:effects (and (not (holding ?x)) (not (clear ?y))</a:t>
            </a:r>
            <a:br>
              <a:rPr lang="en-US" altLang="en-US" sz="1600" dirty="0">
                <a:solidFill>
                  <a:srgbClr val="081D58"/>
                </a:solidFill>
                <a:latin typeface="Times" charset="0"/>
              </a:rPr>
            </a:b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                     (on ?x ?y) (clear ?x)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handempty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))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590550" y="3494088"/>
            <a:ext cx="6000750" cy="1323975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(:action pick-up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:parameters (?x – block)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:precondition  (and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ontable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?x) (clear ?x)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handempty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)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:effects   (and (not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ontable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?x)) (not (clear ?x)) (not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handempty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)) 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                       (holding ?x))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590550" y="4953000"/>
            <a:ext cx="6000750" cy="1323975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  <a:tab pos="520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(:action put-down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:parameters (?x – block)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:precondition (holding ?x)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:effects  (and (not (holding ?x))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ontable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?x) (clear ?x) </a:t>
            </a:r>
          </a:p>
          <a:p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                      (</a:t>
            </a:r>
            <a:r>
              <a:rPr lang="en-US" altLang="en-US" sz="1600" dirty="0" err="1">
                <a:solidFill>
                  <a:srgbClr val="081D58"/>
                </a:solidFill>
                <a:latin typeface="Times" charset="0"/>
              </a:rPr>
              <a:t>handempty</a:t>
            </a:r>
            <a:r>
              <a:rPr lang="en-US" altLang="en-US" sz="1600" dirty="0">
                <a:solidFill>
                  <a:srgbClr val="081D58"/>
                </a:solidFill>
                <a:latin typeface="Times" charset="0"/>
              </a:rPr>
              <a:t>))</a:t>
            </a:r>
          </a:p>
        </p:txBody>
      </p:sp>
      <p:sp>
        <p:nvSpPr>
          <p:cNvPr id="13321" name="Rectangle 10"/>
          <p:cNvSpPr>
            <a:spLocks noGrp="1" noChangeArrowheads="1"/>
          </p:cNvSpPr>
          <p:nvPr>
            <p:ph type="title"/>
          </p:nvPr>
        </p:nvSpPr>
        <p:spPr>
          <a:xfrm>
            <a:off x="236538" y="152400"/>
            <a:ext cx="8683625" cy="433388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dirty="0" err="1"/>
              <a:t>Exemple</a:t>
            </a:r>
            <a:r>
              <a:rPr lang="en-US" altLang="en-US" sz="2000" dirty="0"/>
              <a:t> STRIPS pour le monde des blocks</a:t>
            </a:r>
          </a:p>
        </p:txBody>
      </p:sp>
      <p:grpSp>
        <p:nvGrpSpPr>
          <p:cNvPr id="13322" name="Group 58"/>
          <p:cNvGrpSpPr>
            <a:grpSpLocks/>
          </p:cNvGrpSpPr>
          <p:nvPr/>
        </p:nvGrpSpPr>
        <p:grpSpPr bwMode="auto">
          <a:xfrm>
            <a:off x="6953250" y="466725"/>
            <a:ext cx="1657350" cy="5715000"/>
            <a:chOff x="6553200" y="466725"/>
            <a:chExt cx="2286000" cy="5715000"/>
          </a:xfrm>
        </p:grpSpPr>
        <p:sp>
          <p:nvSpPr>
            <p:cNvPr id="13323" name="Rectangle 6"/>
            <p:cNvSpPr>
              <a:spLocks noChangeArrowheads="1"/>
            </p:cNvSpPr>
            <p:nvPr/>
          </p:nvSpPr>
          <p:spPr bwMode="auto">
            <a:xfrm>
              <a:off x="6553200" y="4048125"/>
              <a:ext cx="2286000" cy="990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6553200" y="2905125"/>
              <a:ext cx="2286000" cy="990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6553200" y="1685925"/>
              <a:ext cx="2286000" cy="990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6553200" y="466725"/>
              <a:ext cx="2286000" cy="990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27" name="Rectangle 11"/>
            <p:cNvSpPr>
              <a:spLocks noChangeArrowheads="1"/>
            </p:cNvSpPr>
            <p:nvPr/>
          </p:nvSpPr>
          <p:spPr bwMode="auto">
            <a:xfrm>
              <a:off x="7212013" y="5429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c</a:t>
              </a:r>
            </a:p>
          </p:txBody>
        </p:sp>
        <p:sp>
          <p:nvSpPr>
            <p:cNvPr id="13328" name="Rectangle 12"/>
            <p:cNvSpPr>
              <a:spLocks noChangeArrowheads="1"/>
            </p:cNvSpPr>
            <p:nvPr/>
          </p:nvSpPr>
          <p:spPr bwMode="auto">
            <a:xfrm>
              <a:off x="7212013" y="9239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a</a:t>
              </a:r>
            </a:p>
          </p:txBody>
        </p:sp>
        <p:sp>
          <p:nvSpPr>
            <p:cNvPr id="13329" name="Rectangle 13"/>
            <p:cNvSpPr>
              <a:spLocks noChangeArrowheads="1"/>
            </p:cNvSpPr>
            <p:nvPr/>
          </p:nvSpPr>
          <p:spPr bwMode="auto">
            <a:xfrm>
              <a:off x="7669213" y="9239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b</a:t>
              </a:r>
            </a:p>
          </p:txBody>
        </p:sp>
        <p:sp>
          <p:nvSpPr>
            <p:cNvPr id="13330" name="Rectangle 14"/>
            <p:cNvSpPr>
              <a:spLocks noChangeArrowheads="1"/>
            </p:cNvSpPr>
            <p:nvPr/>
          </p:nvSpPr>
          <p:spPr bwMode="auto">
            <a:xfrm>
              <a:off x="6781800" y="1285875"/>
              <a:ext cx="1358900" cy="63500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31" name="Line 15"/>
            <p:cNvSpPr>
              <a:spLocks noChangeShapeType="1"/>
            </p:cNvSpPr>
            <p:nvPr/>
          </p:nvSpPr>
          <p:spPr bwMode="auto">
            <a:xfrm flipV="1">
              <a:off x="8229600" y="7143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2" name="Line 16"/>
            <p:cNvSpPr>
              <a:spLocks noChangeShapeType="1"/>
            </p:cNvSpPr>
            <p:nvPr/>
          </p:nvSpPr>
          <p:spPr bwMode="auto">
            <a:xfrm flipV="1">
              <a:off x="8686800" y="7143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3" name="Line 17"/>
            <p:cNvSpPr>
              <a:spLocks noChangeShapeType="1"/>
            </p:cNvSpPr>
            <p:nvPr/>
          </p:nvSpPr>
          <p:spPr bwMode="auto">
            <a:xfrm>
              <a:off x="8229600" y="714375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4" name="Line 18"/>
            <p:cNvSpPr>
              <a:spLocks noChangeShapeType="1"/>
            </p:cNvSpPr>
            <p:nvPr/>
          </p:nvSpPr>
          <p:spPr bwMode="auto">
            <a:xfrm flipV="1">
              <a:off x="8458200" y="4857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5" name="Rectangle 19"/>
            <p:cNvSpPr>
              <a:spLocks noChangeArrowheads="1"/>
            </p:cNvSpPr>
            <p:nvPr/>
          </p:nvSpPr>
          <p:spPr bwMode="auto">
            <a:xfrm>
              <a:off x="8382000" y="195897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c</a:t>
              </a:r>
            </a:p>
          </p:txBody>
        </p:sp>
        <p:sp>
          <p:nvSpPr>
            <p:cNvPr id="13336" name="Rectangle 20"/>
            <p:cNvSpPr>
              <a:spLocks noChangeArrowheads="1"/>
            </p:cNvSpPr>
            <p:nvPr/>
          </p:nvSpPr>
          <p:spPr bwMode="auto">
            <a:xfrm>
              <a:off x="7364413" y="21685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a</a:t>
              </a:r>
            </a:p>
          </p:txBody>
        </p:sp>
        <p:sp>
          <p:nvSpPr>
            <p:cNvPr id="13337" name="Rectangle 21"/>
            <p:cNvSpPr>
              <a:spLocks noChangeArrowheads="1"/>
            </p:cNvSpPr>
            <p:nvPr/>
          </p:nvSpPr>
          <p:spPr bwMode="auto">
            <a:xfrm>
              <a:off x="7821613" y="21685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b</a:t>
              </a:r>
            </a:p>
          </p:txBody>
        </p:sp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6934200" y="2530475"/>
              <a:ext cx="1358900" cy="63500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39" name="Line 23"/>
            <p:cNvSpPr>
              <a:spLocks noChangeShapeType="1"/>
            </p:cNvSpPr>
            <p:nvPr/>
          </p:nvSpPr>
          <p:spPr bwMode="auto">
            <a:xfrm flipV="1">
              <a:off x="8305800" y="19145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0" name="Line 24"/>
            <p:cNvSpPr>
              <a:spLocks noChangeShapeType="1"/>
            </p:cNvSpPr>
            <p:nvPr/>
          </p:nvSpPr>
          <p:spPr bwMode="auto">
            <a:xfrm flipV="1">
              <a:off x="8763000" y="19145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8305800" y="1914525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 flipV="1">
              <a:off x="8534400" y="1685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3" name="Rectangle 27"/>
            <p:cNvSpPr>
              <a:spLocks noChangeArrowheads="1"/>
            </p:cNvSpPr>
            <p:nvPr/>
          </p:nvSpPr>
          <p:spPr bwMode="auto">
            <a:xfrm>
              <a:off x="7288213" y="29813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c</a:t>
              </a:r>
            </a:p>
          </p:txBody>
        </p:sp>
        <p:sp>
          <p:nvSpPr>
            <p:cNvPr id="13344" name="Rectangle 28"/>
            <p:cNvSpPr>
              <a:spLocks noChangeArrowheads="1"/>
            </p:cNvSpPr>
            <p:nvPr/>
          </p:nvSpPr>
          <p:spPr bwMode="auto">
            <a:xfrm>
              <a:off x="7288213" y="33623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a</a:t>
              </a:r>
            </a:p>
          </p:txBody>
        </p:sp>
        <p:sp>
          <p:nvSpPr>
            <p:cNvPr id="13345" name="Rectangle 29"/>
            <p:cNvSpPr>
              <a:spLocks noChangeArrowheads="1"/>
            </p:cNvSpPr>
            <p:nvPr/>
          </p:nvSpPr>
          <p:spPr bwMode="auto">
            <a:xfrm>
              <a:off x="7745413" y="33623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b</a:t>
              </a:r>
            </a:p>
          </p:txBody>
        </p:sp>
        <p:sp>
          <p:nvSpPr>
            <p:cNvPr id="13346" name="Rectangle 30"/>
            <p:cNvSpPr>
              <a:spLocks noChangeArrowheads="1"/>
            </p:cNvSpPr>
            <p:nvPr/>
          </p:nvSpPr>
          <p:spPr bwMode="auto">
            <a:xfrm>
              <a:off x="6858000" y="3724275"/>
              <a:ext cx="1358900" cy="63500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47" name="Line 31"/>
            <p:cNvSpPr>
              <a:spLocks noChangeShapeType="1"/>
            </p:cNvSpPr>
            <p:nvPr/>
          </p:nvSpPr>
          <p:spPr bwMode="auto">
            <a:xfrm flipV="1">
              <a:off x="8305800" y="3209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8" name="Line 32"/>
            <p:cNvSpPr>
              <a:spLocks noChangeShapeType="1"/>
            </p:cNvSpPr>
            <p:nvPr/>
          </p:nvSpPr>
          <p:spPr bwMode="auto">
            <a:xfrm flipV="1">
              <a:off x="8763000" y="3209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9" name="Line 33"/>
            <p:cNvSpPr>
              <a:spLocks noChangeShapeType="1"/>
            </p:cNvSpPr>
            <p:nvPr/>
          </p:nvSpPr>
          <p:spPr bwMode="auto">
            <a:xfrm>
              <a:off x="8305800" y="3209925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0" name="Line 34"/>
            <p:cNvSpPr>
              <a:spLocks noChangeShapeType="1"/>
            </p:cNvSpPr>
            <p:nvPr/>
          </p:nvSpPr>
          <p:spPr bwMode="auto">
            <a:xfrm flipV="1">
              <a:off x="8534400" y="2981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1" name="Rectangle 35"/>
            <p:cNvSpPr>
              <a:spLocks noChangeArrowheads="1"/>
            </p:cNvSpPr>
            <p:nvPr/>
          </p:nvSpPr>
          <p:spPr bwMode="auto">
            <a:xfrm>
              <a:off x="7288213" y="415607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c</a:t>
              </a:r>
            </a:p>
          </p:txBody>
        </p:sp>
        <p:sp>
          <p:nvSpPr>
            <p:cNvPr id="13352" name="Rectangle 36"/>
            <p:cNvSpPr>
              <a:spLocks noChangeArrowheads="1"/>
            </p:cNvSpPr>
            <p:nvPr/>
          </p:nvSpPr>
          <p:spPr bwMode="auto">
            <a:xfrm>
              <a:off x="7288213" y="453707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a</a:t>
              </a:r>
            </a:p>
          </p:txBody>
        </p:sp>
        <p:sp>
          <p:nvSpPr>
            <p:cNvPr id="13353" name="Rectangle 37"/>
            <p:cNvSpPr>
              <a:spLocks noChangeArrowheads="1"/>
            </p:cNvSpPr>
            <p:nvPr/>
          </p:nvSpPr>
          <p:spPr bwMode="auto">
            <a:xfrm>
              <a:off x="8077200" y="44037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b</a:t>
              </a:r>
            </a:p>
          </p:txBody>
        </p:sp>
        <p:sp>
          <p:nvSpPr>
            <p:cNvPr id="13354" name="Rectangle 38"/>
            <p:cNvSpPr>
              <a:spLocks noChangeArrowheads="1"/>
            </p:cNvSpPr>
            <p:nvPr/>
          </p:nvSpPr>
          <p:spPr bwMode="auto">
            <a:xfrm>
              <a:off x="6858000" y="4899025"/>
              <a:ext cx="1358900" cy="63500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55" name="Line 39"/>
            <p:cNvSpPr>
              <a:spLocks noChangeShapeType="1"/>
            </p:cNvSpPr>
            <p:nvPr/>
          </p:nvSpPr>
          <p:spPr bwMode="auto">
            <a:xfrm flipV="1">
              <a:off x="8001000" y="43592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6" name="Line 40"/>
            <p:cNvSpPr>
              <a:spLocks noChangeShapeType="1"/>
            </p:cNvSpPr>
            <p:nvPr/>
          </p:nvSpPr>
          <p:spPr bwMode="auto">
            <a:xfrm flipV="1">
              <a:off x="8458200" y="43592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7" name="Line 41"/>
            <p:cNvSpPr>
              <a:spLocks noChangeShapeType="1"/>
            </p:cNvSpPr>
            <p:nvPr/>
          </p:nvSpPr>
          <p:spPr bwMode="auto">
            <a:xfrm>
              <a:off x="8001000" y="4359275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8" name="Line 42"/>
            <p:cNvSpPr>
              <a:spLocks noChangeShapeType="1"/>
            </p:cNvSpPr>
            <p:nvPr/>
          </p:nvSpPr>
          <p:spPr bwMode="auto">
            <a:xfrm flipV="1">
              <a:off x="8229600" y="41306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9" name="Rectangle 43"/>
            <p:cNvSpPr>
              <a:spLocks noChangeArrowheads="1"/>
            </p:cNvSpPr>
            <p:nvPr/>
          </p:nvSpPr>
          <p:spPr bwMode="auto">
            <a:xfrm>
              <a:off x="6553200" y="5191125"/>
              <a:ext cx="2286000" cy="990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60" name="Rectangle 44"/>
            <p:cNvSpPr>
              <a:spLocks noChangeArrowheads="1"/>
            </p:cNvSpPr>
            <p:nvPr/>
          </p:nvSpPr>
          <p:spPr bwMode="auto">
            <a:xfrm>
              <a:off x="7212013" y="52673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c</a:t>
              </a:r>
            </a:p>
          </p:txBody>
        </p:sp>
        <p:sp>
          <p:nvSpPr>
            <p:cNvPr id="13361" name="Rectangle 45"/>
            <p:cNvSpPr>
              <a:spLocks noChangeArrowheads="1"/>
            </p:cNvSpPr>
            <p:nvPr/>
          </p:nvSpPr>
          <p:spPr bwMode="auto">
            <a:xfrm>
              <a:off x="7212013" y="56483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a</a:t>
              </a:r>
            </a:p>
          </p:txBody>
        </p:sp>
        <p:sp>
          <p:nvSpPr>
            <p:cNvPr id="13362" name="Rectangle 46"/>
            <p:cNvSpPr>
              <a:spLocks noChangeArrowheads="1"/>
            </p:cNvSpPr>
            <p:nvPr/>
          </p:nvSpPr>
          <p:spPr bwMode="auto">
            <a:xfrm>
              <a:off x="7669213" y="5648325"/>
              <a:ext cx="317500" cy="335989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>
                  <a:latin typeface="Helvetica" charset="0"/>
                </a:rPr>
                <a:t>b</a:t>
              </a:r>
            </a:p>
          </p:txBody>
        </p:sp>
        <p:sp>
          <p:nvSpPr>
            <p:cNvPr id="13363" name="Rectangle 47"/>
            <p:cNvSpPr>
              <a:spLocks noChangeArrowheads="1"/>
            </p:cNvSpPr>
            <p:nvPr/>
          </p:nvSpPr>
          <p:spPr bwMode="auto">
            <a:xfrm>
              <a:off x="6781800" y="6010275"/>
              <a:ext cx="1358900" cy="63500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64" name="Line 48"/>
            <p:cNvSpPr>
              <a:spLocks noChangeShapeType="1"/>
            </p:cNvSpPr>
            <p:nvPr/>
          </p:nvSpPr>
          <p:spPr bwMode="auto">
            <a:xfrm flipV="1">
              <a:off x="8229600" y="54387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5" name="Line 49"/>
            <p:cNvSpPr>
              <a:spLocks noChangeShapeType="1"/>
            </p:cNvSpPr>
            <p:nvPr/>
          </p:nvSpPr>
          <p:spPr bwMode="auto">
            <a:xfrm flipV="1">
              <a:off x="8686800" y="54387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6" name="Line 50"/>
            <p:cNvSpPr>
              <a:spLocks noChangeShapeType="1"/>
            </p:cNvSpPr>
            <p:nvPr/>
          </p:nvSpPr>
          <p:spPr bwMode="auto">
            <a:xfrm>
              <a:off x="8229600" y="5438775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7" name="Line 51"/>
            <p:cNvSpPr>
              <a:spLocks noChangeShapeType="1"/>
            </p:cNvSpPr>
            <p:nvPr/>
          </p:nvSpPr>
          <p:spPr bwMode="auto">
            <a:xfrm flipV="1">
              <a:off x="8458200" y="52101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8" name="AutoShape 52"/>
            <p:cNvSpPr>
              <a:spLocks noChangeArrowheads="1"/>
            </p:cNvSpPr>
            <p:nvPr/>
          </p:nvSpPr>
          <p:spPr bwMode="auto">
            <a:xfrm>
              <a:off x="6629400" y="1457325"/>
              <a:ext cx="381000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69" name="AutoShape 53"/>
            <p:cNvSpPr>
              <a:spLocks noChangeArrowheads="1"/>
            </p:cNvSpPr>
            <p:nvPr/>
          </p:nvSpPr>
          <p:spPr bwMode="auto">
            <a:xfrm>
              <a:off x="6629400" y="2676525"/>
              <a:ext cx="381000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70" name="AutoShape 54"/>
            <p:cNvSpPr>
              <a:spLocks noChangeArrowheads="1"/>
            </p:cNvSpPr>
            <p:nvPr/>
          </p:nvSpPr>
          <p:spPr bwMode="auto">
            <a:xfrm>
              <a:off x="6629400" y="3895725"/>
              <a:ext cx="381000" cy="304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  <p:sp>
          <p:nvSpPr>
            <p:cNvPr id="13371" name="AutoShape 55"/>
            <p:cNvSpPr>
              <a:spLocks noChangeArrowheads="1"/>
            </p:cNvSpPr>
            <p:nvPr/>
          </p:nvSpPr>
          <p:spPr bwMode="auto">
            <a:xfrm>
              <a:off x="6629400" y="5038725"/>
              <a:ext cx="381000" cy="304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CA" altLang="en-US" sz="16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5" ma:contentTypeDescription="Crée un document." ma:contentTypeScope="" ma:versionID="7af946fd54c560281540ad1d68cbc090">
  <xsd:schema xmlns:xsd="http://www.w3.org/2001/XMLSchema" xmlns:xs="http://www.w3.org/2001/XMLSchema" xmlns:p="http://schemas.microsoft.com/office/2006/metadata/properties" xmlns:ns2="a52e7b51-f1ff-4309-a706-b6eb75fbbce0" xmlns:ns3="e1fec209-7cf4-479f-825c-1adcc9fe396d" targetNamespace="http://schemas.microsoft.com/office/2006/metadata/properties" ma:root="true" ma:fieldsID="c462e4ff6575c25d4c6f95a5627908a5" ns2:_="" ns3:_="">
    <xsd:import namespace="a52e7b51-f1ff-4309-a706-b6eb75fbbce0"/>
    <xsd:import namespace="e1fec209-7cf4-479f-825c-1adcc9fe3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ec209-7cf4-479f-825c-1adcc9fe39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FC284E-09D6-47CE-8533-9400765FA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e1fec209-7cf4-479f-825c-1adcc9fe3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352BA6-A536-47C7-B710-DCE880A9C0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1882</Words>
  <Application>Microsoft Office PowerPoint</Application>
  <PresentationFormat>On-screen Show (4:3)</PresentationFormat>
  <Paragraphs>304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Helvetica</vt:lpstr>
      <vt:lpstr>Monotype Sorts</vt:lpstr>
      <vt:lpstr>Times</vt:lpstr>
      <vt:lpstr>Wingdings</vt:lpstr>
      <vt:lpstr>Office Theme</vt:lpstr>
      <vt:lpstr>IFT 608 / IFT 702  Planification en intelligence artificielle  Langage PDDL</vt:lpstr>
      <vt:lpstr>Contenu</vt:lpstr>
      <vt:lpstr>Architecture générale d’un planificateur déterministe par recherche dans un espace d’états</vt:lpstr>
      <vt:lpstr>Langages de modélisation</vt:lpstr>
      <vt:lpstr>Prérequis IFT615</vt:lpstr>
      <vt:lpstr>Langage STRIPS</vt:lpstr>
      <vt:lpstr>Exemple 1: Monde des blocs</vt:lpstr>
      <vt:lpstr>Définition des actions</vt:lpstr>
      <vt:lpstr>Exemple STRIPS pour le monde des blocks</vt:lpstr>
      <vt:lpstr>Exemple pour la livraison de colis</vt:lpstr>
      <vt:lpstr>Exemple pour la livraison de colis, suite</vt:lpstr>
      <vt:lpstr>Exemple PDDL pour la livraison de colis</vt:lpstr>
      <vt:lpstr>Exemple PDDL pour la livraison de colis, suite</vt:lpstr>
      <vt:lpstr>Une autre version PDDL pour la livraison de colis</vt:lpstr>
      <vt:lpstr>Une autre version PDDL pour la livraison de colis</vt:lpstr>
      <vt:lpstr>Ressources</vt:lpstr>
      <vt:lpstr>Ce qu’il faut retenir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Froduald Kabanza</dc:creator>
  <cp:lastModifiedBy>Froduald Kabanza</cp:lastModifiedBy>
  <cp:revision>84</cp:revision>
  <cp:lastPrinted>2014-01-09T02:21:02Z</cp:lastPrinted>
  <dcterms:created xsi:type="dcterms:W3CDTF">2006-08-16T00:00:00Z</dcterms:created>
  <dcterms:modified xsi:type="dcterms:W3CDTF">2023-03-08T22:27:03Z</dcterms:modified>
</cp:coreProperties>
</file>