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31"/>
  </p:notesMasterIdLst>
  <p:sldIdLst>
    <p:sldId id="256" r:id="rId4"/>
    <p:sldId id="309" r:id="rId5"/>
    <p:sldId id="308" r:id="rId6"/>
    <p:sldId id="300" r:id="rId7"/>
    <p:sldId id="311" r:id="rId8"/>
    <p:sldId id="312" r:id="rId9"/>
    <p:sldId id="298" r:id="rId10"/>
    <p:sldId id="314" r:id="rId11"/>
    <p:sldId id="313" r:id="rId12"/>
    <p:sldId id="315" r:id="rId13"/>
    <p:sldId id="316" r:id="rId14"/>
    <p:sldId id="317" r:id="rId15"/>
    <p:sldId id="318" r:id="rId16"/>
    <p:sldId id="319" r:id="rId17"/>
    <p:sldId id="332" r:id="rId18"/>
    <p:sldId id="320" r:id="rId19"/>
    <p:sldId id="321" r:id="rId20"/>
    <p:sldId id="323" r:id="rId21"/>
    <p:sldId id="324" r:id="rId22"/>
    <p:sldId id="299" r:id="rId23"/>
    <p:sldId id="325" r:id="rId24"/>
    <p:sldId id="326" r:id="rId25"/>
    <p:sldId id="304" r:id="rId26"/>
    <p:sldId id="258" r:id="rId27"/>
    <p:sldId id="330" r:id="rId28"/>
    <p:sldId id="305" r:id="rId29"/>
    <p:sldId id="32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4299B-0D0F-44FB-96B4-8560D2962758}" v="2" dt="2023-03-08T22:31:25.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5" autoAdjust="0"/>
  </p:normalViewPr>
  <p:slideViewPr>
    <p:cSldViewPr>
      <p:cViewPr varScale="1">
        <p:scale>
          <a:sx n="77" d="100"/>
          <a:sy n="77" d="100"/>
        </p:scale>
        <p:origin x="20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3674299B-0D0F-44FB-96B4-8560D2962758}"/>
    <pc:docChg chg="undo redo custSel modSld">
      <pc:chgData name="Froduald Kabanza" userId="edf393d0-642b-4b9e-8c75-f62133241689" providerId="ADAL" clId="{3674299B-0D0F-44FB-96B4-8560D2962758}" dt="2023-03-08T22:42:11.804" v="344" actId="20577"/>
      <pc:docMkLst>
        <pc:docMk/>
      </pc:docMkLst>
      <pc:sldChg chg="modSp mod">
        <pc:chgData name="Froduald Kabanza" userId="edf393d0-642b-4b9e-8c75-f62133241689" providerId="ADAL" clId="{3674299B-0D0F-44FB-96B4-8560D2962758}" dt="2023-03-08T22:27:59.014" v="16" actId="20577"/>
        <pc:sldMkLst>
          <pc:docMk/>
          <pc:sldMk cId="2570024942" sldId="256"/>
        </pc:sldMkLst>
        <pc:spChg chg="mod">
          <ac:chgData name="Froduald Kabanza" userId="edf393d0-642b-4b9e-8c75-f62133241689" providerId="ADAL" clId="{3674299B-0D0F-44FB-96B4-8560D2962758}" dt="2023-03-08T22:27:50.825" v="15" actId="20577"/>
          <ac:spMkLst>
            <pc:docMk/>
            <pc:sldMk cId="2570024942" sldId="256"/>
            <ac:spMk id="5" creationId="{00000000-0000-0000-0000-000000000000}"/>
          </ac:spMkLst>
        </pc:spChg>
        <pc:spChg chg="mod">
          <ac:chgData name="Froduald Kabanza" userId="edf393d0-642b-4b9e-8c75-f62133241689" providerId="ADAL" clId="{3674299B-0D0F-44FB-96B4-8560D2962758}" dt="2023-03-08T22:27:59.014" v="16" actId="20577"/>
          <ac:spMkLst>
            <pc:docMk/>
            <pc:sldMk cId="2570024942" sldId="256"/>
            <ac:spMk id="5123" creationId="{00000000-0000-0000-0000-000000000000}"/>
          </ac:spMkLst>
        </pc:spChg>
      </pc:sldChg>
      <pc:sldChg chg="modSp mod">
        <pc:chgData name="Froduald Kabanza" userId="edf393d0-642b-4b9e-8c75-f62133241689" providerId="ADAL" clId="{3674299B-0D0F-44FB-96B4-8560D2962758}" dt="2023-03-08T22:28:25.425" v="17" actId="20577"/>
        <pc:sldMkLst>
          <pc:docMk/>
          <pc:sldMk cId="2634692831" sldId="312"/>
        </pc:sldMkLst>
        <pc:spChg chg="mod">
          <ac:chgData name="Froduald Kabanza" userId="edf393d0-642b-4b9e-8c75-f62133241689" providerId="ADAL" clId="{3674299B-0D0F-44FB-96B4-8560D2962758}" dt="2023-03-08T22:28:25.425" v="17" actId="20577"/>
          <ac:spMkLst>
            <pc:docMk/>
            <pc:sldMk cId="2634692831" sldId="312"/>
            <ac:spMk id="5123" creationId="{00000000-0000-0000-0000-000000000000}"/>
          </ac:spMkLst>
        </pc:spChg>
      </pc:sldChg>
      <pc:sldChg chg="modSp mod">
        <pc:chgData name="Froduald Kabanza" userId="edf393d0-642b-4b9e-8c75-f62133241689" providerId="ADAL" clId="{3674299B-0D0F-44FB-96B4-8560D2962758}" dt="2023-03-08T22:38:57.340" v="198" actId="20577"/>
        <pc:sldMkLst>
          <pc:docMk/>
          <pc:sldMk cId="583062846" sldId="314"/>
        </pc:sldMkLst>
        <pc:spChg chg="mod">
          <ac:chgData name="Froduald Kabanza" userId="edf393d0-642b-4b9e-8c75-f62133241689" providerId="ADAL" clId="{3674299B-0D0F-44FB-96B4-8560D2962758}" dt="2023-03-08T22:38:57.340" v="198" actId="20577"/>
          <ac:spMkLst>
            <pc:docMk/>
            <pc:sldMk cId="583062846" sldId="314"/>
            <ac:spMk id="5123" creationId="{00000000-0000-0000-0000-000000000000}"/>
          </ac:spMkLst>
        </pc:spChg>
      </pc:sldChg>
      <pc:sldChg chg="modSp mod">
        <pc:chgData name="Froduald Kabanza" userId="edf393d0-642b-4b9e-8c75-f62133241689" providerId="ADAL" clId="{3674299B-0D0F-44FB-96B4-8560D2962758}" dt="2023-03-08T22:38:54.251" v="196" actId="20577"/>
        <pc:sldMkLst>
          <pc:docMk/>
          <pc:sldMk cId="4289593668" sldId="318"/>
        </pc:sldMkLst>
        <pc:spChg chg="mod">
          <ac:chgData name="Froduald Kabanza" userId="edf393d0-642b-4b9e-8c75-f62133241689" providerId="ADAL" clId="{3674299B-0D0F-44FB-96B4-8560D2962758}" dt="2023-03-08T22:38:54.251" v="196" actId="20577"/>
          <ac:spMkLst>
            <pc:docMk/>
            <pc:sldMk cId="4289593668" sldId="318"/>
            <ac:spMk id="9218" creationId="{00000000-0000-0000-0000-000000000000}"/>
          </ac:spMkLst>
        </pc:spChg>
      </pc:sldChg>
      <pc:sldChg chg="modSp mod">
        <pc:chgData name="Froduald Kabanza" userId="edf393d0-642b-4b9e-8c75-f62133241689" providerId="ADAL" clId="{3674299B-0D0F-44FB-96B4-8560D2962758}" dt="2023-03-08T22:42:11.804" v="344" actId="20577"/>
        <pc:sldMkLst>
          <pc:docMk/>
          <pc:sldMk cId="4017931578" sldId="330"/>
        </pc:sldMkLst>
        <pc:spChg chg="mod">
          <ac:chgData name="Froduald Kabanza" userId="edf393d0-642b-4b9e-8c75-f62133241689" providerId="ADAL" clId="{3674299B-0D0F-44FB-96B4-8560D2962758}" dt="2023-03-08T22:42:11.804" v="344" actId="20577"/>
          <ac:spMkLst>
            <pc:docMk/>
            <pc:sldMk cId="4017931578" sldId="330"/>
            <ac:spMk id="51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A41805-91C2-4159-AFC1-FCDAD62D6F1C}" type="datetimeFigureOut">
              <a:rPr lang="en-CA" smtClean="0"/>
              <a:t>2023-03-08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ABC67-33F5-4122-9803-EEEB0841A244}" type="slidenum">
              <a:rPr lang="en-CA" smtClean="0"/>
              <a:t>‹#›</a:t>
            </a:fld>
            <a:endParaRPr lang="en-CA"/>
          </a:p>
        </p:txBody>
      </p:sp>
    </p:spTree>
    <p:extLst>
      <p:ext uri="{BB962C8B-B14F-4D97-AF65-F5344CB8AC3E}">
        <p14:creationId xmlns:p14="http://schemas.microsoft.com/office/powerpoint/2010/main" val="214285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Heuristic#Cognitive_map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C11ABC67-33F5-4122-9803-EEEB0841A244}" type="slidenum">
              <a:rPr lang="en-CA" smtClean="0"/>
              <a:t>1</a:t>
            </a:fld>
            <a:endParaRPr lang="en-CA"/>
          </a:p>
        </p:txBody>
      </p:sp>
    </p:spTree>
    <p:extLst>
      <p:ext uri="{BB962C8B-B14F-4D97-AF65-F5344CB8AC3E}">
        <p14:creationId xmlns:p14="http://schemas.microsoft.com/office/powerpoint/2010/main" val="2207743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dirty="0" err="1"/>
              <a:t>Rappelons</a:t>
            </a:r>
            <a:r>
              <a:rPr lang="en-CA" altLang="en-US" dirty="0"/>
              <a:t> </a:t>
            </a:r>
            <a:r>
              <a:rPr lang="en-CA" altLang="en-US" dirty="0" err="1"/>
              <a:t>que</a:t>
            </a:r>
            <a:r>
              <a:rPr lang="en-CA" altLang="en-US" dirty="0"/>
              <a:t> les </a:t>
            </a:r>
            <a:r>
              <a:rPr lang="en-CA" altLang="en-US" dirty="0" err="1"/>
              <a:t>états</a:t>
            </a:r>
            <a:r>
              <a:rPr lang="en-CA" altLang="en-US" dirty="0"/>
              <a:t> </a:t>
            </a:r>
            <a:r>
              <a:rPr lang="en-CA" altLang="en-US" dirty="0" err="1"/>
              <a:t>sont</a:t>
            </a:r>
            <a:r>
              <a:rPr lang="en-CA" altLang="en-US" dirty="0"/>
              <a:t> des ensembles de propositions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dirty="0" err="1"/>
              <a:t>Rappelons</a:t>
            </a:r>
            <a:r>
              <a:rPr lang="en-CA" altLang="en-US" dirty="0"/>
              <a:t> </a:t>
            </a:r>
            <a:r>
              <a:rPr lang="en-CA" altLang="en-US" dirty="0" err="1"/>
              <a:t>que</a:t>
            </a:r>
            <a:r>
              <a:rPr lang="en-CA" altLang="en-US" dirty="0"/>
              <a:t> les </a:t>
            </a:r>
            <a:r>
              <a:rPr lang="en-CA" altLang="en-US" dirty="0" err="1"/>
              <a:t>états</a:t>
            </a:r>
            <a:r>
              <a:rPr lang="en-CA" altLang="en-US" dirty="0"/>
              <a:t> </a:t>
            </a:r>
            <a:r>
              <a:rPr lang="en-CA" altLang="en-US" dirty="0" err="1"/>
              <a:t>sont</a:t>
            </a:r>
            <a:r>
              <a:rPr lang="en-CA" altLang="en-US" dirty="0"/>
              <a:t> des ensembles </a:t>
            </a:r>
            <a:r>
              <a:rPr lang="en-CA" altLang="en-US"/>
              <a:t>de propositions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4294967295"/>
          </p:nvPr>
        </p:nvSpPr>
        <p:spPr bwMode="auto">
          <a:xfrm>
            <a:off x="3885903" y="8685893"/>
            <a:ext cx="2972097"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2756" indent="-270291">
              <a:defRPr>
                <a:solidFill>
                  <a:schemeClr val="tx1"/>
                </a:solidFill>
                <a:latin typeface="Arial" charset="0"/>
              </a:defRPr>
            </a:lvl2pPr>
            <a:lvl3pPr marL="1081164" indent="-216233">
              <a:defRPr>
                <a:solidFill>
                  <a:schemeClr val="tx1"/>
                </a:solidFill>
                <a:latin typeface="Arial" charset="0"/>
              </a:defRPr>
            </a:lvl3pPr>
            <a:lvl4pPr marL="1513629" indent="-216233">
              <a:defRPr>
                <a:solidFill>
                  <a:schemeClr val="tx1"/>
                </a:solidFill>
                <a:latin typeface="Arial" charset="0"/>
              </a:defRPr>
            </a:lvl4pPr>
            <a:lvl5pPr marL="1946095" indent="-216233">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fld id="{927E95A6-C2DF-4D07-A456-4FDD5DACE57D}" type="slidenum">
              <a:rPr lang="de-DE" altLang="en-US"/>
              <a:pPr/>
              <a:t>12</a:t>
            </a:fld>
            <a:endParaRPr lang="de-DE" altLang="en-US"/>
          </a:p>
        </p:txBody>
      </p:sp>
      <p:sp>
        <p:nvSpPr>
          <p:cNvPr id="23555" name="Rectangle 2"/>
          <p:cNvSpPr>
            <a:spLocks noGrp="1" noRot="1" noChangeAspect="1" noChangeArrowheads="1" noTextEdit="1"/>
          </p:cNvSpPr>
          <p:nvPr>
            <p:ph type="sldImg"/>
          </p:nvPr>
        </p:nvSpPr>
        <p:spPr>
          <a:xfrm>
            <a:off x="1144588" y="684213"/>
            <a:ext cx="4572000" cy="3430587"/>
          </a:xfrm>
          <a:solidFill>
            <a:srgbClr val="FFFFFF"/>
          </a:solidFill>
          <a:ln/>
        </p:spPr>
      </p:sp>
      <p:sp>
        <p:nvSpPr>
          <p:cNvPr id="23556" name="Rectangle 3"/>
          <p:cNvSpPr>
            <a:spLocks noGrp="1" noChangeArrowheads="1"/>
          </p:cNvSpPr>
          <p:nvPr>
            <p:ph type="body" idx="1"/>
          </p:nvPr>
        </p:nvSpPr>
        <p:spPr>
          <a:xfrm>
            <a:off x="913805" y="4345214"/>
            <a:ext cx="5030391" cy="4113893"/>
          </a:xfrm>
          <a:solidFill>
            <a:srgbClr val="FFFFFF"/>
          </a:solidFill>
          <a:ln>
            <a:solidFill>
              <a:srgbClr val="000000"/>
            </a:solidFill>
          </a:ln>
        </p:spPr>
        <p:txBody>
          <a:bodyPr lIns="89192" tIns="44595" rIns="89192" bIns="44595"/>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4294967295"/>
          </p:nvPr>
        </p:nvSpPr>
        <p:spPr bwMode="auto">
          <a:xfrm>
            <a:off x="3885903" y="8685893"/>
            <a:ext cx="2972097"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2756" indent="-270291">
              <a:defRPr>
                <a:solidFill>
                  <a:schemeClr val="tx1"/>
                </a:solidFill>
                <a:latin typeface="Arial" charset="0"/>
              </a:defRPr>
            </a:lvl2pPr>
            <a:lvl3pPr marL="1081164" indent="-216233">
              <a:defRPr>
                <a:solidFill>
                  <a:schemeClr val="tx1"/>
                </a:solidFill>
                <a:latin typeface="Arial" charset="0"/>
              </a:defRPr>
            </a:lvl3pPr>
            <a:lvl4pPr marL="1513629" indent="-216233">
              <a:defRPr>
                <a:solidFill>
                  <a:schemeClr val="tx1"/>
                </a:solidFill>
                <a:latin typeface="Arial" charset="0"/>
              </a:defRPr>
            </a:lvl4pPr>
            <a:lvl5pPr marL="1946095" indent="-216233">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fld id="{F920D366-74D9-4AE2-9B70-59B4581874E1}" type="slidenum">
              <a:rPr lang="de-DE" altLang="en-US"/>
              <a:pPr/>
              <a:t>13</a:t>
            </a:fld>
            <a:endParaRPr lang="de-DE" altLang="en-US"/>
          </a:p>
        </p:txBody>
      </p:sp>
      <p:sp>
        <p:nvSpPr>
          <p:cNvPr id="24579" name="Rectangle 2"/>
          <p:cNvSpPr>
            <a:spLocks noGrp="1" noRot="1" noChangeAspect="1" noChangeArrowheads="1" noTextEdit="1"/>
          </p:cNvSpPr>
          <p:nvPr>
            <p:ph type="sldImg"/>
          </p:nvPr>
        </p:nvSpPr>
        <p:spPr>
          <a:xfrm>
            <a:off x="1144588" y="684213"/>
            <a:ext cx="4572000" cy="3430587"/>
          </a:xfrm>
          <a:solidFill>
            <a:srgbClr val="FFFFFF"/>
          </a:solidFill>
          <a:ln/>
        </p:spPr>
      </p:sp>
      <p:sp>
        <p:nvSpPr>
          <p:cNvPr id="24580" name="Rectangle 3"/>
          <p:cNvSpPr>
            <a:spLocks noGrp="1" noChangeArrowheads="1"/>
          </p:cNvSpPr>
          <p:nvPr>
            <p:ph type="body" idx="1"/>
          </p:nvPr>
        </p:nvSpPr>
        <p:spPr>
          <a:xfrm>
            <a:off x="913805" y="4345214"/>
            <a:ext cx="5030391" cy="4113893"/>
          </a:xfrm>
          <a:solidFill>
            <a:srgbClr val="FFFFFF"/>
          </a:solidFill>
          <a:ln>
            <a:solidFill>
              <a:srgbClr val="000000"/>
            </a:solidFill>
          </a:ln>
        </p:spPr>
        <p:txBody>
          <a:bodyPr lIns="89192" tIns="44595" rIns="89192" bIns="44595"/>
          <a:lstStyle/>
          <a:p>
            <a:r>
              <a:rPr lang="en-US" altLang="en-US"/>
              <a:t>Les “carrés” représentent les actions de persistence de chaque prédicat. C.-à-.d,  tant qu’aucune action ne change la valeur du prédicat, le prédicat est conservé tel quel dans l’état suivant. Sans les actions de persistence, il ne serait pas possible de représenter la partie du monde </a:t>
            </a:r>
            <a:r>
              <a:rPr lang="en-US" altLang="en-US" i="1"/>
              <a:t>qui ne change pas</a:t>
            </a:r>
            <a:r>
              <a:rPr lang="en-US" altLang="en-US"/>
              <a:t> par rapport aux actions possibles applicables dans l’état courant.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niveau</a:t>
            </a:r>
            <a:r>
              <a:rPr lang="en-CA" dirty="0"/>
              <a:t> S0 </a:t>
            </a:r>
            <a:r>
              <a:rPr lang="en-CA" dirty="0" err="1"/>
              <a:t>contient</a:t>
            </a:r>
            <a:r>
              <a:rPr lang="en-CA" dirty="0"/>
              <a:t> </a:t>
            </a:r>
            <a:r>
              <a:rPr lang="en-CA" dirty="0" err="1"/>
              <a:t>tous</a:t>
            </a:r>
            <a:r>
              <a:rPr lang="en-CA" dirty="0"/>
              <a:t> les </a:t>
            </a:r>
            <a:r>
              <a:rPr lang="en-CA" dirty="0" err="1"/>
              <a:t>littéraux</a:t>
            </a:r>
            <a:r>
              <a:rPr lang="en-CA" dirty="0"/>
              <a:t> qui </a:t>
            </a:r>
            <a:r>
              <a:rPr lang="en-CA" dirty="0" err="1"/>
              <a:t>sont</a:t>
            </a:r>
            <a:r>
              <a:rPr lang="en-CA" dirty="0"/>
              <a:t> </a:t>
            </a:r>
            <a:r>
              <a:rPr lang="en-CA" dirty="0" err="1"/>
              <a:t>initialement</a:t>
            </a:r>
            <a:r>
              <a:rPr lang="en-CA" dirty="0"/>
              <a:t> </a:t>
            </a:r>
            <a:r>
              <a:rPr lang="en-CA" dirty="0" err="1"/>
              <a:t>vrai</a:t>
            </a:r>
            <a:r>
              <a:rPr lang="en-CA" dirty="0"/>
              <a:t>.</a:t>
            </a:r>
          </a:p>
          <a:p>
            <a:endParaRPr lang="en-CA" dirty="0"/>
          </a:p>
          <a:p>
            <a:r>
              <a:rPr lang="en-CA" dirty="0"/>
              <a:t>Le </a:t>
            </a:r>
            <a:r>
              <a:rPr lang="en-CA" dirty="0" err="1"/>
              <a:t>niveau</a:t>
            </a:r>
            <a:r>
              <a:rPr lang="en-CA" dirty="0"/>
              <a:t> A0 </a:t>
            </a:r>
            <a:r>
              <a:rPr lang="en-CA" dirty="0" err="1"/>
              <a:t>contient</a:t>
            </a:r>
            <a:r>
              <a:rPr lang="en-CA" dirty="0"/>
              <a:t> </a:t>
            </a:r>
            <a:r>
              <a:rPr lang="en-CA" dirty="0" err="1"/>
              <a:t>toutes</a:t>
            </a:r>
            <a:r>
              <a:rPr lang="en-CA" baseline="0" dirty="0"/>
              <a:t> les actions </a:t>
            </a:r>
            <a:r>
              <a:rPr lang="en-CA" baseline="0" dirty="0" err="1"/>
              <a:t>permises</a:t>
            </a:r>
            <a:r>
              <a:rPr lang="en-CA" baseline="0" dirty="0"/>
              <a:t> par le </a:t>
            </a:r>
            <a:r>
              <a:rPr lang="en-CA" baseline="0" dirty="0" err="1"/>
              <a:t>niveau</a:t>
            </a:r>
            <a:r>
              <a:rPr lang="en-CA" baseline="0" dirty="0"/>
              <a:t> S0 et, chose </a:t>
            </a:r>
            <a:r>
              <a:rPr lang="en-CA" baseline="0" dirty="0" err="1"/>
              <a:t>importante</a:t>
            </a:r>
            <a:r>
              <a:rPr lang="en-CA" baseline="0" dirty="0"/>
              <a:t>, </a:t>
            </a:r>
            <a:r>
              <a:rPr lang="en-CA" baseline="0" dirty="0" err="1"/>
              <a:t>enregistre</a:t>
            </a:r>
            <a:r>
              <a:rPr lang="en-CA" baseline="0" dirty="0"/>
              <a:t> </a:t>
            </a:r>
            <a:r>
              <a:rPr lang="en-CA" baseline="0" dirty="0" err="1"/>
              <a:t>aussi</a:t>
            </a:r>
            <a:r>
              <a:rPr lang="en-CA" baseline="0" dirty="0"/>
              <a:t> les exclusions </a:t>
            </a:r>
            <a:r>
              <a:rPr lang="en-CA" baseline="0" dirty="0" err="1"/>
              <a:t>mutuelles</a:t>
            </a:r>
            <a:r>
              <a:rPr lang="en-CA" baseline="0" dirty="0"/>
              <a:t> entre les actions du </a:t>
            </a:r>
            <a:r>
              <a:rPr lang="en-CA" baseline="0" dirty="0" err="1"/>
              <a:t>niveau</a:t>
            </a:r>
            <a:r>
              <a:rPr lang="en-CA" baseline="0" dirty="0"/>
              <a:t> 0.</a:t>
            </a:r>
            <a:endParaRPr lang="en-CA" dirty="0"/>
          </a:p>
          <a:p>
            <a:endParaRPr lang="en-CA" dirty="0"/>
          </a:p>
          <a:p>
            <a:r>
              <a:rPr lang="en-CA" dirty="0"/>
              <a:t>Les </a:t>
            </a:r>
            <a:r>
              <a:rPr lang="en-CA" dirty="0" err="1"/>
              <a:t>lignes</a:t>
            </a:r>
            <a:r>
              <a:rPr lang="en-CA" dirty="0"/>
              <a:t> </a:t>
            </a:r>
            <a:r>
              <a:rPr lang="en-CA" dirty="0" err="1"/>
              <a:t>grises</a:t>
            </a:r>
            <a:r>
              <a:rPr lang="en-CA" dirty="0"/>
              <a:t> </a:t>
            </a:r>
            <a:r>
              <a:rPr lang="en-CA" dirty="0" err="1"/>
              <a:t>indiquent</a:t>
            </a:r>
            <a:r>
              <a:rPr lang="en-CA" dirty="0"/>
              <a:t> des liens </a:t>
            </a:r>
            <a:r>
              <a:rPr lang="en-CA" dirty="0" err="1"/>
              <a:t>d’exclusion</a:t>
            </a:r>
            <a:r>
              <a:rPr lang="en-CA" dirty="0"/>
              <a:t> </a:t>
            </a:r>
            <a:r>
              <a:rPr lang="en-CA" dirty="0" err="1"/>
              <a:t>mutuelle</a:t>
            </a:r>
            <a:r>
              <a:rPr lang="en-CA" dirty="0"/>
              <a:t>.</a:t>
            </a:r>
            <a:r>
              <a:rPr lang="en-CA" baseline="0" dirty="0"/>
              <a:t> </a:t>
            </a:r>
          </a:p>
          <a:p>
            <a:endParaRPr lang="en-CA" baseline="0" dirty="0"/>
          </a:p>
          <a:p>
            <a:r>
              <a:rPr lang="en-CA" baseline="0" dirty="0"/>
              <a:t>Par </a:t>
            </a:r>
            <a:r>
              <a:rPr lang="en-CA" baseline="0" dirty="0" err="1"/>
              <a:t>exemple</a:t>
            </a:r>
            <a:r>
              <a:rPr lang="en-CA" baseline="0" dirty="0"/>
              <a:t>, </a:t>
            </a:r>
            <a:r>
              <a:rPr lang="en-CA" baseline="0" dirty="0" err="1"/>
              <a:t>dans</a:t>
            </a:r>
            <a:r>
              <a:rPr lang="en-CA" baseline="0" dirty="0"/>
              <a:t> le </a:t>
            </a:r>
            <a:r>
              <a:rPr lang="en-CA" baseline="0" dirty="0" err="1"/>
              <a:t>niveau</a:t>
            </a:r>
            <a:r>
              <a:rPr lang="en-CA" baseline="0" dirty="0"/>
              <a:t> A0, </a:t>
            </a:r>
            <a:r>
              <a:rPr lang="en-CA" baseline="0" dirty="0" err="1"/>
              <a:t>l’action</a:t>
            </a:r>
            <a:r>
              <a:rPr lang="en-CA" baseline="0" dirty="0"/>
              <a:t> No-op en haut </a:t>
            </a:r>
            <a:r>
              <a:rPr lang="en-CA" baseline="0" dirty="0" err="1"/>
              <a:t>est</a:t>
            </a:r>
            <a:r>
              <a:rPr lang="en-CA" baseline="0" dirty="0"/>
              <a:t> </a:t>
            </a:r>
            <a:r>
              <a:rPr lang="en-CA" baseline="0" dirty="0" err="1"/>
              <a:t>mutuellement</a:t>
            </a:r>
            <a:r>
              <a:rPr lang="en-CA" baseline="0" dirty="0"/>
              <a:t> exclusive avec Eat(cake) </a:t>
            </a:r>
            <a:r>
              <a:rPr lang="en-CA" baseline="0" dirty="0" err="1"/>
              <a:t>parce</a:t>
            </a:r>
            <a:r>
              <a:rPr lang="en-CA" baseline="0" dirty="0"/>
              <a:t> les </a:t>
            </a:r>
            <a:r>
              <a:rPr lang="en-CA" baseline="0" dirty="0" err="1"/>
              <a:t>deux</a:t>
            </a:r>
            <a:r>
              <a:rPr lang="en-CA" baseline="0" dirty="0"/>
              <a:t> </a:t>
            </a:r>
            <a:r>
              <a:rPr lang="en-CA" baseline="0" dirty="0" err="1"/>
              <a:t>produisent</a:t>
            </a:r>
            <a:r>
              <a:rPr lang="en-CA" baseline="0" dirty="0"/>
              <a:t> des </a:t>
            </a:r>
            <a:r>
              <a:rPr lang="en-CA" baseline="0" dirty="0" err="1"/>
              <a:t>effets</a:t>
            </a:r>
            <a:r>
              <a:rPr lang="en-CA" baseline="0" dirty="0"/>
              <a:t> </a:t>
            </a:r>
            <a:r>
              <a:rPr lang="en-CA" baseline="0" dirty="0" err="1"/>
              <a:t>mutuellement</a:t>
            </a:r>
            <a:r>
              <a:rPr lang="en-CA" baseline="0" dirty="0"/>
              <a:t> </a:t>
            </a:r>
            <a:r>
              <a:rPr lang="en-CA" baseline="0" dirty="0" err="1"/>
              <a:t>exclusifs</a:t>
            </a:r>
            <a:r>
              <a:rPr lang="en-CA" baseline="0" dirty="0"/>
              <a:t> (Have(Cake) et Not(Have(Cake)).</a:t>
            </a:r>
          </a:p>
          <a:p>
            <a:endParaRPr lang="en-CA" baseline="0" dirty="0"/>
          </a:p>
          <a:p>
            <a:r>
              <a:rPr lang="en-CA" baseline="0" dirty="0" err="1"/>
              <a:t>Dans</a:t>
            </a:r>
            <a:r>
              <a:rPr lang="en-CA" baseline="0" dirty="0"/>
              <a:t> le </a:t>
            </a:r>
            <a:r>
              <a:rPr lang="en-CA" baseline="0" dirty="0" err="1"/>
              <a:t>niveau</a:t>
            </a:r>
            <a:r>
              <a:rPr lang="en-CA" baseline="0" dirty="0"/>
              <a:t> S1, Not(Have(Cake)) et Not(Eat(Cake)) </a:t>
            </a:r>
            <a:r>
              <a:rPr lang="en-CA" baseline="0" dirty="0" err="1"/>
              <a:t>sont</a:t>
            </a:r>
            <a:r>
              <a:rPr lang="en-CA" baseline="0" dirty="0"/>
              <a:t> </a:t>
            </a:r>
            <a:r>
              <a:rPr lang="en-CA" baseline="0" dirty="0" err="1"/>
              <a:t>mutuellement</a:t>
            </a:r>
            <a:r>
              <a:rPr lang="en-CA" baseline="0" dirty="0"/>
              <a:t> </a:t>
            </a:r>
            <a:r>
              <a:rPr lang="en-CA" baseline="0" dirty="0" err="1"/>
              <a:t>exclusifs</a:t>
            </a:r>
            <a:r>
              <a:rPr lang="en-CA" baseline="0" dirty="0"/>
              <a:t> </a:t>
            </a:r>
            <a:r>
              <a:rPr lang="en-CA" baseline="0" dirty="0" err="1"/>
              <a:t>puisqu’ils</a:t>
            </a:r>
            <a:r>
              <a:rPr lang="en-CA" baseline="0" dirty="0"/>
              <a:t> </a:t>
            </a:r>
            <a:r>
              <a:rPr lang="en-CA" baseline="0" dirty="0" err="1"/>
              <a:t>sont</a:t>
            </a:r>
            <a:r>
              <a:rPr lang="en-CA" baseline="0" dirty="0"/>
              <a:t> </a:t>
            </a:r>
            <a:r>
              <a:rPr lang="en-CA" baseline="0" dirty="0" err="1"/>
              <a:t>produits</a:t>
            </a:r>
            <a:r>
              <a:rPr lang="en-CA" baseline="0" dirty="0"/>
              <a:t> par des actions qui </a:t>
            </a:r>
            <a:r>
              <a:rPr lang="en-CA" baseline="0" dirty="0" err="1"/>
              <a:t>sont</a:t>
            </a:r>
            <a:r>
              <a:rPr lang="en-CA" baseline="0" dirty="0"/>
              <a:t> </a:t>
            </a:r>
            <a:r>
              <a:rPr lang="en-CA" baseline="0" dirty="0" err="1"/>
              <a:t>mutuellement</a:t>
            </a:r>
            <a:r>
              <a:rPr lang="en-CA" baseline="0" dirty="0"/>
              <a:t> </a:t>
            </a:r>
            <a:r>
              <a:rPr lang="en-CA" baseline="0" dirty="0" err="1"/>
              <a:t>exclusifs</a:t>
            </a:r>
            <a:r>
              <a:rPr lang="en-CA" baseline="0" dirty="0"/>
              <a:t>.</a:t>
            </a:r>
          </a:p>
          <a:p>
            <a:endParaRPr lang="en-CA" baseline="0" dirty="0"/>
          </a:p>
          <a:p>
            <a:r>
              <a:rPr lang="en-CA" baseline="0" dirty="0" err="1"/>
              <a:t>Ainsi</a:t>
            </a:r>
            <a:r>
              <a:rPr lang="en-CA" baseline="0" dirty="0"/>
              <a:t> de suite … </a:t>
            </a:r>
          </a:p>
        </p:txBody>
      </p:sp>
      <p:sp>
        <p:nvSpPr>
          <p:cNvPr id="4" name="Slide Number Placeholder 3"/>
          <p:cNvSpPr>
            <a:spLocks noGrp="1"/>
          </p:cNvSpPr>
          <p:nvPr>
            <p:ph type="sldNum" sz="quarter" idx="10"/>
          </p:nvPr>
        </p:nvSpPr>
        <p:spPr/>
        <p:txBody>
          <a:bodyPr/>
          <a:lstStyle/>
          <a:p>
            <a:fld id="{C11ABC67-33F5-4122-9803-EEEB0841A244}" type="slidenum">
              <a:rPr lang="en-CA" smtClean="0"/>
              <a:t>14</a:t>
            </a:fld>
            <a:endParaRPr lang="en-CA"/>
          </a:p>
        </p:txBody>
      </p:sp>
    </p:spTree>
    <p:extLst>
      <p:ext uri="{BB962C8B-B14F-4D97-AF65-F5344CB8AC3E}">
        <p14:creationId xmlns:p14="http://schemas.microsoft.com/office/powerpoint/2010/main" val="2865928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En</a:t>
            </a:r>
            <a:r>
              <a:rPr lang="en-CA" dirty="0"/>
              <a:t> résumé …</a:t>
            </a:r>
          </a:p>
        </p:txBody>
      </p:sp>
      <p:sp>
        <p:nvSpPr>
          <p:cNvPr id="4" name="Slide Number Placeholder 3"/>
          <p:cNvSpPr>
            <a:spLocks noGrp="1"/>
          </p:cNvSpPr>
          <p:nvPr>
            <p:ph type="sldNum" sz="quarter" idx="10"/>
          </p:nvPr>
        </p:nvSpPr>
        <p:spPr/>
        <p:txBody>
          <a:bodyPr/>
          <a:lstStyle/>
          <a:p>
            <a:fld id="{C11ABC67-33F5-4122-9803-EEEB0841A244}" type="slidenum">
              <a:rPr lang="en-CA" smtClean="0"/>
              <a:t>15</a:t>
            </a:fld>
            <a:endParaRPr lang="en-CA"/>
          </a:p>
        </p:txBody>
      </p:sp>
    </p:spTree>
    <p:extLst>
      <p:ext uri="{BB962C8B-B14F-4D97-AF65-F5344CB8AC3E}">
        <p14:creationId xmlns:p14="http://schemas.microsoft.com/office/powerpoint/2010/main" val="2865928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4294967295"/>
          </p:nvPr>
        </p:nvSpPr>
        <p:spPr bwMode="auto">
          <a:xfrm>
            <a:off x="3885903" y="8685893"/>
            <a:ext cx="2972097"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2756" indent="-270291">
              <a:defRPr>
                <a:solidFill>
                  <a:schemeClr val="tx1"/>
                </a:solidFill>
                <a:latin typeface="Arial" charset="0"/>
              </a:defRPr>
            </a:lvl2pPr>
            <a:lvl3pPr marL="1081164" indent="-216233">
              <a:defRPr>
                <a:solidFill>
                  <a:schemeClr val="tx1"/>
                </a:solidFill>
                <a:latin typeface="Arial" charset="0"/>
              </a:defRPr>
            </a:lvl3pPr>
            <a:lvl4pPr marL="1513629" indent="-216233">
              <a:defRPr>
                <a:solidFill>
                  <a:schemeClr val="tx1"/>
                </a:solidFill>
                <a:latin typeface="Arial" charset="0"/>
              </a:defRPr>
            </a:lvl4pPr>
            <a:lvl5pPr marL="1946095" indent="-216233">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fld id="{15322714-9F50-4144-83EC-1AFCEA97D179}" type="slidenum">
              <a:rPr lang="de-DE" altLang="en-US"/>
              <a:pPr/>
              <a:t>16</a:t>
            </a:fld>
            <a:endParaRPr lang="de-DE" altLang="en-US"/>
          </a:p>
        </p:txBody>
      </p:sp>
      <p:sp>
        <p:nvSpPr>
          <p:cNvPr id="25603" name="Rectangle 2"/>
          <p:cNvSpPr>
            <a:spLocks noGrp="1" noRot="1" noChangeAspect="1" noChangeArrowheads="1" noTextEdit="1"/>
          </p:cNvSpPr>
          <p:nvPr>
            <p:ph type="sldImg"/>
          </p:nvPr>
        </p:nvSpPr>
        <p:spPr>
          <a:xfrm>
            <a:off x="1144588" y="684213"/>
            <a:ext cx="4572000" cy="3430587"/>
          </a:xfrm>
          <a:solidFill>
            <a:srgbClr val="FFFFFF"/>
          </a:solidFill>
          <a:ln/>
        </p:spPr>
      </p:sp>
      <p:sp>
        <p:nvSpPr>
          <p:cNvPr id="25604" name="Rectangle 3"/>
          <p:cNvSpPr>
            <a:spLocks noGrp="1" noChangeArrowheads="1"/>
          </p:cNvSpPr>
          <p:nvPr>
            <p:ph type="body" idx="1"/>
          </p:nvPr>
        </p:nvSpPr>
        <p:spPr>
          <a:xfrm>
            <a:off x="913805" y="4345214"/>
            <a:ext cx="5030391" cy="4113893"/>
          </a:xfrm>
          <a:solidFill>
            <a:srgbClr val="FFFFFF"/>
          </a:solidFill>
          <a:ln>
            <a:solidFill>
              <a:srgbClr val="000000"/>
            </a:solidFill>
          </a:ln>
        </p:spPr>
        <p:txBody>
          <a:bodyPr lIns="91422" tIns="45711" rIns="91422" bIns="45711"/>
          <a:lstStyle/>
          <a:p>
            <a:r>
              <a:rPr lang="en-US" altLang="en-US" dirty="0"/>
              <a:t>À </a:t>
            </a:r>
            <a:r>
              <a:rPr lang="en-US" altLang="en-US" dirty="0" err="1"/>
              <a:t>l’origine</a:t>
            </a:r>
            <a:r>
              <a:rPr lang="en-US" altLang="en-US" dirty="0"/>
              <a:t>, le </a:t>
            </a:r>
            <a:r>
              <a:rPr lang="en-US" altLang="en-US" dirty="0" err="1"/>
              <a:t>graphe</a:t>
            </a:r>
            <a:r>
              <a:rPr lang="en-US" altLang="en-US" dirty="0"/>
              <a:t> de </a:t>
            </a:r>
            <a:r>
              <a:rPr lang="en-US" altLang="en-US" dirty="0" err="1"/>
              <a:t>planification</a:t>
            </a:r>
            <a:r>
              <a:rPr lang="en-US" altLang="en-US" baseline="0" dirty="0"/>
              <a:t> </a:t>
            </a:r>
            <a:r>
              <a:rPr lang="en-US" altLang="en-US" baseline="0" dirty="0" err="1"/>
              <a:t>est</a:t>
            </a:r>
            <a:r>
              <a:rPr lang="en-US" altLang="en-US" baseline="0" dirty="0"/>
              <a:t> </a:t>
            </a:r>
            <a:r>
              <a:rPr lang="en-US" altLang="en-US" baseline="0" dirty="0" err="1"/>
              <a:t>utilisé</a:t>
            </a:r>
            <a:r>
              <a:rPr lang="en-US" altLang="en-US" baseline="0" dirty="0"/>
              <a:t> pour </a:t>
            </a:r>
            <a:r>
              <a:rPr lang="en-US" altLang="en-US" baseline="0" dirty="0" err="1"/>
              <a:t>planifier</a:t>
            </a:r>
            <a:r>
              <a:rPr lang="en-US" altLang="en-US" baseline="0" dirty="0"/>
              <a:t> </a:t>
            </a:r>
            <a:r>
              <a:rPr lang="en-US" altLang="en-US" baseline="0" dirty="0" err="1"/>
              <a:t>d’une</a:t>
            </a:r>
            <a:r>
              <a:rPr lang="en-US" altLang="en-US" baseline="0" dirty="0"/>
              <a:t> </a:t>
            </a:r>
            <a:r>
              <a:rPr lang="en-US" altLang="en-US" baseline="0" dirty="0" err="1"/>
              <a:t>autre</a:t>
            </a:r>
            <a:r>
              <a:rPr lang="en-US" altLang="en-US" baseline="0" dirty="0"/>
              <a:t> </a:t>
            </a:r>
            <a:r>
              <a:rPr lang="en-US" altLang="en-US" baseline="0" dirty="0" err="1"/>
              <a:t>façon</a:t>
            </a:r>
            <a:r>
              <a:rPr lang="en-US" altLang="en-US" baseline="0" dirty="0"/>
              <a:t> que explorer un </a:t>
            </a:r>
            <a:r>
              <a:rPr lang="en-US" altLang="en-US" baseline="0" dirty="0" err="1"/>
              <a:t>espace</a:t>
            </a:r>
            <a:r>
              <a:rPr lang="en-US" altLang="en-US" baseline="0" dirty="0"/>
              <a:t> d’états.</a:t>
            </a:r>
          </a:p>
          <a:p>
            <a:endParaRPr lang="en-US" altLang="en-US" baseline="0" dirty="0"/>
          </a:p>
          <a:p>
            <a:r>
              <a:rPr lang="en-US" altLang="en-US" baseline="0" dirty="0" err="1"/>
              <a:t>L’algorithme</a:t>
            </a:r>
            <a:r>
              <a:rPr lang="en-US" altLang="en-US" baseline="0" dirty="0"/>
              <a:t>, </a:t>
            </a:r>
            <a:r>
              <a:rPr lang="en-US" altLang="en-US" baseline="0" dirty="0" err="1"/>
              <a:t>décrit</a:t>
            </a:r>
            <a:r>
              <a:rPr lang="en-US" altLang="en-US" baseline="0" dirty="0"/>
              <a:t> </a:t>
            </a:r>
            <a:r>
              <a:rPr lang="en-US" altLang="en-US" baseline="0" dirty="0" err="1"/>
              <a:t>ici</a:t>
            </a:r>
            <a:r>
              <a:rPr lang="en-US" altLang="en-US" baseline="0" dirty="0"/>
              <a:t>, </a:t>
            </a:r>
            <a:r>
              <a:rPr lang="en-US" altLang="en-US" baseline="0" dirty="0" err="1"/>
              <a:t>est</a:t>
            </a:r>
            <a:r>
              <a:rPr lang="en-US" altLang="en-US" baseline="0" dirty="0"/>
              <a:t> simple. On </a:t>
            </a:r>
            <a:r>
              <a:rPr lang="en-US" altLang="en-US" baseline="0" dirty="0" err="1"/>
              <a:t>génère</a:t>
            </a:r>
            <a:r>
              <a:rPr lang="en-US" altLang="en-US" baseline="0" dirty="0"/>
              <a:t> le </a:t>
            </a:r>
            <a:r>
              <a:rPr lang="en-US" altLang="en-US" baseline="0" dirty="0" err="1"/>
              <a:t>graphe</a:t>
            </a:r>
            <a:r>
              <a:rPr lang="en-US" altLang="en-US" baseline="0" dirty="0"/>
              <a:t> </a:t>
            </a:r>
            <a:r>
              <a:rPr lang="en-US" altLang="en-US" baseline="0" dirty="0" err="1"/>
              <a:t>jusqu’à</a:t>
            </a:r>
            <a:r>
              <a:rPr lang="en-US" altLang="en-US" baseline="0" dirty="0"/>
              <a:t> </a:t>
            </a:r>
            <a:r>
              <a:rPr lang="en-US" altLang="en-US" baseline="0" dirty="0" err="1"/>
              <a:t>niveau</a:t>
            </a:r>
            <a:r>
              <a:rPr lang="en-US" altLang="en-US" baseline="0" dirty="0"/>
              <a:t> </a:t>
            </a:r>
            <a:r>
              <a:rPr lang="en-US" altLang="en-US" baseline="0" dirty="0" err="1"/>
              <a:t>où</a:t>
            </a:r>
            <a:r>
              <a:rPr lang="en-US" altLang="en-US" baseline="0" dirty="0"/>
              <a:t> </a:t>
            </a:r>
            <a:r>
              <a:rPr lang="en-US" altLang="en-US" baseline="0" dirty="0" err="1"/>
              <a:t>toutes</a:t>
            </a:r>
            <a:r>
              <a:rPr lang="en-US" altLang="en-US" baseline="0" dirty="0"/>
              <a:t> les propositions formant le but </a:t>
            </a:r>
            <a:r>
              <a:rPr lang="en-US" altLang="en-US" baseline="0" dirty="0" err="1"/>
              <a:t>conjonctif</a:t>
            </a:r>
            <a:r>
              <a:rPr lang="en-US" altLang="en-US" baseline="0" dirty="0"/>
              <a:t> </a:t>
            </a:r>
            <a:r>
              <a:rPr lang="en-US" altLang="en-US" baseline="0" dirty="0" err="1"/>
              <a:t>apparaissent</a:t>
            </a:r>
            <a:r>
              <a:rPr lang="en-US" altLang="en-US" baseline="0" dirty="0"/>
              <a:t> et </a:t>
            </a:r>
            <a:r>
              <a:rPr lang="en-US" altLang="en-US" baseline="0" dirty="0" err="1"/>
              <a:t>sont</a:t>
            </a:r>
            <a:r>
              <a:rPr lang="en-US" altLang="en-US" baseline="0" dirty="0"/>
              <a:t> non </a:t>
            </a:r>
            <a:r>
              <a:rPr lang="en-US" altLang="en-US" baseline="0" dirty="0" err="1"/>
              <a:t>mutex</a:t>
            </a:r>
            <a:r>
              <a:rPr lang="en-US" altLang="en-US" baseline="0" dirty="0"/>
              <a:t>. </a:t>
            </a:r>
            <a:r>
              <a:rPr lang="en-US" altLang="en-US" baseline="0" dirty="0" err="1"/>
              <a:t>Ensuite</a:t>
            </a:r>
            <a:r>
              <a:rPr lang="en-US" altLang="en-US" baseline="0" dirty="0"/>
              <a:t>, on fait </a:t>
            </a:r>
            <a:r>
              <a:rPr lang="en-US" altLang="en-US" baseline="0" dirty="0" err="1"/>
              <a:t>une</a:t>
            </a:r>
            <a:r>
              <a:rPr lang="en-US" altLang="en-US" baseline="0" dirty="0"/>
              <a:t> </a:t>
            </a:r>
            <a:r>
              <a:rPr lang="en-US" altLang="en-US" baseline="0" dirty="0" err="1"/>
              <a:t>recherche</a:t>
            </a:r>
            <a:r>
              <a:rPr lang="en-US" altLang="en-US" baseline="0" dirty="0"/>
              <a:t> à </a:t>
            </a:r>
            <a:r>
              <a:rPr lang="en-US" altLang="en-US" baseline="0" dirty="0" err="1"/>
              <a:t>rebours</a:t>
            </a:r>
            <a:r>
              <a:rPr lang="en-US" altLang="en-US" baseline="0" dirty="0"/>
              <a:t> pour </a:t>
            </a:r>
            <a:r>
              <a:rPr lang="en-US" altLang="en-US" baseline="0" dirty="0" err="1"/>
              <a:t>trouver</a:t>
            </a:r>
            <a:r>
              <a:rPr lang="en-US" altLang="en-US" baseline="0" dirty="0"/>
              <a:t> </a:t>
            </a:r>
            <a:r>
              <a:rPr lang="en-US" altLang="en-US" baseline="0" dirty="0" err="1"/>
              <a:t>une</a:t>
            </a:r>
            <a:r>
              <a:rPr lang="en-US" altLang="en-US" baseline="0" dirty="0"/>
              <a:t> solution </a:t>
            </a:r>
            <a:r>
              <a:rPr lang="en-US" altLang="en-US" baseline="0" dirty="0" err="1"/>
              <a:t>dans</a:t>
            </a:r>
            <a:r>
              <a:rPr lang="en-US" altLang="en-US" baseline="0" dirty="0"/>
              <a:t> </a:t>
            </a:r>
            <a:r>
              <a:rPr lang="en-US" altLang="en-US" baseline="0" dirty="0" err="1"/>
              <a:t>ce</a:t>
            </a:r>
            <a:r>
              <a:rPr lang="en-US" altLang="en-US" baseline="0" dirty="0"/>
              <a:t> </a:t>
            </a:r>
            <a:r>
              <a:rPr lang="en-US" altLang="en-US" baseline="0" dirty="0" err="1"/>
              <a:t>graphe</a:t>
            </a:r>
            <a:r>
              <a:rPr lang="en-US" altLang="en-US" baseline="0" dirty="0"/>
              <a:t>.</a:t>
            </a:r>
          </a:p>
          <a:p>
            <a:endParaRPr lang="en-US" altLang="en-US" baseline="0" dirty="0"/>
          </a:p>
          <a:p>
            <a:r>
              <a:rPr lang="en-US" altLang="en-US" baseline="0" dirty="0"/>
              <a:t>Si on ne </a:t>
            </a:r>
            <a:r>
              <a:rPr lang="en-US" altLang="en-US" baseline="0" dirty="0" err="1"/>
              <a:t>trouve</a:t>
            </a:r>
            <a:r>
              <a:rPr lang="en-US" altLang="en-US" baseline="0" dirty="0"/>
              <a:t> pas la solution, la </a:t>
            </a:r>
            <a:r>
              <a:rPr lang="en-US" altLang="en-US" baseline="0" dirty="0" err="1"/>
              <a:t>recherche</a:t>
            </a:r>
            <a:r>
              <a:rPr lang="en-US" altLang="en-US" baseline="0" dirty="0"/>
              <a:t> continue </a:t>
            </a:r>
            <a:r>
              <a:rPr lang="en-US" altLang="en-US" baseline="0" dirty="0" err="1"/>
              <a:t>jusqu’il</a:t>
            </a:r>
            <a:r>
              <a:rPr lang="en-US" altLang="en-US" baseline="0" dirty="0"/>
              <a:t> </a:t>
            </a:r>
            <a:r>
              <a:rPr lang="en-US" altLang="en-US" baseline="0" dirty="0" err="1"/>
              <a:t>n’y</a:t>
            </a:r>
            <a:r>
              <a:rPr lang="en-US" altLang="en-US" baseline="0" dirty="0"/>
              <a:t> </a:t>
            </a:r>
            <a:r>
              <a:rPr lang="en-US" altLang="en-US" baseline="0" dirty="0" err="1"/>
              <a:t>ait</a:t>
            </a:r>
            <a:r>
              <a:rPr lang="en-US" altLang="en-US" baseline="0" dirty="0"/>
              <a:t> plus de raison </a:t>
            </a:r>
            <a:r>
              <a:rPr lang="en-US" altLang="en-US" baseline="0" dirty="0" err="1"/>
              <a:t>d’étendre</a:t>
            </a:r>
            <a:r>
              <a:rPr lang="en-US" altLang="en-US" baseline="0" dirty="0"/>
              <a:t> le </a:t>
            </a:r>
            <a:r>
              <a:rPr lang="en-US" altLang="en-US" baseline="0" dirty="0" err="1"/>
              <a:t>graphe</a:t>
            </a:r>
            <a:r>
              <a:rPr lang="en-US" altLang="en-US" baseline="0" dirty="0"/>
              <a:t> (</a:t>
            </a:r>
            <a:r>
              <a:rPr lang="en-US" altLang="en-US" baseline="0" dirty="0" err="1"/>
              <a:t>critère</a:t>
            </a:r>
            <a:r>
              <a:rPr lang="en-US" altLang="en-US" baseline="0" dirty="0"/>
              <a:t> </a:t>
            </a:r>
            <a:r>
              <a:rPr lang="en-US" altLang="en-US" baseline="0" dirty="0" err="1"/>
              <a:t>d’arrêt</a:t>
            </a:r>
            <a:r>
              <a:rPr lang="en-US" altLang="en-US" baseline="0" dirty="0"/>
              <a:t>).</a:t>
            </a:r>
          </a:p>
          <a:p>
            <a:endParaRPr lang="en-US" altLang="en-US" baseline="0" dirty="0"/>
          </a:p>
          <a:p>
            <a:r>
              <a:rPr lang="en-US" altLang="en-US" baseline="0" dirty="0"/>
              <a:t>CRITÈRE D’ARRÊT </a:t>
            </a:r>
            <a:r>
              <a:rPr lang="en-GB" altLang="en-US" dirty="0"/>
              <a:t>AIMA (Section 10.3.3) Page 385</a:t>
            </a:r>
            <a:endParaRPr lang="en-US" altLang="en-US" baseline="0" dirty="0"/>
          </a:p>
          <a:p>
            <a:endParaRPr lang="en-US" altLang="en-US" baseline="0" dirty="0"/>
          </a:p>
          <a:p>
            <a:endParaRPr lang="en-US" altLang="en-US" baseline="0" dirty="0"/>
          </a:p>
          <a:p>
            <a:r>
              <a:rPr lang="en-CA" sz="1200" b="0" i="0" u="none" strike="noStrike" kern="1200" baseline="0" dirty="0">
                <a:solidFill>
                  <a:schemeClr val="tx1"/>
                </a:solidFill>
                <a:latin typeface="+mn-lt"/>
                <a:ea typeface="+mn-ea"/>
                <a:cs typeface="+mn-cs"/>
              </a:rPr>
              <a:t>In the case where EXTRACT-SOLUTION fails to find a solution for a set of goals at a given level, we record the (level , goals) pair as a </a:t>
            </a:r>
            <a:r>
              <a:rPr lang="en-CA" sz="1200" b="1" i="0" u="none" strike="noStrike" kern="1200" baseline="0" dirty="0">
                <a:solidFill>
                  <a:schemeClr val="tx1"/>
                </a:solidFill>
                <a:latin typeface="+mn-lt"/>
                <a:ea typeface="+mn-ea"/>
                <a:cs typeface="+mn-cs"/>
              </a:rPr>
              <a:t>no-good</a:t>
            </a:r>
            <a:r>
              <a:rPr lang="en-CA" sz="1200" b="0" i="0" u="none" strike="noStrike" kern="1200" baseline="0" dirty="0">
                <a:solidFill>
                  <a:schemeClr val="tx1"/>
                </a:solidFill>
                <a:latin typeface="+mn-lt"/>
                <a:ea typeface="+mn-ea"/>
                <a:cs typeface="+mn-cs"/>
              </a:rPr>
              <a:t>.</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How long do we have to keep expanding after the graph has leveled off? If the function EXTRACT-SOLUTION fails to find a solution, then there must have been at least one set of goals that were not achievable and were marked as a no-good. So if it is possible that there might be fewer no-goods in the next level, then we should continue. As soon as the graph itself and the no-goods have both leveled off, with no solution found, we can terminate with failure because there is no possibility of a subsequent change that could add a solution.</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Il </a:t>
            </a:r>
            <a:r>
              <a:rPr lang="en-CA" sz="1200" b="0" i="0" u="none" strike="noStrike" kern="1200" baseline="0" dirty="0" err="1">
                <a:solidFill>
                  <a:schemeClr val="tx1"/>
                </a:solidFill>
                <a:latin typeface="+mn-lt"/>
                <a:ea typeface="+mn-ea"/>
                <a:cs typeface="+mn-cs"/>
              </a:rPr>
              <a:t>peut</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être</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prouvé</a:t>
            </a:r>
            <a:r>
              <a:rPr lang="en-CA" sz="1200" b="0" i="0" u="none" strike="noStrike" kern="1200" baseline="0" dirty="0">
                <a:solidFill>
                  <a:schemeClr val="tx1"/>
                </a:solidFill>
                <a:latin typeface="+mn-lt"/>
                <a:ea typeface="+mn-ea"/>
                <a:cs typeface="+mn-cs"/>
              </a:rPr>
              <a:t> que </a:t>
            </a:r>
            <a:r>
              <a:rPr lang="en-CA" sz="1200" b="0" i="0" u="none" strike="noStrike" kern="1200" baseline="0" dirty="0" err="1">
                <a:solidFill>
                  <a:schemeClr val="tx1"/>
                </a:solidFill>
                <a:latin typeface="+mn-lt"/>
                <a:ea typeface="+mn-ea"/>
                <a:cs typeface="+mn-cs"/>
              </a:rPr>
              <a:t>s’il</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n’y</a:t>
            </a:r>
            <a:r>
              <a:rPr lang="en-CA" sz="1200" b="0" i="0" u="none" strike="noStrike" kern="1200" baseline="0" dirty="0">
                <a:solidFill>
                  <a:schemeClr val="tx1"/>
                </a:solidFill>
                <a:latin typeface="+mn-lt"/>
                <a:ea typeface="+mn-ea"/>
                <a:cs typeface="+mn-cs"/>
              </a:rPr>
              <a:t> a pas de solution, le </a:t>
            </a:r>
            <a:r>
              <a:rPr lang="en-CA" sz="1200" b="0" i="0" u="none" strike="noStrike" kern="1200" baseline="0" dirty="0" err="1">
                <a:solidFill>
                  <a:schemeClr val="tx1"/>
                </a:solidFill>
                <a:latin typeface="+mn-lt"/>
                <a:ea typeface="+mn-ea"/>
                <a:cs typeface="+mn-cs"/>
              </a:rPr>
              <a:t>graphe</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va</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tôt</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ou</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tard</a:t>
            </a:r>
            <a:r>
              <a:rPr lang="en-CA" sz="1200" b="0" i="0" u="none" strike="noStrike" kern="1200" baseline="0" dirty="0">
                <a:solidFill>
                  <a:schemeClr val="tx1"/>
                </a:solidFill>
                <a:latin typeface="+mn-lt"/>
                <a:ea typeface="+mn-ea"/>
                <a:cs typeface="+mn-cs"/>
              </a:rPr>
              <a:t> se </a:t>
            </a:r>
            <a:r>
              <a:rPr lang="en-CA" sz="1200" b="0" i="0" u="none" strike="noStrike" kern="1200" baseline="0" dirty="0" err="1">
                <a:solidFill>
                  <a:schemeClr val="tx1"/>
                </a:solidFill>
                <a:latin typeface="+mn-lt"/>
                <a:ea typeface="+mn-ea"/>
                <a:cs typeface="+mn-cs"/>
              </a:rPr>
              <a:t>niveler</a:t>
            </a:r>
            <a:r>
              <a:rPr lang="en-CA" sz="1200" b="0" i="0" u="none" strike="noStrike" kern="1200" baseline="0" dirty="0">
                <a:solidFill>
                  <a:schemeClr val="tx1"/>
                </a:solidFill>
                <a:latin typeface="+mn-lt"/>
                <a:ea typeface="+mn-ea"/>
                <a:cs typeface="+mn-cs"/>
              </a:rPr>
              <a:t> (</a:t>
            </a:r>
            <a:r>
              <a:rPr lang="en-CA" sz="1200" b="0" i="0" u="none" strike="noStrike" kern="1200" baseline="0" dirty="0" err="1">
                <a:solidFill>
                  <a:schemeClr val="tx1"/>
                </a:solidFill>
                <a:latin typeface="+mn-lt"/>
                <a:ea typeface="+mn-ea"/>
                <a:cs typeface="+mn-cs"/>
              </a:rPr>
              <a:t>voir</a:t>
            </a:r>
            <a:r>
              <a:rPr lang="en-CA" sz="1200" b="0" i="0" u="none" strike="noStrike" kern="1200" baseline="0" dirty="0">
                <a:solidFill>
                  <a:schemeClr val="tx1"/>
                </a:solidFill>
                <a:latin typeface="+mn-lt"/>
                <a:ea typeface="+mn-ea"/>
                <a:cs typeface="+mn-cs"/>
              </a:rPr>
              <a:t> prevue </a:t>
            </a:r>
            <a:r>
              <a:rPr lang="en-CA" sz="1200" b="0" i="0" u="none" strike="noStrike" kern="1200" baseline="0" dirty="0" err="1">
                <a:solidFill>
                  <a:schemeClr val="tx1"/>
                </a:solidFill>
                <a:latin typeface="+mn-lt"/>
                <a:ea typeface="+mn-ea"/>
                <a:cs typeface="+mn-cs"/>
              </a:rPr>
              <a:t>dans</a:t>
            </a:r>
            <a:r>
              <a:rPr lang="en-CA" sz="1200" b="0" i="0" u="none" strike="noStrike" kern="1200" baseline="0" dirty="0">
                <a:solidFill>
                  <a:schemeClr val="tx1"/>
                </a:solidFill>
                <a:latin typeface="+mn-lt"/>
                <a:ea typeface="+mn-ea"/>
                <a:cs typeface="+mn-cs"/>
              </a:rPr>
              <a:t> AIMA, page 386).</a:t>
            </a:r>
          </a:p>
          <a:p>
            <a:endParaRPr lang="en-CA" altLang="en-US" sz="1200" b="0" i="0" u="none" strike="noStrike" kern="1200" baseline="0" dirty="0">
              <a:solidFill>
                <a:schemeClr val="tx1"/>
              </a:solidFill>
              <a:latin typeface="+mn-lt"/>
              <a:ea typeface="+mn-ea"/>
              <a:cs typeface="+mn-cs"/>
            </a:endParaRPr>
          </a:p>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4294967295"/>
          </p:nvPr>
        </p:nvSpPr>
        <p:spPr bwMode="auto">
          <a:xfrm>
            <a:off x="3885903" y="8685893"/>
            <a:ext cx="2972097"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2756" indent="-270291">
              <a:defRPr>
                <a:solidFill>
                  <a:schemeClr val="tx1"/>
                </a:solidFill>
                <a:latin typeface="Arial" charset="0"/>
              </a:defRPr>
            </a:lvl2pPr>
            <a:lvl3pPr marL="1081164" indent="-216233">
              <a:defRPr>
                <a:solidFill>
                  <a:schemeClr val="tx1"/>
                </a:solidFill>
                <a:latin typeface="Arial" charset="0"/>
              </a:defRPr>
            </a:lvl3pPr>
            <a:lvl4pPr marL="1513629" indent="-216233">
              <a:defRPr>
                <a:solidFill>
                  <a:schemeClr val="tx1"/>
                </a:solidFill>
                <a:latin typeface="Arial" charset="0"/>
              </a:defRPr>
            </a:lvl4pPr>
            <a:lvl5pPr marL="1946095" indent="-216233">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fld id="{12AEC9CC-33E3-44A4-A4F5-26499F560508}" type="slidenum">
              <a:rPr lang="de-DE" altLang="en-US"/>
              <a:pPr/>
              <a:t>17</a:t>
            </a:fld>
            <a:endParaRPr lang="de-DE"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a:t>Memoization: caches for future use the results learned from exhaustive search about inconsistent subgoal (in search)</a:t>
            </a:r>
          </a:p>
          <a:p>
            <a:r>
              <a:rPr lang="de-DE" altLang="en-US"/>
              <a:t>Time for creation of graph structure in any case  polynomial</a:t>
            </a:r>
          </a:p>
          <a:p>
            <a:r>
              <a:rPr lang="de-DE" altLang="en-US"/>
              <a:t>Low-Level Cost:no instantiation during search (done during propositional graph construction)</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4294967295"/>
          </p:nvPr>
        </p:nvSpPr>
        <p:spPr bwMode="auto">
          <a:xfrm>
            <a:off x="3885903" y="8685893"/>
            <a:ext cx="2972097"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2756" indent="-270291">
              <a:defRPr>
                <a:solidFill>
                  <a:schemeClr val="tx1"/>
                </a:solidFill>
                <a:latin typeface="Arial" charset="0"/>
              </a:defRPr>
            </a:lvl2pPr>
            <a:lvl3pPr marL="1081164" indent="-216233">
              <a:defRPr>
                <a:solidFill>
                  <a:schemeClr val="tx1"/>
                </a:solidFill>
                <a:latin typeface="Arial" charset="0"/>
              </a:defRPr>
            </a:lvl3pPr>
            <a:lvl4pPr marL="1513629" indent="-216233">
              <a:defRPr>
                <a:solidFill>
                  <a:schemeClr val="tx1"/>
                </a:solidFill>
                <a:latin typeface="Arial" charset="0"/>
              </a:defRPr>
            </a:lvl4pPr>
            <a:lvl5pPr marL="1946095" indent="-216233">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fld id="{2F045566-AA38-412B-A1E7-D60249B3EED9}" type="slidenum">
              <a:rPr lang="de-DE" altLang="en-US"/>
              <a:pPr/>
              <a:t>18</a:t>
            </a:fld>
            <a:endParaRPr lang="de-DE" altLang="en-US"/>
          </a:p>
        </p:txBody>
      </p:sp>
      <p:sp>
        <p:nvSpPr>
          <p:cNvPr id="28675" name="Rectangle 2"/>
          <p:cNvSpPr>
            <a:spLocks noGrp="1" noRot="1" noChangeAspect="1" noChangeArrowheads="1" noTextEdit="1"/>
          </p:cNvSpPr>
          <p:nvPr>
            <p:ph type="sldImg"/>
          </p:nvPr>
        </p:nvSpPr>
        <p:spPr>
          <a:xfrm>
            <a:off x="1144588" y="684213"/>
            <a:ext cx="4572000" cy="3430587"/>
          </a:xfrm>
          <a:solidFill>
            <a:srgbClr val="FFFFFF"/>
          </a:solidFill>
          <a:ln/>
        </p:spPr>
      </p:sp>
      <p:sp>
        <p:nvSpPr>
          <p:cNvPr id="28676" name="Rectangle 3"/>
          <p:cNvSpPr>
            <a:spLocks noGrp="1" noChangeArrowheads="1"/>
          </p:cNvSpPr>
          <p:nvPr>
            <p:ph type="body" idx="1"/>
          </p:nvPr>
        </p:nvSpPr>
        <p:spPr>
          <a:xfrm>
            <a:off x="913805" y="4345214"/>
            <a:ext cx="5030391" cy="4113893"/>
          </a:xfrm>
          <a:solidFill>
            <a:srgbClr val="FFFFFF"/>
          </a:solidFill>
          <a:ln>
            <a:solidFill>
              <a:srgbClr val="000000"/>
            </a:solidFill>
          </a:ln>
        </p:spPr>
        <p:txBody>
          <a:bodyPr lIns="89192" tIns="44595" rIns="89192" bIns="44595"/>
          <a:lstStyle/>
          <a:p>
            <a:r>
              <a:rPr lang="en-US" altLang="en-US"/>
              <a:t>Axle = essieu en français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4294967295"/>
          </p:nvPr>
        </p:nvSpPr>
        <p:spPr bwMode="auto">
          <a:xfrm>
            <a:off x="3885903" y="8685893"/>
            <a:ext cx="2972097"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2756" indent="-270291">
              <a:defRPr>
                <a:solidFill>
                  <a:schemeClr val="tx1"/>
                </a:solidFill>
                <a:latin typeface="Arial" charset="0"/>
              </a:defRPr>
            </a:lvl2pPr>
            <a:lvl3pPr marL="1081164" indent="-216233">
              <a:defRPr>
                <a:solidFill>
                  <a:schemeClr val="tx1"/>
                </a:solidFill>
                <a:latin typeface="Arial" charset="0"/>
              </a:defRPr>
            </a:lvl3pPr>
            <a:lvl4pPr marL="1513629" indent="-216233">
              <a:defRPr>
                <a:solidFill>
                  <a:schemeClr val="tx1"/>
                </a:solidFill>
                <a:latin typeface="Arial" charset="0"/>
              </a:defRPr>
            </a:lvl4pPr>
            <a:lvl5pPr marL="1946095" indent="-216233">
              <a:defRPr>
                <a:solidFill>
                  <a:schemeClr val="tx1"/>
                </a:solidFill>
                <a:latin typeface="Arial" charset="0"/>
              </a:defRPr>
            </a:lvl5pPr>
            <a:lvl6pPr marL="2378560" indent="-216233" eaLnBrk="0" fontAlgn="base" hangingPunct="0">
              <a:spcBef>
                <a:spcPct val="0"/>
              </a:spcBef>
              <a:spcAft>
                <a:spcPct val="0"/>
              </a:spcAft>
              <a:defRPr>
                <a:solidFill>
                  <a:schemeClr val="tx1"/>
                </a:solidFill>
                <a:latin typeface="Arial" charset="0"/>
              </a:defRPr>
            </a:lvl6pPr>
            <a:lvl7pPr marL="2811026" indent="-216233" eaLnBrk="0" fontAlgn="base" hangingPunct="0">
              <a:spcBef>
                <a:spcPct val="0"/>
              </a:spcBef>
              <a:spcAft>
                <a:spcPct val="0"/>
              </a:spcAft>
              <a:defRPr>
                <a:solidFill>
                  <a:schemeClr val="tx1"/>
                </a:solidFill>
                <a:latin typeface="Arial" charset="0"/>
              </a:defRPr>
            </a:lvl7pPr>
            <a:lvl8pPr marL="3243491" indent="-216233" eaLnBrk="0" fontAlgn="base" hangingPunct="0">
              <a:spcBef>
                <a:spcPct val="0"/>
              </a:spcBef>
              <a:spcAft>
                <a:spcPct val="0"/>
              </a:spcAft>
              <a:defRPr>
                <a:solidFill>
                  <a:schemeClr val="tx1"/>
                </a:solidFill>
                <a:latin typeface="Arial" charset="0"/>
              </a:defRPr>
            </a:lvl8pPr>
            <a:lvl9pPr marL="3675957" indent="-216233" eaLnBrk="0" fontAlgn="base" hangingPunct="0">
              <a:spcBef>
                <a:spcPct val="0"/>
              </a:spcBef>
              <a:spcAft>
                <a:spcPct val="0"/>
              </a:spcAft>
              <a:defRPr>
                <a:solidFill>
                  <a:schemeClr val="tx1"/>
                </a:solidFill>
                <a:latin typeface="Arial" charset="0"/>
              </a:defRPr>
            </a:lvl9pPr>
          </a:lstStyle>
          <a:p>
            <a:fld id="{CC9EDB54-93E5-4686-9BA4-F0935138C293}" type="slidenum">
              <a:rPr lang="de-DE" altLang="en-US"/>
              <a:pPr/>
              <a:t>19</a:t>
            </a:fld>
            <a:endParaRPr lang="de-DE" altLang="en-US"/>
          </a:p>
        </p:txBody>
      </p:sp>
      <p:sp>
        <p:nvSpPr>
          <p:cNvPr id="29699" name="Rectangle 2"/>
          <p:cNvSpPr>
            <a:spLocks noGrp="1" noRot="1" noChangeAspect="1" noChangeArrowheads="1" noTextEdit="1"/>
          </p:cNvSpPr>
          <p:nvPr>
            <p:ph type="sldImg"/>
          </p:nvPr>
        </p:nvSpPr>
        <p:spPr>
          <a:xfrm>
            <a:off x="1144588" y="684213"/>
            <a:ext cx="4572000" cy="3430587"/>
          </a:xfrm>
          <a:solidFill>
            <a:srgbClr val="FFFFFF"/>
          </a:solidFill>
          <a:ln/>
        </p:spPr>
      </p:sp>
      <p:sp>
        <p:nvSpPr>
          <p:cNvPr id="29700" name="Rectangle 3"/>
          <p:cNvSpPr>
            <a:spLocks noGrp="1" noChangeArrowheads="1"/>
          </p:cNvSpPr>
          <p:nvPr>
            <p:ph type="body" idx="1"/>
          </p:nvPr>
        </p:nvSpPr>
        <p:spPr>
          <a:xfrm>
            <a:off x="913805" y="4345214"/>
            <a:ext cx="5030391" cy="4113893"/>
          </a:xfrm>
          <a:solidFill>
            <a:srgbClr val="FFFFFF"/>
          </a:solidFill>
          <a:ln>
            <a:solidFill>
              <a:srgbClr val="000000"/>
            </a:solidFill>
          </a:ln>
        </p:spPr>
        <p:txBody>
          <a:bodyPr lIns="89192" tIns="44595" rIns="89192" bIns="44595"/>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C11ABC67-33F5-4122-9803-EEEB0841A244}" type="slidenum">
              <a:rPr lang="en-CA" smtClean="0"/>
              <a:t>20</a:t>
            </a:fld>
            <a:endParaRPr lang="en-CA"/>
          </a:p>
        </p:txBody>
      </p:sp>
    </p:spTree>
    <p:extLst>
      <p:ext uri="{BB962C8B-B14F-4D97-AF65-F5344CB8AC3E}">
        <p14:creationId xmlns:p14="http://schemas.microsoft.com/office/powerpoint/2010/main" val="325274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dirty="0" err="1"/>
              <a:t>Rappelons</a:t>
            </a:r>
            <a:r>
              <a:rPr lang="en-CA" altLang="en-US" dirty="0"/>
              <a:t> </a:t>
            </a:r>
            <a:r>
              <a:rPr lang="en-CA" altLang="en-US" dirty="0" err="1"/>
              <a:t>que</a:t>
            </a:r>
            <a:r>
              <a:rPr lang="en-CA" altLang="en-US" dirty="0"/>
              <a:t> les </a:t>
            </a:r>
            <a:r>
              <a:rPr lang="en-CA" altLang="en-US" dirty="0" err="1"/>
              <a:t>états</a:t>
            </a:r>
            <a:r>
              <a:rPr lang="en-CA" altLang="en-US" dirty="0"/>
              <a:t> </a:t>
            </a:r>
            <a:r>
              <a:rPr lang="en-CA" altLang="en-US" dirty="0" err="1"/>
              <a:t>sont</a:t>
            </a:r>
            <a:r>
              <a:rPr lang="en-CA" altLang="en-US" dirty="0"/>
              <a:t> des ensembles de propositions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dirty="0" err="1"/>
              <a:t>Rappelons</a:t>
            </a:r>
            <a:r>
              <a:rPr lang="en-CA" altLang="en-US" dirty="0"/>
              <a:t> </a:t>
            </a:r>
            <a:r>
              <a:rPr lang="en-CA" altLang="en-US" dirty="0" err="1"/>
              <a:t>que</a:t>
            </a:r>
            <a:r>
              <a:rPr lang="en-CA" altLang="en-US" dirty="0"/>
              <a:t> les </a:t>
            </a:r>
            <a:r>
              <a:rPr lang="en-CA" altLang="en-US" dirty="0" err="1"/>
              <a:t>états</a:t>
            </a:r>
            <a:r>
              <a:rPr lang="en-CA" altLang="en-US" dirty="0"/>
              <a:t> </a:t>
            </a:r>
            <a:r>
              <a:rPr lang="en-CA" altLang="en-US" dirty="0" err="1"/>
              <a:t>sont</a:t>
            </a:r>
            <a:r>
              <a:rPr lang="en-CA" altLang="en-US" dirty="0"/>
              <a:t> des ensembles de propositions.</a:t>
            </a:r>
          </a:p>
          <a:p>
            <a:pPr eaLnBrk="1" hangingPunct="1"/>
            <a:endParaRPr lang="fr-CA" altLang="en-US" dirty="0"/>
          </a:p>
          <a:p>
            <a:pPr eaLnBrk="1" hangingPunct="1"/>
            <a:r>
              <a:rPr lang="en-CA" altLang="en-US"/>
              <a:t>http://www.dtic.upf.edu/~hgeffner/ecai08.pdf </a:t>
            </a:r>
            <a:endParaRPr lang="en-CA"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C11ABC67-33F5-4122-9803-EEEB0841A244}" type="slidenum">
              <a:rPr lang="en-CA" smtClean="0"/>
              <a:t>23</a:t>
            </a:fld>
            <a:endParaRPr lang="en-CA"/>
          </a:p>
        </p:txBody>
      </p:sp>
    </p:spTree>
    <p:extLst>
      <p:ext uri="{BB962C8B-B14F-4D97-AF65-F5344CB8AC3E}">
        <p14:creationId xmlns:p14="http://schemas.microsoft.com/office/powerpoint/2010/main" val="392066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fr-CA" dirty="0"/>
              <a:t>La planification par des balises peut trouver un fondement  dans le rôle que jouent les balises dans les </a:t>
            </a:r>
            <a:r>
              <a:rPr lang="fr-CA" b="1" dirty="0"/>
              <a:t>cartes cognitives</a:t>
            </a:r>
            <a:r>
              <a:rPr lang="fr-CA" dirty="0"/>
              <a:t>.</a:t>
            </a:r>
          </a:p>
          <a:p>
            <a:pPr>
              <a:defRPr/>
            </a:pPr>
            <a:endParaRPr lang="fr-CA" dirty="0"/>
          </a:p>
          <a:p>
            <a:pPr>
              <a:defRPr/>
            </a:pPr>
            <a:r>
              <a:rPr lang="fr-CA" dirty="0"/>
              <a:t>Une </a:t>
            </a:r>
            <a:r>
              <a:rPr lang="fr-CA" b="1" dirty="0"/>
              <a:t>carte (ou modèle) cognitive </a:t>
            </a:r>
            <a:r>
              <a:rPr lang="fr-CA" dirty="0"/>
              <a:t>est une représentation mentale de l’environnement physique (particulièrement les relations spatiales), nous permettant de  de facilement comprendre, se rappeler décoder ou naviguer dans cet environnent.</a:t>
            </a:r>
          </a:p>
          <a:p>
            <a:pPr>
              <a:defRPr/>
            </a:pPr>
            <a:endParaRPr lang="fr-CA" dirty="0"/>
          </a:p>
          <a:p>
            <a:pPr>
              <a:defRPr/>
            </a:pPr>
            <a:r>
              <a:rPr lang="fr-CA" dirty="0">
                <a:hlinkClick r:id="rId3"/>
              </a:rPr>
              <a:t>http://en.wikipedia.org/wiki/Heuristic#Cognitive_maps</a:t>
            </a:r>
            <a:r>
              <a:rPr lang="fr-CA" dirty="0"/>
              <a:t>: Les humains créent les cartes cognitives de plusieurs façons dont l’utilisation des balises (</a:t>
            </a:r>
            <a:r>
              <a:rPr lang="fr-CA" i="1" dirty="0" err="1"/>
              <a:t>landmarks</a:t>
            </a:r>
            <a:r>
              <a:rPr lang="fr-CA" dirty="0"/>
              <a:t>).</a:t>
            </a:r>
          </a:p>
          <a:p>
            <a:pPr>
              <a:defRPr/>
            </a:pPr>
            <a:endParaRPr lang="fr-CA" dirty="0"/>
          </a:p>
          <a:p>
            <a:pPr lvl="1">
              <a:defRPr/>
            </a:pPr>
            <a:r>
              <a:rPr lang="fr-CA" dirty="0"/>
              <a:t>Par exemple, en se basant sur des balises, on peut facilement estimer les distances entre les objets.</a:t>
            </a:r>
          </a:p>
          <a:p>
            <a:pPr marL="0" indent="0">
              <a:buNone/>
              <a:defRPr/>
            </a:pPr>
            <a:endParaRPr lang="fr-CA" sz="1200" b="1" u="sng" dirty="0"/>
          </a:p>
          <a:p>
            <a:pPr marL="0" indent="0">
              <a:buNone/>
              <a:defRPr/>
            </a:pPr>
            <a:endParaRPr lang="fr-CA" sz="1200" b="1" u="sng" dirty="0"/>
          </a:p>
          <a:p>
            <a:pPr marL="0" indent="0">
              <a:buNone/>
              <a:defRPr/>
            </a:pPr>
            <a:endParaRPr lang="fr-CA" sz="1200" b="1" u="sng" dirty="0"/>
          </a:p>
          <a:p>
            <a:pPr marL="0" indent="0">
              <a:buNone/>
              <a:defRPr/>
            </a:pPr>
            <a:r>
              <a:rPr lang="fr-CA" sz="1200" b="1" u="sng" dirty="0"/>
              <a:t>Cognitive </a:t>
            </a:r>
            <a:r>
              <a:rPr lang="fr-CA" sz="1200" b="1" u="sng" dirty="0" err="1"/>
              <a:t>map</a:t>
            </a:r>
            <a:r>
              <a:rPr lang="fr-CA" sz="1200" b="1" u="sng" dirty="0"/>
              <a:t> -  http://en.wikipedia.org/wiki/Cognitive_map:</a:t>
            </a:r>
          </a:p>
          <a:p>
            <a:pPr marL="0" indent="0" eaLnBrk="1" fontAlgn="auto" hangingPunct="1">
              <a:spcAft>
                <a:spcPts val="0"/>
              </a:spcAft>
              <a:buNone/>
              <a:defRPr/>
            </a:pPr>
            <a:endParaRPr lang="fr-CA" sz="1200" dirty="0"/>
          </a:p>
          <a:p>
            <a:pPr marL="0" indent="0">
              <a:buNone/>
              <a:defRPr/>
            </a:pPr>
            <a:r>
              <a:rPr lang="en-CA" sz="1200" dirty="0"/>
              <a:t>A </a:t>
            </a:r>
            <a:r>
              <a:rPr lang="en-CA" sz="1200" b="1" dirty="0"/>
              <a:t>cognitive map</a:t>
            </a:r>
            <a:r>
              <a:rPr lang="en-CA" sz="1200" dirty="0"/>
              <a:t> (also: mental map or mental model) are internal representations of our physical environment, particularly associated with spatial relationships. </a:t>
            </a:r>
          </a:p>
          <a:p>
            <a:pPr marL="0" indent="0">
              <a:buNone/>
              <a:defRPr/>
            </a:pPr>
            <a:endParaRPr lang="en-CA" sz="1200" dirty="0"/>
          </a:p>
          <a:p>
            <a:pPr marL="0" indent="0">
              <a:buNone/>
              <a:defRPr/>
            </a:pPr>
            <a:r>
              <a:rPr lang="en-CA" sz="1200" dirty="0"/>
              <a:t>We use them to acquire, code, store, recall, and decode information about the relative locations and attributes of phenomena our everyday or metaphorical spatial environment. </a:t>
            </a:r>
          </a:p>
          <a:p>
            <a:pPr marL="0" indent="0">
              <a:buNone/>
              <a:defRPr/>
            </a:pPr>
            <a:endParaRPr lang="en-CA" sz="1200" dirty="0"/>
          </a:p>
          <a:p>
            <a:pPr marL="0" indent="0">
              <a:buNone/>
              <a:defRPr/>
            </a:pPr>
            <a:r>
              <a:rPr lang="en-CA" sz="1200" dirty="0"/>
              <a:t>The concept was introduced by Edward </a:t>
            </a:r>
            <a:r>
              <a:rPr lang="en-CA" sz="1200" dirty="0" err="1"/>
              <a:t>Tolman</a:t>
            </a:r>
            <a:r>
              <a:rPr lang="en-CA" sz="1200" dirty="0"/>
              <a:t> in 1948.</a:t>
            </a:r>
          </a:p>
          <a:p>
            <a:pPr marL="0" indent="0">
              <a:buNone/>
              <a:defRPr/>
            </a:pPr>
            <a:endParaRPr lang="en-CA" sz="1200" dirty="0"/>
          </a:p>
          <a:p>
            <a:pPr marL="0" indent="0">
              <a:buNone/>
              <a:defRPr/>
            </a:pPr>
            <a:r>
              <a:rPr lang="en-CA" sz="1200" b="1" u="sng" dirty="0"/>
              <a:t>http://en.wikipedia.org/wiki/Heuristic#Cognitive_maps :</a:t>
            </a:r>
          </a:p>
          <a:p>
            <a:pPr marL="0" indent="0">
              <a:buNone/>
              <a:defRPr/>
            </a:pPr>
            <a:endParaRPr lang="en-CA" sz="1200" dirty="0"/>
          </a:p>
          <a:p>
            <a:pPr marL="0" indent="0">
              <a:buNone/>
              <a:defRPr/>
            </a:pPr>
            <a:r>
              <a:rPr lang="en-CA" sz="1200" b="0" i="0" kern="1200" dirty="0">
                <a:solidFill>
                  <a:schemeClr val="tx1"/>
                </a:solidFill>
                <a:effectLst/>
                <a:latin typeface="+mn-lt"/>
                <a:ea typeface="+mn-ea"/>
                <a:cs typeface="+mn-cs"/>
              </a:rPr>
              <a:t>There are several ways that humans form and use cognitive maps. Visual intake is a key part of mapping. The first is by using </a:t>
            </a:r>
            <a:r>
              <a:rPr lang="en-CA" sz="1200" b="0" i="1" kern="1200" dirty="0">
                <a:solidFill>
                  <a:schemeClr val="tx1"/>
                </a:solidFill>
                <a:effectLst/>
                <a:latin typeface="+mn-lt"/>
                <a:ea typeface="+mn-ea"/>
                <a:cs typeface="+mn-cs"/>
              </a:rPr>
              <a:t>landmarks</a:t>
            </a:r>
            <a:r>
              <a:rPr lang="en-CA" sz="1200" b="0" i="0" kern="1200" dirty="0">
                <a:solidFill>
                  <a:schemeClr val="tx1"/>
                </a:solidFill>
                <a:effectLst/>
                <a:latin typeface="+mn-lt"/>
                <a:ea typeface="+mn-ea"/>
                <a:cs typeface="+mn-cs"/>
              </a:rPr>
              <a:t>. This is where a person uses a mental image to estimate a relationship, usually distance, between two objects. </a:t>
            </a:r>
          </a:p>
          <a:p>
            <a:pPr marL="0" indent="0">
              <a:buNone/>
              <a:defRPr/>
            </a:pPr>
            <a:endParaRPr lang="en-CA" sz="1200" b="0" i="0" kern="1200" dirty="0">
              <a:solidFill>
                <a:schemeClr val="tx1"/>
              </a:solidFill>
              <a:effectLst/>
              <a:latin typeface="+mn-lt"/>
              <a:ea typeface="+mn-ea"/>
              <a:cs typeface="+mn-cs"/>
            </a:endParaRPr>
          </a:p>
          <a:p>
            <a:pPr marL="0" indent="0">
              <a:buNone/>
              <a:defRPr/>
            </a:pPr>
            <a:r>
              <a:rPr lang="en-CA" sz="1200" b="0" i="0" kern="1200" dirty="0">
                <a:solidFill>
                  <a:schemeClr val="tx1"/>
                </a:solidFill>
                <a:effectLst/>
                <a:latin typeface="+mn-lt"/>
                <a:ea typeface="+mn-ea"/>
                <a:cs typeface="+mn-cs"/>
              </a:rPr>
              <a:t>Second, is </a:t>
            </a:r>
            <a:r>
              <a:rPr lang="en-CA" sz="1200" b="0" i="1" kern="1200" dirty="0">
                <a:solidFill>
                  <a:schemeClr val="tx1"/>
                </a:solidFill>
                <a:effectLst/>
                <a:latin typeface="+mn-lt"/>
                <a:ea typeface="+mn-ea"/>
                <a:cs typeface="+mn-cs"/>
              </a:rPr>
              <a:t>route-road</a:t>
            </a:r>
            <a:r>
              <a:rPr lang="en-CA" sz="1200" b="0" i="0" kern="1200" dirty="0">
                <a:solidFill>
                  <a:schemeClr val="tx1"/>
                </a:solidFill>
                <a:effectLst/>
                <a:latin typeface="+mn-lt"/>
                <a:ea typeface="+mn-ea"/>
                <a:cs typeface="+mn-cs"/>
              </a:rPr>
              <a:t> knowledge, and this is generally developed after a person has performed a task and is relaying the information of that task to another person. </a:t>
            </a:r>
          </a:p>
          <a:p>
            <a:pPr marL="0" indent="0">
              <a:buNone/>
              <a:defRPr/>
            </a:pPr>
            <a:endParaRPr lang="en-CA" sz="1200" b="0" i="0" kern="1200" dirty="0">
              <a:solidFill>
                <a:schemeClr val="tx1"/>
              </a:solidFill>
              <a:effectLst/>
              <a:latin typeface="+mn-lt"/>
              <a:ea typeface="+mn-ea"/>
              <a:cs typeface="+mn-cs"/>
            </a:endParaRPr>
          </a:p>
          <a:p>
            <a:pPr marL="0" indent="0">
              <a:buNone/>
              <a:defRPr/>
            </a:pPr>
            <a:r>
              <a:rPr lang="en-CA" sz="1200" b="0" i="0" kern="1200" dirty="0">
                <a:solidFill>
                  <a:schemeClr val="tx1"/>
                </a:solidFill>
                <a:effectLst/>
                <a:latin typeface="+mn-lt"/>
                <a:ea typeface="+mn-ea"/>
                <a:cs typeface="+mn-cs"/>
              </a:rPr>
              <a:t>Third, is survey. A person estimates a distance based on a mental image that, to them, might appear like an actual map. </a:t>
            </a:r>
            <a:endParaRPr lang="en-CA" sz="1200" dirty="0"/>
          </a:p>
          <a:p>
            <a:pPr eaLnBrk="1" hangingPunct="1"/>
            <a:endParaRPr lang="en-CA" altLang="en-US" dirty="0"/>
          </a:p>
          <a:p>
            <a:pPr eaLnBrk="1" hangingPunct="1"/>
            <a:endParaRPr lang="en-CA"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C11ABC67-33F5-4122-9803-EEEB0841A244}" type="slidenum">
              <a:rPr lang="en-CA" smtClean="0"/>
              <a:t>3</a:t>
            </a:fld>
            <a:endParaRPr lang="en-CA"/>
          </a:p>
        </p:txBody>
      </p:sp>
    </p:spTree>
    <p:extLst>
      <p:ext uri="{BB962C8B-B14F-4D97-AF65-F5344CB8AC3E}">
        <p14:creationId xmlns:p14="http://schemas.microsoft.com/office/powerpoint/2010/main" val="164415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C11ABC67-33F5-4122-9803-EEEB0841A244}" type="slidenum">
              <a:rPr lang="en-CA" smtClean="0"/>
              <a:t>7</a:t>
            </a:fld>
            <a:endParaRPr lang="en-CA"/>
          </a:p>
        </p:txBody>
      </p:sp>
    </p:spTree>
    <p:extLst>
      <p:ext uri="{BB962C8B-B14F-4D97-AF65-F5344CB8AC3E}">
        <p14:creationId xmlns:p14="http://schemas.microsoft.com/office/powerpoint/2010/main" val="317956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mercredi 8 mars 2023</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C11ABC67-33F5-4122-9803-EEEB0841A244}" type="slidenum">
              <a:rPr lang="en-CA" smtClean="0"/>
              <a:t>9</a:t>
            </a:fld>
            <a:endParaRPr lang="en-CA"/>
          </a:p>
        </p:txBody>
      </p:sp>
    </p:spTree>
    <p:extLst>
      <p:ext uri="{BB962C8B-B14F-4D97-AF65-F5344CB8AC3E}">
        <p14:creationId xmlns:p14="http://schemas.microsoft.com/office/powerpoint/2010/main" val="291764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fr-CA" noProof="0" dirty="0"/>
              <a:t>Click to </a:t>
            </a:r>
            <a:r>
              <a:rPr lang="fr-CA" noProof="0" dirty="0" err="1"/>
              <a:t>edit</a:t>
            </a:r>
            <a:r>
              <a:rPr lang="fr-CA" noProof="0" dirty="0"/>
              <a:t> Master </a:t>
            </a:r>
            <a:r>
              <a:rPr lang="fr-CA" noProof="0" dirty="0" err="1"/>
              <a:t>title</a:t>
            </a:r>
            <a:r>
              <a:rPr lang="fr-CA" noProof="0" dirty="0"/>
              <a:t>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Click to </a:t>
            </a:r>
            <a:r>
              <a:rPr lang="fr-CA" noProof="0" dirty="0" err="1"/>
              <a:t>edit</a:t>
            </a:r>
            <a:r>
              <a:rPr lang="fr-CA" noProof="0" dirty="0"/>
              <a:t> Master </a:t>
            </a:r>
            <a:r>
              <a:rPr lang="fr-CA" noProof="0" dirty="0" err="1"/>
              <a:t>subtitle</a:t>
            </a:r>
            <a:r>
              <a:rPr lang="fr-CA" noProof="0" dirty="0"/>
              <a:t> style</a:t>
            </a:r>
          </a:p>
        </p:txBody>
      </p:sp>
      <p:sp>
        <p:nvSpPr>
          <p:cNvPr id="4" name="Date Placeholder 3"/>
          <p:cNvSpPr>
            <a:spLocks noGrp="1"/>
          </p:cNvSpPr>
          <p:nvPr>
            <p:ph type="dt" sz="half" idx="10"/>
          </p:nvPr>
        </p:nvSpPr>
        <p:spPr/>
        <p:txBody>
          <a:bodyPr/>
          <a:lstStyle>
            <a:lvl1pPr>
              <a:defRPr/>
            </a:lvl1pPr>
          </a:lstStyle>
          <a:p>
            <a:r>
              <a:rPr lang="fr-FR"/>
              <a:t>IFT608/IFT702</a:t>
            </a:r>
            <a:endParaRPr lang="en-US" dirty="0"/>
          </a:p>
        </p:txBody>
      </p:sp>
      <p:sp>
        <p:nvSpPr>
          <p:cNvPr id="5" name="Footer Placeholder 4"/>
          <p:cNvSpPr>
            <a:spLocks noGrp="1"/>
          </p:cNvSpPr>
          <p:nvPr>
            <p:ph type="ftr" sz="quarter" idx="11"/>
          </p:nvPr>
        </p:nvSpPr>
        <p:spPr/>
        <p:txBody>
          <a:bodyPr/>
          <a:lstStyle/>
          <a:p>
            <a:r>
              <a:rPr lang="en-US" dirty="0"/>
              <a:t>© Froduald Kabanza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fr-FR"/>
              <a:t>IFT608/IFT702</a:t>
            </a:r>
            <a:endParaRPr lang="en-US" dirty="0"/>
          </a:p>
        </p:txBody>
      </p:sp>
      <p:sp>
        <p:nvSpPr>
          <p:cNvPr id="5" name="Footer Placeholder 4"/>
          <p:cNvSpPr>
            <a:spLocks noGrp="1"/>
          </p:cNvSpPr>
          <p:nvPr>
            <p:ph type="ftr" sz="quarter" idx="11"/>
          </p:nvPr>
        </p:nvSpPr>
        <p:spPr/>
        <p:txBody>
          <a:bodyPr/>
          <a:lstStyle/>
          <a:p>
            <a:r>
              <a:rPr lang="en-US" dirty="0"/>
              <a:t>© Froduald Kabanza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fr-FR"/>
              <a:t>IFT608/IFT702</a:t>
            </a:r>
            <a:endParaRPr lang="en-US" dirty="0"/>
          </a:p>
        </p:txBody>
      </p:sp>
      <p:sp>
        <p:nvSpPr>
          <p:cNvPr id="5" name="Footer Placeholder 4"/>
          <p:cNvSpPr>
            <a:spLocks noGrp="1"/>
          </p:cNvSpPr>
          <p:nvPr>
            <p:ph type="ftr" sz="quarter" idx="11"/>
          </p:nvPr>
        </p:nvSpPr>
        <p:spPr/>
        <p:txBody>
          <a:bodyPr/>
          <a:lstStyle/>
          <a:p>
            <a:r>
              <a:rPr lang="en-US" dirty="0"/>
              <a:t>© Froduald Kabanza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fr-CA" noProof="0" dirty="0"/>
              <a:t>Click to </a:t>
            </a:r>
            <a:r>
              <a:rPr lang="fr-CA" noProof="0" dirty="0" err="1"/>
              <a:t>edit</a:t>
            </a:r>
            <a:r>
              <a:rPr lang="fr-CA" noProof="0" dirty="0"/>
              <a:t> Master </a:t>
            </a:r>
            <a:r>
              <a:rPr lang="fr-CA" noProof="0" dirty="0" err="1"/>
              <a:t>title</a:t>
            </a:r>
            <a:r>
              <a:rPr lang="fr-CA" noProof="0" dirty="0"/>
              <a:t> style</a:t>
            </a:r>
          </a:p>
        </p:txBody>
      </p:sp>
      <p:sp>
        <p:nvSpPr>
          <p:cNvPr id="3" name="Content Placeholder 2"/>
          <p:cNvSpPr>
            <a:spLocks noGrp="1"/>
          </p:cNvSpPr>
          <p:nvPr>
            <p:ph idx="1"/>
          </p:nvPr>
        </p:nvSpPr>
        <p:spPr/>
        <p:txBody>
          <a:bodyPr/>
          <a:lstStyle>
            <a:lvl1pPr>
              <a:buClr>
                <a:schemeClr val="tx2"/>
              </a:buClr>
              <a:buSzPct val="150000"/>
              <a:defRPr b="0">
                <a:solidFill>
                  <a:schemeClr val="tx1"/>
                </a:solidFill>
              </a:defRPr>
            </a:lvl1pPr>
            <a:lvl2pPr>
              <a:buClr>
                <a:schemeClr val="tx2"/>
              </a:buClr>
              <a:buSzPct val="150000"/>
              <a:defRPr/>
            </a:lvl2pPr>
            <a:lvl3pPr marL="1143000" indent="-228600">
              <a:buClr>
                <a:schemeClr val="tx2"/>
              </a:buClr>
              <a:buSzPct val="150000"/>
              <a:buFont typeface="Courier New" panose="02070309020205020404" pitchFamily="49" charset="0"/>
              <a:buChar char="o"/>
              <a:defRPr/>
            </a:lvl3pPr>
          </a:lstStyle>
          <a:p>
            <a:pPr lvl="0"/>
            <a:r>
              <a:rPr lang="fr-CA" noProof="0" dirty="0"/>
              <a:t>Click to </a:t>
            </a:r>
            <a:r>
              <a:rPr lang="fr-CA" noProof="0" dirty="0" err="1"/>
              <a:t>edit</a:t>
            </a:r>
            <a:r>
              <a:rPr lang="fr-CA" noProof="0" dirty="0"/>
              <a:t> Master </a:t>
            </a:r>
            <a:r>
              <a:rPr lang="fr-CA" noProof="0" dirty="0" err="1"/>
              <a:t>text</a:t>
            </a:r>
            <a:r>
              <a:rPr lang="fr-CA" noProof="0" dirty="0"/>
              <a:t> styles</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4" name="Date Placeholder 3"/>
          <p:cNvSpPr>
            <a:spLocks noGrp="1"/>
          </p:cNvSpPr>
          <p:nvPr>
            <p:ph type="dt" sz="half" idx="10"/>
          </p:nvPr>
        </p:nvSpPr>
        <p:spPr/>
        <p:txBody>
          <a:bodyPr/>
          <a:lstStyle>
            <a:lvl1pPr>
              <a:defRPr/>
            </a:lvl1pPr>
          </a:lstStyle>
          <a:p>
            <a:r>
              <a:rPr lang="fr-FR"/>
              <a:t>IFT608/IFT702</a:t>
            </a:r>
            <a:endParaRPr lang="en-US" dirty="0"/>
          </a:p>
        </p:txBody>
      </p:sp>
      <p:sp>
        <p:nvSpPr>
          <p:cNvPr id="5" name="Footer Placeholder 4"/>
          <p:cNvSpPr>
            <a:spLocks noGrp="1"/>
          </p:cNvSpPr>
          <p:nvPr>
            <p:ph type="ftr" sz="quarter" idx="11"/>
          </p:nvPr>
        </p:nvSpPr>
        <p:spPr/>
        <p:txBody>
          <a:bodyPr/>
          <a:lstStyle/>
          <a:p>
            <a:r>
              <a:rPr lang="en-US" dirty="0"/>
              <a:t>© Froduald Kabanza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600" b="1" cap="all">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fr-FR"/>
              <a:t>IFT608/IFT702</a:t>
            </a:r>
            <a:endParaRPr lang="en-US" dirty="0"/>
          </a:p>
        </p:txBody>
      </p:sp>
      <p:sp>
        <p:nvSpPr>
          <p:cNvPr id="5" name="Footer Placeholder 4"/>
          <p:cNvSpPr>
            <a:spLocks noGrp="1"/>
          </p:cNvSpPr>
          <p:nvPr>
            <p:ph type="ftr" sz="quarter" idx="11"/>
          </p:nvPr>
        </p:nvSpPr>
        <p:spPr/>
        <p:txBody>
          <a:bodyPr/>
          <a:lstStyle/>
          <a:p>
            <a:r>
              <a:rPr lang="en-US" dirty="0"/>
              <a:t>© Froduald Kabanza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000" b="0">
                <a:solidFill>
                  <a:schemeClr val="tx1"/>
                </a:solidFill>
              </a:defRPr>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000" b="0">
                <a:solidFill>
                  <a:schemeClr val="tx1"/>
                </a:solidFill>
              </a:defRPr>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vl1pPr>
          </a:lstStyle>
          <a:p>
            <a:r>
              <a:rPr lang="fr-FR"/>
              <a:t>IFT608/IFT702</a:t>
            </a:r>
            <a:endParaRPr lang="en-US" dirty="0"/>
          </a:p>
        </p:txBody>
      </p:sp>
      <p:sp>
        <p:nvSpPr>
          <p:cNvPr id="6" name="Footer Placeholder 5"/>
          <p:cNvSpPr>
            <a:spLocks noGrp="1"/>
          </p:cNvSpPr>
          <p:nvPr>
            <p:ph type="ftr" sz="quarter" idx="11"/>
          </p:nvPr>
        </p:nvSpPr>
        <p:spPr/>
        <p:txBody>
          <a:bodyPr/>
          <a:lstStyle/>
          <a:p>
            <a:r>
              <a:rPr lang="en-US" dirty="0"/>
              <a:t>© Froduald Kabanza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vl1pPr>
          </a:lstStyle>
          <a:p>
            <a:r>
              <a:rPr lang="fr-FR"/>
              <a:t>IFT608/IFT702</a:t>
            </a:r>
            <a:endParaRPr lang="en-US" dirty="0"/>
          </a:p>
        </p:txBody>
      </p:sp>
      <p:sp>
        <p:nvSpPr>
          <p:cNvPr id="8" name="Footer Placeholder 7"/>
          <p:cNvSpPr>
            <a:spLocks noGrp="1"/>
          </p:cNvSpPr>
          <p:nvPr>
            <p:ph type="ftr" sz="quarter" idx="11"/>
          </p:nvPr>
        </p:nvSpPr>
        <p:spPr/>
        <p:txBody>
          <a:bodyPr/>
          <a:lstStyle/>
          <a:p>
            <a:r>
              <a:rPr lang="en-US" dirty="0"/>
              <a:t>© Froduald Kabanza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fr-FR"/>
              <a:t>IFT608/IFT702</a:t>
            </a:r>
            <a:endParaRPr lang="en-US" dirty="0"/>
          </a:p>
        </p:txBody>
      </p:sp>
      <p:sp>
        <p:nvSpPr>
          <p:cNvPr id="4" name="Footer Placeholder 3"/>
          <p:cNvSpPr>
            <a:spLocks noGrp="1"/>
          </p:cNvSpPr>
          <p:nvPr>
            <p:ph type="ftr" sz="quarter" idx="11"/>
          </p:nvPr>
        </p:nvSpPr>
        <p:spPr/>
        <p:txBody>
          <a:bodyPr/>
          <a:lstStyle/>
          <a:p>
            <a:r>
              <a:rPr lang="en-US" dirty="0"/>
              <a:t>© Froduald Kabanza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fr-FR"/>
              <a:t>IFT608/IFT702</a:t>
            </a:r>
            <a:endParaRPr lang="en-US" dirty="0"/>
          </a:p>
        </p:txBody>
      </p:sp>
      <p:sp>
        <p:nvSpPr>
          <p:cNvPr id="3" name="Footer Placeholder 2"/>
          <p:cNvSpPr>
            <a:spLocks noGrp="1"/>
          </p:cNvSpPr>
          <p:nvPr>
            <p:ph type="ftr" sz="quarter" idx="11"/>
          </p:nvPr>
        </p:nvSpPr>
        <p:spPr/>
        <p:txBody>
          <a:bodyPr/>
          <a:lstStyle/>
          <a:p>
            <a:r>
              <a:rPr lang="en-US" dirty="0"/>
              <a:t>© Froduald Kabanza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b="1">
                <a:solidFill>
                  <a:schemeClr val="tx1"/>
                </a:solidFill>
              </a:defRPr>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vl1pPr>
          </a:lstStyle>
          <a:p>
            <a:r>
              <a:rPr lang="fr-FR"/>
              <a:t>IFT608/IFT702</a:t>
            </a:r>
            <a:endParaRPr lang="en-US" dirty="0"/>
          </a:p>
        </p:txBody>
      </p:sp>
      <p:sp>
        <p:nvSpPr>
          <p:cNvPr id="6" name="Footer Placeholder 5"/>
          <p:cNvSpPr>
            <a:spLocks noGrp="1"/>
          </p:cNvSpPr>
          <p:nvPr>
            <p:ph type="ftr" sz="quarter" idx="11"/>
          </p:nvPr>
        </p:nvSpPr>
        <p:spPr/>
        <p:txBody>
          <a:bodyPr/>
          <a:lstStyle/>
          <a:p>
            <a:r>
              <a:rPr lang="en-US"/>
              <a:t>© Froduald Kabanza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fr-FR"/>
              <a:t>IFT608/IFT702</a:t>
            </a:r>
            <a:endParaRPr lang="en-US" dirty="0"/>
          </a:p>
        </p:txBody>
      </p:sp>
      <p:sp>
        <p:nvSpPr>
          <p:cNvPr id="6" name="Footer Placeholder 5"/>
          <p:cNvSpPr>
            <a:spLocks noGrp="1"/>
          </p:cNvSpPr>
          <p:nvPr>
            <p:ph type="ftr" sz="quarter" idx="11"/>
          </p:nvPr>
        </p:nvSpPr>
        <p:spPr/>
        <p:txBody>
          <a:bodyPr/>
          <a:lstStyle/>
          <a:p>
            <a:r>
              <a:rPr lang="en-US" dirty="0"/>
              <a:t>© Froduald Kabanza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noProof="0" dirty="0"/>
              <a:t>Click to </a:t>
            </a:r>
            <a:r>
              <a:rPr lang="fr-CA" noProof="0" dirty="0" err="1"/>
              <a:t>edit</a:t>
            </a:r>
            <a:r>
              <a:rPr lang="fr-CA" noProof="0" dirty="0"/>
              <a:t> Master </a:t>
            </a:r>
            <a:r>
              <a:rPr lang="fr-CA" noProof="0" dirty="0" err="1"/>
              <a:t>title</a:t>
            </a:r>
            <a:r>
              <a:rPr lang="fr-CA" noProof="0" dirty="0"/>
              <a:t>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noProof="0" dirty="0"/>
              <a:t>Click to </a:t>
            </a:r>
            <a:r>
              <a:rPr lang="fr-CA" noProof="0" dirty="0" err="1"/>
              <a:t>edit</a:t>
            </a:r>
            <a:r>
              <a:rPr lang="fr-CA" noProof="0" dirty="0"/>
              <a:t> Master </a:t>
            </a:r>
            <a:r>
              <a:rPr lang="fr-CA" noProof="0" dirty="0" err="1"/>
              <a:t>text</a:t>
            </a:r>
            <a:r>
              <a:rPr lang="fr-CA" noProof="0" dirty="0"/>
              <a:t> styles</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a:p>
            <a:pPr lvl="4"/>
            <a:r>
              <a:rPr lang="fr-CA" noProof="0" dirty="0" err="1"/>
              <a:t>Fifth</a:t>
            </a:r>
            <a:r>
              <a:rPr lang="fr-CA" noProof="0" dirty="0"/>
              <a:t> </a:t>
            </a:r>
            <a:r>
              <a:rPr lang="fr-CA" noProof="0" dirty="0" err="1"/>
              <a:t>level</a:t>
            </a:r>
            <a:endParaRPr lang="fr-CA" noProof="0"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IFT608/IFT702</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Froduald Kabanza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50000"/>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5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ai.mit.edu/courses/16.412J/ff.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jair.org/papers/paper2972.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2.parc.com/isl/members/syoon/ijcai07-beam.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ipc.icaps-conference.or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lansys2.github.i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fai.cs.uni-saarland.de/hoffmann/ff.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85800" y="1866900"/>
            <a:ext cx="7772400" cy="1143000"/>
          </a:xfrm>
        </p:spPr>
        <p:txBody>
          <a:bodyPr anchor="t">
            <a:normAutofit fontScale="90000"/>
          </a:bodyPr>
          <a:lstStyle/>
          <a:p>
            <a:pPr eaLnBrk="1" hangingPunct="1">
              <a:defRPr/>
            </a:pPr>
            <a:r>
              <a:rPr lang="fr-CA" sz="2900" b="1" dirty="0">
                <a:solidFill>
                  <a:schemeClr val="tx2"/>
                </a:solidFill>
                <a:latin typeface="Arial" pitchFamily="34" charset="0"/>
                <a:ea typeface="ＭＳ Ｐゴシック" pitchFamily="34" charset="-128"/>
              </a:rPr>
              <a:t>IFT </a:t>
            </a:r>
            <a:r>
              <a:rPr lang="fr-CA" sz="2900" dirty="0">
                <a:latin typeface="Arial" pitchFamily="34" charset="0"/>
                <a:ea typeface="ＭＳ Ｐゴシック" pitchFamily="34" charset="-128"/>
              </a:rPr>
              <a:t>608</a:t>
            </a:r>
            <a:r>
              <a:rPr lang="fr-CA" sz="2900" b="1" dirty="0">
                <a:solidFill>
                  <a:schemeClr val="tx2"/>
                </a:solidFill>
                <a:latin typeface="Arial" pitchFamily="34" charset="0"/>
                <a:ea typeface="ＭＳ Ｐゴシック" pitchFamily="34" charset="-128"/>
              </a:rPr>
              <a:t> </a:t>
            </a:r>
            <a:r>
              <a:rPr lang="fr-CA" sz="2900" dirty="0">
                <a:latin typeface="Arial" pitchFamily="34" charset="0"/>
                <a:ea typeface="ＭＳ Ｐゴシック" pitchFamily="34" charset="-128"/>
              </a:rPr>
              <a:t>/ IFT 702</a:t>
            </a:r>
            <a:br>
              <a:rPr lang="fr-CA" sz="2900" dirty="0">
                <a:latin typeface="Arial" pitchFamily="34" charset="0"/>
                <a:ea typeface="ＭＳ Ｐゴシック" pitchFamily="34" charset="-128"/>
              </a:rPr>
            </a:br>
            <a:r>
              <a:rPr lang="fr-CA" sz="2900" b="1" dirty="0">
                <a:solidFill>
                  <a:schemeClr val="tx2"/>
                </a:solidFill>
                <a:latin typeface="Arial" pitchFamily="34" charset="0"/>
                <a:ea typeface="ＭＳ Ｐゴシック" pitchFamily="34" charset="-128"/>
              </a:rPr>
              <a:t>Planification en intelligence artificielle</a:t>
            </a:r>
            <a:br>
              <a:rPr lang="fr-CA" sz="1800" dirty="0">
                <a:solidFill>
                  <a:schemeClr val="tx2"/>
                </a:solidFill>
                <a:latin typeface="Arial" pitchFamily="34" charset="0"/>
                <a:ea typeface="ＭＳ Ｐゴシック" pitchFamily="34" charset="-128"/>
              </a:rPr>
            </a:br>
            <a:br>
              <a:rPr lang="fr-CA" sz="2200" dirty="0">
                <a:solidFill>
                  <a:schemeClr val="tx2"/>
                </a:solidFill>
                <a:latin typeface="Arial" pitchFamily="34" charset="0"/>
                <a:ea typeface="ＭＳ Ｐゴシック" pitchFamily="34" charset="-128"/>
              </a:rPr>
            </a:br>
            <a:r>
              <a:rPr lang="fr-CA" altLang="ko-KR" sz="2400" b="1" dirty="0">
                <a:solidFill>
                  <a:schemeClr val="tx2"/>
                </a:solidFill>
                <a:latin typeface="Garamond" pitchFamily="18" charset="0"/>
                <a:ea typeface="굴림" pitchFamily="34" charset="-127"/>
              </a:rPr>
              <a:t>Extraction automatique d’heuristiques à partir d’un modèle</a:t>
            </a:r>
            <a:endParaRPr lang="fr-CA" altLang="en-US" sz="2400" b="1" dirty="0">
              <a:solidFill>
                <a:schemeClr val="tx2"/>
              </a:solidFill>
              <a:latin typeface="Garamond" pitchFamily="18" charset="0"/>
            </a:endParaRPr>
          </a:p>
        </p:txBody>
      </p:sp>
      <p:sp>
        <p:nvSpPr>
          <p:cNvPr id="5123" name="Rectangle 3"/>
          <p:cNvSpPr>
            <a:spLocks noGrp="1" noChangeArrowheads="1"/>
          </p:cNvSpPr>
          <p:nvPr>
            <p:ph type="subTitle" idx="1"/>
          </p:nvPr>
        </p:nvSpPr>
        <p:spPr/>
        <p:txBody>
          <a:bodyPr/>
          <a:lstStyle/>
          <a:p>
            <a:pPr eaLnBrk="1" hangingPunct="1"/>
            <a:r>
              <a:rPr lang="fr-CA" altLang="en-US" sz="2200" dirty="0">
                <a:solidFill>
                  <a:schemeClr val="tx1"/>
                </a:solidFill>
                <a:ea typeface="ＭＳ Ｐゴシック" pitchFamily="34" charset="-128"/>
              </a:rPr>
              <a:t>Froduald Kabanza</a:t>
            </a:r>
          </a:p>
          <a:p>
            <a:pPr eaLnBrk="1" hangingPunct="1"/>
            <a:r>
              <a:rPr lang="fr-CA" altLang="en-US" sz="2200" dirty="0">
                <a:solidFill>
                  <a:schemeClr val="tx1"/>
                </a:solidFill>
                <a:ea typeface="ＭＳ Ｐゴシック" pitchFamily="34" charset="-128"/>
              </a:rPr>
              <a:t>Département d</a:t>
            </a:r>
            <a:r>
              <a:rPr lang="fr-CA" altLang="fr-FR" sz="2200" dirty="0">
                <a:solidFill>
                  <a:schemeClr val="tx1"/>
                </a:solidFill>
                <a:ea typeface="ＭＳ Ｐゴシック" pitchFamily="34" charset="-128"/>
              </a:rPr>
              <a:t>’</a:t>
            </a:r>
            <a:r>
              <a:rPr lang="fr-CA" altLang="en-US" sz="2200" dirty="0">
                <a:solidFill>
                  <a:schemeClr val="tx1"/>
                </a:solidFill>
                <a:ea typeface="ＭＳ Ｐゴシック" pitchFamily="34" charset="-128"/>
              </a:rPr>
              <a:t>informatique</a:t>
            </a:r>
          </a:p>
          <a:p>
            <a:pPr eaLnBrk="1" hangingPunct="1"/>
            <a:r>
              <a:rPr lang="fr-CA" altLang="en-US" sz="2200" dirty="0">
                <a:solidFill>
                  <a:schemeClr val="tx1"/>
                </a:solidFill>
                <a:ea typeface="ＭＳ Ｐゴシック" pitchFamily="34" charset="-128"/>
              </a:rPr>
              <a:t>Université de Sherbrooke</a:t>
            </a:r>
          </a:p>
        </p:txBody>
      </p:sp>
    </p:spTree>
    <p:extLst>
      <p:ext uri="{BB962C8B-B14F-4D97-AF65-F5344CB8AC3E}">
        <p14:creationId xmlns:p14="http://schemas.microsoft.com/office/powerpoint/2010/main" val="257002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Graphe de planification - Idée</a:t>
            </a:r>
          </a:p>
        </p:txBody>
      </p:sp>
      <p:sp>
        <p:nvSpPr>
          <p:cNvPr id="5123" name="Rectangle 3"/>
          <p:cNvSpPr>
            <a:spLocks noGrp="1" noChangeArrowheads="1"/>
          </p:cNvSpPr>
          <p:nvPr>
            <p:ph idx="1"/>
          </p:nvPr>
        </p:nvSpPr>
        <p:spPr>
          <a:xfrm>
            <a:off x="428625" y="1214438"/>
            <a:ext cx="8258176" cy="5262562"/>
          </a:xfrm>
        </p:spPr>
        <p:txBody>
          <a:bodyPr rtlCol="0">
            <a:normAutofit lnSpcReduction="10000"/>
          </a:bodyPr>
          <a:lstStyle/>
          <a:p>
            <a:pPr>
              <a:defRPr/>
            </a:pPr>
            <a:r>
              <a:rPr lang="fr-CA" dirty="0">
                <a:sym typeface="Symbol"/>
              </a:rPr>
              <a:t>Étant donné un problème P=(F, O, I, G), un algorithme de planification par exploration de l’espace d’états consiste à </a:t>
            </a:r>
          </a:p>
          <a:p>
            <a:pPr>
              <a:defRPr/>
            </a:pPr>
            <a:endParaRPr lang="fr-CA" dirty="0">
              <a:sym typeface="Symbol"/>
            </a:endParaRPr>
          </a:p>
          <a:p>
            <a:pPr lvl="1">
              <a:defRPr/>
            </a:pPr>
            <a:r>
              <a:rPr lang="fr-CA" sz="2000" dirty="0">
                <a:sym typeface="Symbol"/>
              </a:rPr>
              <a:t>Vérifier s’il existe une </a:t>
            </a:r>
            <a:r>
              <a:rPr lang="fr-CA" sz="2000" b="1" dirty="0">
                <a:sym typeface="Symbol"/>
              </a:rPr>
              <a:t>séquence d’actions </a:t>
            </a:r>
            <a:r>
              <a:rPr lang="fr-CA" sz="2000" dirty="0">
                <a:sym typeface="Symbol"/>
              </a:rPr>
              <a:t>permettant d’</a:t>
            </a:r>
            <a:r>
              <a:rPr lang="fr-CA" sz="2000" b="1" dirty="0">
                <a:sym typeface="Symbol"/>
              </a:rPr>
              <a:t>atteindre </a:t>
            </a:r>
            <a:r>
              <a:rPr lang="fr-CA" sz="2000" dirty="0">
                <a:sym typeface="Symbol"/>
              </a:rPr>
              <a:t>un état satisfaisant le but G à partir de l’état initial I.</a:t>
            </a:r>
          </a:p>
          <a:p>
            <a:pPr marL="0" indent="0">
              <a:buNone/>
              <a:defRPr/>
            </a:pPr>
            <a:endParaRPr lang="fr-CA" dirty="0">
              <a:sym typeface="Symbol"/>
            </a:endParaRPr>
          </a:p>
          <a:p>
            <a:pPr>
              <a:defRPr/>
            </a:pPr>
            <a:r>
              <a:rPr lang="fr-CA" dirty="0">
                <a:sym typeface="Symbol"/>
              </a:rPr>
              <a:t>Un </a:t>
            </a:r>
            <a:r>
              <a:rPr lang="fr-CA" b="1" dirty="0">
                <a:sym typeface="Symbol"/>
              </a:rPr>
              <a:t>graphe de planification </a:t>
            </a:r>
            <a:r>
              <a:rPr lang="fr-CA" dirty="0">
                <a:sym typeface="Symbol"/>
              </a:rPr>
              <a:t>est une structure, représentant une </a:t>
            </a:r>
            <a:r>
              <a:rPr lang="fr-CA" b="1" dirty="0">
                <a:sym typeface="Symbol"/>
              </a:rPr>
              <a:t>relaxation </a:t>
            </a:r>
            <a:r>
              <a:rPr lang="fr-CA" dirty="0">
                <a:sym typeface="Symbol"/>
              </a:rPr>
              <a:t>du problème P et  permettant d’</a:t>
            </a:r>
            <a:r>
              <a:rPr lang="fr-CA" b="1" dirty="0">
                <a:sym typeface="Symbol"/>
              </a:rPr>
              <a:t>estimer efficacement</a:t>
            </a:r>
            <a:r>
              <a:rPr lang="fr-CA" dirty="0">
                <a:sym typeface="Symbol"/>
              </a:rPr>
              <a:t> quel </a:t>
            </a:r>
            <a:r>
              <a:rPr lang="fr-CA" b="1" dirty="0">
                <a:sym typeface="Symbol"/>
              </a:rPr>
              <a:t>ensemble de propositions est atteignable </a:t>
            </a:r>
            <a:r>
              <a:rPr lang="fr-CA" dirty="0">
                <a:sym typeface="Symbol"/>
              </a:rPr>
              <a:t>par </a:t>
            </a:r>
            <a:r>
              <a:rPr lang="fr-CA" b="1" dirty="0">
                <a:sym typeface="Symbol"/>
              </a:rPr>
              <a:t>quelles actions</a:t>
            </a:r>
            <a:r>
              <a:rPr lang="fr-CA" dirty="0">
                <a:sym typeface="Symbol"/>
              </a:rPr>
              <a:t>.</a:t>
            </a:r>
          </a:p>
          <a:p>
            <a:pPr>
              <a:defRPr/>
            </a:pPr>
            <a:endParaRPr lang="fr-CA" dirty="0">
              <a:sym typeface="Symbol"/>
            </a:endParaRPr>
          </a:p>
          <a:p>
            <a:pPr>
              <a:defRPr/>
            </a:pPr>
            <a:r>
              <a:rPr lang="fr-CA" dirty="0">
                <a:sym typeface="Symbol"/>
              </a:rPr>
              <a:t>Efficacement parce que le graphe est de </a:t>
            </a:r>
            <a:r>
              <a:rPr lang="fr-CA" b="1" dirty="0">
                <a:sym typeface="Symbol"/>
              </a:rPr>
              <a:t>taille polynomiale </a:t>
            </a:r>
            <a:r>
              <a:rPr lang="fr-CA" dirty="0">
                <a:sym typeface="Symbol"/>
              </a:rPr>
              <a:t>par rapport à F et est construit en </a:t>
            </a:r>
            <a:r>
              <a:rPr lang="fr-CA" b="1" dirty="0">
                <a:sym typeface="Symbol"/>
              </a:rPr>
              <a:t>temps polynomial </a:t>
            </a:r>
            <a:r>
              <a:rPr lang="fr-CA" dirty="0">
                <a:sym typeface="Symbol"/>
              </a:rPr>
              <a:t>par rapport à F.</a:t>
            </a:r>
          </a:p>
          <a:p>
            <a:pPr>
              <a:defRPr/>
            </a:pPr>
            <a:endParaRPr lang="fr-CA" dirty="0">
              <a:sym typeface="Symbol"/>
            </a:endParaRPr>
          </a:p>
          <a:p>
            <a:pPr>
              <a:defRPr/>
            </a:pPr>
            <a:r>
              <a:rPr lang="fr-CA" dirty="0">
                <a:sym typeface="Symbol"/>
              </a:rPr>
              <a:t>Si on </a:t>
            </a:r>
            <a:r>
              <a:rPr lang="fr-CA" b="1" dirty="0">
                <a:sym typeface="Symbol"/>
              </a:rPr>
              <a:t>relaxe le graphe de planification </a:t>
            </a:r>
            <a:r>
              <a:rPr lang="fr-CA" dirty="0">
                <a:sym typeface="Symbol"/>
              </a:rPr>
              <a:t>à son tour (en </a:t>
            </a:r>
            <a:r>
              <a:rPr lang="fr-CA" b="1" dirty="0">
                <a:sym typeface="Symbol"/>
              </a:rPr>
              <a:t>ignorant les </a:t>
            </a:r>
            <a:r>
              <a:rPr lang="fr-CA" b="1" dirty="0" err="1">
                <a:sym typeface="Symbol"/>
              </a:rPr>
              <a:t>delete-lists</a:t>
            </a:r>
            <a:r>
              <a:rPr lang="fr-CA" dirty="0">
                <a:sym typeface="Symbol"/>
              </a:rPr>
              <a:t>), on obtient une </a:t>
            </a:r>
            <a:r>
              <a:rPr lang="fr-CA" b="1" dirty="0">
                <a:sym typeface="Symbol"/>
              </a:rPr>
              <a:t>relaxation P+ du problème P permettant de calculer des heuristiques efficacement</a:t>
            </a:r>
            <a:r>
              <a:rPr lang="fr-CA" dirty="0">
                <a:sym typeface="Symbol"/>
              </a:rPr>
              <a:t>.</a:t>
            </a: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30857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Graphe de planification – Définition Formelle</a:t>
            </a:r>
          </a:p>
        </p:txBody>
      </p:sp>
      <p:sp>
        <p:nvSpPr>
          <p:cNvPr id="5123" name="Rectangle 3"/>
          <p:cNvSpPr>
            <a:spLocks noGrp="1" noChangeArrowheads="1"/>
          </p:cNvSpPr>
          <p:nvPr>
            <p:ph idx="1"/>
          </p:nvPr>
        </p:nvSpPr>
        <p:spPr>
          <a:xfrm>
            <a:off x="428625" y="1214438"/>
            <a:ext cx="8181975" cy="1909762"/>
          </a:xfrm>
        </p:spPr>
        <p:txBody>
          <a:bodyPr rtlCol="0">
            <a:normAutofit/>
          </a:bodyPr>
          <a:lstStyle/>
          <a:p>
            <a:r>
              <a:rPr lang="fr-CA" sz="1800" dirty="0">
                <a:sym typeface="Symbol"/>
              </a:rPr>
              <a:t>Étant donné un problème P=(F, O, I, G), le </a:t>
            </a:r>
            <a:r>
              <a:rPr lang="fr-CA" sz="1800" b="1" dirty="0">
                <a:sym typeface="Symbol"/>
              </a:rPr>
              <a:t>graphe de planification pour P</a:t>
            </a:r>
            <a:r>
              <a:rPr lang="fr-CA" sz="1800" dirty="0">
                <a:sym typeface="Symbol"/>
              </a:rPr>
              <a:t>,</a:t>
            </a:r>
            <a:r>
              <a:rPr lang="fr-CA" sz="1800" b="1" dirty="0">
                <a:sym typeface="Symbol"/>
              </a:rPr>
              <a:t> </a:t>
            </a:r>
            <a:r>
              <a:rPr lang="fr-CA" sz="1800" dirty="0">
                <a:sym typeface="Symbol"/>
              </a:rPr>
              <a:t>noté</a:t>
            </a:r>
            <a:r>
              <a:rPr lang="fr-CA" sz="1800" b="1" dirty="0">
                <a:sym typeface="Symbol"/>
              </a:rPr>
              <a:t> P</a:t>
            </a:r>
            <a:r>
              <a:rPr lang="fr-CA" sz="1800" b="1" baseline="30000" dirty="0">
                <a:sym typeface="Symbol"/>
              </a:rPr>
              <a:t>+</a:t>
            </a:r>
            <a:r>
              <a:rPr lang="fr-CA" sz="1800" b="1" dirty="0">
                <a:sym typeface="Symbol"/>
              </a:rPr>
              <a:t>,  </a:t>
            </a:r>
            <a:r>
              <a:rPr lang="fr-CA" altLang="en-US" sz="1800" dirty="0"/>
              <a:t>est un graphe constitué de:</a:t>
            </a:r>
          </a:p>
          <a:p>
            <a:pPr marL="800100" lvl="1" indent="-342900">
              <a:buFont typeface="+mj-lt"/>
              <a:buAutoNum type="alphaLcParenR"/>
            </a:pPr>
            <a:r>
              <a:rPr lang="fr-CA" altLang="en-US" b="1" dirty="0"/>
              <a:t>Deux types de nœuds </a:t>
            </a:r>
            <a:r>
              <a:rPr lang="fr-CA" altLang="en-US" dirty="0"/>
              <a:t>(propositions, actions), organisés par </a:t>
            </a:r>
            <a:r>
              <a:rPr lang="fr-CA" altLang="en-US" b="1" dirty="0"/>
              <a:t>niveaux qui alternent</a:t>
            </a:r>
            <a:r>
              <a:rPr lang="fr-CA" altLang="en-US" dirty="0"/>
              <a:t>, et </a:t>
            </a:r>
          </a:p>
          <a:p>
            <a:pPr marL="800100" lvl="1" indent="-342900">
              <a:buFont typeface="+mj-lt"/>
              <a:buAutoNum type="alphaLcParenR"/>
            </a:pPr>
            <a:r>
              <a:rPr lang="fr-CA" altLang="en-US" dirty="0"/>
              <a:t>Un ensemble de paires de propositions ou d’actions mutuellement exclusives, appelé </a:t>
            </a:r>
            <a:r>
              <a:rPr lang="fr-CA" altLang="en-US" b="1" dirty="0" err="1"/>
              <a:t>mutex</a:t>
            </a:r>
            <a:r>
              <a:rPr lang="fr-CA" altLang="en-US" b="1" dirty="0"/>
              <a:t>.</a:t>
            </a:r>
            <a:endParaRPr lang="fr-CA" altLang="en-US" dirty="0"/>
          </a:p>
          <a:p>
            <a:pPr>
              <a:defRPr/>
            </a:pPr>
            <a:endParaRPr lang="fr-CA" sz="1800" dirty="0">
              <a:sym typeface="Symbol"/>
            </a:endParaRPr>
          </a:p>
          <a:p>
            <a:pPr>
              <a:defRPr/>
            </a:pPr>
            <a:endParaRPr lang="fr-CA" sz="1800" dirty="0">
              <a:sym typeface="Symbol"/>
            </a:endParaRPr>
          </a:p>
          <a:p>
            <a:pPr marL="0" indent="0">
              <a:buNone/>
              <a:defRPr/>
            </a:pPr>
            <a:endParaRPr lang="fr-CA" sz="1800" dirty="0">
              <a:sym typeface="Symbol"/>
            </a:endParaRPr>
          </a:p>
          <a:p>
            <a:pPr>
              <a:defRPr/>
            </a:pPr>
            <a:endParaRPr lang="fr-CA" sz="1800" dirty="0">
              <a:sym typeface="Symbol"/>
            </a:endParaRPr>
          </a:p>
          <a:p>
            <a:pPr>
              <a:defRPr/>
            </a:pPr>
            <a:endParaRPr lang="fr-CA" sz="1800" dirty="0">
              <a:sym typeface="Symbol"/>
            </a:endParaRP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3"/>
          <p:cNvSpPr txBox="1">
            <a:spLocks noChangeArrowheads="1"/>
          </p:cNvSpPr>
          <p:nvPr/>
        </p:nvSpPr>
        <p:spPr bwMode="auto">
          <a:xfrm>
            <a:off x="609600" y="3124200"/>
            <a:ext cx="3752850" cy="3544887"/>
          </a:xfrm>
          <a:prstGeom prst="rect">
            <a:avLst/>
          </a:prstGeom>
          <a:noFill/>
          <a:ln w="12700">
            <a:noFill/>
            <a:miter lim="800000"/>
            <a:headEnd/>
            <a:tailEnd/>
          </a:ln>
        </p:spPr>
        <p:txBody>
          <a:bodyPr lIns="90487" tIns="44450" rIns="90487" bIns="44450"/>
          <a:lstStyle/>
          <a:p>
            <a:pPr marL="342900" indent="-342900">
              <a:spcBef>
                <a:spcPct val="20000"/>
              </a:spcBef>
              <a:buClr>
                <a:srgbClr val="0033CC"/>
              </a:buClr>
              <a:buFont typeface="Webdings" pitchFamily="18" charset="2"/>
              <a:buChar char="="/>
              <a:defRPr/>
            </a:pPr>
            <a:r>
              <a:rPr lang="fr-CA" kern="0" dirty="0">
                <a:solidFill>
                  <a:schemeClr val="accent1">
                    <a:lumMod val="50000"/>
                  </a:schemeClr>
                </a:solidFill>
                <a:latin typeface="+mn-lt"/>
              </a:rPr>
              <a:t>Le niveau proposition approxime les état atteignables par les actions du niveau précédent.</a:t>
            </a:r>
          </a:p>
          <a:p>
            <a:pPr marL="342900" indent="-342900">
              <a:spcBef>
                <a:spcPct val="20000"/>
              </a:spcBef>
              <a:buClr>
                <a:srgbClr val="0033CC"/>
              </a:buClr>
              <a:buFont typeface="Webdings" pitchFamily="18" charset="2"/>
              <a:buChar char="="/>
              <a:defRPr/>
            </a:pPr>
            <a:r>
              <a:rPr lang="fr-CA" kern="0" dirty="0">
                <a:solidFill>
                  <a:schemeClr val="accent1">
                    <a:lumMod val="50000"/>
                  </a:schemeClr>
                </a:solidFill>
              </a:rPr>
              <a:t>Le niveau action approxime les actions permises (exécutables) dans les états approximés par le niveau précédent. </a:t>
            </a:r>
            <a:endParaRPr lang="fr-CA" kern="0" dirty="0">
              <a:latin typeface="+mn-lt"/>
            </a:endParaRPr>
          </a:p>
          <a:p>
            <a:pPr marL="342900" indent="-342900">
              <a:spcBef>
                <a:spcPct val="20000"/>
              </a:spcBef>
              <a:buClr>
                <a:srgbClr val="0033CC"/>
              </a:buClr>
              <a:buFont typeface="Webdings" pitchFamily="18" charset="2"/>
              <a:buChar char="="/>
              <a:defRPr/>
            </a:pPr>
            <a:r>
              <a:rPr lang="fr-CA" kern="0" dirty="0">
                <a:latin typeface="+mn-lt"/>
              </a:rPr>
              <a:t>Arcs:</a:t>
            </a:r>
          </a:p>
          <a:p>
            <a:pPr marL="742950" lvl="1" indent="-285750">
              <a:spcBef>
                <a:spcPct val="20000"/>
              </a:spcBef>
              <a:buClr>
                <a:srgbClr val="0033CC"/>
              </a:buClr>
              <a:buFontTx/>
              <a:buChar char="»"/>
              <a:defRPr/>
            </a:pPr>
            <a:r>
              <a:rPr lang="fr-CA" kern="0" dirty="0" err="1">
                <a:latin typeface="+mn-lt"/>
              </a:rPr>
              <a:t>Préconditions</a:t>
            </a:r>
            <a:endParaRPr lang="fr-CA" kern="0" dirty="0">
              <a:latin typeface="+mn-lt"/>
            </a:endParaRPr>
          </a:p>
          <a:p>
            <a:pPr marL="742950" lvl="1" indent="-285750">
              <a:spcBef>
                <a:spcPct val="20000"/>
              </a:spcBef>
              <a:buClr>
                <a:srgbClr val="0033CC"/>
              </a:buClr>
              <a:buFontTx/>
              <a:buChar char="»"/>
              <a:defRPr/>
            </a:pPr>
            <a:r>
              <a:rPr lang="fr-CA" kern="0" dirty="0">
                <a:latin typeface="+mn-lt"/>
              </a:rPr>
              <a:t>Effets positifs (ligne continue) et négatives (ligne pointillée)</a:t>
            </a:r>
          </a:p>
        </p:txBody>
      </p:sp>
      <p:grpSp>
        <p:nvGrpSpPr>
          <p:cNvPr id="8" name="Group 52"/>
          <p:cNvGrpSpPr>
            <a:grpSpLocks/>
          </p:cNvGrpSpPr>
          <p:nvPr/>
        </p:nvGrpSpPr>
        <p:grpSpPr bwMode="auto">
          <a:xfrm>
            <a:off x="4724399" y="3813174"/>
            <a:ext cx="4192587" cy="1905000"/>
            <a:chOff x="4779963" y="3181350"/>
            <a:chExt cx="4191878" cy="1905000"/>
          </a:xfrm>
        </p:grpSpPr>
        <p:sp>
          <p:nvSpPr>
            <p:cNvPr id="9" name="Rectangle 4"/>
            <p:cNvSpPr>
              <a:spLocks noChangeArrowheads="1"/>
            </p:cNvSpPr>
            <p:nvPr/>
          </p:nvSpPr>
          <p:spPr bwMode="auto">
            <a:xfrm>
              <a:off x="5114868" y="37909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10" name="Rectangle 5"/>
            <p:cNvSpPr>
              <a:spLocks noChangeArrowheads="1"/>
            </p:cNvSpPr>
            <p:nvPr/>
          </p:nvSpPr>
          <p:spPr bwMode="auto">
            <a:xfrm>
              <a:off x="6562424" y="41719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11" name="Rectangle 6"/>
            <p:cNvSpPr>
              <a:spLocks noChangeArrowheads="1"/>
            </p:cNvSpPr>
            <p:nvPr/>
          </p:nvSpPr>
          <p:spPr bwMode="auto">
            <a:xfrm>
              <a:off x="8009979" y="37909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12" name="Rectangle 7"/>
            <p:cNvSpPr>
              <a:spLocks noChangeArrowheads="1"/>
            </p:cNvSpPr>
            <p:nvPr/>
          </p:nvSpPr>
          <p:spPr bwMode="auto">
            <a:xfrm>
              <a:off x="8009979" y="44767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13" name="Rectangle 8"/>
            <p:cNvSpPr>
              <a:spLocks noChangeArrowheads="1"/>
            </p:cNvSpPr>
            <p:nvPr/>
          </p:nvSpPr>
          <p:spPr bwMode="auto">
            <a:xfrm>
              <a:off x="5114868" y="47815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14" name="Line 9"/>
            <p:cNvSpPr>
              <a:spLocks noChangeShapeType="1"/>
            </p:cNvSpPr>
            <p:nvPr/>
          </p:nvSpPr>
          <p:spPr bwMode="auto">
            <a:xfrm flipV="1">
              <a:off x="5800552" y="4324350"/>
              <a:ext cx="761871" cy="533400"/>
            </a:xfrm>
            <a:prstGeom prst="line">
              <a:avLst/>
            </a:prstGeom>
            <a:noFill/>
            <a:ln w="9525">
              <a:solidFill>
                <a:schemeClr val="tx1"/>
              </a:solidFill>
              <a:round/>
              <a:headEnd/>
              <a:tailEnd/>
            </a:ln>
            <a:effectLst/>
          </p:spPr>
          <p:txBody>
            <a:bodyPr anchor="ctr"/>
            <a:lstStyle/>
            <a:p>
              <a:pPr>
                <a:defRPr/>
              </a:pPr>
              <a:endParaRPr lang="en-CA">
                <a:latin typeface="+mn-lt"/>
              </a:endParaRPr>
            </a:p>
          </p:txBody>
        </p:sp>
        <p:sp>
          <p:nvSpPr>
            <p:cNvPr id="15" name="Line 10"/>
            <p:cNvSpPr>
              <a:spLocks noChangeShapeType="1"/>
            </p:cNvSpPr>
            <p:nvPr/>
          </p:nvSpPr>
          <p:spPr bwMode="auto">
            <a:xfrm>
              <a:off x="5800552" y="3943350"/>
              <a:ext cx="761871" cy="304800"/>
            </a:xfrm>
            <a:prstGeom prst="line">
              <a:avLst/>
            </a:prstGeom>
            <a:noFill/>
            <a:ln w="9525">
              <a:solidFill>
                <a:schemeClr val="tx1"/>
              </a:solidFill>
              <a:round/>
              <a:headEnd/>
              <a:tailEnd/>
            </a:ln>
            <a:effectLst/>
          </p:spPr>
          <p:txBody>
            <a:bodyPr anchor="ctr"/>
            <a:lstStyle/>
            <a:p>
              <a:pPr>
                <a:defRPr/>
              </a:pPr>
              <a:endParaRPr lang="en-CA">
                <a:latin typeface="+mn-lt"/>
              </a:endParaRPr>
            </a:p>
          </p:txBody>
        </p:sp>
        <p:sp>
          <p:nvSpPr>
            <p:cNvPr id="16" name="Line 11"/>
            <p:cNvSpPr>
              <a:spLocks noChangeShapeType="1"/>
            </p:cNvSpPr>
            <p:nvPr/>
          </p:nvSpPr>
          <p:spPr bwMode="auto">
            <a:xfrm>
              <a:off x="7248108" y="4324350"/>
              <a:ext cx="761871" cy="304800"/>
            </a:xfrm>
            <a:prstGeom prst="line">
              <a:avLst/>
            </a:prstGeom>
            <a:noFill/>
            <a:ln w="9525">
              <a:solidFill>
                <a:schemeClr val="tx1"/>
              </a:solidFill>
              <a:prstDash val="dash"/>
              <a:round/>
              <a:headEnd/>
              <a:tailEnd/>
            </a:ln>
            <a:effectLst/>
          </p:spPr>
          <p:txBody>
            <a:bodyPr anchor="ctr"/>
            <a:lstStyle/>
            <a:p>
              <a:pPr>
                <a:defRPr/>
              </a:pPr>
              <a:endParaRPr lang="en-CA">
                <a:latin typeface="+mn-lt"/>
              </a:endParaRPr>
            </a:p>
          </p:txBody>
        </p:sp>
        <p:sp>
          <p:nvSpPr>
            <p:cNvPr id="17" name="Line 12"/>
            <p:cNvSpPr>
              <a:spLocks noChangeShapeType="1"/>
            </p:cNvSpPr>
            <p:nvPr/>
          </p:nvSpPr>
          <p:spPr bwMode="auto">
            <a:xfrm flipV="1">
              <a:off x="7248108" y="3867150"/>
              <a:ext cx="761871" cy="381000"/>
            </a:xfrm>
            <a:prstGeom prst="line">
              <a:avLst/>
            </a:prstGeom>
            <a:noFill/>
            <a:ln w="9525">
              <a:solidFill>
                <a:schemeClr val="tx1"/>
              </a:solidFill>
              <a:round/>
              <a:headEnd/>
              <a:tailEnd/>
            </a:ln>
            <a:effectLst/>
          </p:spPr>
          <p:txBody>
            <a:bodyPr anchor="ctr"/>
            <a:lstStyle/>
            <a:p>
              <a:pPr>
                <a:defRPr/>
              </a:pPr>
              <a:endParaRPr lang="en-CA">
                <a:latin typeface="+mn-lt"/>
              </a:endParaRPr>
            </a:p>
          </p:txBody>
        </p:sp>
        <p:sp>
          <p:nvSpPr>
            <p:cNvPr id="18" name="Line 13"/>
            <p:cNvSpPr>
              <a:spLocks noChangeShapeType="1"/>
            </p:cNvSpPr>
            <p:nvPr/>
          </p:nvSpPr>
          <p:spPr bwMode="auto">
            <a:xfrm flipV="1">
              <a:off x="5800552" y="4933950"/>
              <a:ext cx="990432" cy="0"/>
            </a:xfrm>
            <a:prstGeom prst="line">
              <a:avLst/>
            </a:prstGeom>
            <a:noFill/>
            <a:ln w="9525">
              <a:solidFill>
                <a:schemeClr val="tx1"/>
              </a:solidFill>
              <a:round/>
              <a:headEnd/>
              <a:tailEnd/>
            </a:ln>
            <a:effectLst/>
          </p:spPr>
          <p:txBody>
            <a:bodyPr anchor="ctr"/>
            <a:lstStyle/>
            <a:p>
              <a:pPr>
                <a:defRPr/>
              </a:pPr>
              <a:endParaRPr lang="en-CA">
                <a:latin typeface="+mn-lt"/>
              </a:endParaRPr>
            </a:p>
          </p:txBody>
        </p:sp>
        <p:sp>
          <p:nvSpPr>
            <p:cNvPr id="19" name="Rectangle 14"/>
            <p:cNvSpPr>
              <a:spLocks noChangeArrowheads="1"/>
            </p:cNvSpPr>
            <p:nvPr/>
          </p:nvSpPr>
          <p:spPr bwMode="auto">
            <a:xfrm>
              <a:off x="8009979" y="48577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20" name="Line 16"/>
            <p:cNvSpPr>
              <a:spLocks noChangeShapeType="1"/>
            </p:cNvSpPr>
            <p:nvPr/>
          </p:nvSpPr>
          <p:spPr bwMode="auto">
            <a:xfrm flipV="1">
              <a:off x="6943359" y="4933950"/>
              <a:ext cx="1066620" cy="0"/>
            </a:xfrm>
            <a:prstGeom prst="line">
              <a:avLst/>
            </a:prstGeom>
            <a:noFill/>
            <a:ln w="9525">
              <a:solidFill>
                <a:schemeClr val="tx1"/>
              </a:solidFill>
              <a:round/>
              <a:headEnd/>
              <a:tailEnd/>
            </a:ln>
            <a:effectLst/>
          </p:spPr>
          <p:txBody>
            <a:bodyPr anchor="ctr"/>
            <a:lstStyle/>
            <a:p>
              <a:pPr>
                <a:defRPr/>
              </a:pPr>
              <a:endParaRPr lang="en-CA">
                <a:latin typeface="+mn-lt"/>
              </a:endParaRPr>
            </a:p>
          </p:txBody>
        </p:sp>
        <p:sp>
          <p:nvSpPr>
            <p:cNvPr id="21" name="Rectangle 17"/>
            <p:cNvSpPr>
              <a:spLocks noChangeArrowheads="1"/>
            </p:cNvSpPr>
            <p:nvPr/>
          </p:nvSpPr>
          <p:spPr bwMode="auto">
            <a:xfrm>
              <a:off x="5114868" y="4400550"/>
              <a:ext cx="685684" cy="228600"/>
            </a:xfrm>
            <a:prstGeom prst="rect">
              <a:avLst/>
            </a:prstGeom>
            <a:noFill/>
            <a:ln w="9525">
              <a:solidFill>
                <a:schemeClr val="tx1"/>
              </a:solidFill>
              <a:miter lim="800000"/>
              <a:headEnd/>
              <a:tailEnd/>
            </a:ln>
            <a:effectLst/>
          </p:spPr>
          <p:txBody>
            <a:bodyPr wrap="none" anchor="ctr"/>
            <a:lstStyle/>
            <a:p>
              <a:pPr>
                <a:defRPr/>
              </a:pPr>
              <a:endParaRPr lang="en-CA">
                <a:latin typeface="+mn-lt"/>
              </a:endParaRPr>
            </a:p>
          </p:txBody>
        </p:sp>
        <p:sp>
          <p:nvSpPr>
            <p:cNvPr id="22" name="Line 18"/>
            <p:cNvSpPr>
              <a:spLocks noChangeShapeType="1"/>
            </p:cNvSpPr>
            <p:nvPr/>
          </p:nvSpPr>
          <p:spPr bwMode="auto">
            <a:xfrm flipV="1">
              <a:off x="5800552" y="4248150"/>
              <a:ext cx="761871" cy="228600"/>
            </a:xfrm>
            <a:prstGeom prst="line">
              <a:avLst/>
            </a:prstGeom>
            <a:noFill/>
            <a:ln w="9525">
              <a:solidFill>
                <a:schemeClr val="tx1"/>
              </a:solidFill>
              <a:round/>
              <a:headEnd/>
              <a:tailEnd/>
            </a:ln>
            <a:effectLst/>
          </p:spPr>
          <p:txBody>
            <a:bodyPr anchor="ctr"/>
            <a:lstStyle/>
            <a:p>
              <a:pPr>
                <a:defRPr/>
              </a:pPr>
              <a:endParaRPr lang="en-CA">
                <a:latin typeface="+mn-lt"/>
              </a:endParaRPr>
            </a:p>
          </p:txBody>
        </p:sp>
        <p:sp>
          <p:nvSpPr>
            <p:cNvPr id="23" name="Text Box 19"/>
            <p:cNvSpPr txBox="1">
              <a:spLocks noChangeArrowheads="1"/>
            </p:cNvSpPr>
            <p:nvPr/>
          </p:nvSpPr>
          <p:spPr bwMode="auto">
            <a:xfrm>
              <a:off x="5606910" y="4095750"/>
              <a:ext cx="1015828" cy="369888"/>
            </a:xfrm>
            <a:prstGeom prst="rect">
              <a:avLst/>
            </a:prstGeom>
            <a:noFill/>
            <a:ln w="9525">
              <a:noFill/>
              <a:miter lim="800000"/>
              <a:headEnd/>
              <a:tailEnd/>
            </a:ln>
            <a:effectLst/>
          </p:spPr>
          <p:txBody>
            <a:bodyPr wrap="none">
              <a:spAutoFit/>
            </a:bodyPr>
            <a:lstStyle/>
            <a:p>
              <a:pPr>
                <a:defRPr/>
              </a:pPr>
              <a:r>
                <a:rPr lang="de-DE">
                  <a:effectLst>
                    <a:outerShdw blurRad="38100" dist="38100" dir="2700000" algn="tl">
                      <a:srgbClr val="C0C0C0"/>
                    </a:outerShdw>
                  </a:effectLst>
                  <a:latin typeface="+mn-lt"/>
                </a:rPr>
                <a:t>Precond.</a:t>
              </a:r>
            </a:p>
          </p:txBody>
        </p:sp>
        <p:sp>
          <p:nvSpPr>
            <p:cNvPr id="24" name="Text Box 20"/>
            <p:cNvSpPr txBox="1">
              <a:spLocks noChangeArrowheads="1"/>
            </p:cNvSpPr>
            <p:nvPr/>
          </p:nvSpPr>
          <p:spPr bwMode="auto">
            <a:xfrm>
              <a:off x="4779963" y="3181350"/>
              <a:ext cx="1323751" cy="646113"/>
            </a:xfrm>
            <a:prstGeom prst="rect">
              <a:avLst/>
            </a:prstGeom>
            <a:noFill/>
            <a:ln w="9525">
              <a:noFill/>
              <a:miter lim="800000"/>
              <a:headEnd/>
              <a:tailEnd/>
            </a:ln>
            <a:effectLst/>
          </p:spPr>
          <p:txBody>
            <a:bodyPr wrap="none">
              <a:spAutoFit/>
            </a:bodyPr>
            <a:lstStyle/>
            <a:p>
              <a:pPr>
                <a:defRPr/>
              </a:pPr>
              <a:r>
                <a:rPr lang="de-DE" dirty="0">
                  <a:effectLst>
                    <a:outerShdw blurRad="38100" dist="38100" dir="2700000" algn="tl">
                      <a:srgbClr val="C0C0C0"/>
                    </a:outerShdw>
                  </a:effectLst>
                  <a:latin typeface="+mn-lt"/>
                </a:rPr>
                <a:t>Proposition </a:t>
              </a:r>
            </a:p>
            <a:p>
              <a:pPr>
                <a:defRPr/>
              </a:pPr>
              <a:r>
                <a:rPr lang="de-DE" dirty="0">
                  <a:effectLst>
                    <a:outerShdw blurRad="38100" dist="38100" dir="2700000" algn="tl">
                      <a:srgbClr val="C0C0C0"/>
                    </a:outerShdw>
                  </a:effectLst>
                  <a:latin typeface="+mn-lt"/>
                </a:rPr>
                <a:t>level</a:t>
              </a:r>
            </a:p>
          </p:txBody>
        </p:sp>
        <p:sp>
          <p:nvSpPr>
            <p:cNvPr id="25" name="Text Box 21"/>
            <p:cNvSpPr txBox="1">
              <a:spLocks noChangeArrowheads="1"/>
            </p:cNvSpPr>
            <p:nvPr/>
          </p:nvSpPr>
          <p:spPr bwMode="auto">
            <a:xfrm>
              <a:off x="7705230" y="3181350"/>
              <a:ext cx="1266611" cy="646113"/>
            </a:xfrm>
            <a:prstGeom prst="rect">
              <a:avLst/>
            </a:prstGeom>
            <a:noFill/>
            <a:ln w="9525">
              <a:noFill/>
              <a:miter lim="800000"/>
              <a:headEnd/>
              <a:tailEnd/>
            </a:ln>
            <a:effectLst/>
          </p:spPr>
          <p:txBody>
            <a:bodyPr wrap="none">
              <a:spAutoFit/>
            </a:bodyPr>
            <a:lstStyle/>
            <a:p>
              <a:pPr>
                <a:defRPr/>
              </a:pPr>
              <a:r>
                <a:rPr lang="de-DE">
                  <a:effectLst>
                    <a:outerShdw blurRad="38100" dist="38100" dir="2700000" algn="tl">
                      <a:srgbClr val="C0C0C0"/>
                    </a:outerShdw>
                  </a:effectLst>
                  <a:latin typeface="+mn-lt"/>
                </a:rPr>
                <a:t>Proposition</a:t>
              </a:r>
            </a:p>
            <a:p>
              <a:pPr>
                <a:defRPr/>
              </a:pPr>
              <a:r>
                <a:rPr lang="de-DE">
                  <a:effectLst>
                    <a:outerShdw blurRad="38100" dist="38100" dir="2700000" algn="tl">
                      <a:srgbClr val="C0C0C0"/>
                    </a:outerShdw>
                  </a:effectLst>
                  <a:latin typeface="+mn-lt"/>
                </a:rPr>
                <a:t>level</a:t>
              </a:r>
            </a:p>
          </p:txBody>
        </p:sp>
        <p:sp>
          <p:nvSpPr>
            <p:cNvPr id="26" name="Text Box 22"/>
            <p:cNvSpPr txBox="1">
              <a:spLocks noChangeArrowheads="1"/>
            </p:cNvSpPr>
            <p:nvPr/>
          </p:nvSpPr>
          <p:spPr bwMode="auto">
            <a:xfrm>
              <a:off x="6522743" y="3562350"/>
              <a:ext cx="812663" cy="646113"/>
            </a:xfrm>
            <a:prstGeom prst="rect">
              <a:avLst/>
            </a:prstGeom>
            <a:noFill/>
            <a:ln w="9525">
              <a:noFill/>
              <a:miter lim="800000"/>
              <a:headEnd/>
              <a:tailEnd/>
            </a:ln>
            <a:effectLst/>
          </p:spPr>
          <p:txBody>
            <a:bodyPr wrap="none">
              <a:spAutoFit/>
            </a:bodyPr>
            <a:lstStyle/>
            <a:p>
              <a:pPr>
                <a:defRPr/>
              </a:pPr>
              <a:r>
                <a:rPr lang="de-DE">
                  <a:effectLst>
                    <a:outerShdw blurRad="38100" dist="38100" dir="2700000" algn="tl">
                      <a:srgbClr val="C0C0C0"/>
                    </a:outerShdw>
                  </a:effectLst>
                  <a:latin typeface="+mn-lt"/>
                </a:rPr>
                <a:t>Action</a:t>
              </a:r>
            </a:p>
            <a:p>
              <a:pPr>
                <a:defRPr/>
              </a:pPr>
              <a:r>
                <a:rPr lang="de-DE">
                  <a:effectLst>
                    <a:outerShdw blurRad="38100" dist="38100" dir="2700000" algn="tl">
                      <a:srgbClr val="C0C0C0"/>
                    </a:outerShdw>
                  </a:effectLst>
                  <a:latin typeface="+mn-lt"/>
                </a:rPr>
                <a:t>Level</a:t>
              </a:r>
            </a:p>
          </p:txBody>
        </p:sp>
        <p:sp>
          <p:nvSpPr>
            <p:cNvPr id="27" name="Text Box 26"/>
            <p:cNvSpPr txBox="1">
              <a:spLocks noChangeArrowheads="1"/>
            </p:cNvSpPr>
            <p:nvPr/>
          </p:nvSpPr>
          <p:spPr bwMode="auto">
            <a:xfrm>
              <a:off x="7210014" y="4095750"/>
              <a:ext cx="990432" cy="366713"/>
            </a:xfrm>
            <a:prstGeom prst="rect">
              <a:avLst/>
            </a:prstGeom>
            <a:noFill/>
            <a:ln w="9525">
              <a:noFill/>
              <a:miter lim="800000"/>
              <a:headEnd/>
              <a:tailEnd/>
            </a:ln>
            <a:effectLst/>
          </p:spPr>
          <p:txBody>
            <a:bodyPr wrap="none">
              <a:spAutoFit/>
            </a:bodyPr>
            <a:lstStyle/>
            <a:p>
              <a:pPr>
                <a:defRPr/>
              </a:pPr>
              <a:r>
                <a:rPr lang="de-DE">
                  <a:effectLst>
                    <a:outerShdw blurRad="38100" dist="38100" dir="2700000" algn="tl">
                      <a:srgbClr val="C0C0C0"/>
                    </a:outerShdw>
                  </a:effectLst>
                  <a:latin typeface="+mn-lt"/>
                </a:rPr>
                <a:t>Add/Del</a:t>
              </a:r>
            </a:p>
          </p:txBody>
        </p:sp>
        <p:sp>
          <p:nvSpPr>
            <p:cNvPr id="28" name="Rectangle 51"/>
            <p:cNvSpPr>
              <a:spLocks noChangeArrowheads="1"/>
            </p:cNvSpPr>
            <p:nvPr/>
          </p:nvSpPr>
          <p:spPr bwMode="auto">
            <a:xfrm>
              <a:off x="6810375" y="4848225"/>
              <a:ext cx="171450" cy="17145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CA" altLang="en-US"/>
            </a:p>
          </p:txBody>
        </p:sp>
      </p:grpSp>
    </p:spTree>
    <p:extLst>
      <p:ext uri="{BB962C8B-B14F-4D97-AF65-F5344CB8AC3E}">
        <p14:creationId xmlns:p14="http://schemas.microsoft.com/office/powerpoint/2010/main" val="87048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7772400" cy="990600"/>
          </a:xfrm>
        </p:spPr>
        <p:txBody>
          <a:bodyPr>
            <a:normAutofit fontScale="90000"/>
          </a:bodyPr>
          <a:lstStyle/>
          <a:p>
            <a:r>
              <a:rPr lang="fr-CA" altLang="en-US" dirty="0"/>
              <a:t>Algorithme de génération du graphe de planification</a:t>
            </a:r>
          </a:p>
        </p:txBody>
      </p:sp>
      <p:sp>
        <p:nvSpPr>
          <p:cNvPr id="76803" name="Rectangle 3"/>
          <p:cNvSpPr>
            <a:spLocks noGrp="1" noChangeArrowheads="1"/>
          </p:cNvSpPr>
          <p:nvPr>
            <p:ph type="body" idx="1"/>
          </p:nvPr>
        </p:nvSpPr>
        <p:spPr>
          <a:xfrm>
            <a:off x="457200" y="1676400"/>
            <a:ext cx="7334250" cy="4344987"/>
          </a:xfrm>
        </p:spPr>
        <p:txBody>
          <a:bodyPr/>
          <a:lstStyle/>
          <a:p>
            <a:pPr>
              <a:defRPr/>
            </a:pPr>
            <a:r>
              <a:rPr lang="fr-CA" sz="1800" dirty="0">
                <a:solidFill>
                  <a:schemeClr val="accent1">
                    <a:lumMod val="50000"/>
                  </a:schemeClr>
                </a:solidFill>
              </a:rPr>
              <a:t>Premier niveau </a:t>
            </a:r>
            <a:r>
              <a:rPr lang="fr-CA" sz="1800" dirty="0"/>
              <a:t>: état initial</a:t>
            </a:r>
          </a:p>
          <a:p>
            <a:pPr>
              <a:buFont typeface="Webdings" pitchFamily="18" charset="2"/>
              <a:buNone/>
              <a:defRPr/>
            </a:pPr>
            <a:endParaRPr lang="fr-CA" sz="1800" dirty="0"/>
          </a:p>
          <a:p>
            <a:pPr>
              <a:defRPr/>
            </a:pPr>
            <a:r>
              <a:rPr lang="fr-CA" sz="1800" dirty="0">
                <a:solidFill>
                  <a:schemeClr val="accent1">
                    <a:lumMod val="50000"/>
                  </a:schemeClr>
                </a:solidFill>
              </a:rPr>
              <a:t>Répétitivement</a:t>
            </a:r>
            <a:r>
              <a:rPr lang="fr-CA" sz="1800" dirty="0"/>
              <a:t>, ajouter le niveau suivant:</a:t>
            </a:r>
          </a:p>
          <a:p>
            <a:pPr lvl="1">
              <a:defRPr/>
            </a:pPr>
            <a:r>
              <a:rPr lang="fr-CA" sz="1800" dirty="0">
                <a:solidFill>
                  <a:schemeClr val="accent1">
                    <a:lumMod val="50000"/>
                  </a:schemeClr>
                </a:solidFill>
              </a:rPr>
              <a:t>Action</a:t>
            </a:r>
            <a:r>
              <a:rPr lang="fr-CA" sz="1800" dirty="0"/>
              <a:t> : toutes les actions dont les </a:t>
            </a:r>
            <a:r>
              <a:rPr lang="fr-CA" sz="1800" dirty="0" err="1"/>
              <a:t>préconditions</a:t>
            </a:r>
            <a:r>
              <a:rPr lang="fr-CA" sz="1800" dirty="0"/>
              <a:t> sont satisfaites par le niveau proposition précédent.</a:t>
            </a:r>
          </a:p>
          <a:p>
            <a:pPr lvl="1">
              <a:buFontTx/>
              <a:buNone/>
              <a:defRPr/>
            </a:pPr>
            <a:endParaRPr lang="fr-CA" sz="2000" dirty="0"/>
          </a:p>
          <a:p>
            <a:pPr lvl="1">
              <a:defRPr/>
            </a:pPr>
            <a:r>
              <a:rPr lang="fr-CA" sz="1800" dirty="0">
                <a:solidFill>
                  <a:schemeClr val="accent1">
                    <a:lumMod val="50000"/>
                  </a:schemeClr>
                </a:solidFill>
              </a:rPr>
              <a:t>Proposition (littéraux)</a:t>
            </a:r>
            <a:r>
              <a:rPr lang="fr-CA" sz="1800" dirty="0"/>
              <a:t>: Tous les effets des actions du niveau précédent et de l’action </a:t>
            </a:r>
            <a:r>
              <a:rPr lang="fr-CA" sz="1800" i="1" dirty="0"/>
              <a:t>no-op</a:t>
            </a:r>
            <a:r>
              <a:rPr lang="fr-CA" sz="1800" dirty="0"/>
              <a:t>.</a:t>
            </a:r>
          </a:p>
          <a:p>
            <a:pPr lvl="1">
              <a:buFontTx/>
              <a:buNone/>
              <a:defRPr/>
            </a:pPr>
            <a:endParaRPr lang="fr-CA" sz="1800" dirty="0"/>
          </a:p>
          <a:p>
            <a:pPr>
              <a:defRPr/>
            </a:pPr>
            <a:r>
              <a:rPr lang="fr-CA" sz="1800" dirty="0">
                <a:solidFill>
                  <a:schemeClr val="accent1">
                    <a:lumMod val="50000"/>
                  </a:schemeClr>
                </a:solidFill>
              </a:rPr>
              <a:t>Construction de l’ensemble </a:t>
            </a:r>
            <a:r>
              <a:rPr lang="fr-CA" sz="1800" i="1" dirty="0" err="1">
                <a:solidFill>
                  <a:schemeClr val="accent1">
                    <a:lumMod val="50000"/>
                  </a:schemeClr>
                </a:solidFill>
              </a:rPr>
              <a:t>mutex</a:t>
            </a:r>
            <a:r>
              <a:rPr lang="fr-CA" sz="1800" dirty="0">
                <a:solidFill>
                  <a:schemeClr val="accent1">
                    <a:lumMod val="50000"/>
                  </a:schemeClr>
                </a:solidFill>
              </a:rPr>
              <a:t>:  </a:t>
            </a:r>
            <a:r>
              <a:rPr lang="fr-CA" sz="1800" dirty="0"/>
              <a:t>à venir ….</a:t>
            </a:r>
          </a:p>
          <a:p>
            <a:pPr marL="0" indent="0">
              <a:buNone/>
              <a:defRPr/>
            </a:pPr>
            <a:endParaRPr lang="fr-CA" sz="1800" dirty="0">
              <a:solidFill>
                <a:schemeClr val="accent1">
                  <a:lumMod val="50000"/>
                </a:schemeClr>
              </a:solidFill>
            </a:endParaRPr>
          </a:p>
          <a:p>
            <a:pPr>
              <a:buFont typeface="Webdings" pitchFamily="18" charset="2"/>
              <a:buNone/>
              <a:defRPr/>
            </a:pPr>
            <a:endParaRPr lang="fr-CA" sz="1800" dirty="0"/>
          </a:p>
        </p:txBody>
      </p:sp>
      <p:sp>
        <p:nvSpPr>
          <p:cNvPr id="27" name="Footer Placeholder 4"/>
          <p:cNvSpPr>
            <a:spLocks noGrp="1"/>
          </p:cNvSpPr>
          <p:nvPr>
            <p:ph type="ftr" sz="quarter" idx="11"/>
          </p:nvPr>
        </p:nvSpPr>
        <p:spPr/>
        <p:txBody>
          <a:bodyPr/>
          <a:lstStyle/>
          <a:p>
            <a:pPr algn="l">
              <a:defRPr/>
            </a:pPr>
            <a:r>
              <a:rPr lang="en-US"/>
              <a:t>© Froduald Kabanza</a:t>
            </a:r>
          </a:p>
        </p:txBody>
      </p:sp>
      <p:sp>
        <p:nvSpPr>
          <p:cNvPr id="49" name="Slide Number Placeholder 5"/>
          <p:cNvSpPr>
            <a:spLocks noGrp="1"/>
          </p:cNvSpPr>
          <p:nvPr>
            <p:ph type="sldNum" sz="quarter" idx="12"/>
          </p:nvPr>
        </p:nvSpPr>
        <p:spPr/>
        <p:txBody>
          <a:bodyPr/>
          <a:lstStyle/>
          <a:p>
            <a:pPr algn="ctr">
              <a:defRPr/>
            </a:pPr>
            <a:fld id="{36AF8F3E-F8AC-4559-8141-13B960E0C03E}" type="slidenum">
              <a:rPr lang="en-US"/>
              <a:pPr algn="ctr">
                <a:defRPr/>
              </a:pPr>
              <a:t>12</a:t>
            </a:fld>
            <a:endParaRPr lang="en-US" dirty="0"/>
          </a:p>
        </p:txBody>
      </p:sp>
      <p:sp>
        <p:nvSpPr>
          <p:cNvPr id="50" name="Date Placeholder 6"/>
          <p:cNvSpPr txBox="1">
            <a:spLocks/>
          </p:cNvSpPr>
          <p:nvPr/>
        </p:nvSpPr>
        <p:spPr bwMode="auto">
          <a:xfrm>
            <a:off x="457200" y="6245225"/>
            <a:ext cx="2133600" cy="476250"/>
          </a:xfrm>
          <a:prstGeom prst="rect">
            <a:avLst/>
          </a:prstGeom>
          <a:noFill/>
          <a:ln w="9525">
            <a:noFill/>
            <a:miter lim="800000"/>
            <a:headEnd/>
            <a:tailEnd/>
          </a:ln>
          <a:effectLst/>
        </p:spPr>
        <p:txBody>
          <a:bodyPr/>
          <a:lstStyle/>
          <a:p>
            <a:pPr algn="r">
              <a:defRPr/>
            </a:pPr>
            <a:r>
              <a:rPr lang="en-US" sz="1400">
                <a:latin typeface="+mn-lt"/>
              </a:rPr>
              <a:t>IFT702</a:t>
            </a:r>
            <a:endParaRPr lang="en-US" sz="1400" dirty="0">
              <a:latin typeface="+mn-lt"/>
            </a:endParaRPr>
          </a:p>
        </p:txBody>
      </p:sp>
      <p:sp>
        <p:nvSpPr>
          <p:cNvPr id="2" name="Date Placeholder 1"/>
          <p:cNvSpPr>
            <a:spLocks noGrp="1"/>
          </p:cNvSpPr>
          <p:nvPr>
            <p:ph type="dt" sz="half" idx="10"/>
          </p:nvPr>
        </p:nvSpPr>
        <p:spPr/>
        <p:txBody>
          <a:bodyPr/>
          <a:lstStyle/>
          <a:p>
            <a:r>
              <a:rPr lang="fr-FR"/>
              <a:t>IFT608/IFT702</a:t>
            </a:r>
            <a:endParaRPr lang="en-US" dirty="0"/>
          </a:p>
        </p:txBody>
      </p:sp>
    </p:spTree>
    <p:extLst>
      <p:ext uri="{BB962C8B-B14F-4D97-AF65-F5344CB8AC3E}">
        <p14:creationId xmlns:p14="http://schemas.microsoft.com/office/powerpoint/2010/main" val="204781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38150" y="134938"/>
            <a:ext cx="7772400" cy="990600"/>
          </a:xfrm>
        </p:spPr>
        <p:txBody>
          <a:bodyPr>
            <a:normAutofit fontScale="90000"/>
          </a:bodyPr>
          <a:lstStyle/>
          <a:p>
            <a:r>
              <a:rPr lang="fr-CA" altLang="en-US" dirty="0"/>
              <a:t>Exemple 1 [Russel and </a:t>
            </a:r>
            <a:r>
              <a:rPr lang="fr-CA" altLang="en-US" dirty="0" err="1"/>
              <a:t>Norvig</a:t>
            </a:r>
            <a:r>
              <a:rPr lang="fr-CA" altLang="en-US" dirty="0"/>
              <a:t>, 2009, </a:t>
            </a:r>
            <a:r>
              <a:rPr lang="fr-CA" altLang="en-US" dirty="0" err="1"/>
              <a:t>Chapître</a:t>
            </a:r>
            <a:r>
              <a:rPr lang="fr-CA" altLang="en-US" dirty="0"/>
              <a:t> 10]</a:t>
            </a:r>
          </a:p>
        </p:txBody>
      </p:sp>
      <p:sp>
        <p:nvSpPr>
          <p:cNvPr id="27" name="Footer Placeholder 4"/>
          <p:cNvSpPr>
            <a:spLocks noGrp="1"/>
          </p:cNvSpPr>
          <p:nvPr>
            <p:ph type="ftr" sz="quarter" idx="11"/>
          </p:nvPr>
        </p:nvSpPr>
        <p:spPr/>
        <p:txBody>
          <a:bodyPr/>
          <a:lstStyle/>
          <a:p>
            <a:pPr algn="l">
              <a:defRPr/>
            </a:pPr>
            <a:r>
              <a:rPr lang="en-US"/>
              <a:t>© Froduald Kabanza</a:t>
            </a:r>
          </a:p>
        </p:txBody>
      </p:sp>
      <p:sp>
        <p:nvSpPr>
          <p:cNvPr id="49" name="Slide Number Placeholder 5"/>
          <p:cNvSpPr>
            <a:spLocks noGrp="1"/>
          </p:cNvSpPr>
          <p:nvPr>
            <p:ph type="sldNum" sz="quarter" idx="12"/>
          </p:nvPr>
        </p:nvSpPr>
        <p:spPr/>
        <p:txBody>
          <a:bodyPr/>
          <a:lstStyle/>
          <a:p>
            <a:pPr algn="ctr">
              <a:defRPr/>
            </a:pPr>
            <a:fld id="{DA638F3F-1F53-4897-BD8F-F10677C23F5A}" type="slidenum">
              <a:rPr lang="en-US"/>
              <a:pPr algn="ctr">
                <a:defRPr/>
              </a:pPr>
              <a:t>13</a:t>
            </a:fld>
            <a:endParaRPr lang="en-US" dirty="0"/>
          </a:p>
        </p:txBody>
      </p:sp>
      <p:sp>
        <p:nvSpPr>
          <p:cNvPr id="50" name="Date Placeholder 6"/>
          <p:cNvSpPr txBox="1">
            <a:spLocks/>
          </p:cNvSpPr>
          <p:nvPr/>
        </p:nvSpPr>
        <p:spPr bwMode="auto">
          <a:xfrm>
            <a:off x="457200" y="6245225"/>
            <a:ext cx="2133600" cy="476250"/>
          </a:xfrm>
          <a:prstGeom prst="rect">
            <a:avLst/>
          </a:prstGeom>
          <a:noFill/>
          <a:ln w="9525">
            <a:noFill/>
            <a:miter lim="800000"/>
            <a:headEnd/>
            <a:tailEnd/>
          </a:ln>
          <a:effectLst/>
        </p:spPr>
        <p:txBody>
          <a:bodyPr/>
          <a:lstStyle/>
          <a:p>
            <a:pPr algn="r">
              <a:defRPr/>
            </a:pPr>
            <a:r>
              <a:rPr lang="en-US" sz="1400">
                <a:latin typeface="+mn-lt"/>
              </a:rPr>
              <a:t>IFT702</a:t>
            </a:r>
            <a:endParaRPr lang="en-US" sz="1400" dirty="0">
              <a:latin typeface="+mn-lt"/>
            </a:endParaRP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95413"/>
            <a:ext cx="40767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3" name="Picture 6"/>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61950" y="3816350"/>
            <a:ext cx="8229600" cy="2055813"/>
          </a:xfrm>
        </p:spPr>
      </p:pic>
      <p:sp>
        <p:nvSpPr>
          <p:cNvPr id="2" name="Date Placeholder 1"/>
          <p:cNvSpPr>
            <a:spLocks noGrp="1"/>
          </p:cNvSpPr>
          <p:nvPr>
            <p:ph type="dt" sz="half" idx="10"/>
          </p:nvPr>
        </p:nvSpPr>
        <p:spPr/>
        <p:txBody>
          <a:bodyPr/>
          <a:lstStyle/>
          <a:p>
            <a:r>
              <a:rPr lang="fr-FR"/>
              <a:t>IFT608/IFT702</a:t>
            </a:r>
            <a:endParaRPr lang="en-US" dirty="0"/>
          </a:p>
        </p:txBody>
      </p:sp>
    </p:spTree>
    <p:extLst>
      <p:ext uri="{BB962C8B-B14F-4D97-AF65-F5344CB8AC3E}">
        <p14:creationId xmlns:p14="http://schemas.microsoft.com/office/powerpoint/2010/main" val="428959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a:off x="4791075" y="6245225"/>
            <a:ext cx="2133600" cy="476250"/>
          </a:xfrm>
        </p:spPr>
        <p:txBody>
          <a:bodyPr/>
          <a:lstStyle/>
          <a:p>
            <a:pPr>
              <a:defRPr/>
            </a:pPr>
            <a:r>
              <a:rPr lang="fr-FR"/>
              <a:t>IFT608/IFT702</a:t>
            </a:r>
            <a:endParaRPr lang="en-US" dirty="0"/>
          </a:p>
        </p:txBody>
      </p:sp>
      <p:sp>
        <p:nvSpPr>
          <p:cNvPr id="6" name="Footer Placeholder 4"/>
          <p:cNvSpPr>
            <a:spLocks noGrp="1"/>
          </p:cNvSpPr>
          <p:nvPr>
            <p:ph type="ftr" sz="quarter" idx="11"/>
          </p:nvPr>
        </p:nvSpPr>
        <p:spPr>
          <a:xfrm>
            <a:off x="171450" y="6235700"/>
            <a:ext cx="819150" cy="476250"/>
          </a:xfrm>
        </p:spPr>
        <p:txBody>
          <a:bodyPr/>
          <a:lstStyle/>
          <a:p>
            <a:pPr>
              <a:defRPr/>
            </a:pPr>
            <a:r>
              <a:rPr lang="en-US"/>
              <a:t>© Froduald Kabanza</a:t>
            </a:r>
            <a:endParaRPr lang="en-US" dirty="0"/>
          </a:p>
        </p:txBody>
      </p:sp>
      <p:sp>
        <p:nvSpPr>
          <p:cNvPr id="7" name="Slide Number Placeholder 5"/>
          <p:cNvSpPr>
            <a:spLocks noGrp="1"/>
          </p:cNvSpPr>
          <p:nvPr>
            <p:ph type="sldNum" sz="quarter" idx="12"/>
          </p:nvPr>
        </p:nvSpPr>
        <p:spPr/>
        <p:txBody>
          <a:bodyPr/>
          <a:lstStyle/>
          <a:p>
            <a:pPr>
              <a:defRPr/>
            </a:pPr>
            <a:fld id="{7C726053-2112-4618-8E90-898F0382C9A7}" type="slidenum">
              <a:rPr lang="en-US"/>
              <a:pPr>
                <a:defRPr/>
              </a:pPr>
              <a:t>14</a:t>
            </a:fld>
            <a:endParaRPr lang="en-US"/>
          </a:p>
        </p:txBody>
      </p:sp>
      <p:sp>
        <p:nvSpPr>
          <p:cNvPr id="10245" name="Rectangle 2"/>
          <p:cNvSpPr>
            <a:spLocks noGrp="1" noChangeArrowheads="1"/>
          </p:cNvSpPr>
          <p:nvPr>
            <p:ph type="title"/>
          </p:nvPr>
        </p:nvSpPr>
        <p:spPr>
          <a:xfrm>
            <a:off x="47625" y="152400"/>
            <a:ext cx="8839200" cy="733425"/>
          </a:xfrm>
        </p:spPr>
        <p:txBody>
          <a:bodyPr/>
          <a:lstStyle/>
          <a:p>
            <a:r>
              <a:rPr lang="fr-CA" altLang="en-US" dirty="0"/>
              <a:t>Construction de l’ensemble </a:t>
            </a:r>
            <a:r>
              <a:rPr lang="fr-CA" altLang="en-US" dirty="0" err="1"/>
              <a:t>mutex</a:t>
            </a:r>
            <a:endParaRPr lang="fr-CA" altLang="en-US" dirty="0"/>
          </a:p>
        </p:txBody>
      </p:sp>
      <p:sp>
        <p:nvSpPr>
          <p:cNvPr id="10246" name="Rectangle 3"/>
          <p:cNvSpPr>
            <a:spLocks noGrp="1" noChangeArrowheads="1"/>
          </p:cNvSpPr>
          <p:nvPr>
            <p:ph type="body" idx="1"/>
          </p:nvPr>
        </p:nvSpPr>
        <p:spPr>
          <a:xfrm>
            <a:off x="314325" y="955675"/>
            <a:ext cx="8229600" cy="2816225"/>
          </a:xfrm>
        </p:spPr>
        <p:txBody>
          <a:bodyPr/>
          <a:lstStyle/>
          <a:p>
            <a:r>
              <a:rPr lang="fr-CA" altLang="en-US" sz="2000" dirty="0"/>
              <a:t>Deux actions sont mutuellement exclusives (</a:t>
            </a:r>
            <a:r>
              <a:rPr lang="fr-CA" altLang="en-US" sz="2000" dirty="0" err="1"/>
              <a:t>mutex</a:t>
            </a:r>
            <a:r>
              <a:rPr lang="fr-CA" altLang="en-US" sz="2000" dirty="0"/>
              <a:t>) si:</a:t>
            </a:r>
          </a:p>
          <a:p>
            <a:pPr lvl="1"/>
            <a:r>
              <a:rPr lang="fr-CA" altLang="en-US" sz="1800" dirty="0"/>
              <a:t>Inconsistance </a:t>
            </a:r>
            <a:r>
              <a:rPr lang="fr-CA" altLang="en-US" sz="1800" i="1" dirty="0"/>
              <a:t>:</a:t>
            </a:r>
            <a:r>
              <a:rPr lang="fr-CA" altLang="en-US" sz="1800" dirty="0"/>
              <a:t> l’une nie l’effet d’une autre</a:t>
            </a:r>
          </a:p>
          <a:p>
            <a:pPr lvl="1"/>
            <a:r>
              <a:rPr lang="fr-CA" altLang="en-US" sz="1800" dirty="0"/>
              <a:t>Interférence</a:t>
            </a:r>
            <a:r>
              <a:rPr lang="fr-CA" altLang="en-US" sz="1800" i="1" dirty="0"/>
              <a:t>: </a:t>
            </a:r>
            <a:r>
              <a:rPr lang="fr-CA" altLang="en-US" sz="1800" dirty="0"/>
              <a:t>l’une supprime la précondition d’une autre</a:t>
            </a:r>
          </a:p>
          <a:p>
            <a:pPr lvl="1"/>
            <a:r>
              <a:rPr lang="fr-CA" altLang="en-US" sz="1800" dirty="0"/>
              <a:t>Ressources conflictuels : elles ont des préconditions </a:t>
            </a:r>
            <a:r>
              <a:rPr lang="fr-CA" altLang="en-US" sz="1800" dirty="0" err="1"/>
              <a:t>mutex</a:t>
            </a:r>
            <a:endParaRPr lang="fr-CA" altLang="en-US" sz="1800" dirty="0"/>
          </a:p>
          <a:p>
            <a:r>
              <a:rPr lang="fr-CA" altLang="en-US" sz="2000" dirty="0">
                <a:solidFill>
                  <a:srgbClr val="004D99"/>
                </a:solidFill>
              </a:rPr>
              <a:t>Deux propositions sont mutuellement exclusives (</a:t>
            </a:r>
            <a:r>
              <a:rPr lang="fr-CA" altLang="en-US" sz="2000" dirty="0" err="1">
                <a:solidFill>
                  <a:srgbClr val="004D99"/>
                </a:solidFill>
              </a:rPr>
              <a:t>mutex</a:t>
            </a:r>
            <a:r>
              <a:rPr lang="fr-CA" altLang="en-US" sz="2000" dirty="0">
                <a:solidFill>
                  <a:srgbClr val="004D99"/>
                </a:solidFill>
              </a:rPr>
              <a:t>) si:</a:t>
            </a:r>
          </a:p>
          <a:p>
            <a:pPr lvl="2"/>
            <a:r>
              <a:rPr lang="fr-CA" altLang="en-US" sz="1800" dirty="0">
                <a:solidFill>
                  <a:srgbClr val="004D99"/>
                </a:solidFill>
              </a:rPr>
              <a:t>L’une est la négation de l’autre ou </a:t>
            </a:r>
          </a:p>
          <a:p>
            <a:pPr lvl="2"/>
            <a:r>
              <a:rPr lang="fr-CA" altLang="en-US" sz="1800" dirty="0">
                <a:solidFill>
                  <a:srgbClr val="004D99"/>
                </a:solidFill>
              </a:rPr>
              <a:t>Support inconsistant: toutes les paires d’actions ayant ces propositions comme effets sont </a:t>
            </a:r>
            <a:r>
              <a:rPr lang="fr-CA" altLang="en-US" sz="1800" dirty="0" err="1">
                <a:solidFill>
                  <a:srgbClr val="004D99"/>
                </a:solidFill>
              </a:rPr>
              <a:t>mutex</a:t>
            </a:r>
            <a:r>
              <a:rPr lang="fr-CA" altLang="en-US" sz="1800" dirty="0">
                <a:solidFill>
                  <a:srgbClr val="004D99"/>
                </a:solidFill>
              </a:rPr>
              <a:t>. </a:t>
            </a:r>
            <a:endParaRPr lang="fr-CA" altLang="en-US" sz="2000" dirty="0">
              <a:solidFill>
                <a:srgbClr val="004D99"/>
              </a:solidFill>
            </a:endParaRPr>
          </a:p>
        </p:txBody>
      </p:sp>
      <p:pic>
        <p:nvPicPr>
          <p:cNvPr id="102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844925"/>
            <a:ext cx="82296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19530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a:off x="4791075" y="6245225"/>
            <a:ext cx="2133600" cy="476250"/>
          </a:xfrm>
        </p:spPr>
        <p:txBody>
          <a:bodyPr/>
          <a:lstStyle/>
          <a:p>
            <a:pPr>
              <a:defRPr/>
            </a:pPr>
            <a:r>
              <a:rPr lang="fr-FR"/>
              <a:t>IFT608/IFT702</a:t>
            </a:r>
            <a:endParaRPr lang="en-US" dirty="0"/>
          </a:p>
        </p:txBody>
      </p:sp>
      <p:sp>
        <p:nvSpPr>
          <p:cNvPr id="6" name="Footer Placeholder 4"/>
          <p:cNvSpPr>
            <a:spLocks noGrp="1"/>
          </p:cNvSpPr>
          <p:nvPr>
            <p:ph type="ftr" sz="quarter" idx="11"/>
          </p:nvPr>
        </p:nvSpPr>
        <p:spPr>
          <a:xfrm>
            <a:off x="171450" y="6235700"/>
            <a:ext cx="819150" cy="476250"/>
          </a:xfrm>
        </p:spPr>
        <p:txBody>
          <a:bodyPr/>
          <a:lstStyle/>
          <a:p>
            <a:pPr>
              <a:defRPr/>
            </a:pPr>
            <a:r>
              <a:rPr lang="en-US"/>
              <a:t>© Froduald Kabanza</a:t>
            </a:r>
            <a:endParaRPr lang="en-US" dirty="0"/>
          </a:p>
        </p:txBody>
      </p:sp>
      <p:sp>
        <p:nvSpPr>
          <p:cNvPr id="7" name="Slide Number Placeholder 5"/>
          <p:cNvSpPr>
            <a:spLocks noGrp="1"/>
          </p:cNvSpPr>
          <p:nvPr>
            <p:ph type="sldNum" sz="quarter" idx="12"/>
          </p:nvPr>
        </p:nvSpPr>
        <p:spPr/>
        <p:txBody>
          <a:bodyPr/>
          <a:lstStyle/>
          <a:p>
            <a:pPr>
              <a:defRPr/>
            </a:pPr>
            <a:fld id="{7C726053-2112-4618-8E90-898F0382C9A7}" type="slidenum">
              <a:rPr lang="en-US"/>
              <a:pPr>
                <a:defRPr/>
              </a:pPr>
              <a:t>15</a:t>
            </a:fld>
            <a:endParaRPr lang="en-US"/>
          </a:p>
        </p:txBody>
      </p:sp>
      <p:sp>
        <p:nvSpPr>
          <p:cNvPr id="10245" name="Rectangle 2"/>
          <p:cNvSpPr>
            <a:spLocks noGrp="1" noChangeArrowheads="1"/>
          </p:cNvSpPr>
          <p:nvPr>
            <p:ph type="title"/>
          </p:nvPr>
        </p:nvSpPr>
        <p:spPr>
          <a:xfrm>
            <a:off x="47625" y="152400"/>
            <a:ext cx="8839200" cy="733425"/>
          </a:xfrm>
        </p:spPr>
        <p:txBody>
          <a:bodyPr/>
          <a:lstStyle/>
          <a:p>
            <a:r>
              <a:rPr lang="fr-CA" altLang="en-US" dirty="0"/>
              <a:t>Construction de l’ensemble </a:t>
            </a:r>
            <a:r>
              <a:rPr lang="fr-CA" altLang="en-US" dirty="0" err="1"/>
              <a:t>mutex</a:t>
            </a:r>
            <a:endParaRPr lang="fr-CA" altLang="en-US" dirty="0"/>
          </a:p>
        </p:txBody>
      </p:sp>
      <p:sp>
        <p:nvSpPr>
          <p:cNvPr id="10246" name="Rectangle 3"/>
          <p:cNvSpPr>
            <a:spLocks noGrp="1" noChangeArrowheads="1"/>
          </p:cNvSpPr>
          <p:nvPr>
            <p:ph type="body" idx="1"/>
          </p:nvPr>
        </p:nvSpPr>
        <p:spPr>
          <a:xfrm>
            <a:off x="314325" y="955675"/>
            <a:ext cx="8229600" cy="2816225"/>
          </a:xfrm>
        </p:spPr>
        <p:txBody>
          <a:bodyPr/>
          <a:lstStyle/>
          <a:p>
            <a:r>
              <a:rPr lang="fr-CA" altLang="en-US" sz="2000" dirty="0"/>
              <a:t>Deux actions sont mutuellement exclusives (</a:t>
            </a:r>
            <a:r>
              <a:rPr lang="fr-CA" altLang="en-US" sz="2000" dirty="0" err="1"/>
              <a:t>mutex</a:t>
            </a:r>
            <a:r>
              <a:rPr lang="fr-CA" altLang="en-US" sz="2000" dirty="0"/>
              <a:t>) si:</a:t>
            </a:r>
          </a:p>
          <a:p>
            <a:pPr lvl="1"/>
            <a:r>
              <a:rPr lang="fr-CA" altLang="en-US" dirty="0"/>
              <a:t>Effets i</a:t>
            </a:r>
            <a:r>
              <a:rPr lang="fr-CA" altLang="en-US" sz="1800" dirty="0"/>
              <a:t>nconsistants </a:t>
            </a:r>
            <a:r>
              <a:rPr lang="fr-CA" altLang="en-US" sz="1800" i="1" dirty="0"/>
              <a:t>:</a:t>
            </a:r>
            <a:r>
              <a:rPr lang="fr-CA" altLang="en-US" sz="1800" dirty="0"/>
              <a:t> l’une nie l’effet d’une autre</a:t>
            </a:r>
          </a:p>
          <a:p>
            <a:pPr lvl="1"/>
            <a:r>
              <a:rPr lang="fr-CA" altLang="en-US" sz="1800" dirty="0"/>
              <a:t>Interférence (précondition-effet) </a:t>
            </a:r>
            <a:r>
              <a:rPr lang="fr-CA" altLang="en-US" sz="1800" i="1" dirty="0"/>
              <a:t>: </a:t>
            </a:r>
            <a:r>
              <a:rPr lang="fr-CA" altLang="en-US" sz="1800" dirty="0"/>
              <a:t>l’une supprime la précondition d’une autre</a:t>
            </a:r>
          </a:p>
          <a:p>
            <a:pPr lvl="1"/>
            <a:r>
              <a:rPr lang="fr-CA" altLang="en-US" sz="1800" dirty="0"/>
              <a:t>Ressources conflictuels : elles ont des préconditions </a:t>
            </a:r>
            <a:r>
              <a:rPr lang="fr-CA" altLang="en-US" sz="1800" dirty="0" err="1"/>
              <a:t>mutex</a:t>
            </a:r>
            <a:endParaRPr lang="fr-CA" altLang="en-US" sz="1800" dirty="0"/>
          </a:p>
          <a:p>
            <a:r>
              <a:rPr lang="fr-CA" altLang="en-US" sz="2000" dirty="0">
                <a:solidFill>
                  <a:srgbClr val="004D99"/>
                </a:solidFill>
              </a:rPr>
              <a:t>Deux propositions sont mutuellement exclusives (</a:t>
            </a:r>
            <a:r>
              <a:rPr lang="fr-CA" altLang="en-US" sz="2000" dirty="0" err="1">
                <a:solidFill>
                  <a:srgbClr val="004D99"/>
                </a:solidFill>
              </a:rPr>
              <a:t>mutex</a:t>
            </a:r>
            <a:r>
              <a:rPr lang="fr-CA" altLang="en-US" sz="2000" dirty="0">
                <a:solidFill>
                  <a:srgbClr val="004D99"/>
                </a:solidFill>
              </a:rPr>
              <a:t>) si:</a:t>
            </a:r>
          </a:p>
          <a:p>
            <a:pPr lvl="2"/>
            <a:r>
              <a:rPr lang="fr-CA" altLang="en-US" sz="1800" dirty="0">
                <a:solidFill>
                  <a:srgbClr val="004D99"/>
                </a:solidFill>
              </a:rPr>
              <a:t>Inconsistance: l’une est la négation de l’autre ou </a:t>
            </a:r>
          </a:p>
          <a:p>
            <a:pPr lvl="2"/>
            <a:r>
              <a:rPr lang="fr-CA" altLang="en-US" sz="1800" dirty="0">
                <a:solidFill>
                  <a:srgbClr val="004D99"/>
                </a:solidFill>
              </a:rPr>
              <a:t>Support inconsistant: toutes les paires d’actions ayant ces propositions comme effets sont </a:t>
            </a:r>
            <a:r>
              <a:rPr lang="fr-CA" altLang="en-US" sz="1800" dirty="0" err="1">
                <a:solidFill>
                  <a:srgbClr val="004D99"/>
                </a:solidFill>
              </a:rPr>
              <a:t>mutex</a:t>
            </a:r>
            <a:r>
              <a:rPr lang="fr-CA" altLang="en-US" sz="1800" dirty="0">
                <a:solidFill>
                  <a:srgbClr val="004D99"/>
                </a:solidFill>
              </a:rPr>
              <a:t>. </a:t>
            </a:r>
            <a:endParaRPr lang="fr-CA" altLang="en-US" sz="2000" dirty="0">
              <a:solidFill>
                <a:srgbClr val="004D99"/>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36" y="3810000"/>
            <a:ext cx="4700588" cy="256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70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34938"/>
            <a:ext cx="7772400" cy="990600"/>
          </a:xfrm>
        </p:spPr>
        <p:txBody>
          <a:bodyPr>
            <a:normAutofit fontScale="90000"/>
          </a:bodyPr>
          <a:lstStyle/>
          <a:p>
            <a:r>
              <a:rPr lang="fr-CA" altLang="en-US" dirty="0"/>
              <a:t>Algorithme</a:t>
            </a:r>
            <a:r>
              <a:rPr lang="en-GB" altLang="en-US" dirty="0"/>
              <a:t> GRAPHPLAN: AIMA (IFT615) Page 383</a:t>
            </a:r>
            <a:endParaRPr lang="de-DE" altLang="en-US" dirty="0"/>
          </a:p>
        </p:txBody>
      </p:sp>
      <p:sp>
        <p:nvSpPr>
          <p:cNvPr id="4" name="Footer Placeholder 4"/>
          <p:cNvSpPr>
            <a:spLocks noGrp="1"/>
          </p:cNvSpPr>
          <p:nvPr>
            <p:ph type="ftr" sz="quarter" idx="11"/>
          </p:nvPr>
        </p:nvSpPr>
        <p:spPr/>
        <p:txBody>
          <a:bodyPr/>
          <a:lstStyle/>
          <a:p>
            <a:pPr algn="l">
              <a:defRPr/>
            </a:pPr>
            <a:r>
              <a:rPr lang="en-US"/>
              <a:t>© Froduald Kabanza</a:t>
            </a:r>
          </a:p>
        </p:txBody>
      </p:sp>
      <p:sp>
        <p:nvSpPr>
          <p:cNvPr id="5" name="Slide Number Placeholder 5"/>
          <p:cNvSpPr>
            <a:spLocks noGrp="1"/>
          </p:cNvSpPr>
          <p:nvPr>
            <p:ph type="sldNum" sz="quarter" idx="12"/>
          </p:nvPr>
        </p:nvSpPr>
        <p:spPr/>
        <p:txBody>
          <a:bodyPr/>
          <a:lstStyle/>
          <a:p>
            <a:pPr algn="ctr">
              <a:defRPr/>
            </a:pPr>
            <a:fld id="{FFF16151-612A-4AE0-8E83-A6EEE7C6ABE1}" type="slidenum">
              <a:rPr lang="en-US"/>
              <a:pPr algn="ctr">
                <a:defRPr/>
              </a:pPr>
              <a:t>16</a:t>
            </a:fld>
            <a:endParaRPr lang="en-US" dirty="0"/>
          </a:p>
        </p:txBody>
      </p:sp>
      <p:sp>
        <p:nvSpPr>
          <p:cNvPr id="6" name="Date Placeholder 6"/>
          <p:cNvSpPr txBox="1">
            <a:spLocks/>
          </p:cNvSpPr>
          <p:nvPr/>
        </p:nvSpPr>
        <p:spPr bwMode="auto">
          <a:xfrm>
            <a:off x="457200" y="6245225"/>
            <a:ext cx="2133600" cy="476250"/>
          </a:xfrm>
          <a:prstGeom prst="rect">
            <a:avLst/>
          </a:prstGeom>
          <a:noFill/>
          <a:ln w="9525">
            <a:noFill/>
            <a:miter lim="800000"/>
            <a:headEnd/>
            <a:tailEnd/>
          </a:ln>
          <a:effectLst/>
        </p:spPr>
        <p:txBody>
          <a:bodyPr/>
          <a:lstStyle/>
          <a:p>
            <a:pPr algn="r">
              <a:defRPr/>
            </a:pPr>
            <a:r>
              <a:rPr lang="en-US" sz="1400">
                <a:latin typeface="+mn-lt"/>
              </a:rPr>
              <a:t>IFT702</a:t>
            </a:r>
            <a:endParaRPr lang="en-US" sz="1400" dirty="0">
              <a:latin typeface="+mn-lt"/>
            </a:endParaRPr>
          </a:p>
        </p:txBody>
      </p:sp>
      <p:pic>
        <p:nvPicPr>
          <p:cNvPr id="112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290638"/>
            <a:ext cx="89154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271" name="TextBox 9"/>
          <p:cNvSpPr txBox="1">
            <a:spLocks noChangeArrowheads="1"/>
          </p:cNvSpPr>
          <p:nvPr/>
        </p:nvSpPr>
        <p:spPr bwMode="auto">
          <a:xfrm>
            <a:off x="257175" y="5657850"/>
            <a:ext cx="866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ltLang="en-US" dirty="0" err="1"/>
              <a:t>Russel</a:t>
            </a:r>
            <a:r>
              <a:rPr lang="en-CA" altLang="en-US" dirty="0"/>
              <a:t> and </a:t>
            </a:r>
            <a:r>
              <a:rPr lang="en-CA" altLang="en-US" dirty="0" err="1"/>
              <a:t>Norvig</a:t>
            </a:r>
            <a:r>
              <a:rPr lang="en-CA" altLang="en-US" dirty="0"/>
              <a:t>. Artificial Intelligence : A Modern Approach, 2009, </a:t>
            </a:r>
            <a:r>
              <a:rPr lang="en-CA" altLang="en-US" dirty="0" err="1"/>
              <a:t>chapitre</a:t>
            </a:r>
            <a:r>
              <a:rPr lang="en-CA" altLang="en-US" dirty="0"/>
              <a:t> 10.</a:t>
            </a:r>
          </a:p>
        </p:txBody>
      </p:sp>
      <p:sp>
        <p:nvSpPr>
          <p:cNvPr id="2" name="Date Placeholder 1"/>
          <p:cNvSpPr>
            <a:spLocks noGrp="1"/>
          </p:cNvSpPr>
          <p:nvPr>
            <p:ph type="dt" sz="half" idx="10"/>
          </p:nvPr>
        </p:nvSpPr>
        <p:spPr/>
        <p:txBody>
          <a:bodyPr/>
          <a:lstStyle/>
          <a:p>
            <a:r>
              <a:rPr lang="fr-FR"/>
              <a:t>IFT608/IFT702</a:t>
            </a:r>
            <a:endParaRPr lang="en-US" dirty="0"/>
          </a:p>
        </p:txBody>
      </p:sp>
    </p:spTree>
    <p:extLst>
      <p:ext uri="{BB962C8B-B14F-4D97-AF65-F5344CB8AC3E}">
        <p14:creationId xmlns:p14="http://schemas.microsoft.com/office/powerpoint/2010/main" val="382492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1500" y="304800"/>
            <a:ext cx="7772400" cy="544513"/>
          </a:xfrm>
        </p:spPr>
        <p:txBody>
          <a:bodyPr>
            <a:normAutofit fontScale="90000"/>
          </a:bodyPr>
          <a:lstStyle/>
          <a:p>
            <a:r>
              <a:rPr lang="en-GB" altLang="en-US" dirty="0" err="1"/>
              <a:t>Algorithme</a:t>
            </a:r>
            <a:r>
              <a:rPr lang="en-GB" altLang="en-US" dirty="0"/>
              <a:t> Extract Solution</a:t>
            </a:r>
            <a:endParaRPr lang="de-DE" altLang="en-US" dirty="0"/>
          </a:p>
        </p:txBody>
      </p:sp>
      <p:sp>
        <p:nvSpPr>
          <p:cNvPr id="12291" name="Rectangle 3"/>
          <p:cNvSpPr>
            <a:spLocks noGrp="1" noChangeArrowheads="1"/>
          </p:cNvSpPr>
          <p:nvPr>
            <p:ph type="body" idx="1"/>
          </p:nvPr>
        </p:nvSpPr>
        <p:spPr>
          <a:xfrm>
            <a:off x="495300" y="1125538"/>
            <a:ext cx="8486775" cy="4999037"/>
          </a:xfrm>
        </p:spPr>
        <p:txBody>
          <a:bodyPr/>
          <a:lstStyle/>
          <a:p>
            <a:r>
              <a:rPr lang="fr-CA" altLang="en-US" sz="2000" dirty="0"/>
              <a:t>Recherche à </a:t>
            </a:r>
            <a:r>
              <a:rPr lang="fr-CA" altLang="en-US" sz="2000" b="1" dirty="0"/>
              <a:t>rebours</a:t>
            </a:r>
            <a:r>
              <a:rPr lang="fr-CA" altLang="en-US" sz="2000" dirty="0"/>
              <a:t> (</a:t>
            </a:r>
            <a:r>
              <a:rPr lang="fr-CA" altLang="en-US" sz="2000" b="1" dirty="0" err="1"/>
              <a:t>backwards</a:t>
            </a:r>
            <a:r>
              <a:rPr lang="fr-CA" altLang="en-US" sz="2000" dirty="0"/>
              <a:t>)</a:t>
            </a:r>
          </a:p>
          <a:p>
            <a:endParaRPr lang="fr-CA" altLang="en-US" sz="2000" dirty="0"/>
          </a:p>
          <a:p>
            <a:pPr lvl="1"/>
            <a:r>
              <a:rPr lang="fr-CA" altLang="en-US" sz="2000" b="1" dirty="0"/>
              <a:t>Niveau-par-niveau</a:t>
            </a:r>
            <a:r>
              <a:rPr lang="fr-CA" altLang="en-US" sz="2000" dirty="0"/>
              <a:t> pour mieux exploiter les </a:t>
            </a:r>
            <a:r>
              <a:rPr lang="fr-CA" altLang="en-US" sz="2000" dirty="0" err="1"/>
              <a:t>mutex</a:t>
            </a:r>
            <a:endParaRPr lang="fr-CA" altLang="en-US" sz="2000" dirty="0"/>
          </a:p>
          <a:p>
            <a:pPr lvl="1"/>
            <a:endParaRPr lang="fr-CA" altLang="en-US" sz="2000" dirty="0"/>
          </a:p>
          <a:p>
            <a:pPr lvl="1"/>
            <a:r>
              <a:rPr lang="fr-CA" altLang="en-US" sz="2000" b="1" dirty="0"/>
              <a:t>Pour chaque but</a:t>
            </a:r>
            <a:r>
              <a:rPr lang="fr-CA" altLang="en-US" sz="2000" dirty="0"/>
              <a:t> à l’itération </a:t>
            </a:r>
            <a:r>
              <a:rPr lang="fr-CA" altLang="en-US" sz="2000" i="1" dirty="0"/>
              <a:t>n</a:t>
            </a:r>
            <a:r>
              <a:rPr lang="fr-CA" altLang="en-US" sz="2000" dirty="0"/>
              <a:t>, </a:t>
            </a:r>
            <a:r>
              <a:rPr lang="fr-CA" altLang="en-US" sz="2000" b="1" dirty="0"/>
              <a:t>trouver une action </a:t>
            </a:r>
            <a:r>
              <a:rPr lang="fr-CA" altLang="en-US" sz="2000" dirty="0"/>
              <a:t>ayant ce but dans ses effets et </a:t>
            </a:r>
            <a:r>
              <a:rPr lang="fr-CA" altLang="en-US" sz="2000" b="1" dirty="0"/>
              <a:t>non </a:t>
            </a:r>
            <a:r>
              <a:rPr lang="fr-CA" altLang="en-US" sz="2000" b="1" dirty="0" err="1"/>
              <a:t>mutex</a:t>
            </a:r>
            <a:r>
              <a:rPr lang="fr-CA" altLang="en-US" sz="2000" b="1" dirty="0"/>
              <a:t> </a:t>
            </a:r>
            <a:r>
              <a:rPr lang="fr-CA" altLang="en-US" sz="2000" dirty="0"/>
              <a:t>avec une action déjà choisie</a:t>
            </a:r>
          </a:p>
          <a:p>
            <a:pPr lvl="1"/>
            <a:r>
              <a:rPr lang="fr-CA" altLang="en-US" sz="2000" dirty="0"/>
              <a:t>Les </a:t>
            </a:r>
            <a:r>
              <a:rPr lang="fr-CA" altLang="en-US" sz="2000" b="1" dirty="0"/>
              <a:t>préconditions</a:t>
            </a:r>
            <a:r>
              <a:rPr lang="fr-CA" altLang="en-US" sz="2000" dirty="0"/>
              <a:t> de ces actions deviennent les </a:t>
            </a:r>
            <a:r>
              <a:rPr lang="fr-CA" altLang="en-US" sz="2000" b="1" dirty="0"/>
              <a:t>(sous-)buts à l’étape n-1</a:t>
            </a:r>
          </a:p>
          <a:p>
            <a:pPr lvl="1"/>
            <a:endParaRPr lang="fr-CA" altLang="en-US" sz="2000" b="1" dirty="0"/>
          </a:p>
          <a:p>
            <a:pPr lvl="1"/>
            <a:r>
              <a:rPr lang="fr-CA" altLang="en-US" sz="2000" dirty="0"/>
              <a:t>Trouver les </a:t>
            </a:r>
            <a:r>
              <a:rPr lang="fr-CA" altLang="en-US" sz="2000" b="1" dirty="0"/>
              <a:t>actions</a:t>
            </a:r>
            <a:r>
              <a:rPr lang="fr-CA" altLang="en-US" sz="2000" dirty="0"/>
              <a:t> ayant pour effets les (sous-)buts de l’étape n-1.</a:t>
            </a:r>
          </a:p>
          <a:p>
            <a:pPr lvl="1"/>
            <a:endParaRPr lang="fr-CA" altLang="en-US" sz="2000" dirty="0"/>
          </a:p>
          <a:p>
            <a:pPr lvl="1"/>
            <a:r>
              <a:rPr lang="fr-CA" altLang="en-US" sz="2000" dirty="0"/>
              <a:t>S’il n’y en a pas </a:t>
            </a:r>
            <a:r>
              <a:rPr lang="fr-CA" altLang="en-US" sz="2000" b="1" dirty="0" err="1"/>
              <a:t>Backtrack</a:t>
            </a:r>
            <a:endParaRPr lang="fr-CA" altLang="en-US" sz="2000" b="1" dirty="0"/>
          </a:p>
          <a:p>
            <a:pPr lvl="1"/>
            <a:endParaRPr lang="fr-CA" altLang="en-US" sz="2000" b="1" dirty="0"/>
          </a:p>
          <a:p>
            <a:pPr lvl="1"/>
            <a:r>
              <a:rPr lang="fr-CA" altLang="en-US" sz="2000" b="1" dirty="0" err="1"/>
              <a:t>Memoisation</a:t>
            </a:r>
            <a:endParaRPr lang="fr-CA" altLang="en-US" sz="2000" b="1" dirty="0"/>
          </a:p>
        </p:txBody>
      </p:sp>
      <p:sp>
        <p:nvSpPr>
          <p:cNvPr id="4" name="Footer Placeholder 4"/>
          <p:cNvSpPr>
            <a:spLocks noGrp="1"/>
          </p:cNvSpPr>
          <p:nvPr>
            <p:ph type="ftr" sz="quarter" idx="11"/>
          </p:nvPr>
        </p:nvSpPr>
        <p:spPr>
          <a:xfrm>
            <a:off x="3124200" y="6254750"/>
            <a:ext cx="2895600" cy="476250"/>
          </a:xfrm>
        </p:spPr>
        <p:txBody>
          <a:bodyPr/>
          <a:lstStyle/>
          <a:p>
            <a:pPr algn="l">
              <a:defRPr/>
            </a:pPr>
            <a:r>
              <a:rPr lang="en-US"/>
              <a:t>© Froduald Kabanza</a:t>
            </a:r>
          </a:p>
        </p:txBody>
      </p:sp>
      <p:sp>
        <p:nvSpPr>
          <p:cNvPr id="5" name="Slide Number Placeholder 5"/>
          <p:cNvSpPr>
            <a:spLocks noGrp="1"/>
          </p:cNvSpPr>
          <p:nvPr>
            <p:ph type="sldNum" sz="quarter" idx="12"/>
          </p:nvPr>
        </p:nvSpPr>
        <p:spPr/>
        <p:txBody>
          <a:bodyPr/>
          <a:lstStyle/>
          <a:p>
            <a:pPr algn="ctr">
              <a:defRPr/>
            </a:pPr>
            <a:fld id="{50D24BB1-236B-4AC1-99B6-0DFA84D771EB}" type="slidenum">
              <a:rPr lang="en-US"/>
              <a:pPr algn="ctr">
                <a:defRPr/>
              </a:pPr>
              <a:t>17</a:t>
            </a:fld>
            <a:endParaRPr lang="en-US" dirty="0"/>
          </a:p>
        </p:txBody>
      </p:sp>
      <p:sp>
        <p:nvSpPr>
          <p:cNvPr id="6" name="Date Placeholder 6"/>
          <p:cNvSpPr txBox="1">
            <a:spLocks/>
          </p:cNvSpPr>
          <p:nvPr/>
        </p:nvSpPr>
        <p:spPr bwMode="auto">
          <a:xfrm>
            <a:off x="457200" y="6245225"/>
            <a:ext cx="2133600" cy="476250"/>
          </a:xfrm>
          <a:prstGeom prst="rect">
            <a:avLst/>
          </a:prstGeom>
          <a:noFill/>
          <a:ln w="9525">
            <a:noFill/>
            <a:miter lim="800000"/>
            <a:headEnd/>
            <a:tailEnd/>
          </a:ln>
          <a:effectLst/>
        </p:spPr>
        <p:txBody>
          <a:bodyPr/>
          <a:lstStyle/>
          <a:p>
            <a:pPr algn="r">
              <a:defRPr/>
            </a:pPr>
            <a:r>
              <a:rPr lang="en-US" sz="1400">
                <a:latin typeface="+mn-lt"/>
              </a:rPr>
              <a:t>IFT702</a:t>
            </a:r>
            <a:endParaRPr lang="en-US" sz="1400" dirty="0">
              <a:latin typeface="+mn-lt"/>
            </a:endParaRPr>
          </a:p>
        </p:txBody>
      </p:sp>
      <p:pic>
        <p:nvPicPr>
          <p:cNvPr id="122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768850"/>
            <a:ext cx="45720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fr-FR"/>
              <a:t>IFT608/IFT702</a:t>
            </a:r>
            <a:endParaRPr lang="en-US" dirty="0"/>
          </a:p>
        </p:txBody>
      </p:sp>
    </p:spTree>
    <p:extLst>
      <p:ext uri="{BB962C8B-B14F-4D97-AF65-F5344CB8AC3E}">
        <p14:creationId xmlns:p14="http://schemas.microsoft.com/office/powerpoint/2010/main" val="220080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8150" y="134938"/>
            <a:ext cx="7772400" cy="990600"/>
          </a:xfrm>
        </p:spPr>
        <p:txBody>
          <a:bodyPr>
            <a:normAutofit fontScale="90000"/>
          </a:bodyPr>
          <a:lstStyle/>
          <a:p>
            <a:r>
              <a:rPr lang="fr-CA" altLang="en-US" dirty="0"/>
              <a:t>Exemple 2 [Russel and </a:t>
            </a:r>
            <a:r>
              <a:rPr lang="fr-CA" altLang="en-US" dirty="0" err="1"/>
              <a:t>Norvig</a:t>
            </a:r>
            <a:r>
              <a:rPr lang="fr-CA" altLang="en-US" dirty="0"/>
              <a:t>, 2009, </a:t>
            </a:r>
            <a:r>
              <a:rPr lang="fr-CA" altLang="en-US" dirty="0" err="1"/>
              <a:t>Chapître</a:t>
            </a:r>
            <a:r>
              <a:rPr lang="fr-CA" altLang="en-US" dirty="0"/>
              <a:t> 10]</a:t>
            </a:r>
          </a:p>
        </p:txBody>
      </p:sp>
      <p:sp>
        <p:nvSpPr>
          <p:cNvPr id="27" name="Footer Placeholder 4"/>
          <p:cNvSpPr>
            <a:spLocks noGrp="1"/>
          </p:cNvSpPr>
          <p:nvPr>
            <p:ph type="ftr" sz="quarter" idx="11"/>
          </p:nvPr>
        </p:nvSpPr>
        <p:spPr/>
        <p:txBody>
          <a:bodyPr/>
          <a:lstStyle/>
          <a:p>
            <a:pPr algn="l">
              <a:defRPr/>
            </a:pPr>
            <a:r>
              <a:rPr lang="en-US"/>
              <a:t>© Froduald Kabanza</a:t>
            </a:r>
          </a:p>
        </p:txBody>
      </p:sp>
      <p:sp>
        <p:nvSpPr>
          <p:cNvPr id="49" name="Slide Number Placeholder 5"/>
          <p:cNvSpPr>
            <a:spLocks noGrp="1"/>
          </p:cNvSpPr>
          <p:nvPr>
            <p:ph type="sldNum" sz="quarter" idx="12"/>
          </p:nvPr>
        </p:nvSpPr>
        <p:spPr/>
        <p:txBody>
          <a:bodyPr/>
          <a:lstStyle/>
          <a:p>
            <a:pPr algn="ctr">
              <a:defRPr/>
            </a:pPr>
            <a:fld id="{FCB838B4-8D40-4189-BD48-360498665518}" type="slidenum">
              <a:rPr lang="en-US"/>
              <a:pPr algn="ctr">
                <a:defRPr/>
              </a:pPr>
              <a:t>18</a:t>
            </a:fld>
            <a:endParaRPr lang="en-US" dirty="0"/>
          </a:p>
        </p:txBody>
      </p:sp>
      <p:sp>
        <p:nvSpPr>
          <p:cNvPr id="50" name="Date Placeholder 6"/>
          <p:cNvSpPr txBox="1">
            <a:spLocks/>
          </p:cNvSpPr>
          <p:nvPr/>
        </p:nvSpPr>
        <p:spPr bwMode="auto">
          <a:xfrm>
            <a:off x="457200" y="6245225"/>
            <a:ext cx="2133600" cy="476250"/>
          </a:xfrm>
          <a:prstGeom prst="rect">
            <a:avLst/>
          </a:prstGeom>
          <a:noFill/>
          <a:ln w="9525">
            <a:noFill/>
            <a:miter lim="800000"/>
            <a:headEnd/>
            <a:tailEnd/>
          </a:ln>
          <a:effectLst/>
        </p:spPr>
        <p:txBody>
          <a:bodyPr/>
          <a:lstStyle/>
          <a:p>
            <a:pPr algn="r">
              <a:defRPr/>
            </a:pPr>
            <a:r>
              <a:rPr lang="en-US" sz="1400">
                <a:latin typeface="+mn-lt"/>
              </a:rPr>
              <a:t>IFT702</a:t>
            </a:r>
            <a:endParaRPr lang="en-US" sz="1400" dirty="0">
              <a:latin typeface="+mn-lt"/>
            </a:endParaRPr>
          </a:p>
        </p:txBody>
      </p:sp>
      <p:pic>
        <p:nvPicPr>
          <p:cNvPr id="143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533525"/>
            <a:ext cx="808355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fr-FR"/>
              <a:t>IFT608/IFT702</a:t>
            </a:r>
            <a:endParaRPr lang="en-US" dirty="0"/>
          </a:p>
        </p:txBody>
      </p:sp>
    </p:spTree>
    <p:extLst>
      <p:ext uri="{BB962C8B-B14F-4D97-AF65-F5344CB8AC3E}">
        <p14:creationId xmlns:p14="http://schemas.microsoft.com/office/powerpoint/2010/main" val="352302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8150" y="134938"/>
            <a:ext cx="7772400" cy="990600"/>
          </a:xfrm>
        </p:spPr>
        <p:txBody>
          <a:bodyPr>
            <a:normAutofit fontScale="90000"/>
          </a:bodyPr>
          <a:lstStyle/>
          <a:p>
            <a:r>
              <a:rPr lang="fr-CA" altLang="en-US" dirty="0"/>
              <a:t>Exemple 2 [Russel and </a:t>
            </a:r>
            <a:r>
              <a:rPr lang="fr-CA" altLang="en-US" dirty="0" err="1"/>
              <a:t>Norvig</a:t>
            </a:r>
            <a:r>
              <a:rPr lang="fr-CA" altLang="en-US" dirty="0"/>
              <a:t>, 2009, </a:t>
            </a:r>
            <a:r>
              <a:rPr lang="fr-CA" altLang="en-US" dirty="0" err="1"/>
              <a:t>Chapître</a:t>
            </a:r>
            <a:r>
              <a:rPr lang="fr-CA" altLang="en-US" dirty="0"/>
              <a:t> 10]</a:t>
            </a:r>
          </a:p>
        </p:txBody>
      </p:sp>
      <p:sp>
        <p:nvSpPr>
          <p:cNvPr id="27" name="Footer Placeholder 4"/>
          <p:cNvSpPr>
            <a:spLocks noGrp="1"/>
          </p:cNvSpPr>
          <p:nvPr>
            <p:ph type="ftr" sz="quarter" idx="11"/>
          </p:nvPr>
        </p:nvSpPr>
        <p:spPr/>
        <p:txBody>
          <a:bodyPr/>
          <a:lstStyle/>
          <a:p>
            <a:pPr algn="l">
              <a:defRPr/>
            </a:pPr>
            <a:r>
              <a:rPr lang="en-US"/>
              <a:t>© Froduald Kabanza</a:t>
            </a:r>
          </a:p>
        </p:txBody>
      </p:sp>
      <p:sp>
        <p:nvSpPr>
          <p:cNvPr id="49" name="Slide Number Placeholder 5"/>
          <p:cNvSpPr>
            <a:spLocks noGrp="1"/>
          </p:cNvSpPr>
          <p:nvPr>
            <p:ph type="sldNum" sz="quarter" idx="12"/>
          </p:nvPr>
        </p:nvSpPr>
        <p:spPr/>
        <p:txBody>
          <a:bodyPr/>
          <a:lstStyle/>
          <a:p>
            <a:pPr algn="ctr">
              <a:defRPr/>
            </a:pPr>
            <a:fld id="{2424A54F-CAC9-48AC-B9AF-E2D1FCB3DF68}" type="slidenum">
              <a:rPr lang="en-US"/>
              <a:pPr algn="ctr">
                <a:defRPr/>
              </a:pPr>
              <a:t>19</a:t>
            </a:fld>
            <a:endParaRPr lang="en-US" dirty="0"/>
          </a:p>
        </p:txBody>
      </p:sp>
      <p:sp>
        <p:nvSpPr>
          <p:cNvPr id="50" name="Date Placeholder 6"/>
          <p:cNvSpPr txBox="1">
            <a:spLocks/>
          </p:cNvSpPr>
          <p:nvPr/>
        </p:nvSpPr>
        <p:spPr bwMode="auto">
          <a:xfrm>
            <a:off x="457200" y="6245225"/>
            <a:ext cx="2133600" cy="476250"/>
          </a:xfrm>
          <a:prstGeom prst="rect">
            <a:avLst/>
          </a:prstGeom>
          <a:noFill/>
          <a:ln w="9525">
            <a:noFill/>
            <a:miter lim="800000"/>
            <a:headEnd/>
            <a:tailEnd/>
          </a:ln>
          <a:effectLst/>
        </p:spPr>
        <p:txBody>
          <a:bodyPr/>
          <a:lstStyle/>
          <a:p>
            <a:pPr algn="r">
              <a:defRPr/>
            </a:pPr>
            <a:r>
              <a:rPr lang="en-US" sz="1400">
                <a:latin typeface="+mn-lt"/>
              </a:rPr>
              <a:t>IFT702</a:t>
            </a:r>
            <a:endParaRPr lang="en-US" sz="1400" dirty="0">
              <a:latin typeface="+mn-lt"/>
            </a:endParaRPr>
          </a:p>
        </p:txBody>
      </p:sp>
      <p:pic>
        <p:nvPicPr>
          <p:cNvPr id="153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385888"/>
            <a:ext cx="81089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fr-FR"/>
              <a:t>IFT608/IFT702</a:t>
            </a:r>
            <a:endParaRPr lang="en-US" dirty="0"/>
          </a:p>
        </p:txBody>
      </p:sp>
    </p:spTree>
    <p:extLst>
      <p:ext uri="{BB962C8B-B14F-4D97-AF65-F5344CB8AC3E}">
        <p14:creationId xmlns:p14="http://schemas.microsoft.com/office/powerpoint/2010/main" val="182912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dirty="0"/>
              <a:t>Contenu</a:t>
            </a:r>
            <a:endParaRPr lang="fr-CA" altLang="en-US" sz="3200" b="1" dirty="0">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eaLnBrk="1" fontAlgn="auto" hangingPunct="1">
              <a:spcAft>
                <a:spcPts val="0"/>
              </a:spcAft>
              <a:buFont typeface="Arial" pitchFamily="34" charset="0"/>
              <a:buChar char="•"/>
              <a:defRPr/>
            </a:pPr>
            <a:r>
              <a:rPr lang="fr-CA" sz="2400" dirty="0"/>
              <a:t>Graphe de planification</a:t>
            </a:r>
          </a:p>
          <a:p>
            <a:pPr marL="0" indent="0" eaLnBrk="1" fontAlgn="auto" hangingPunct="1">
              <a:spcAft>
                <a:spcPts val="0"/>
              </a:spcAft>
              <a:buNone/>
              <a:defRPr/>
            </a:pPr>
            <a:endParaRPr lang="fr-CA" sz="2400" dirty="0"/>
          </a:p>
          <a:p>
            <a:pPr eaLnBrk="1" fontAlgn="auto" hangingPunct="1">
              <a:spcAft>
                <a:spcPts val="0"/>
              </a:spcAft>
              <a:buFont typeface="Arial" pitchFamily="34" charset="0"/>
              <a:buChar char="•"/>
              <a:defRPr/>
            </a:pPr>
            <a:r>
              <a:rPr lang="fr-CA" sz="2400" dirty="0"/>
              <a:t>Générer un plan à partir d’un graphe de planification</a:t>
            </a:r>
          </a:p>
          <a:p>
            <a:pPr marL="0" indent="0" eaLnBrk="1" fontAlgn="auto" hangingPunct="1">
              <a:spcAft>
                <a:spcPts val="0"/>
              </a:spcAft>
              <a:buNone/>
              <a:defRPr/>
            </a:pPr>
            <a:endParaRPr lang="fr-CA" sz="2400" dirty="0"/>
          </a:p>
          <a:p>
            <a:pPr eaLnBrk="1" fontAlgn="auto" hangingPunct="1">
              <a:spcAft>
                <a:spcPts val="0"/>
              </a:spcAft>
              <a:buFont typeface="Arial" pitchFamily="34" charset="0"/>
              <a:buChar char="•"/>
              <a:defRPr/>
            </a:pPr>
            <a:r>
              <a:rPr lang="fr-CA" sz="2400" dirty="0"/>
              <a:t>Extraction automatique d’une heuristique à partir d’un graphe de planification</a:t>
            </a:r>
          </a:p>
          <a:p>
            <a:pPr eaLnBrk="1" fontAlgn="auto" hangingPunct="1">
              <a:spcAft>
                <a:spcPts val="0"/>
              </a:spcAft>
              <a:buFont typeface="Arial" pitchFamily="34" charset="0"/>
              <a:buChar char="•"/>
              <a:defRPr/>
            </a:pPr>
            <a:endParaRPr lang="fr-CA" sz="2400" dirty="0"/>
          </a:p>
          <a:p>
            <a:pPr marL="0" indent="0" eaLnBrk="1" fontAlgn="auto" hangingPunct="1">
              <a:spcAft>
                <a:spcPts val="0"/>
              </a:spcAft>
              <a:buFont typeface="Arial" pitchFamily="34" charset="0"/>
              <a:buNone/>
              <a:defRPr/>
            </a:pPr>
            <a:endParaRPr lang="fr-CA" sz="2400" dirty="0"/>
          </a:p>
          <a:p>
            <a:pPr eaLnBrk="1" fontAlgn="auto" hangingPunct="1">
              <a:spcAft>
                <a:spcPts val="0"/>
              </a:spcAft>
              <a:buFont typeface="Wingdings" pitchFamily="2" charset="2"/>
              <a:buNone/>
              <a:defRPr/>
            </a:pPr>
            <a:endParaRPr lang="fr-CA" sz="2400" dirty="0"/>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3591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Extraction </a:t>
            </a:r>
            <a:r>
              <a:rPr lang="en-CA" dirty="0" err="1"/>
              <a:t>d’heuristiques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r>
              <a:rPr lang="fr-FR"/>
              <a:t>IFT608/IFT702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5047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Extraction d’heuristiques- Idée</a:t>
            </a:r>
          </a:p>
        </p:txBody>
      </p:sp>
      <p:sp>
        <p:nvSpPr>
          <p:cNvPr id="5123" name="Rectangle 3"/>
          <p:cNvSpPr>
            <a:spLocks noGrp="1" noChangeArrowheads="1"/>
          </p:cNvSpPr>
          <p:nvPr>
            <p:ph idx="1"/>
          </p:nvPr>
        </p:nvSpPr>
        <p:spPr>
          <a:xfrm>
            <a:off x="428625" y="1214438"/>
            <a:ext cx="8258176" cy="5262562"/>
          </a:xfrm>
        </p:spPr>
        <p:txBody>
          <a:bodyPr rtlCol="0">
            <a:normAutofit/>
          </a:bodyPr>
          <a:lstStyle/>
          <a:p>
            <a:pPr>
              <a:defRPr/>
            </a:pPr>
            <a:r>
              <a:rPr lang="fr-CA" dirty="0">
                <a:sym typeface="Symbol"/>
              </a:rPr>
              <a:t>Pour extraire des heuristiques d’un problème </a:t>
            </a:r>
            <a:r>
              <a:rPr lang="fr-CA" i="1" dirty="0">
                <a:sym typeface="Symbol"/>
              </a:rPr>
              <a:t>P=(F, O, I, G), </a:t>
            </a:r>
            <a:r>
              <a:rPr lang="fr-CA" dirty="0">
                <a:sym typeface="Symbol"/>
              </a:rPr>
              <a:t>on relaxe le problème en </a:t>
            </a:r>
            <a:r>
              <a:rPr lang="fr-CA" b="1" dirty="0">
                <a:sym typeface="Symbol"/>
              </a:rPr>
              <a:t>ignorant les </a:t>
            </a:r>
            <a:r>
              <a:rPr lang="fr-CA" b="1" dirty="0" err="1">
                <a:sym typeface="Symbol"/>
              </a:rPr>
              <a:t>delete-lists</a:t>
            </a:r>
            <a:r>
              <a:rPr lang="fr-CA" b="1" dirty="0">
                <a:sym typeface="Symbol"/>
              </a:rPr>
              <a:t> </a:t>
            </a:r>
            <a:r>
              <a:rPr lang="fr-CA" dirty="0">
                <a:sym typeface="Symbol"/>
              </a:rPr>
              <a:t>dans les opérateurs </a:t>
            </a:r>
            <a:r>
              <a:rPr lang="fr-CA" i="1" dirty="0">
                <a:sym typeface="Symbol"/>
              </a:rPr>
              <a:t>O</a:t>
            </a:r>
            <a:r>
              <a:rPr lang="fr-CA" dirty="0">
                <a:sym typeface="Symbol"/>
              </a:rPr>
              <a:t>.</a:t>
            </a:r>
          </a:p>
          <a:p>
            <a:pPr marL="0" indent="0">
              <a:buNone/>
              <a:defRPr/>
            </a:pPr>
            <a:endParaRPr lang="fr-CA" dirty="0">
              <a:sym typeface="Symbol"/>
            </a:endParaRPr>
          </a:p>
          <a:p>
            <a:pPr>
              <a:defRPr/>
            </a:pPr>
            <a:r>
              <a:rPr lang="fr-CA" dirty="0">
                <a:sym typeface="Symbol"/>
              </a:rPr>
              <a:t>On construit un </a:t>
            </a:r>
            <a:r>
              <a:rPr lang="fr-CA" b="1" dirty="0">
                <a:sym typeface="Symbol"/>
              </a:rPr>
              <a:t>graphe de planification relaxé P</a:t>
            </a:r>
            <a:r>
              <a:rPr lang="fr-CA" b="1" baseline="30000" dirty="0">
                <a:sym typeface="Symbol"/>
              </a:rPr>
              <a:t>+</a:t>
            </a:r>
            <a:r>
              <a:rPr lang="fr-CA" b="1" dirty="0">
                <a:sym typeface="Symbol"/>
              </a:rPr>
              <a:t> </a:t>
            </a:r>
            <a:r>
              <a:rPr lang="fr-CA" dirty="0">
                <a:sym typeface="Symbol"/>
              </a:rPr>
              <a:t>dans lequel on ignore les </a:t>
            </a:r>
            <a:r>
              <a:rPr lang="fr-CA" dirty="0" err="1">
                <a:sym typeface="Symbol"/>
              </a:rPr>
              <a:t>delete-lists</a:t>
            </a:r>
            <a:endParaRPr lang="fr-CA" dirty="0">
              <a:sym typeface="Symbol"/>
            </a:endParaRPr>
          </a:p>
          <a:p>
            <a:pPr>
              <a:defRPr/>
            </a:pPr>
            <a:endParaRPr lang="fr-CA" b="1" dirty="0">
              <a:sym typeface="Symbol"/>
            </a:endParaRPr>
          </a:p>
          <a:p>
            <a:pPr>
              <a:defRPr/>
            </a:pPr>
            <a:r>
              <a:rPr lang="fr-CA" b="1" dirty="0">
                <a:sym typeface="Symbol"/>
              </a:rPr>
              <a:t>On n’a plus les </a:t>
            </a:r>
            <a:r>
              <a:rPr lang="fr-CA" b="1" dirty="0" err="1">
                <a:sym typeface="Symbol"/>
              </a:rPr>
              <a:t>mutex</a:t>
            </a:r>
            <a:r>
              <a:rPr lang="fr-CA" dirty="0">
                <a:sym typeface="Symbol"/>
              </a:rPr>
              <a:t>, puisqu’il ne peut y avoir des conflits sans les </a:t>
            </a:r>
            <a:r>
              <a:rPr lang="fr-CA" dirty="0" err="1">
                <a:sym typeface="Symbol"/>
              </a:rPr>
              <a:t>delete-lists</a:t>
            </a:r>
            <a:r>
              <a:rPr lang="fr-CA" dirty="0">
                <a:sym typeface="Symbol"/>
              </a:rPr>
              <a:t>.</a:t>
            </a:r>
          </a:p>
          <a:p>
            <a:pPr>
              <a:defRPr/>
            </a:pPr>
            <a:endParaRPr lang="fr-CA" dirty="0">
              <a:sym typeface="Symbol"/>
            </a:endParaRPr>
          </a:p>
          <a:p>
            <a:pPr>
              <a:defRPr/>
            </a:pPr>
            <a:r>
              <a:rPr lang="fr-CA" dirty="0">
                <a:sym typeface="Symbol"/>
              </a:rPr>
              <a:t>L’estimation heuristique (</a:t>
            </a:r>
            <a:r>
              <a:rPr lang="fr-CA" b="1" i="1" dirty="0">
                <a:sym typeface="Symbol"/>
              </a:rPr>
              <a:t>h</a:t>
            </a:r>
            <a:r>
              <a:rPr lang="fr-CA" dirty="0">
                <a:sym typeface="Symbol"/>
              </a:rPr>
              <a:t>) du coût optimal pour arriver au but G à partir d’un état s est alors le premier niveau contenant toutes les propositions de G dans le graphe relaxé P</a:t>
            </a:r>
            <a:r>
              <a:rPr lang="fr-CA" baseline="30000" dirty="0">
                <a:sym typeface="Symbol"/>
              </a:rPr>
              <a:t>+</a:t>
            </a:r>
            <a:r>
              <a:rPr lang="fr-CA" dirty="0">
                <a:sym typeface="Symbol"/>
              </a:rPr>
              <a:t> à partir de l’état S.</a:t>
            </a:r>
          </a:p>
          <a:p>
            <a:pPr marL="0" indent="0">
              <a:buNone/>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a:p>
            <a:pPr>
              <a:defRPr/>
            </a:pPr>
            <a:endParaRPr lang="fr-CA" dirty="0">
              <a:sym typeface="Symbol"/>
            </a:endParaRP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57214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Formellement</a:t>
            </a:r>
          </a:p>
        </p:txBody>
      </p:sp>
      <p:sp>
        <p:nvSpPr>
          <p:cNvPr id="5123" name="Rectangle 3"/>
          <p:cNvSpPr>
            <a:spLocks noGrp="1" noChangeArrowheads="1"/>
          </p:cNvSpPr>
          <p:nvPr>
            <p:ph idx="1"/>
          </p:nvPr>
        </p:nvSpPr>
        <p:spPr>
          <a:xfrm>
            <a:off x="428625" y="1214438"/>
            <a:ext cx="8258176" cy="5262562"/>
          </a:xfrm>
        </p:spPr>
        <p:txBody>
          <a:bodyPr rtlCol="0">
            <a:noAutofit/>
          </a:bodyPr>
          <a:lstStyle/>
          <a:p>
            <a:pPr marL="0" indent="0">
              <a:buNone/>
              <a:defRPr/>
            </a:pPr>
            <a:r>
              <a:rPr lang="fr-CA" dirty="0">
                <a:sym typeface="Symbol"/>
              </a:rPr>
              <a:t>Étant donné un </a:t>
            </a:r>
            <a:r>
              <a:rPr lang="fr-CA" i="1" dirty="0">
                <a:sym typeface="Symbol"/>
              </a:rPr>
              <a:t>P=(F, O, I, G), </a:t>
            </a:r>
            <a:r>
              <a:rPr lang="fr-CA" dirty="0">
                <a:sym typeface="Symbol"/>
              </a:rPr>
              <a:t>pour calculer h(s):</a:t>
            </a:r>
          </a:p>
          <a:p>
            <a:pPr marL="0" indent="0">
              <a:buNone/>
              <a:defRPr/>
            </a:pPr>
            <a:endParaRPr lang="fr-CA" dirty="0">
              <a:sym typeface="Symbol"/>
            </a:endParaRPr>
          </a:p>
          <a:p>
            <a:pPr>
              <a:defRPr/>
            </a:pPr>
            <a:r>
              <a:rPr lang="fr-CA" dirty="0">
                <a:sym typeface="Symbol"/>
              </a:rPr>
              <a:t>Construit le </a:t>
            </a:r>
            <a:r>
              <a:rPr lang="fr-CA" b="1" dirty="0">
                <a:sym typeface="Symbol"/>
              </a:rPr>
              <a:t>graphe de planification relaxé </a:t>
            </a:r>
            <a:r>
              <a:rPr lang="fr-CA" dirty="0">
                <a:sym typeface="Symbol"/>
              </a:rPr>
              <a:t>P</a:t>
            </a:r>
            <a:r>
              <a:rPr lang="fr-CA" baseline="30000" dirty="0">
                <a:sym typeface="Symbol"/>
              </a:rPr>
              <a:t>+</a:t>
            </a:r>
            <a:r>
              <a:rPr lang="fr-CA" dirty="0">
                <a:sym typeface="Symbol"/>
              </a:rPr>
              <a:t> avec les niveau P</a:t>
            </a:r>
            <a:r>
              <a:rPr lang="fr-CA" baseline="-25000" dirty="0">
                <a:sym typeface="Symbol"/>
              </a:rPr>
              <a:t>0</a:t>
            </a:r>
            <a:r>
              <a:rPr lang="fr-CA" dirty="0">
                <a:sym typeface="Symbol"/>
              </a:rPr>
              <a:t>, A</a:t>
            </a:r>
            <a:r>
              <a:rPr lang="fr-CA" baseline="-25000" dirty="0">
                <a:sym typeface="Symbol"/>
              </a:rPr>
              <a:t>0</a:t>
            </a:r>
            <a:r>
              <a:rPr lang="fr-CA" dirty="0">
                <a:sym typeface="Symbol"/>
              </a:rPr>
              <a:t>, A</a:t>
            </a:r>
            <a:r>
              <a:rPr lang="fr-CA" baseline="-25000" dirty="0">
                <a:sym typeface="Symbol"/>
              </a:rPr>
              <a:t>1</a:t>
            </a:r>
            <a:r>
              <a:rPr lang="fr-CA" dirty="0">
                <a:sym typeface="Symbol"/>
              </a:rPr>
              <a:t>, …</a:t>
            </a:r>
          </a:p>
          <a:p>
            <a:pPr>
              <a:defRPr/>
            </a:pPr>
            <a:endParaRPr lang="fr-CA" b="1" dirty="0">
              <a:sym typeface="Symbol"/>
            </a:endParaRPr>
          </a:p>
          <a:p>
            <a:pPr lvl="1">
              <a:defRPr/>
            </a:pPr>
            <a:r>
              <a:rPr lang="fr-CA" sz="2000" b="1" dirty="0">
                <a:sym typeface="Symbol"/>
              </a:rPr>
              <a:t>P</a:t>
            </a:r>
            <a:r>
              <a:rPr lang="fr-CA" sz="2000" b="1" baseline="-25000" dirty="0">
                <a:sym typeface="Symbol"/>
              </a:rPr>
              <a:t>0</a:t>
            </a:r>
            <a:r>
              <a:rPr lang="fr-CA" sz="2000" b="1" dirty="0">
                <a:sym typeface="Symbol"/>
              </a:rPr>
              <a:t> = {</a:t>
            </a:r>
            <a:r>
              <a:rPr lang="fr-CA" sz="2000" b="1" i="1" dirty="0">
                <a:sym typeface="Symbol"/>
              </a:rPr>
              <a:t>p </a:t>
            </a:r>
            <a:r>
              <a:rPr lang="el-GR" sz="2000" b="1" i="1" dirty="0">
                <a:sym typeface="Symbol"/>
              </a:rPr>
              <a:t></a:t>
            </a:r>
            <a:r>
              <a:rPr lang="en-CA" sz="2000" b="1" i="1" dirty="0">
                <a:sym typeface="Symbol"/>
              </a:rPr>
              <a:t> s</a:t>
            </a:r>
            <a:r>
              <a:rPr lang="en-CA" sz="2000" b="1" dirty="0">
                <a:sym typeface="Symbol"/>
              </a:rPr>
              <a:t>}</a:t>
            </a:r>
          </a:p>
          <a:p>
            <a:pPr lvl="1">
              <a:defRPr/>
            </a:pPr>
            <a:r>
              <a:rPr lang="en-CA" sz="2000" b="1" dirty="0">
                <a:sym typeface="Symbol"/>
              </a:rPr>
              <a:t>A</a:t>
            </a:r>
            <a:r>
              <a:rPr lang="en-CA" sz="2000" b="1" baseline="-25000" dirty="0">
                <a:sym typeface="Symbol"/>
              </a:rPr>
              <a:t>i</a:t>
            </a:r>
            <a:r>
              <a:rPr lang="en-CA" sz="2000" b="1" dirty="0">
                <a:sym typeface="Symbol"/>
              </a:rPr>
              <a:t> = {</a:t>
            </a:r>
            <a:r>
              <a:rPr lang="en-CA" sz="2000" b="1" i="1" dirty="0">
                <a:sym typeface="Symbol"/>
              </a:rPr>
              <a:t>a </a:t>
            </a:r>
            <a:r>
              <a:rPr lang="el-GR" sz="2000" b="1" i="1" dirty="0">
                <a:sym typeface="Symbol"/>
              </a:rPr>
              <a:t></a:t>
            </a:r>
            <a:r>
              <a:rPr lang="en-CA" sz="2000" b="1" i="1" dirty="0">
                <a:sym typeface="Symbol"/>
              </a:rPr>
              <a:t>  O </a:t>
            </a:r>
            <a:r>
              <a:rPr lang="en-CA" sz="2000" b="1" dirty="0">
                <a:sym typeface="Symbol"/>
              </a:rPr>
              <a:t>| </a:t>
            </a:r>
            <a:r>
              <a:rPr lang="en-CA" sz="2000" b="1" i="1" dirty="0">
                <a:sym typeface="Symbol"/>
              </a:rPr>
              <a:t>Pre(a)  P</a:t>
            </a:r>
            <a:r>
              <a:rPr lang="en-CA" sz="2000" b="1" i="1" baseline="-25000" dirty="0">
                <a:sym typeface="Symbol"/>
              </a:rPr>
              <a:t>i</a:t>
            </a:r>
            <a:r>
              <a:rPr lang="en-CA" sz="2000" b="1" dirty="0">
                <a:sym typeface="Symbol"/>
              </a:rPr>
              <a:t>}</a:t>
            </a:r>
          </a:p>
          <a:p>
            <a:pPr lvl="1">
              <a:defRPr/>
            </a:pPr>
            <a:r>
              <a:rPr lang="en-CA" sz="2000" b="1" dirty="0">
                <a:sym typeface="Symbol"/>
              </a:rPr>
              <a:t>P</a:t>
            </a:r>
            <a:r>
              <a:rPr lang="en-CA" sz="2000" b="1" baseline="-25000" dirty="0">
                <a:sym typeface="Symbol"/>
              </a:rPr>
              <a:t>i+1</a:t>
            </a:r>
            <a:r>
              <a:rPr lang="en-CA" sz="2000" b="1" dirty="0">
                <a:sym typeface="Symbol"/>
              </a:rPr>
              <a:t> = </a:t>
            </a:r>
            <a:r>
              <a:rPr lang="en-CA" sz="2000" b="1" i="1" dirty="0">
                <a:sym typeface="Symbol"/>
              </a:rPr>
              <a:t>Pi U</a:t>
            </a:r>
            <a:r>
              <a:rPr lang="en-CA" sz="2000" b="1" dirty="0">
                <a:sym typeface="Symbol"/>
              </a:rPr>
              <a:t> {</a:t>
            </a:r>
            <a:r>
              <a:rPr lang="en-CA" sz="2000" b="1" i="1" dirty="0">
                <a:sym typeface="Symbol"/>
              </a:rPr>
              <a:t>p </a:t>
            </a:r>
            <a:r>
              <a:rPr lang="el-GR" sz="2000" b="1" i="1" dirty="0">
                <a:sym typeface="Symbol"/>
              </a:rPr>
              <a:t></a:t>
            </a:r>
            <a:r>
              <a:rPr lang="en-CA" sz="2000" b="1" i="1" dirty="0">
                <a:sym typeface="Symbol"/>
              </a:rPr>
              <a:t> Add(a) </a:t>
            </a:r>
            <a:r>
              <a:rPr lang="en-CA" sz="2000" b="1" dirty="0">
                <a:sym typeface="Symbol"/>
              </a:rPr>
              <a:t>| </a:t>
            </a:r>
            <a:r>
              <a:rPr lang="en-CA" sz="2000" b="1" i="1" dirty="0">
                <a:sym typeface="Symbol"/>
              </a:rPr>
              <a:t>a</a:t>
            </a:r>
            <a:r>
              <a:rPr lang="el-GR" sz="2000" b="1" i="1" dirty="0">
                <a:sym typeface="Symbol"/>
              </a:rPr>
              <a:t>  </a:t>
            </a:r>
            <a:r>
              <a:rPr lang="en-CA" sz="2000" b="1" i="1" dirty="0">
                <a:sym typeface="Symbol"/>
              </a:rPr>
              <a:t>A</a:t>
            </a:r>
            <a:r>
              <a:rPr lang="en-CA" sz="2000" b="1" i="1" baseline="-25000" dirty="0">
                <a:sym typeface="Symbol"/>
              </a:rPr>
              <a:t>i</a:t>
            </a:r>
            <a:r>
              <a:rPr lang="en-CA" sz="2000" b="1" dirty="0">
                <a:sym typeface="Symbol"/>
              </a:rPr>
              <a:t>}</a:t>
            </a:r>
            <a:endParaRPr lang="fr-CA" sz="2000" dirty="0">
              <a:sym typeface="Symbol"/>
            </a:endParaRPr>
          </a:p>
          <a:p>
            <a:pPr marL="0" indent="0">
              <a:buNone/>
              <a:defRPr/>
            </a:pPr>
            <a:endParaRPr lang="fr-CA" dirty="0">
              <a:sym typeface="Symbol"/>
            </a:endParaRPr>
          </a:p>
          <a:p>
            <a:pPr>
              <a:defRPr/>
            </a:pPr>
            <a:r>
              <a:rPr lang="fr-CA" dirty="0">
                <a:sym typeface="Symbol"/>
              </a:rPr>
              <a:t>P</a:t>
            </a:r>
            <a:r>
              <a:rPr lang="fr-CA" baseline="30000" dirty="0">
                <a:sym typeface="Symbol"/>
              </a:rPr>
              <a:t>+ </a:t>
            </a:r>
            <a:r>
              <a:rPr lang="fr-CA" dirty="0">
                <a:sym typeface="Symbol"/>
              </a:rPr>
              <a:t> </a:t>
            </a:r>
            <a:r>
              <a:rPr lang="fr-CA" b="1" dirty="0">
                <a:sym typeface="Symbol"/>
              </a:rPr>
              <a:t>représente </a:t>
            </a:r>
            <a:r>
              <a:rPr lang="fr-CA" dirty="0">
                <a:sym typeface="Symbol"/>
              </a:rPr>
              <a:t>implicitement l’heuristique   </a:t>
            </a:r>
            <a:r>
              <a:rPr lang="fr-CA" dirty="0" err="1">
                <a:sym typeface="Symbol"/>
              </a:rPr>
              <a:t>h</a:t>
            </a:r>
            <a:r>
              <a:rPr lang="fr-CA" baseline="-25000" dirty="0" err="1">
                <a:sym typeface="Symbol"/>
              </a:rPr>
              <a:t>max</a:t>
            </a:r>
            <a:r>
              <a:rPr lang="fr-CA" dirty="0">
                <a:sym typeface="Symbol"/>
              </a:rPr>
              <a:t>(s) = min i </a:t>
            </a:r>
            <a:r>
              <a:rPr lang="fr-CA" dirty="0" err="1">
                <a:sym typeface="Symbol"/>
              </a:rPr>
              <a:t>such</a:t>
            </a:r>
            <a:r>
              <a:rPr lang="fr-CA" dirty="0">
                <a:sym typeface="Symbol"/>
              </a:rPr>
              <a:t> </a:t>
            </a:r>
            <a:r>
              <a:rPr lang="fr-CA" dirty="0" err="1">
                <a:sym typeface="Symbol"/>
              </a:rPr>
              <a:t>that</a:t>
            </a:r>
            <a:r>
              <a:rPr lang="fr-CA" dirty="0">
                <a:sym typeface="Symbol"/>
              </a:rPr>
              <a:t> G  Pi </a:t>
            </a:r>
          </a:p>
          <a:p>
            <a:pPr>
              <a:defRPr/>
            </a:pPr>
            <a:endParaRPr lang="fr-CA" i="1" dirty="0">
              <a:sym typeface="Symbol"/>
            </a:endParaRPr>
          </a:p>
          <a:p>
            <a:pPr lvl="1">
              <a:defRPr/>
            </a:pPr>
            <a:r>
              <a:rPr lang="fr-CA" sz="2000" dirty="0">
                <a:sym typeface="Symbol"/>
              </a:rPr>
              <a:t>Approche utilisée par FF</a:t>
            </a:r>
          </a:p>
          <a:p>
            <a:pPr>
              <a:defRPr/>
            </a:pPr>
            <a:endParaRPr lang="fr-CA" dirty="0">
              <a:sym typeface="Symbol"/>
            </a:endParaRPr>
          </a:p>
          <a:p>
            <a:pPr>
              <a:defRPr/>
            </a:pPr>
            <a:r>
              <a:rPr lang="fr-CA" dirty="0">
                <a:sym typeface="Symbol"/>
              </a:rPr>
              <a:t>Il existe des heuristiques plus précises obtenues de P</a:t>
            </a:r>
            <a:r>
              <a:rPr lang="fr-CA" baseline="-25000" dirty="0">
                <a:sym typeface="Symbol"/>
              </a:rPr>
              <a:t>+</a:t>
            </a:r>
            <a:r>
              <a:rPr lang="fr-CA" dirty="0">
                <a:sym typeface="Symbol"/>
              </a:rPr>
              <a:t> de façon additive (plutôt que max) en faisant une recherche à rebours dans P</a:t>
            </a:r>
            <a:r>
              <a:rPr lang="fr-CA" baseline="30000" dirty="0">
                <a:sym typeface="Symbol"/>
              </a:rPr>
              <a:t>+</a:t>
            </a:r>
            <a:r>
              <a:rPr lang="fr-CA" dirty="0">
                <a:sym typeface="Symbol"/>
              </a:rPr>
              <a:t>.</a:t>
            </a:r>
          </a:p>
          <a:p>
            <a:pPr>
              <a:defRPr/>
            </a:pPr>
            <a:endParaRPr lang="fr-CA" dirty="0">
              <a:sym typeface="Symbol"/>
            </a:endParaRPr>
          </a:p>
          <a:p>
            <a:pPr>
              <a:defRPr/>
            </a:pPr>
            <a:endParaRPr lang="fr-CA" dirty="0">
              <a:sym typeface="Symbol"/>
            </a:endParaRP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64457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Au-</a:t>
            </a:r>
            <a:r>
              <a:rPr lang="en-CA" dirty="0" err="1"/>
              <a:t>delà</a:t>
            </a:r>
            <a:r>
              <a:rPr lang="en-CA" dirty="0"/>
              <a:t> de </a:t>
            </a:r>
            <a:r>
              <a:rPr lang="en-CA" dirty="0" err="1"/>
              <a:t>L’extraction</a:t>
            </a:r>
            <a:r>
              <a:rPr lang="en-CA" dirty="0"/>
              <a:t> </a:t>
            </a:r>
            <a:r>
              <a:rPr lang="en-CA" dirty="0" err="1"/>
              <a:t>d’heuristiques</a:t>
            </a:r>
            <a:endParaRPr lang="en-CA" dirty="0"/>
          </a:p>
        </p:txBody>
      </p:sp>
      <p:sp>
        <p:nvSpPr>
          <p:cNvPr id="3" name="Text Placeholder 2"/>
          <p:cNvSpPr>
            <a:spLocks noGrp="1"/>
          </p:cNvSpPr>
          <p:nvPr>
            <p:ph type="body" idx="1"/>
          </p:nvPr>
        </p:nvSpPr>
        <p:spPr/>
        <p:txBody>
          <a:bodyPr/>
          <a:lstStyle/>
          <a:p>
            <a:r>
              <a:rPr lang="en-CA" dirty="0" err="1"/>
              <a:t>Planification</a:t>
            </a:r>
            <a:r>
              <a:rPr lang="en-CA" dirty="0"/>
              <a:t> avec des </a:t>
            </a:r>
            <a:r>
              <a:rPr lang="en-CA" dirty="0" err="1"/>
              <a:t>balises</a:t>
            </a:r>
            <a:r>
              <a:rPr lang="en-CA" dirty="0"/>
              <a:t>, </a:t>
            </a:r>
            <a:r>
              <a:rPr lang="en-CA" dirty="0" err="1"/>
              <a:t>apprentissage</a:t>
            </a:r>
            <a:r>
              <a:rPr lang="en-CA" dirty="0"/>
              <a:t> </a:t>
            </a:r>
            <a:r>
              <a:rPr lang="en-CA" dirty="0" err="1"/>
              <a:t>d’heuristiques</a:t>
            </a:r>
            <a:endParaRPr lang="en-CA" dirty="0"/>
          </a:p>
        </p:txBody>
      </p:sp>
      <p:sp>
        <p:nvSpPr>
          <p:cNvPr id="4" name="Date Placeholder 3"/>
          <p:cNvSpPr>
            <a:spLocks noGrp="1"/>
          </p:cNvSpPr>
          <p:nvPr>
            <p:ph type="dt" sz="half" idx="10"/>
          </p:nvPr>
        </p:nvSpPr>
        <p:spPr/>
        <p:txBody>
          <a:bodyPr/>
          <a:lstStyle/>
          <a:p>
            <a:r>
              <a:rPr lang="fr-FR"/>
              <a:t>IFT608/IFT702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4770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EHC, Actions Utiles, Balises</a:t>
            </a:r>
          </a:p>
        </p:txBody>
      </p:sp>
      <p:sp>
        <p:nvSpPr>
          <p:cNvPr id="5123" name="Rectangle 3"/>
          <p:cNvSpPr>
            <a:spLocks noGrp="1" noChangeArrowheads="1"/>
          </p:cNvSpPr>
          <p:nvPr>
            <p:ph idx="1"/>
          </p:nvPr>
        </p:nvSpPr>
        <p:spPr>
          <a:xfrm>
            <a:off x="428624" y="1214438"/>
            <a:ext cx="8334375" cy="5186362"/>
          </a:xfrm>
        </p:spPr>
        <p:txBody>
          <a:bodyPr rtlCol="0">
            <a:noAutofit/>
          </a:bodyPr>
          <a:lstStyle/>
          <a:p>
            <a:pPr eaLnBrk="1" fontAlgn="auto" hangingPunct="1">
              <a:spcAft>
                <a:spcPts val="0"/>
              </a:spcAft>
              <a:buFont typeface="Arial" pitchFamily="34" charset="0"/>
              <a:buChar char="•"/>
              <a:defRPr/>
            </a:pPr>
            <a:r>
              <a:rPr lang="fr-CA" dirty="0"/>
              <a:t>Dans la formulation précédente de la planification par exploration de l’espace d’états, l’heuristique </a:t>
            </a:r>
            <a:r>
              <a:rPr lang="fr-CA" i="1" dirty="0"/>
              <a:t>h(s) </a:t>
            </a:r>
            <a:r>
              <a:rPr lang="fr-CA" dirty="0"/>
              <a:t>est utilisé comme une boite noire.</a:t>
            </a:r>
          </a:p>
          <a:p>
            <a:pPr marL="0" indent="0" eaLnBrk="1" fontAlgn="auto" hangingPunct="1">
              <a:spcAft>
                <a:spcPts val="0"/>
              </a:spcAft>
              <a:buNone/>
              <a:defRPr/>
            </a:pPr>
            <a:endParaRPr lang="fr-CA" dirty="0"/>
          </a:p>
          <a:p>
            <a:pPr>
              <a:defRPr/>
            </a:pPr>
            <a:r>
              <a:rPr lang="fr-CA" dirty="0"/>
              <a:t>Des planificateurs comme </a:t>
            </a:r>
            <a:r>
              <a:rPr lang="fr-CA" dirty="0">
                <a:sym typeface="Symbol"/>
                <a:hlinkClick r:id="rId3"/>
              </a:rPr>
              <a:t>FF</a:t>
            </a:r>
            <a:r>
              <a:rPr lang="fr-CA" dirty="0">
                <a:sym typeface="Symbol"/>
              </a:rPr>
              <a:t> </a:t>
            </a:r>
            <a:r>
              <a:rPr lang="fr-CA" dirty="0"/>
              <a:t> et </a:t>
            </a:r>
            <a:r>
              <a:rPr lang="fr-CA" dirty="0">
                <a:hlinkClick r:id="rId4"/>
              </a:rPr>
              <a:t>LAMA</a:t>
            </a:r>
            <a:r>
              <a:rPr lang="fr-CA" dirty="0"/>
              <a:t> vont plus loin.</a:t>
            </a:r>
          </a:p>
          <a:p>
            <a:pPr marL="457200" lvl="1" indent="0">
              <a:buNone/>
              <a:defRPr/>
            </a:pPr>
            <a:endParaRPr lang="fr-CA" sz="2000" dirty="0"/>
          </a:p>
          <a:p>
            <a:pPr>
              <a:defRPr/>
            </a:pPr>
            <a:r>
              <a:rPr lang="fr-CA" dirty="0"/>
              <a:t>Elles exploitent la structures de l’heuristique et/ou du problème à résoudre:</a:t>
            </a:r>
          </a:p>
          <a:p>
            <a:pPr lvl="1">
              <a:defRPr/>
            </a:pPr>
            <a:r>
              <a:rPr lang="fr-CA" sz="2000" dirty="0"/>
              <a:t>Concept d’actions utiles</a:t>
            </a:r>
          </a:p>
          <a:p>
            <a:pPr lvl="1">
              <a:defRPr/>
            </a:pPr>
            <a:r>
              <a:rPr lang="fr-CA" sz="2000" dirty="0"/>
              <a:t>Concept de balises (propositions qui doivent être vraies dans </a:t>
            </a:r>
            <a:r>
              <a:rPr lang="fr-CA" sz="2000" b="1" dirty="0"/>
              <a:t>chaque</a:t>
            </a:r>
            <a:r>
              <a:rPr lang="fr-CA" sz="2000" dirty="0"/>
              <a:t> plan satisfaisant le but)</a:t>
            </a:r>
          </a:p>
          <a:p>
            <a:pPr>
              <a:defRPr/>
            </a:pPr>
            <a:r>
              <a:rPr lang="fr-CA" dirty="0"/>
              <a:t>Utilisent de nouveau algorithmes (mieux que A*)</a:t>
            </a:r>
          </a:p>
          <a:p>
            <a:pPr lvl="1">
              <a:defRPr/>
            </a:pPr>
            <a:r>
              <a:rPr lang="fr-CA" sz="2000" dirty="0" err="1"/>
              <a:t>Enforced</a:t>
            </a:r>
            <a:r>
              <a:rPr lang="fr-CA" sz="2000" dirty="0"/>
              <a:t> Hill </a:t>
            </a:r>
            <a:r>
              <a:rPr lang="fr-CA" sz="2000" dirty="0" err="1"/>
              <a:t>Climbing</a:t>
            </a:r>
            <a:r>
              <a:rPr lang="fr-CA" sz="2000" dirty="0"/>
              <a:t> (EHC)</a:t>
            </a:r>
          </a:p>
          <a:p>
            <a:pPr lvl="1">
              <a:defRPr/>
            </a:pPr>
            <a:r>
              <a:rPr lang="fr-CA" sz="2000" dirty="0"/>
              <a:t>Multi-queue Best First Search</a:t>
            </a:r>
          </a:p>
          <a:p>
            <a:pPr>
              <a:defRPr/>
            </a:pPr>
            <a:r>
              <a:rPr lang="fr-CA" dirty="0"/>
              <a:t>Cela donne des planificateurs bien plus efficaces … jusqu’à un certain point.</a:t>
            </a:r>
          </a:p>
          <a:p>
            <a:pPr marL="0" indent="0" eaLnBrk="1" fontAlgn="auto" hangingPunct="1">
              <a:spcAft>
                <a:spcPts val="0"/>
              </a:spcAft>
              <a:buFont typeface="Arial" pitchFamily="34" charset="0"/>
              <a:buNone/>
              <a:defRPr/>
            </a:pPr>
            <a:endParaRPr lang="fr-CA" dirty="0"/>
          </a:p>
          <a:p>
            <a:pPr eaLnBrk="1" fontAlgn="auto" hangingPunct="1">
              <a:spcAft>
                <a:spcPts val="0"/>
              </a:spcAft>
              <a:buFont typeface="Wingdings" pitchFamily="2" charset="2"/>
              <a:buNone/>
              <a:defRPr/>
            </a:pPr>
            <a:endParaRPr lang="fr-CA" dirty="0"/>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24025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r-CA" altLang="en-US" dirty="0"/>
              <a:t>Apprentissage d’heuristiques</a:t>
            </a:r>
            <a:endParaRPr lang="fr-CA" altLang="en-US" sz="3200" b="1" dirty="0">
              <a:solidFill>
                <a:schemeClr val="tx2"/>
              </a:solidFill>
            </a:endParaRPr>
          </a:p>
        </p:txBody>
      </p:sp>
      <p:sp>
        <p:nvSpPr>
          <p:cNvPr id="5123" name="Rectangle 3"/>
          <p:cNvSpPr>
            <a:spLocks noGrp="1" noChangeArrowheads="1"/>
          </p:cNvSpPr>
          <p:nvPr>
            <p:ph idx="1"/>
          </p:nvPr>
        </p:nvSpPr>
        <p:spPr>
          <a:xfrm>
            <a:off x="428625" y="1214438"/>
            <a:ext cx="8229600" cy="4530725"/>
          </a:xfrm>
        </p:spPr>
        <p:txBody>
          <a:bodyPr rtlCol="0">
            <a:normAutofit/>
          </a:bodyPr>
          <a:lstStyle/>
          <a:p>
            <a:pPr marL="0" indent="0" eaLnBrk="1" fontAlgn="auto" hangingPunct="1">
              <a:spcAft>
                <a:spcPts val="0"/>
              </a:spcAft>
              <a:buNone/>
              <a:defRPr/>
            </a:pPr>
            <a:endParaRPr lang="fr-CA" sz="2400" dirty="0"/>
          </a:p>
          <a:p>
            <a:pPr eaLnBrk="1" fontAlgn="auto" hangingPunct="1">
              <a:spcAft>
                <a:spcPts val="0"/>
              </a:spcAft>
              <a:buFont typeface="Arial" pitchFamily="34" charset="0"/>
              <a:buChar char="•"/>
              <a:defRPr/>
            </a:pPr>
            <a:r>
              <a:rPr lang="fr-CA" sz="2400" dirty="0"/>
              <a:t>Référence 1: </a:t>
            </a:r>
          </a:p>
          <a:p>
            <a:pPr lvl="1">
              <a:buFont typeface="Arial" pitchFamily="34" charset="0"/>
              <a:buChar char="•"/>
              <a:defRPr/>
            </a:pPr>
            <a:r>
              <a:rPr lang="en-CA" sz="2200" dirty="0"/>
              <a:t>Xu et al. Discriminative Learning of Beam-Search Heuristics for Planning. IJCAI 2007.</a:t>
            </a:r>
          </a:p>
          <a:p>
            <a:pPr lvl="1">
              <a:buFont typeface="Arial" pitchFamily="34" charset="0"/>
              <a:buChar char="•"/>
              <a:defRPr/>
            </a:pPr>
            <a:r>
              <a:rPr lang="en-CA" sz="2200" dirty="0"/>
              <a:t>URL: </a:t>
            </a:r>
            <a:r>
              <a:rPr lang="en-CA" sz="2200" dirty="0">
                <a:hlinkClick r:id="rId3"/>
              </a:rPr>
              <a:t>http://www2.parc.com/isl/members/syoon/ijcai07-beam.pdf</a:t>
            </a:r>
            <a:r>
              <a:rPr lang="en-CA" sz="2200" dirty="0"/>
              <a:t> </a:t>
            </a:r>
          </a:p>
          <a:p>
            <a:pPr marL="457200" lvl="1" indent="0">
              <a:buNone/>
              <a:defRPr/>
            </a:pPr>
            <a:endParaRPr lang="en-CA" sz="2200" dirty="0"/>
          </a:p>
          <a:p>
            <a:pPr>
              <a:defRPr/>
            </a:pPr>
            <a:r>
              <a:rPr lang="fr-CA" sz="2400" dirty="0"/>
              <a:t>Référence 2: </a:t>
            </a:r>
            <a:r>
              <a:rPr lang="fr-CA" sz="2400" dirty="0">
                <a:hlinkClick r:id="rId4"/>
              </a:rPr>
              <a:t>http://ipc.icaps-conference.org/</a:t>
            </a:r>
            <a:r>
              <a:rPr lang="fr-CA" sz="2400" dirty="0"/>
              <a:t> (Learning Track)</a:t>
            </a:r>
          </a:p>
          <a:p>
            <a:pPr>
              <a:defRPr/>
            </a:pPr>
            <a:endParaRPr lang="fr-CA" sz="2400" dirty="0"/>
          </a:p>
          <a:p>
            <a:pPr>
              <a:defRPr/>
            </a:pPr>
            <a:r>
              <a:rPr lang="fr-CA" sz="2400" dirty="0"/>
              <a:t>À ne pas confondre avec l’apprentissage des </a:t>
            </a:r>
            <a:r>
              <a:rPr lang="fr-CA" sz="2400"/>
              <a:t>modèles d’actions</a:t>
            </a:r>
            <a:endParaRPr lang="fr-CA" sz="2400" dirty="0"/>
          </a:p>
          <a:p>
            <a:pPr>
              <a:defRPr/>
            </a:pPr>
            <a:endParaRPr lang="fr-CA" sz="2400" dirty="0"/>
          </a:p>
          <a:p>
            <a:pPr marL="0" indent="0">
              <a:buNone/>
              <a:defRPr/>
            </a:pPr>
            <a:endParaRPr lang="fr-CA" sz="2400" dirty="0"/>
          </a:p>
          <a:p>
            <a:pPr marL="0" indent="0">
              <a:buNone/>
              <a:defRPr/>
            </a:pPr>
            <a:endParaRPr lang="fr-CA" sz="2400" dirty="0"/>
          </a:p>
          <a:p>
            <a:pPr marL="0" indent="0" eaLnBrk="1" fontAlgn="auto" hangingPunct="1">
              <a:spcAft>
                <a:spcPts val="0"/>
              </a:spcAft>
              <a:buFont typeface="Arial" pitchFamily="34" charset="0"/>
              <a:buNone/>
              <a:defRPr/>
            </a:pPr>
            <a:endParaRPr lang="fr-CA" sz="2400" dirty="0"/>
          </a:p>
          <a:p>
            <a:pPr eaLnBrk="1" fontAlgn="auto" hangingPunct="1">
              <a:spcAft>
                <a:spcPts val="0"/>
              </a:spcAft>
              <a:buFont typeface="Wingdings" pitchFamily="2" charset="2"/>
              <a:buNone/>
              <a:defRPr/>
            </a:pPr>
            <a:endParaRPr lang="fr-CA" sz="2400" dirty="0"/>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17931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229600" cy="1143000"/>
          </a:xfrm>
        </p:spPr>
        <p:txBody>
          <a:bodyPr/>
          <a:lstStyle/>
          <a:p>
            <a:pPr eaLnBrk="1" hangingPunct="1"/>
            <a:r>
              <a:rPr lang="fr-CA" altLang="en-US" dirty="0"/>
              <a:t>Ce qu’il faut retenir</a:t>
            </a:r>
            <a:endParaRPr lang="fr-CA" altLang="en-US" sz="3200" b="1" dirty="0">
              <a:solidFill>
                <a:schemeClr val="tx2"/>
              </a:solidFill>
            </a:endParaRPr>
          </a:p>
        </p:txBody>
      </p:sp>
      <p:sp>
        <p:nvSpPr>
          <p:cNvPr id="5123" name="Rectangle 3"/>
          <p:cNvSpPr>
            <a:spLocks noGrp="1" noChangeArrowheads="1"/>
          </p:cNvSpPr>
          <p:nvPr>
            <p:ph idx="1"/>
          </p:nvPr>
        </p:nvSpPr>
        <p:spPr>
          <a:xfrm>
            <a:off x="457200" y="1524000"/>
            <a:ext cx="8229600" cy="4530725"/>
          </a:xfrm>
        </p:spPr>
        <p:txBody>
          <a:bodyPr rtlCol="0">
            <a:normAutofit/>
          </a:bodyPr>
          <a:lstStyle/>
          <a:p>
            <a:pPr>
              <a:defRPr/>
            </a:pPr>
            <a:r>
              <a:rPr lang="fr-CA" dirty="0"/>
              <a:t>L’idée de base, couverte ici, est que étant donné un problème P, on peut relaxer le problème pour définir une fonction heuristique pour une recherche dans un espace d’états.</a:t>
            </a:r>
          </a:p>
          <a:p>
            <a:pPr>
              <a:defRPr/>
            </a:pPr>
            <a:endParaRPr lang="fr-CA" dirty="0"/>
          </a:p>
          <a:p>
            <a:pPr>
              <a:defRPr/>
            </a:pPr>
            <a:r>
              <a:rPr lang="fr-CA" dirty="0"/>
              <a:t>Le graphe de planification est un des concepts de base utilisé pour relaxer un problème.</a:t>
            </a:r>
          </a:p>
          <a:p>
            <a:pPr>
              <a:defRPr/>
            </a:pPr>
            <a:endParaRPr lang="fr-CA" dirty="0"/>
          </a:p>
          <a:p>
            <a:pPr lvl="1">
              <a:defRPr/>
            </a:pPr>
            <a:r>
              <a:rPr lang="fr-CA" dirty="0"/>
              <a:t>Vous devez être capable d’expliquer comment une heuristique est définie à partir d’un graphe de planification relaxé en ignorant les </a:t>
            </a:r>
            <a:r>
              <a:rPr lang="fr-CA" i="1" dirty="0" err="1"/>
              <a:t>delete-lists</a:t>
            </a:r>
            <a:r>
              <a:rPr lang="fr-CA" dirty="0"/>
              <a:t>.</a:t>
            </a:r>
          </a:p>
          <a:p>
            <a:pPr marL="457200" lvl="1" indent="0">
              <a:buNone/>
              <a:defRPr/>
            </a:pPr>
            <a:endParaRPr lang="fr-CA" dirty="0"/>
          </a:p>
          <a:p>
            <a:pPr>
              <a:defRPr/>
            </a:pPr>
            <a:r>
              <a:rPr lang="fr-CA" dirty="0"/>
              <a:t>Les approches récentes, non couvertes ici, vont au-delà en exploitant la structure du problème (exemple, les balises) et en utilisant de nouveaux algorithmes de recherche (exemple, </a:t>
            </a:r>
            <a:r>
              <a:rPr lang="fr-CA" i="1" dirty="0" err="1"/>
              <a:t>Enfonced</a:t>
            </a:r>
            <a:r>
              <a:rPr lang="fr-CA" i="1" dirty="0"/>
              <a:t> Hill </a:t>
            </a:r>
            <a:r>
              <a:rPr lang="fr-CA" i="1" dirty="0" err="1"/>
              <a:t>Climbing</a:t>
            </a:r>
            <a:r>
              <a:rPr lang="fr-CA" dirty="0"/>
              <a:t>).</a:t>
            </a:r>
          </a:p>
          <a:p>
            <a:pPr marL="0" indent="0" eaLnBrk="1" fontAlgn="auto" hangingPunct="1">
              <a:spcAft>
                <a:spcPts val="0"/>
              </a:spcAft>
              <a:buFont typeface="Arial" pitchFamily="34" charset="0"/>
              <a:buNone/>
              <a:defRPr/>
            </a:pPr>
            <a:endParaRPr lang="fr-CA" dirty="0"/>
          </a:p>
          <a:p>
            <a:pPr eaLnBrk="1" fontAlgn="auto" hangingPunct="1">
              <a:spcAft>
                <a:spcPts val="0"/>
              </a:spcAft>
              <a:buFont typeface="Wingdings" pitchFamily="2" charset="2"/>
              <a:buNone/>
              <a:defRPr/>
            </a:pPr>
            <a:endParaRPr lang="fr-CA" dirty="0"/>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0520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229600" cy="1143000"/>
          </a:xfrm>
        </p:spPr>
        <p:txBody>
          <a:bodyPr/>
          <a:lstStyle/>
          <a:p>
            <a:pPr eaLnBrk="1" hangingPunct="1"/>
            <a:r>
              <a:rPr lang="fr-CA" altLang="en-US" dirty="0"/>
              <a:t>Vous devriez être capable de …</a:t>
            </a:r>
            <a:endParaRPr lang="fr-CA" altLang="en-US" sz="3200" b="1" dirty="0">
              <a:solidFill>
                <a:schemeClr val="tx2"/>
              </a:solidFill>
            </a:endParaRPr>
          </a:p>
        </p:txBody>
      </p:sp>
      <p:sp>
        <p:nvSpPr>
          <p:cNvPr id="5123" name="Rectangle 3"/>
          <p:cNvSpPr>
            <a:spLocks noGrp="1" noChangeArrowheads="1"/>
          </p:cNvSpPr>
          <p:nvPr>
            <p:ph idx="1"/>
          </p:nvPr>
        </p:nvSpPr>
        <p:spPr>
          <a:xfrm>
            <a:off x="457200" y="1524000"/>
            <a:ext cx="8229600" cy="4530725"/>
          </a:xfrm>
        </p:spPr>
        <p:txBody>
          <a:bodyPr rtlCol="0">
            <a:normAutofit/>
          </a:bodyPr>
          <a:lstStyle/>
          <a:p>
            <a:pPr>
              <a:defRPr/>
            </a:pPr>
            <a:r>
              <a:rPr lang="fr-CA" dirty="0"/>
              <a:t>Définir ce qu’un graphe de planification</a:t>
            </a:r>
          </a:p>
          <a:p>
            <a:pPr>
              <a:defRPr/>
            </a:pPr>
            <a:endParaRPr lang="fr-CA" dirty="0"/>
          </a:p>
          <a:p>
            <a:pPr>
              <a:defRPr/>
            </a:pPr>
            <a:r>
              <a:rPr lang="fr-CA" dirty="0"/>
              <a:t>Décrire le graphe de planification pour un problème donné</a:t>
            </a:r>
          </a:p>
          <a:p>
            <a:pPr>
              <a:defRPr/>
            </a:pPr>
            <a:endParaRPr lang="fr-CA" dirty="0"/>
          </a:p>
          <a:p>
            <a:pPr>
              <a:defRPr/>
            </a:pPr>
            <a:r>
              <a:rPr lang="fr-CA" dirty="0"/>
              <a:t>Expliquer comment une plan est généré à partir d’un graphe de planification</a:t>
            </a:r>
          </a:p>
          <a:p>
            <a:pPr>
              <a:defRPr/>
            </a:pPr>
            <a:endParaRPr lang="fr-CA" dirty="0"/>
          </a:p>
          <a:p>
            <a:pPr>
              <a:defRPr/>
            </a:pPr>
            <a:r>
              <a:rPr lang="fr-CA" dirty="0"/>
              <a:t>Expliquer comme est heuristique pour une recherche dans un espace d’états est défini à partir d’un graphe de planification relaxé en ignorant les </a:t>
            </a:r>
            <a:r>
              <a:rPr lang="fr-CA" i="1" dirty="0" err="1"/>
              <a:t>delete-lists</a:t>
            </a:r>
            <a:r>
              <a:rPr lang="fr-CA" dirty="0"/>
              <a:t>.</a:t>
            </a:r>
          </a:p>
          <a:p>
            <a:pPr marL="457200" lvl="1" indent="0">
              <a:buNone/>
              <a:defRPr/>
            </a:pPr>
            <a:endParaRPr lang="fr-CA" dirty="0"/>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1370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Rappel</a:t>
            </a:r>
          </a:p>
        </p:txBody>
      </p:sp>
      <p:sp>
        <p:nvSpPr>
          <p:cNvPr id="3" name="Text Placeholder 2"/>
          <p:cNvSpPr>
            <a:spLocks noGrp="1"/>
          </p:cNvSpPr>
          <p:nvPr>
            <p:ph type="body" idx="1"/>
          </p:nvPr>
        </p:nvSpPr>
        <p:spPr/>
        <p:txBody>
          <a:bodyPr/>
          <a:lstStyle/>
          <a:p>
            <a:r>
              <a:rPr lang="en-CA" dirty="0" err="1"/>
              <a:t>Modèle</a:t>
            </a:r>
            <a:r>
              <a:rPr lang="en-CA" dirty="0"/>
              <a:t> STRIPS </a:t>
            </a:r>
            <a:r>
              <a:rPr lang="en-CA" dirty="0" err="1"/>
              <a:t>ou</a:t>
            </a:r>
            <a:r>
              <a:rPr lang="en-CA" dirty="0"/>
              <a:t> PDDL</a:t>
            </a:r>
          </a:p>
        </p:txBody>
      </p:sp>
      <p:sp>
        <p:nvSpPr>
          <p:cNvPr id="4" name="Date Placeholder 3"/>
          <p:cNvSpPr>
            <a:spLocks noGrp="1"/>
          </p:cNvSpPr>
          <p:nvPr>
            <p:ph type="dt" sz="half" idx="10"/>
          </p:nvPr>
        </p:nvSpPr>
        <p:spPr/>
        <p:txBody>
          <a:bodyPr/>
          <a:lstStyle/>
          <a:p>
            <a:r>
              <a:rPr lang="fr-FR"/>
              <a:t>IFT608/IFT702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2821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Langage PDDL</a:t>
            </a:r>
          </a:p>
        </p:txBody>
      </p:sp>
      <p:sp>
        <p:nvSpPr>
          <p:cNvPr id="5123" name="Rectangle 3"/>
          <p:cNvSpPr>
            <a:spLocks noGrp="1" noChangeArrowheads="1"/>
          </p:cNvSpPr>
          <p:nvPr>
            <p:ph idx="1"/>
          </p:nvPr>
        </p:nvSpPr>
        <p:spPr>
          <a:xfrm>
            <a:off x="428625" y="1214438"/>
            <a:ext cx="8258176" cy="5262562"/>
          </a:xfrm>
        </p:spPr>
        <p:txBody>
          <a:bodyPr rtlCol="0">
            <a:normAutofit/>
          </a:bodyPr>
          <a:lstStyle/>
          <a:p>
            <a:pPr eaLnBrk="1" fontAlgn="auto" hangingPunct="1">
              <a:spcAft>
                <a:spcPts val="0"/>
              </a:spcAft>
              <a:buFont typeface="Arial" pitchFamily="34" charset="0"/>
              <a:buChar char="•"/>
              <a:defRPr/>
            </a:pPr>
            <a:r>
              <a:rPr lang="fr-CA" sz="2200" dirty="0"/>
              <a:t>Un </a:t>
            </a:r>
            <a:r>
              <a:rPr lang="fr-CA" sz="2200" b="1" dirty="0"/>
              <a:t>problème</a:t>
            </a:r>
            <a:r>
              <a:rPr lang="fr-CA" sz="2200" dirty="0"/>
              <a:t> dans le langage PDDL est un </a:t>
            </a:r>
            <a:r>
              <a:rPr lang="fr-CA" sz="2200" dirty="0" err="1"/>
              <a:t>tuple</a:t>
            </a:r>
            <a:r>
              <a:rPr lang="fr-CA" sz="2200" dirty="0"/>
              <a:t> </a:t>
            </a:r>
            <a:r>
              <a:rPr lang="fr-CA" sz="2200" i="1" dirty="0"/>
              <a:t>P= (F, O, I, G)</a:t>
            </a:r>
          </a:p>
          <a:p>
            <a:pPr lvl="1">
              <a:buFont typeface="Arial" pitchFamily="34" charset="0"/>
              <a:buChar char="•"/>
              <a:defRPr/>
            </a:pPr>
            <a:r>
              <a:rPr lang="fr-CA" sz="2200" i="1" dirty="0"/>
              <a:t>F </a:t>
            </a:r>
            <a:r>
              <a:rPr lang="fr-CA" sz="2200" dirty="0"/>
              <a:t>est un ensemble de propositions </a:t>
            </a:r>
            <a:r>
              <a:rPr lang="fr-CA" sz="2200" i="1" dirty="0"/>
              <a:t>(variables </a:t>
            </a:r>
            <a:r>
              <a:rPr lang="fr-CA" sz="2200" i="1" dirty="0" err="1"/>
              <a:t>booléenes</a:t>
            </a:r>
            <a:r>
              <a:rPr lang="fr-CA" sz="2200" i="1" dirty="0"/>
              <a:t>)</a:t>
            </a:r>
          </a:p>
          <a:p>
            <a:pPr lvl="1">
              <a:buFont typeface="Arial" pitchFamily="34" charset="0"/>
              <a:buChar char="•"/>
              <a:defRPr/>
            </a:pPr>
            <a:r>
              <a:rPr lang="fr-CA" sz="2200" i="1" dirty="0"/>
              <a:t>O </a:t>
            </a:r>
            <a:r>
              <a:rPr lang="fr-CA" sz="2200" dirty="0"/>
              <a:t>est un ensemble d’opérateurs </a:t>
            </a:r>
            <a:r>
              <a:rPr lang="fr-CA" sz="2200" i="1" dirty="0"/>
              <a:t>(actions)</a:t>
            </a:r>
          </a:p>
          <a:p>
            <a:pPr lvl="1">
              <a:buFont typeface="Arial" pitchFamily="34" charset="0"/>
              <a:buChar char="•"/>
              <a:defRPr/>
            </a:pPr>
            <a:r>
              <a:rPr lang="fr-CA" sz="2200" i="1" dirty="0"/>
              <a:t>I </a:t>
            </a:r>
            <a:r>
              <a:rPr lang="fr-CA" sz="2200" i="1" dirty="0">
                <a:sym typeface="Symbol"/>
              </a:rPr>
              <a:t> F </a:t>
            </a:r>
            <a:r>
              <a:rPr lang="fr-CA" sz="2200" dirty="0">
                <a:sym typeface="Symbol"/>
              </a:rPr>
              <a:t>est l’état initial </a:t>
            </a:r>
            <a:r>
              <a:rPr lang="fr-CA" sz="2200" i="1" dirty="0">
                <a:sym typeface="Symbol"/>
              </a:rPr>
              <a:t>(conjonction de faits vrai)</a:t>
            </a:r>
          </a:p>
          <a:p>
            <a:pPr lvl="1">
              <a:buFont typeface="Arial" pitchFamily="34" charset="0"/>
              <a:buChar char="•"/>
              <a:defRPr/>
            </a:pPr>
            <a:r>
              <a:rPr lang="fr-CA" sz="2200" i="1" dirty="0"/>
              <a:t>G </a:t>
            </a:r>
            <a:r>
              <a:rPr lang="fr-CA" sz="2200" i="1" dirty="0">
                <a:sym typeface="Symbol"/>
              </a:rPr>
              <a:t> F </a:t>
            </a:r>
            <a:r>
              <a:rPr lang="fr-CA" sz="2200" dirty="0">
                <a:sym typeface="Symbol"/>
              </a:rPr>
              <a:t>est le but </a:t>
            </a:r>
            <a:r>
              <a:rPr lang="fr-CA" sz="2200" i="1" dirty="0">
                <a:sym typeface="Symbol"/>
              </a:rPr>
              <a:t>(conjonction de fait à rendre vrai)</a:t>
            </a:r>
            <a:endParaRPr lang="fr-CA" sz="2200" i="1" dirty="0"/>
          </a:p>
          <a:p>
            <a:pPr marL="0" indent="0" eaLnBrk="1" fontAlgn="auto" hangingPunct="1">
              <a:spcAft>
                <a:spcPts val="0"/>
              </a:spcAft>
              <a:buNone/>
              <a:defRPr/>
            </a:pPr>
            <a:endParaRPr lang="fr-CA" sz="2200" dirty="0"/>
          </a:p>
          <a:p>
            <a:pPr>
              <a:defRPr/>
            </a:pPr>
            <a:r>
              <a:rPr lang="fr-CA" sz="2200" dirty="0"/>
              <a:t>Des </a:t>
            </a:r>
            <a:r>
              <a:rPr lang="fr-CA" sz="2200" b="1" dirty="0"/>
              <a:t>opérateurs PDDL</a:t>
            </a:r>
            <a:r>
              <a:rPr lang="fr-CA" sz="2200" dirty="0"/>
              <a:t> o </a:t>
            </a:r>
            <a:r>
              <a:rPr lang="fr-CA" sz="2200" i="1" dirty="0">
                <a:sym typeface="Symbol"/>
              </a:rPr>
              <a:t></a:t>
            </a:r>
            <a:r>
              <a:rPr lang="en-CA" sz="2200" dirty="0">
                <a:latin typeface="Times New Roman"/>
                <a:cs typeface="Times New Roman"/>
              </a:rPr>
              <a:t> O </a:t>
            </a:r>
            <a:r>
              <a:rPr lang="en-CA" sz="2200" dirty="0" err="1">
                <a:latin typeface="Times New Roman"/>
                <a:cs typeface="Times New Roman"/>
              </a:rPr>
              <a:t>représentés</a:t>
            </a:r>
            <a:r>
              <a:rPr lang="en-CA" sz="2200" dirty="0">
                <a:latin typeface="Times New Roman"/>
                <a:cs typeface="Times New Roman"/>
              </a:rPr>
              <a:t>  par:</a:t>
            </a:r>
            <a:endParaRPr lang="fr-CA" sz="2200" dirty="0"/>
          </a:p>
          <a:p>
            <a:pPr lvl="1">
              <a:defRPr/>
            </a:pPr>
            <a:r>
              <a:rPr lang="fr-CA" sz="2200" dirty="0"/>
              <a:t>La liste des préconditions  </a:t>
            </a:r>
            <a:r>
              <a:rPr lang="fr-CA" sz="2200" i="1" dirty="0" err="1"/>
              <a:t>Pre</a:t>
            </a:r>
            <a:r>
              <a:rPr lang="fr-CA" sz="2200" i="1" dirty="0"/>
              <a:t>(o) ) </a:t>
            </a:r>
            <a:r>
              <a:rPr lang="fr-CA" sz="2200" i="1" dirty="0">
                <a:sym typeface="Symbol"/>
              </a:rPr>
              <a:t> F</a:t>
            </a:r>
          </a:p>
          <a:p>
            <a:pPr lvl="1">
              <a:defRPr/>
            </a:pPr>
            <a:r>
              <a:rPr lang="fr-CA" sz="2200" dirty="0"/>
              <a:t>La liste   des effets positifs </a:t>
            </a:r>
            <a:r>
              <a:rPr lang="fr-CA" sz="2200" i="1" dirty="0" err="1"/>
              <a:t>Add</a:t>
            </a:r>
            <a:r>
              <a:rPr lang="fr-CA" sz="2200" i="1" dirty="0"/>
              <a:t>(o) </a:t>
            </a:r>
            <a:r>
              <a:rPr lang="fr-CA" sz="2200" i="1" dirty="0">
                <a:sym typeface="Symbol"/>
              </a:rPr>
              <a:t> F</a:t>
            </a:r>
          </a:p>
          <a:p>
            <a:pPr lvl="1">
              <a:defRPr/>
            </a:pPr>
            <a:r>
              <a:rPr lang="fr-CA" sz="2200" dirty="0">
                <a:sym typeface="Symbol"/>
              </a:rPr>
              <a:t>La liste des effets négatifs </a:t>
            </a:r>
            <a:r>
              <a:rPr lang="fr-CA" sz="2200" i="1" dirty="0">
                <a:sym typeface="Symbol"/>
              </a:rPr>
              <a:t>Del(o)  F</a:t>
            </a:r>
          </a:p>
          <a:p>
            <a:pPr lvl="1">
              <a:defRPr/>
            </a:pPr>
            <a:r>
              <a:rPr lang="fr-CA" sz="2200" dirty="0">
                <a:sym typeface="Symbol"/>
              </a:rPr>
              <a:t>Optionnellement, la durée et le coût de l’action</a:t>
            </a:r>
            <a:r>
              <a:rPr lang="fr-CA" sz="2200" i="1" dirty="0">
                <a:sym typeface="Symbol"/>
              </a:rPr>
              <a:t>.</a:t>
            </a: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3524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Transformation – Du langage au modèle</a:t>
            </a:r>
          </a:p>
        </p:txBody>
      </p:sp>
      <p:sp>
        <p:nvSpPr>
          <p:cNvPr id="5123" name="Rectangle 3"/>
          <p:cNvSpPr>
            <a:spLocks noGrp="1" noChangeArrowheads="1"/>
          </p:cNvSpPr>
          <p:nvPr>
            <p:ph idx="1"/>
          </p:nvPr>
        </p:nvSpPr>
        <p:spPr>
          <a:xfrm>
            <a:off x="428625" y="1214438"/>
            <a:ext cx="8258176" cy="5262562"/>
          </a:xfrm>
        </p:spPr>
        <p:txBody>
          <a:bodyPr rtlCol="0">
            <a:normAutofit/>
          </a:bodyPr>
          <a:lstStyle/>
          <a:p>
            <a:pPr>
              <a:defRPr/>
            </a:pPr>
            <a:r>
              <a:rPr lang="fr-CA" dirty="0"/>
              <a:t>Un </a:t>
            </a:r>
            <a:r>
              <a:rPr lang="fr-CA" b="1" dirty="0"/>
              <a:t>problème</a:t>
            </a:r>
            <a:r>
              <a:rPr lang="fr-CA" dirty="0"/>
              <a:t> </a:t>
            </a:r>
            <a:r>
              <a:rPr lang="fr-CA" b="1" dirty="0"/>
              <a:t>  </a:t>
            </a:r>
            <a:r>
              <a:rPr lang="fr-CA" i="1" dirty="0"/>
              <a:t>P =(F,O,I,G) </a:t>
            </a:r>
            <a:r>
              <a:rPr lang="fr-CA" dirty="0"/>
              <a:t>détermine un </a:t>
            </a:r>
            <a:r>
              <a:rPr lang="fr-CA" b="1" dirty="0"/>
              <a:t>modèle d’états </a:t>
            </a:r>
            <a:r>
              <a:rPr lang="fr-CA" i="1" dirty="0"/>
              <a:t>S(P)  (</a:t>
            </a:r>
            <a:r>
              <a:rPr lang="fr-CA" dirty="0"/>
              <a:t>avec des transitions entre les états ) tel que:</a:t>
            </a:r>
            <a:endParaRPr lang="fr-CA" i="1" dirty="0"/>
          </a:p>
          <a:p>
            <a:pPr lvl="1">
              <a:buFont typeface="Arial" pitchFamily="34" charset="0"/>
              <a:buChar char="•"/>
              <a:defRPr/>
            </a:pPr>
            <a:r>
              <a:rPr lang="fr-CA" sz="2000" dirty="0"/>
              <a:t>Les états  </a:t>
            </a:r>
            <a:r>
              <a:rPr lang="fr-CA" sz="2000" i="1" dirty="0"/>
              <a:t>s </a:t>
            </a:r>
            <a:r>
              <a:rPr lang="fr-CA" sz="2000" i="1" dirty="0">
                <a:sym typeface="Symbol"/>
              </a:rPr>
              <a:t></a:t>
            </a:r>
            <a:r>
              <a:rPr lang="fr-CA" sz="2000" i="1" dirty="0"/>
              <a:t> S </a:t>
            </a:r>
            <a:r>
              <a:rPr lang="fr-CA" sz="2000" dirty="0"/>
              <a:t>sont des ensembles de propositions de </a:t>
            </a:r>
            <a:r>
              <a:rPr lang="fr-CA" sz="2000" i="1" dirty="0"/>
              <a:t>F</a:t>
            </a:r>
          </a:p>
          <a:p>
            <a:pPr lvl="1">
              <a:buFont typeface="Arial" pitchFamily="34" charset="0"/>
              <a:buChar char="•"/>
              <a:defRPr/>
            </a:pPr>
            <a:r>
              <a:rPr lang="fr-CA" sz="2000" dirty="0"/>
              <a:t>Les états buts </a:t>
            </a:r>
            <a:r>
              <a:rPr lang="fr-CA" sz="2000" i="1" dirty="0"/>
              <a:t>s</a:t>
            </a:r>
            <a:r>
              <a:rPr lang="fr-CA" sz="2000" dirty="0"/>
              <a:t> sont tel que G</a:t>
            </a:r>
            <a:r>
              <a:rPr lang="fr-CA" sz="2000" dirty="0">
                <a:sym typeface="Symbol"/>
              </a:rPr>
              <a:t></a:t>
            </a:r>
            <a:r>
              <a:rPr lang="fr-CA" sz="2000" dirty="0"/>
              <a:t> </a:t>
            </a:r>
            <a:r>
              <a:rPr lang="fr-CA" sz="2000" i="1" dirty="0"/>
              <a:t>s</a:t>
            </a:r>
          </a:p>
          <a:p>
            <a:pPr lvl="1">
              <a:buFont typeface="Arial" pitchFamily="34" charset="0"/>
              <a:buChar char="•"/>
              <a:defRPr/>
            </a:pPr>
            <a:r>
              <a:rPr lang="fr-CA" sz="2000" i="1" dirty="0"/>
              <a:t> </a:t>
            </a:r>
            <a:r>
              <a:rPr lang="fr-CA" sz="2000" dirty="0"/>
              <a:t>Les actions a </a:t>
            </a:r>
            <a:r>
              <a:rPr lang="fr-CA" sz="2000" i="1" dirty="0">
                <a:sym typeface="Symbol"/>
              </a:rPr>
              <a:t> A(s) sont des opérateurs tel que </a:t>
            </a:r>
            <a:r>
              <a:rPr lang="fr-CA" sz="2000" i="1" dirty="0" err="1">
                <a:sym typeface="Symbol"/>
              </a:rPr>
              <a:t>Pre</a:t>
            </a:r>
            <a:r>
              <a:rPr lang="fr-CA" sz="2000" i="1" dirty="0">
                <a:sym typeface="Symbol"/>
              </a:rPr>
              <a:t>(a)</a:t>
            </a:r>
            <a:r>
              <a:rPr lang="fr-CA" sz="2000" i="1" dirty="0"/>
              <a:t> </a:t>
            </a:r>
            <a:r>
              <a:rPr lang="fr-CA" sz="2000" i="1" dirty="0">
                <a:sym typeface="Symbol"/>
              </a:rPr>
              <a:t>  s </a:t>
            </a:r>
          </a:p>
          <a:p>
            <a:pPr lvl="1">
              <a:buFont typeface="Arial" pitchFamily="34" charset="0"/>
              <a:buChar char="•"/>
              <a:defRPr/>
            </a:pPr>
            <a:r>
              <a:rPr lang="fr-CA" sz="2000" dirty="0">
                <a:sym typeface="Symbol"/>
              </a:rPr>
              <a:t>L’état successeur est s’ = S- Del(a) + </a:t>
            </a:r>
            <a:r>
              <a:rPr lang="fr-CA" sz="2000" dirty="0" err="1">
                <a:sym typeface="Symbol"/>
              </a:rPr>
              <a:t>Add</a:t>
            </a:r>
            <a:r>
              <a:rPr lang="fr-CA" sz="2000" dirty="0">
                <a:sym typeface="Symbol"/>
              </a:rPr>
              <a:t>(a) </a:t>
            </a:r>
          </a:p>
          <a:p>
            <a:pPr lvl="1">
              <a:buFont typeface="Arial" pitchFamily="34" charset="0"/>
              <a:buChar char="•"/>
              <a:defRPr/>
            </a:pPr>
            <a:r>
              <a:rPr lang="fr-CA" sz="2000" dirty="0"/>
              <a:t>Par défaut les coûts </a:t>
            </a:r>
            <a:r>
              <a:rPr lang="fr-CA" sz="2000" i="1" dirty="0"/>
              <a:t>c(</a:t>
            </a:r>
            <a:r>
              <a:rPr lang="fr-CA" sz="2000" i="1" dirty="0" err="1"/>
              <a:t>a,s</a:t>
            </a:r>
            <a:r>
              <a:rPr lang="fr-CA" sz="2000" i="1" dirty="0"/>
              <a:t>) </a:t>
            </a:r>
            <a:r>
              <a:rPr lang="fr-CA" sz="2000" dirty="0"/>
              <a:t>sont tous égaux à </a:t>
            </a:r>
            <a:r>
              <a:rPr lang="fr-CA" sz="2000" i="1" dirty="0"/>
              <a:t>1.</a:t>
            </a:r>
          </a:p>
          <a:p>
            <a:pPr lvl="1">
              <a:buFont typeface="Arial" pitchFamily="34" charset="0"/>
              <a:buChar char="•"/>
              <a:defRPr/>
            </a:pPr>
            <a:r>
              <a:rPr lang="fr-CA" sz="2000" dirty="0"/>
              <a:t>Par défaut les durées </a:t>
            </a:r>
            <a:r>
              <a:rPr lang="fr-CA" sz="2000" i="1" dirty="0"/>
              <a:t>d(</a:t>
            </a:r>
            <a:r>
              <a:rPr lang="fr-CA" sz="2000" i="1" dirty="0" err="1"/>
              <a:t>a,s</a:t>
            </a:r>
            <a:r>
              <a:rPr lang="fr-CA" sz="2000" i="1" dirty="0"/>
              <a:t>) </a:t>
            </a:r>
            <a:r>
              <a:rPr lang="fr-CA" sz="2000" dirty="0"/>
              <a:t>sont tous égaux à </a:t>
            </a:r>
            <a:r>
              <a:rPr lang="fr-CA" sz="2000" i="1" dirty="0"/>
              <a:t>1.</a:t>
            </a:r>
          </a:p>
          <a:p>
            <a:pPr marL="0" indent="0" eaLnBrk="1" fontAlgn="auto" hangingPunct="1">
              <a:spcAft>
                <a:spcPts val="0"/>
              </a:spcAft>
              <a:buNone/>
              <a:defRPr/>
            </a:pPr>
            <a:endParaRPr lang="fr-CA" dirty="0"/>
          </a:p>
          <a:p>
            <a:pPr>
              <a:defRPr/>
            </a:pPr>
            <a:r>
              <a:rPr lang="en-CA" dirty="0"/>
              <a:t>La </a:t>
            </a:r>
            <a:r>
              <a:rPr lang="en-CA" b="1" dirty="0"/>
              <a:t>solution</a:t>
            </a:r>
            <a:r>
              <a:rPr lang="en-CA" dirty="0"/>
              <a:t> (</a:t>
            </a:r>
            <a:r>
              <a:rPr lang="en-CA" dirty="0" err="1"/>
              <a:t>optimale</a:t>
            </a:r>
            <a:r>
              <a:rPr lang="en-CA" dirty="0"/>
              <a:t>) de </a:t>
            </a:r>
            <a:r>
              <a:rPr lang="en-CA" i="1" dirty="0"/>
              <a:t>P</a:t>
            </a:r>
            <a:r>
              <a:rPr lang="en-CA" dirty="0"/>
              <a:t> </a:t>
            </a:r>
            <a:r>
              <a:rPr lang="en-CA" dirty="0" err="1"/>
              <a:t>est</a:t>
            </a:r>
            <a:r>
              <a:rPr lang="en-CA" dirty="0"/>
              <a:t> la </a:t>
            </a:r>
            <a:r>
              <a:rPr lang="en-CA" b="1" dirty="0"/>
              <a:t>solution </a:t>
            </a:r>
            <a:r>
              <a:rPr lang="en-CA" dirty="0"/>
              <a:t>(</a:t>
            </a:r>
            <a:r>
              <a:rPr lang="en-CA" dirty="0" err="1"/>
              <a:t>optimale</a:t>
            </a:r>
            <a:r>
              <a:rPr lang="en-CA" dirty="0"/>
              <a:t>) de </a:t>
            </a:r>
            <a:r>
              <a:rPr lang="en-CA" i="1" dirty="0"/>
              <a:t>S(P)</a:t>
            </a:r>
          </a:p>
          <a:p>
            <a:pPr>
              <a:defRPr/>
            </a:pPr>
            <a:r>
              <a:rPr lang="en-CA" dirty="0" err="1">
                <a:sym typeface="Symbol"/>
              </a:rPr>
              <a:t>Plusieurs</a:t>
            </a:r>
            <a:r>
              <a:rPr lang="en-CA" dirty="0">
                <a:sym typeface="Symbol"/>
              </a:rPr>
              <a:t> </a:t>
            </a:r>
            <a:r>
              <a:rPr lang="en-CA" b="1" dirty="0">
                <a:sym typeface="Symbol"/>
              </a:rPr>
              <a:t>aspects</a:t>
            </a:r>
            <a:r>
              <a:rPr lang="en-CA" dirty="0">
                <a:sym typeface="Symbol"/>
              </a:rPr>
              <a:t> de PDDL et </a:t>
            </a:r>
            <a:r>
              <a:rPr lang="en-CA" dirty="0" err="1">
                <a:sym typeface="Symbol"/>
              </a:rPr>
              <a:t>ses</a:t>
            </a:r>
            <a:r>
              <a:rPr lang="en-CA" dirty="0">
                <a:sym typeface="Symbol"/>
              </a:rPr>
              <a:t> extensions</a:t>
            </a:r>
            <a:r>
              <a:rPr lang="en-CA" i="1" dirty="0">
                <a:sym typeface="Symbol"/>
              </a:rPr>
              <a:t> :</a:t>
            </a:r>
          </a:p>
          <a:p>
            <a:pPr lvl="1">
              <a:defRPr/>
            </a:pPr>
            <a:r>
              <a:rPr lang="en-CA" sz="2000" dirty="0">
                <a:sym typeface="Symbol"/>
              </a:rPr>
              <a:t>Patrons </a:t>
            </a:r>
            <a:r>
              <a:rPr lang="en-CA" sz="2000" dirty="0" err="1">
                <a:sym typeface="Symbol"/>
              </a:rPr>
              <a:t>d’actions</a:t>
            </a:r>
            <a:endParaRPr lang="en-CA" sz="2000" dirty="0">
              <a:sym typeface="Symbol"/>
            </a:endParaRPr>
          </a:p>
          <a:p>
            <a:pPr lvl="1">
              <a:defRPr/>
            </a:pPr>
            <a:r>
              <a:rPr lang="en-CA" sz="2000" dirty="0">
                <a:sym typeface="Symbol"/>
              </a:rPr>
              <a:t>Actions </a:t>
            </a:r>
            <a:r>
              <a:rPr lang="en-CA" sz="2000" dirty="0" err="1">
                <a:sym typeface="Symbol"/>
              </a:rPr>
              <a:t>conditionnelles</a:t>
            </a:r>
            <a:endParaRPr lang="en-CA" sz="2000" dirty="0">
              <a:sym typeface="Symbol"/>
            </a:endParaRPr>
          </a:p>
          <a:p>
            <a:pPr lvl="1">
              <a:defRPr/>
            </a:pPr>
            <a:r>
              <a:rPr lang="en-CA" sz="2000" dirty="0">
                <a:sym typeface="Symbol"/>
              </a:rPr>
              <a:t>Actions non-</a:t>
            </a:r>
            <a:r>
              <a:rPr lang="en-CA" sz="2000" dirty="0" err="1">
                <a:sym typeface="Symbol"/>
              </a:rPr>
              <a:t>déterministes</a:t>
            </a:r>
            <a:r>
              <a:rPr lang="en-CA" sz="2000" dirty="0">
                <a:sym typeface="Symbol"/>
              </a:rPr>
              <a:t> </a:t>
            </a:r>
            <a:r>
              <a:rPr lang="en-CA" sz="2000" dirty="0" err="1">
                <a:sym typeface="Symbol"/>
              </a:rPr>
              <a:t>ou</a:t>
            </a:r>
            <a:r>
              <a:rPr lang="en-CA" sz="2000" dirty="0">
                <a:sym typeface="Symbol"/>
              </a:rPr>
              <a:t> </a:t>
            </a:r>
            <a:r>
              <a:rPr lang="en-CA" sz="2000" dirty="0" err="1">
                <a:sym typeface="Symbol"/>
              </a:rPr>
              <a:t>probabilistes</a:t>
            </a:r>
            <a:endParaRPr lang="fr-CA" sz="2000" dirty="0">
              <a:sym typeface="Symbol"/>
            </a:endParaRP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3476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Comment résoudre un modèle PDDL</a:t>
            </a:r>
          </a:p>
        </p:txBody>
      </p:sp>
      <p:sp>
        <p:nvSpPr>
          <p:cNvPr id="5123" name="Rectangle 3"/>
          <p:cNvSpPr>
            <a:spLocks noGrp="1" noChangeArrowheads="1"/>
          </p:cNvSpPr>
          <p:nvPr>
            <p:ph idx="1"/>
          </p:nvPr>
        </p:nvSpPr>
        <p:spPr>
          <a:xfrm>
            <a:off x="428625" y="1214438"/>
            <a:ext cx="8258176" cy="5262562"/>
          </a:xfrm>
        </p:spPr>
        <p:txBody>
          <a:bodyPr rtlCol="0">
            <a:normAutofit/>
          </a:bodyPr>
          <a:lstStyle/>
          <a:p>
            <a:pPr>
              <a:defRPr/>
            </a:pPr>
            <a:r>
              <a:rPr lang="fr-CA" dirty="0"/>
              <a:t>Deux approches traditionnelles : </a:t>
            </a:r>
          </a:p>
          <a:p>
            <a:pPr>
              <a:defRPr/>
            </a:pPr>
            <a:endParaRPr lang="fr-CA" dirty="0"/>
          </a:p>
          <a:p>
            <a:pPr lvl="1">
              <a:defRPr/>
            </a:pPr>
            <a:r>
              <a:rPr lang="fr-CA" sz="2000" dirty="0"/>
              <a:t>Exploration de l’espace d’états – que nous avons vu</a:t>
            </a:r>
          </a:p>
          <a:p>
            <a:pPr lvl="1">
              <a:defRPr/>
            </a:pPr>
            <a:r>
              <a:rPr lang="fr-CA" sz="2000" dirty="0"/>
              <a:t>Exploration de l’espace de plans – que nous ne verrons pas</a:t>
            </a:r>
          </a:p>
          <a:p>
            <a:pPr marL="0" indent="0" eaLnBrk="1" fontAlgn="auto" hangingPunct="1">
              <a:spcAft>
                <a:spcPts val="0"/>
              </a:spcAft>
              <a:buNone/>
              <a:defRPr/>
            </a:pPr>
            <a:endParaRPr lang="fr-CA" dirty="0"/>
          </a:p>
          <a:p>
            <a:pPr>
              <a:defRPr/>
            </a:pPr>
            <a:r>
              <a:rPr lang="en-CA" dirty="0" err="1"/>
              <a:t>Deux</a:t>
            </a:r>
            <a:r>
              <a:rPr lang="en-CA" dirty="0"/>
              <a:t> </a:t>
            </a:r>
            <a:r>
              <a:rPr lang="en-CA" dirty="0" err="1"/>
              <a:t>rôles</a:t>
            </a:r>
            <a:r>
              <a:rPr lang="en-CA" dirty="0"/>
              <a:t> </a:t>
            </a:r>
            <a:r>
              <a:rPr lang="en-CA" dirty="0" err="1"/>
              <a:t>joués</a:t>
            </a:r>
            <a:r>
              <a:rPr lang="en-CA" dirty="0"/>
              <a:t> par le </a:t>
            </a:r>
            <a:r>
              <a:rPr lang="en-CA" dirty="0" err="1"/>
              <a:t>langage</a:t>
            </a:r>
            <a:r>
              <a:rPr lang="en-CA" dirty="0"/>
              <a:t> PDDL :</a:t>
            </a:r>
          </a:p>
          <a:p>
            <a:pPr>
              <a:defRPr/>
            </a:pPr>
            <a:endParaRPr lang="en-CA" dirty="0"/>
          </a:p>
          <a:p>
            <a:pPr lvl="1">
              <a:defRPr/>
            </a:pPr>
            <a:r>
              <a:rPr lang="en-CA" sz="2000" dirty="0"/>
              <a:t>Expression concise du </a:t>
            </a:r>
            <a:r>
              <a:rPr lang="en-CA" sz="2000" dirty="0" err="1"/>
              <a:t>modèle</a:t>
            </a:r>
            <a:r>
              <a:rPr lang="en-CA" sz="2000" dirty="0"/>
              <a:t> des actions</a:t>
            </a:r>
          </a:p>
          <a:p>
            <a:pPr lvl="1">
              <a:defRPr/>
            </a:pPr>
            <a:r>
              <a:rPr lang="en-CA" sz="2000" dirty="0"/>
              <a:t>Extraction </a:t>
            </a:r>
            <a:r>
              <a:rPr lang="en-CA" sz="2000" dirty="0" err="1"/>
              <a:t>automatique</a:t>
            </a:r>
            <a:r>
              <a:rPr lang="en-CA" sz="2000" dirty="0"/>
              <a:t> des </a:t>
            </a:r>
            <a:r>
              <a:rPr lang="en-CA" sz="2000" dirty="0" err="1"/>
              <a:t>heuristiques</a:t>
            </a:r>
            <a:endParaRPr lang="en-CA" sz="2000" dirty="0"/>
          </a:p>
          <a:p>
            <a:pPr marL="457200" lvl="1" indent="0">
              <a:buNone/>
              <a:defRPr/>
            </a:pPr>
            <a:endParaRPr lang="en-CA" sz="2000" i="1" dirty="0"/>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3469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IDÉE de Base</a:t>
            </a:r>
          </a:p>
        </p:txBody>
      </p:sp>
      <p:sp>
        <p:nvSpPr>
          <p:cNvPr id="3" name="Text Placeholder 2"/>
          <p:cNvSpPr>
            <a:spLocks noGrp="1"/>
          </p:cNvSpPr>
          <p:nvPr>
            <p:ph type="body" idx="1"/>
          </p:nvPr>
        </p:nvSpPr>
        <p:spPr/>
        <p:txBody>
          <a:bodyPr/>
          <a:lstStyle/>
          <a:p>
            <a:r>
              <a:rPr lang="en-CA" dirty="0"/>
              <a:t>Extraction </a:t>
            </a:r>
            <a:r>
              <a:rPr lang="en-CA" dirty="0" err="1"/>
              <a:t>d’heuristiques</a:t>
            </a:r>
            <a:r>
              <a:rPr lang="en-CA" dirty="0"/>
              <a:t> à </a:t>
            </a:r>
            <a:r>
              <a:rPr lang="en-CA" dirty="0" err="1"/>
              <a:t>partir</a:t>
            </a:r>
            <a:r>
              <a:rPr lang="en-CA" dirty="0"/>
              <a:t> d’un </a:t>
            </a:r>
            <a:r>
              <a:rPr lang="en-CA" dirty="0" err="1"/>
              <a:t>modèl</a:t>
            </a:r>
            <a:endParaRPr lang="en-CA" dirty="0"/>
          </a:p>
        </p:txBody>
      </p:sp>
      <p:sp>
        <p:nvSpPr>
          <p:cNvPr id="4" name="Date Placeholder 3"/>
          <p:cNvSpPr>
            <a:spLocks noGrp="1"/>
          </p:cNvSpPr>
          <p:nvPr>
            <p:ph type="dt" sz="half" idx="10"/>
          </p:nvPr>
        </p:nvSpPr>
        <p:spPr/>
        <p:txBody>
          <a:bodyPr/>
          <a:lstStyle/>
          <a:p>
            <a:r>
              <a:rPr lang="fr-FR"/>
              <a:t>IFT608/IFT702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6242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sz="3200" b="1" dirty="0">
                <a:solidFill>
                  <a:schemeClr val="tx2"/>
                </a:solidFill>
              </a:rPr>
              <a:t>Extraction d’heuristique à partir d’un modèle</a:t>
            </a:r>
          </a:p>
        </p:txBody>
      </p:sp>
      <p:sp>
        <p:nvSpPr>
          <p:cNvPr id="5123" name="Rectangle 3"/>
          <p:cNvSpPr>
            <a:spLocks noGrp="1" noChangeArrowheads="1"/>
          </p:cNvSpPr>
          <p:nvPr>
            <p:ph idx="1"/>
          </p:nvPr>
        </p:nvSpPr>
        <p:spPr>
          <a:xfrm>
            <a:off x="428625" y="1214438"/>
            <a:ext cx="8258176" cy="5262562"/>
          </a:xfrm>
        </p:spPr>
        <p:txBody>
          <a:bodyPr rtlCol="0">
            <a:normAutofit lnSpcReduction="10000"/>
          </a:bodyPr>
          <a:lstStyle/>
          <a:p>
            <a:pPr>
              <a:defRPr/>
            </a:pPr>
            <a:r>
              <a:rPr lang="fr-CA" dirty="0"/>
              <a:t>Une heuristique peut être </a:t>
            </a:r>
            <a:r>
              <a:rPr lang="fr-CA" b="1" dirty="0"/>
              <a:t>expliquée</a:t>
            </a:r>
            <a:r>
              <a:rPr lang="fr-CA" dirty="0"/>
              <a:t> comme étant une fonction de coût </a:t>
            </a:r>
            <a:r>
              <a:rPr lang="fr-CA" b="1" dirty="0"/>
              <a:t>optimale</a:t>
            </a:r>
            <a:r>
              <a:rPr lang="fr-CA" dirty="0"/>
              <a:t> pour un problème </a:t>
            </a:r>
            <a:r>
              <a:rPr lang="fr-CA" b="1" dirty="0"/>
              <a:t>relaxé </a:t>
            </a:r>
            <a:r>
              <a:rPr lang="fr-CA" dirty="0"/>
              <a:t>(simplifiée) </a:t>
            </a:r>
          </a:p>
          <a:p>
            <a:pPr marL="0" indent="0">
              <a:buNone/>
              <a:defRPr/>
            </a:pPr>
            <a:r>
              <a:rPr lang="fr-CA" dirty="0"/>
              <a:t>     (Minsky 19961; Pearl 1983; Kahneman, 2011).</a:t>
            </a:r>
          </a:p>
          <a:p>
            <a:pPr>
              <a:defRPr/>
            </a:pPr>
            <a:endParaRPr lang="fr-CA" dirty="0"/>
          </a:p>
          <a:p>
            <a:pPr>
              <a:defRPr/>
            </a:pPr>
            <a:r>
              <a:rPr lang="fr-CA" dirty="0"/>
              <a:t>Une façon de relaxer un problème de planification </a:t>
            </a:r>
            <a:r>
              <a:rPr lang="fr-CA" i="1" dirty="0"/>
              <a:t>P</a:t>
            </a:r>
            <a:r>
              <a:rPr lang="fr-CA" dirty="0"/>
              <a:t> est de supprimer les </a:t>
            </a:r>
            <a:r>
              <a:rPr lang="fr-CA" i="1" dirty="0" err="1"/>
              <a:t>delete-lists</a:t>
            </a:r>
            <a:r>
              <a:rPr lang="fr-CA" dirty="0"/>
              <a:t> des modèles d’actions de </a:t>
            </a:r>
            <a:r>
              <a:rPr lang="fr-CA" i="1" dirty="0"/>
              <a:t>P</a:t>
            </a:r>
            <a:r>
              <a:rPr lang="fr-CA" dirty="0"/>
              <a:t>. </a:t>
            </a:r>
          </a:p>
          <a:p>
            <a:pPr>
              <a:defRPr/>
            </a:pPr>
            <a:endParaRPr lang="fr-CA" dirty="0"/>
          </a:p>
          <a:p>
            <a:pPr>
              <a:defRPr/>
            </a:pPr>
            <a:r>
              <a:rPr lang="fr-CA" dirty="0"/>
              <a:t>Le problème ainsi relaxé est noté </a:t>
            </a:r>
            <a:r>
              <a:rPr lang="fr-CA" i="1" dirty="0"/>
              <a:t>P</a:t>
            </a:r>
            <a:r>
              <a:rPr lang="fr-CA" baseline="30000" dirty="0"/>
              <a:t>+</a:t>
            </a:r>
            <a:r>
              <a:rPr lang="fr-CA" dirty="0"/>
              <a:t>.</a:t>
            </a:r>
          </a:p>
          <a:p>
            <a:pPr>
              <a:defRPr/>
            </a:pPr>
            <a:endParaRPr lang="fr-CA" dirty="0">
              <a:sym typeface="Symbol"/>
            </a:endParaRPr>
          </a:p>
          <a:p>
            <a:pPr>
              <a:defRPr/>
            </a:pPr>
            <a:r>
              <a:rPr lang="fr-CA" dirty="0">
                <a:sym typeface="Symbol"/>
              </a:rPr>
              <a:t>Si </a:t>
            </a:r>
            <a:r>
              <a:rPr lang="fr-CA" i="1" dirty="0">
                <a:sym typeface="Symbol"/>
              </a:rPr>
              <a:t>c*(</a:t>
            </a:r>
            <a:r>
              <a:rPr lang="fr-CA" i="1" dirty="0"/>
              <a:t>P</a:t>
            </a:r>
            <a:r>
              <a:rPr lang="fr-CA" i="1" baseline="30000" dirty="0"/>
              <a:t>+</a:t>
            </a:r>
            <a:r>
              <a:rPr lang="fr-CA" i="1" dirty="0">
                <a:sym typeface="Symbol"/>
              </a:rPr>
              <a:t>) </a:t>
            </a:r>
            <a:r>
              <a:rPr lang="fr-CA" dirty="0">
                <a:sym typeface="Symbol"/>
              </a:rPr>
              <a:t>est le coût de la solution optimale de </a:t>
            </a:r>
            <a:r>
              <a:rPr lang="fr-CA" i="1" dirty="0">
                <a:sym typeface="Symbol"/>
              </a:rPr>
              <a:t>P</a:t>
            </a:r>
            <a:r>
              <a:rPr lang="fr-CA" dirty="0">
                <a:sym typeface="Symbol"/>
              </a:rPr>
              <a:t>,  alors </a:t>
            </a:r>
            <a:r>
              <a:rPr lang="fr-CA" i="1" dirty="0">
                <a:sym typeface="Symbol"/>
              </a:rPr>
              <a:t>c*(</a:t>
            </a:r>
            <a:r>
              <a:rPr lang="fr-CA" i="1" dirty="0"/>
              <a:t>P</a:t>
            </a:r>
            <a:r>
              <a:rPr lang="fr-CA" i="1" baseline="30000" dirty="0"/>
              <a:t>+</a:t>
            </a:r>
            <a:r>
              <a:rPr lang="fr-CA" i="1" dirty="0">
                <a:sym typeface="Symbol"/>
              </a:rPr>
              <a:t>) </a:t>
            </a:r>
            <a:r>
              <a:rPr lang="fr-CA" dirty="0">
                <a:sym typeface="Symbol"/>
              </a:rPr>
              <a:t>est une heuristique admissible pour P.</a:t>
            </a:r>
          </a:p>
          <a:p>
            <a:pPr lvl="1">
              <a:defRPr/>
            </a:pPr>
            <a:endParaRPr lang="fr-CA" sz="2000" dirty="0">
              <a:sym typeface="Symbol"/>
            </a:endParaRPr>
          </a:p>
          <a:p>
            <a:pPr lvl="2">
              <a:defRPr/>
            </a:pPr>
            <a:r>
              <a:rPr lang="fr-CA" sz="2000" dirty="0">
                <a:sym typeface="Symbol"/>
              </a:rPr>
              <a:t>Dans un état s,  on peut utiliser </a:t>
            </a:r>
            <a:r>
              <a:rPr lang="fr-CA" sz="2000" i="1" dirty="0">
                <a:sym typeface="Symbol"/>
              </a:rPr>
              <a:t>h(s) = c*(P</a:t>
            </a:r>
            <a:r>
              <a:rPr lang="fr-CA" sz="2000" i="1" baseline="30000" dirty="0"/>
              <a:t>+</a:t>
            </a:r>
            <a:r>
              <a:rPr lang="fr-CA" sz="2000" i="1" dirty="0">
                <a:sym typeface="Symbol"/>
              </a:rPr>
              <a:t>)(s) </a:t>
            </a:r>
            <a:r>
              <a:rPr lang="fr-CA" sz="2000" dirty="0">
                <a:sym typeface="Symbol"/>
              </a:rPr>
              <a:t>(le coût de la solution optimale en partant de l’état initial s).</a:t>
            </a:r>
          </a:p>
          <a:p>
            <a:pPr>
              <a:defRPr/>
            </a:pPr>
            <a:endParaRPr lang="fr-CA" dirty="0">
              <a:sym typeface="Symbol"/>
            </a:endParaRPr>
          </a:p>
          <a:p>
            <a:pPr>
              <a:defRPr/>
            </a:pPr>
            <a:r>
              <a:rPr lang="fr-CA" dirty="0">
                <a:sym typeface="Symbol"/>
              </a:rPr>
              <a:t>Ce genre d’idée est exploitée par  </a:t>
            </a:r>
            <a:r>
              <a:rPr lang="fr-CA" dirty="0">
                <a:sym typeface="Symbol"/>
                <a:hlinkClick r:id="rId3"/>
              </a:rPr>
              <a:t>PlanSyS</a:t>
            </a:r>
            <a:r>
              <a:rPr lang="fr-CA" dirty="0">
                <a:sym typeface="Symbol"/>
              </a:rPr>
              <a:t> (intégré avec ROS) et </a:t>
            </a:r>
            <a:r>
              <a:rPr lang="fr-CA" dirty="0">
                <a:sym typeface="Symbol"/>
                <a:hlinkClick r:id="rId4"/>
              </a:rPr>
              <a:t>FF</a:t>
            </a:r>
            <a:r>
              <a:rPr lang="fr-CA" dirty="0">
                <a:sym typeface="Symbol"/>
              </a:rPr>
              <a:t> </a:t>
            </a:r>
          </a:p>
          <a:p>
            <a:pPr>
              <a:defRPr/>
            </a:pPr>
            <a:endParaRPr lang="fr-CA" dirty="0">
              <a:sym typeface="Symbol"/>
            </a:endParaRPr>
          </a:p>
          <a:p>
            <a:pPr>
              <a:defRPr/>
            </a:pPr>
            <a:endParaRPr lang="fr-CA" dirty="0">
              <a:sym typeface="Symbol"/>
            </a:endParaRPr>
          </a:p>
        </p:txBody>
      </p:sp>
      <p:sp>
        <p:nvSpPr>
          <p:cNvPr id="2" name="Date Placeholder 1"/>
          <p:cNvSpPr>
            <a:spLocks noGrp="1"/>
          </p:cNvSpPr>
          <p:nvPr>
            <p:ph type="dt" sz="half" idx="10"/>
          </p:nvPr>
        </p:nvSpPr>
        <p:spPr/>
        <p:txBody>
          <a:bodyPr/>
          <a:lstStyle/>
          <a:p>
            <a:r>
              <a:rPr lang="fr-FR"/>
              <a:t>IFT608/IFT702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58306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Graphe</a:t>
            </a:r>
            <a:r>
              <a:rPr lang="en-CA" dirty="0"/>
              <a:t> de </a:t>
            </a:r>
            <a:r>
              <a:rPr lang="en-CA" dirty="0" err="1"/>
              <a:t>planification</a:t>
            </a:r>
            <a:endParaRPr lang="en-CA" dirty="0"/>
          </a:p>
        </p:txBody>
      </p:sp>
      <p:sp>
        <p:nvSpPr>
          <p:cNvPr id="3" name="Text Placeholder 2"/>
          <p:cNvSpPr>
            <a:spLocks noGrp="1"/>
          </p:cNvSpPr>
          <p:nvPr>
            <p:ph type="body" idx="1"/>
          </p:nvPr>
        </p:nvSpPr>
        <p:spPr/>
        <p:txBody>
          <a:bodyPr/>
          <a:lstStyle/>
          <a:p>
            <a:r>
              <a:rPr lang="en-CA" dirty="0"/>
              <a:t>Relaxation d’un </a:t>
            </a:r>
            <a:r>
              <a:rPr lang="en-CA" dirty="0" err="1"/>
              <a:t>problème</a:t>
            </a:r>
            <a:r>
              <a:rPr lang="en-CA" dirty="0"/>
              <a:t> de </a:t>
            </a:r>
            <a:r>
              <a:rPr lang="en-CA" dirty="0" err="1"/>
              <a:t>planification</a:t>
            </a:r>
            <a:endParaRPr lang="en-CA" dirty="0"/>
          </a:p>
        </p:txBody>
      </p:sp>
      <p:sp>
        <p:nvSpPr>
          <p:cNvPr id="4" name="Date Placeholder 3"/>
          <p:cNvSpPr>
            <a:spLocks noGrp="1"/>
          </p:cNvSpPr>
          <p:nvPr>
            <p:ph type="dt" sz="half" idx="10"/>
          </p:nvPr>
        </p:nvSpPr>
        <p:spPr/>
        <p:txBody>
          <a:bodyPr/>
          <a:lstStyle/>
          <a:p>
            <a:r>
              <a:rPr lang="fr-FR"/>
              <a:t>IFT608/IFT702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5511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834EDA5B116A4BBED7B1FF9E6A11F9" ma:contentTypeVersion="5" ma:contentTypeDescription="Crée un document." ma:contentTypeScope="" ma:versionID="7af946fd54c560281540ad1d68cbc090">
  <xsd:schema xmlns:xsd="http://www.w3.org/2001/XMLSchema" xmlns:xs="http://www.w3.org/2001/XMLSchema" xmlns:p="http://schemas.microsoft.com/office/2006/metadata/properties" xmlns:ns2="a52e7b51-f1ff-4309-a706-b6eb75fbbce0" xmlns:ns3="e1fec209-7cf4-479f-825c-1adcc9fe396d" targetNamespace="http://schemas.microsoft.com/office/2006/metadata/properties" ma:root="true" ma:fieldsID="c462e4ff6575c25d4c6f95a5627908a5" ns2:_="" ns3:_="">
    <xsd:import namespace="a52e7b51-f1ff-4309-a706-b6eb75fbbce0"/>
    <xsd:import namespace="e1fec209-7cf4-479f-825c-1adcc9fe39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e7b51-f1ff-4309-a706-b6eb75fbbc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fec209-7cf4-479f-825c-1adcc9fe396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2F997D-C5BE-4742-A771-E50C50F66064}">
  <ds:schemaRefs>
    <ds:schemaRef ds:uri="http://schemas.microsoft.com/sharepoint/v3/contenttype/forms"/>
  </ds:schemaRefs>
</ds:datastoreItem>
</file>

<file path=customXml/itemProps2.xml><?xml version="1.0" encoding="utf-8"?>
<ds:datastoreItem xmlns:ds="http://schemas.openxmlformats.org/officeDocument/2006/customXml" ds:itemID="{A42CD64A-B5F3-474E-940E-01AFDBBAC6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e7b51-f1ff-4309-a706-b6eb75fbbce0"/>
    <ds:schemaRef ds:uri="e1fec209-7cf4-479f-825c-1adcc9fe39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959</TotalTime>
  <Words>2812</Words>
  <Application>Microsoft Office PowerPoint</Application>
  <PresentationFormat>On-screen Show (4:3)</PresentationFormat>
  <Paragraphs>387</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Garamond</vt:lpstr>
      <vt:lpstr>Times New Roman</vt:lpstr>
      <vt:lpstr>Webdings</vt:lpstr>
      <vt:lpstr>Wingdings</vt:lpstr>
      <vt:lpstr>Office Theme</vt:lpstr>
      <vt:lpstr>IFT 608 / IFT 702 Planification en intelligence artificielle  Extraction automatique d’heuristiques à partir d’un modèle</vt:lpstr>
      <vt:lpstr>Contenu</vt:lpstr>
      <vt:lpstr>Rappel</vt:lpstr>
      <vt:lpstr>Langage PDDL</vt:lpstr>
      <vt:lpstr>Transformation – Du langage au modèle</vt:lpstr>
      <vt:lpstr>Comment résoudre un modèle PDDL</vt:lpstr>
      <vt:lpstr>IDÉE de Base</vt:lpstr>
      <vt:lpstr>Extraction d’heuristique à partir d’un modèle</vt:lpstr>
      <vt:lpstr>Graphe de planification</vt:lpstr>
      <vt:lpstr>Graphe de planification - Idée</vt:lpstr>
      <vt:lpstr>Graphe de planification – Définition Formelle</vt:lpstr>
      <vt:lpstr>Algorithme de génération du graphe de planification</vt:lpstr>
      <vt:lpstr>Exemple 1 [Russel and Norvig, 2009, Chapître 10]</vt:lpstr>
      <vt:lpstr>Construction de l’ensemble mutex</vt:lpstr>
      <vt:lpstr>Construction de l’ensemble mutex</vt:lpstr>
      <vt:lpstr>Algorithme GRAPHPLAN: AIMA (IFT615) Page 383</vt:lpstr>
      <vt:lpstr>Algorithme Extract Solution</vt:lpstr>
      <vt:lpstr>Exemple 2 [Russel and Norvig, 2009, Chapître 10]</vt:lpstr>
      <vt:lpstr>Exemple 2 [Russel and Norvig, 2009, Chapître 10]</vt:lpstr>
      <vt:lpstr>Extraction d’heuristiques</vt:lpstr>
      <vt:lpstr>Extraction d’heuristiques- Idée</vt:lpstr>
      <vt:lpstr>Formellement</vt:lpstr>
      <vt:lpstr>Au-delà de L’extraction d’heuristiques</vt:lpstr>
      <vt:lpstr>EHC, Actions Utiles, Balises</vt:lpstr>
      <vt:lpstr>Apprentissage d’heuristiques</vt:lpstr>
      <vt:lpstr>Ce qu’il faut retenir</vt:lpstr>
      <vt:lpstr>Vous devriez être capable 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Froduald Kabanza</dc:creator>
  <cp:lastModifiedBy>Froduald Kabanza</cp:lastModifiedBy>
  <cp:revision>106</cp:revision>
  <cp:lastPrinted>2014-01-09T02:21:02Z</cp:lastPrinted>
  <dcterms:created xsi:type="dcterms:W3CDTF">2006-08-16T00:00:00Z</dcterms:created>
  <dcterms:modified xsi:type="dcterms:W3CDTF">2023-03-08T22:42:12Z</dcterms:modified>
</cp:coreProperties>
</file>