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0" autoAdjust="0"/>
    <p:restoredTop sz="94660"/>
  </p:normalViewPr>
  <p:slideViewPr>
    <p:cSldViewPr snapToGrid="0">
      <p:cViewPr varScale="1">
        <p:scale>
          <a:sx n="67" d="100"/>
          <a:sy n="67" d="100"/>
        </p:scale>
        <p:origin x="4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nnection.erau.edu/organization/americaninstituteofaeronauticsandastronau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201708301154.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uvsi.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Professional Societies &amp;Ethics</a:t>
            </a:r>
          </a:p>
        </p:txBody>
      </p:sp>
      <p:sp>
        <p:nvSpPr>
          <p:cNvPr id="3" name="Subtitle 2"/>
          <p:cNvSpPr>
            <a:spLocks noGrp="1"/>
          </p:cNvSpPr>
          <p:nvPr>
            <p:ph type="subTitle" idx="1"/>
          </p:nvPr>
        </p:nvSpPr>
        <p:spPr/>
        <p:txBody>
          <a:bodyPr/>
          <a:lstStyle/>
          <a:p>
            <a:r>
              <a:rPr lang="en-US" dirty="0"/>
              <a:t>Aug-30-2017 </a:t>
            </a:r>
            <a:r>
              <a:rPr lang="en-US"/>
              <a:t>[sep-6]</a:t>
            </a:r>
            <a:endParaRPr lang="en-US" dirty="0"/>
          </a:p>
        </p:txBody>
      </p:sp>
    </p:spTree>
    <p:extLst>
      <p:ext uri="{BB962C8B-B14F-4D97-AF65-F5344CB8AC3E}">
        <p14:creationId xmlns:p14="http://schemas.microsoft.com/office/powerpoint/2010/main" val="1359584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idx="1"/>
          </p:nvPr>
        </p:nvSpPr>
        <p:spPr/>
        <p:txBody>
          <a:bodyPr>
            <a:normAutofit lnSpcReduction="10000"/>
          </a:bodyPr>
          <a:lstStyle/>
          <a:p>
            <a:pPr>
              <a:buFont typeface="+mj-lt"/>
              <a:buAutoNum type="arabicPeriod" startAt="8"/>
            </a:pPr>
            <a:r>
              <a:rPr lang="en-US" dirty="0"/>
              <a:t>to treat fairly all persons and to not engage in acts of discrimination based on race, religion, gender, disability, age, national origin, sexual orientation, gender identity, or gender expression;</a:t>
            </a:r>
          </a:p>
          <a:p>
            <a:pPr>
              <a:buFont typeface="+mj-lt"/>
              <a:buAutoNum type="arabicPeriod" startAt="8"/>
            </a:pPr>
            <a:r>
              <a:rPr lang="en-US" dirty="0"/>
              <a:t>to avoid injuring others, their property, reputation, or employment by false or malicious action;  </a:t>
            </a:r>
          </a:p>
          <a:p>
            <a:pPr>
              <a:buFont typeface="+mj-lt"/>
              <a:buAutoNum type="arabicPeriod" startAt="8"/>
            </a:pPr>
            <a:r>
              <a:rPr lang="en-US" dirty="0"/>
              <a:t>to assist colleagues and co-workers in their professional development and to support them in following this code of ethics.</a:t>
            </a:r>
          </a:p>
          <a:p>
            <a:pPr>
              <a:buFont typeface="+mj-lt"/>
              <a:buAutoNum type="arabicPeriod" startAt="8"/>
            </a:pPr>
            <a:endParaRPr lang="en-US" dirty="0"/>
          </a:p>
          <a:p>
            <a:pPr>
              <a:buFont typeface="+mj-lt"/>
              <a:buAutoNum type="arabicPeriod" startAt="8"/>
            </a:pPr>
            <a:endParaRPr lang="en-US" dirty="0"/>
          </a:p>
          <a:p>
            <a:pPr marL="0" indent="0">
              <a:buNone/>
            </a:pPr>
            <a:r>
              <a:rPr lang="en-US" dirty="0"/>
              <a:t>Link :  http://www.ieee.org/about/corporate/governance/p7-8.html</a:t>
            </a:r>
          </a:p>
          <a:p>
            <a:endParaRPr lang="en-US" dirty="0"/>
          </a:p>
        </p:txBody>
      </p:sp>
    </p:spTree>
    <p:extLst>
      <p:ext uri="{BB962C8B-B14F-4D97-AF65-F5344CB8AC3E}">
        <p14:creationId xmlns:p14="http://schemas.microsoft.com/office/powerpoint/2010/main" val="3800581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 Society of Women Engineers</a:t>
            </a:r>
          </a:p>
        </p:txBody>
      </p:sp>
      <p:sp>
        <p:nvSpPr>
          <p:cNvPr id="3" name="Content Placeholder 2"/>
          <p:cNvSpPr>
            <a:spLocks noGrp="1"/>
          </p:cNvSpPr>
          <p:nvPr>
            <p:ph idx="1"/>
          </p:nvPr>
        </p:nvSpPr>
        <p:spPr/>
        <p:txBody>
          <a:bodyPr/>
          <a:lstStyle/>
          <a:p>
            <a:r>
              <a:rPr lang="en-US" b="1" dirty="0"/>
              <a:t>“SWE was founded in 1950 and has since become a great opportunity to network with professionals, attend conferences, participate in outreaches, develop leadership skills, and to have fun!” –From their ERAU connections page</a:t>
            </a:r>
            <a:endParaRPr lang="en-US" dirty="0"/>
          </a:p>
          <a:p>
            <a:r>
              <a:rPr lang="en-US" dirty="0"/>
              <a:t>Student branch exists on campus</a:t>
            </a:r>
          </a:p>
          <a:p>
            <a:pPr lvl="1"/>
            <a:r>
              <a:rPr lang="en-US" dirty="0"/>
              <a:t>Contact information :  https://connection.erau.edu/organization/societyofwomenengineers</a:t>
            </a:r>
          </a:p>
          <a:p>
            <a:r>
              <a:rPr lang="en-US" dirty="0"/>
              <a:t>Link to homepage : http://societyofwomenengineers.swe.org/</a:t>
            </a:r>
          </a:p>
        </p:txBody>
      </p:sp>
    </p:spTree>
    <p:extLst>
      <p:ext uri="{BB962C8B-B14F-4D97-AF65-F5344CB8AC3E}">
        <p14:creationId xmlns:p14="http://schemas.microsoft.com/office/powerpoint/2010/main" val="3057250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AIAA: American Institute of Aeronautics and Astronautics</a:t>
            </a:r>
          </a:p>
        </p:txBody>
      </p:sp>
      <p:sp>
        <p:nvSpPr>
          <p:cNvPr id="3" name="Content Placeholder 2"/>
          <p:cNvSpPr>
            <a:spLocks noGrp="1"/>
          </p:cNvSpPr>
          <p:nvPr>
            <p:ph idx="1"/>
          </p:nvPr>
        </p:nvSpPr>
        <p:spPr/>
        <p:txBody>
          <a:bodyPr/>
          <a:lstStyle/>
          <a:p>
            <a:r>
              <a:rPr lang="en-US" dirty="0"/>
              <a:t>“</a:t>
            </a:r>
            <a:r>
              <a:rPr lang="en-US" b="1" dirty="0"/>
              <a:t>The American Institute of Aeronautics and Astronautics is the World's Largest Technical Society dedicated to the global Aerospace Profession.  With 35,000 members, AIAA is the world’s largest professional society devoted to the progress of engineering and science in aviation, space, and defense</a:t>
            </a:r>
            <a:r>
              <a:rPr lang="en-US" dirty="0"/>
              <a:t>.” – From their ERAU connections page</a:t>
            </a:r>
          </a:p>
          <a:p>
            <a:r>
              <a:rPr lang="en-US" dirty="0"/>
              <a:t>Student branch exists on campus</a:t>
            </a:r>
          </a:p>
          <a:p>
            <a:pPr lvl="1"/>
            <a:r>
              <a:rPr lang="en-US" dirty="0"/>
              <a:t>Contact information: </a:t>
            </a:r>
            <a:r>
              <a:rPr lang="en-US" dirty="0">
                <a:hlinkClick r:id="rId2"/>
              </a:rPr>
              <a:t>https://connection.erau.edu/organization/americaninstituteofaeronauticsandastronautics</a:t>
            </a:r>
            <a:endParaRPr lang="en-US" dirty="0"/>
          </a:p>
          <a:p>
            <a:r>
              <a:rPr lang="en-US" dirty="0"/>
              <a:t>Link to homepage : https://www.aiaa.org</a:t>
            </a:r>
          </a:p>
        </p:txBody>
      </p:sp>
    </p:spTree>
    <p:extLst>
      <p:ext uri="{BB962C8B-B14F-4D97-AF65-F5344CB8AC3E}">
        <p14:creationId xmlns:p14="http://schemas.microsoft.com/office/powerpoint/2010/main" val="304642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 Institute of Electrical and Electronic Engineers</a:t>
            </a:r>
          </a:p>
        </p:txBody>
      </p:sp>
      <p:sp>
        <p:nvSpPr>
          <p:cNvPr id="3" name="Content Placeholder 2"/>
          <p:cNvSpPr>
            <a:spLocks noGrp="1"/>
          </p:cNvSpPr>
          <p:nvPr>
            <p:ph idx="1"/>
          </p:nvPr>
        </p:nvSpPr>
        <p:spPr/>
        <p:txBody>
          <a:bodyPr>
            <a:normAutofit/>
          </a:bodyPr>
          <a:lstStyle/>
          <a:p>
            <a:r>
              <a:rPr lang="en-US" dirty="0"/>
              <a:t>“</a:t>
            </a:r>
            <a:r>
              <a:rPr lang="en-US" b="1" dirty="0"/>
              <a:t>IEEE stands for the Institute of Electrical and Electronics Engineers. We are the largest technical professional society in the world. ... Our primary emphasis is on the development of professionalism and new talents and skills in our members. We achieve this through participating in various international IEEE-sponsored competitions, through tutorials and training sessions, and through presentations by guest speakers.” </a:t>
            </a:r>
            <a:r>
              <a:rPr lang="en-US" dirty="0"/>
              <a:t>– From their ERAU connections page.</a:t>
            </a:r>
          </a:p>
          <a:p>
            <a:r>
              <a:rPr lang="en-US" dirty="0"/>
              <a:t>Student branch exists on campus: https://connection.erau.edu/organization/instituteofelectricalelectronicengineers</a:t>
            </a:r>
          </a:p>
          <a:p>
            <a:r>
              <a:rPr lang="en-US" dirty="0"/>
              <a:t>Link to homepage: https://www.ieee.org/index.html</a:t>
            </a:r>
          </a:p>
        </p:txBody>
      </p:sp>
    </p:spTree>
    <p:extLst>
      <p:ext uri="{BB962C8B-B14F-4D97-AF65-F5344CB8AC3E}">
        <p14:creationId xmlns:p14="http://schemas.microsoft.com/office/powerpoint/2010/main" val="3993587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773A-9E88-4C53-834B-1E56C76A2817}"/>
              </a:ext>
            </a:extLst>
          </p:cNvPr>
          <p:cNvSpPr>
            <a:spLocks noGrp="1"/>
          </p:cNvSpPr>
          <p:nvPr>
            <p:ph type="title"/>
          </p:nvPr>
        </p:nvSpPr>
        <p:spPr/>
        <p:txBody>
          <a:bodyPr/>
          <a:lstStyle/>
          <a:p>
            <a:r>
              <a:rPr lang="en-US" dirty="0"/>
              <a:t>WEI : Women’s Engineering Institute</a:t>
            </a:r>
          </a:p>
        </p:txBody>
      </p:sp>
      <p:sp>
        <p:nvSpPr>
          <p:cNvPr id="3" name="Content Placeholder 2">
            <a:extLst>
              <a:ext uri="{FF2B5EF4-FFF2-40B4-BE49-F238E27FC236}">
                <a16:creationId xmlns:a16="http://schemas.microsoft.com/office/drawing/2014/main" id="{5E39D50B-FA44-4824-A192-D9E7A7ABD4E3}"/>
              </a:ext>
            </a:extLst>
          </p:cNvPr>
          <p:cNvSpPr>
            <a:spLocks noGrp="1"/>
          </p:cNvSpPr>
          <p:nvPr>
            <p:ph idx="1"/>
          </p:nvPr>
        </p:nvSpPr>
        <p:spPr/>
        <p:txBody>
          <a:bodyPr/>
          <a:lstStyle/>
          <a:p>
            <a:r>
              <a:rPr lang="en-US" dirty="0"/>
              <a:t>Flyer…</a:t>
            </a:r>
            <a:r>
              <a:rPr lang="en-US" dirty="0">
                <a:hlinkClick r:id="rId2" action="ppaction://hlinkfile"/>
              </a:rPr>
              <a:t>201708301154.pdf</a:t>
            </a:r>
            <a:endParaRPr lang="en-US" dirty="0"/>
          </a:p>
        </p:txBody>
      </p:sp>
    </p:spTree>
    <p:extLst>
      <p:ext uri="{BB962C8B-B14F-4D97-AF65-F5344CB8AC3E}">
        <p14:creationId xmlns:p14="http://schemas.microsoft.com/office/powerpoint/2010/main" val="72238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societies…</a:t>
            </a:r>
          </a:p>
        </p:txBody>
      </p:sp>
      <p:sp>
        <p:nvSpPr>
          <p:cNvPr id="3" name="Content Placeholder 2"/>
          <p:cNvSpPr>
            <a:spLocks noGrp="1"/>
          </p:cNvSpPr>
          <p:nvPr>
            <p:ph idx="1"/>
          </p:nvPr>
        </p:nvSpPr>
        <p:spPr/>
        <p:txBody>
          <a:bodyPr/>
          <a:lstStyle/>
          <a:p>
            <a:r>
              <a:rPr lang="en-US" dirty="0"/>
              <a:t>WIE : Women in Engineering</a:t>
            </a:r>
          </a:p>
          <a:p>
            <a:pPr lvl="1"/>
            <a:r>
              <a:rPr lang="en-US" dirty="0"/>
              <a:t>Student branch exists and is a subsidiary of IEEE</a:t>
            </a:r>
          </a:p>
          <a:p>
            <a:r>
              <a:rPr lang="en-US" dirty="0"/>
              <a:t>AUVSI : Association for Unmanned Vehicle Systems International</a:t>
            </a:r>
          </a:p>
          <a:p>
            <a:pPr lvl="1"/>
            <a:r>
              <a:rPr lang="en-US" cap="all" dirty="0"/>
              <a:t>“IS THE </a:t>
            </a:r>
            <a:r>
              <a:rPr lang="en-US" dirty="0"/>
              <a:t>WORLD'S</a:t>
            </a:r>
            <a:r>
              <a:rPr lang="en-US" cap="all" dirty="0"/>
              <a:t> LARGEST NONPROFIT ORGANIZATION DEVOTED EXCLUSIVELY TO ADVANCING THE UNMANNED SYSTEMS AND ROBOTICS COMMUNITY.” –F</a:t>
            </a:r>
            <a:r>
              <a:rPr lang="en-US" dirty="0"/>
              <a:t>rom </a:t>
            </a:r>
            <a:r>
              <a:rPr lang="en-US" dirty="0">
                <a:hlinkClick r:id="rId2"/>
              </a:rPr>
              <a:t>http://www.auvsi.org/</a:t>
            </a:r>
            <a:endParaRPr lang="en-US" dirty="0"/>
          </a:p>
          <a:p>
            <a:pPr lvl="1"/>
            <a:r>
              <a:rPr lang="en-US" dirty="0"/>
              <a:t>Homepage : http://www.auvsi.org/</a:t>
            </a:r>
          </a:p>
        </p:txBody>
      </p:sp>
    </p:spTree>
    <p:extLst>
      <p:ext uri="{BB962C8B-B14F-4D97-AF65-F5344CB8AC3E}">
        <p14:creationId xmlns:p14="http://schemas.microsoft.com/office/powerpoint/2010/main" val="3745910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idx="1"/>
          </p:nvPr>
        </p:nvSpPr>
        <p:spPr/>
        <p:txBody>
          <a:bodyPr>
            <a:normAutofit/>
          </a:bodyPr>
          <a:lstStyle/>
          <a:p>
            <a:r>
              <a:rPr lang="en-US" dirty="0"/>
              <a:t>IEEE Code of Ethics: </a:t>
            </a:r>
          </a:p>
          <a:p>
            <a:pPr marL="0" indent="0">
              <a:buNone/>
            </a:pPr>
            <a:endParaRPr lang="en-US" dirty="0"/>
          </a:p>
          <a:p>
            <a:pPr lvl="1">
              <a:buFont typeface="+mj-lt"/>
              <a:buAutoNum type="arabicPeriod"/>
            </a:pPr>
            <a:r>
              <a:rPr lang="en-US" dirty="0"/>
              <a:t>to accept responsibility in making decisions consistent with the safety, health, and welfare of the public, and to disclose promptly factors that might endanger the public or the environment;</a:t>
            </a:r>
          </a:p>
          <a:p>
            <a:pPr lvl="1">
              <a:buFont typeface="+mj-lt"/>
              <a:buAutoNum type="arabicPeriod"/>
            </a:pPr>
            <a:r>
              <a:rPr lang="en-US" dirty="0"/>
              <a:t>to avoid real or perceived conflicts of interest whenever possible, and to disclose them to affected parties when they do exist</a:t>
            </a:r>
          </a:p>
          <a:p>
            <a:pPr lvl="1">
              <a:buFont typeface="+mj-lt"/>
              <a:buAutoNum type="arabicPeriod"/>
            </a:pPr>
            <a:endParaRPr lang="en-US" dirty="0"/>
          </a:p>
          <a:p>
            <a:pPr lvl="1">
              <a:buFont typeface="+mj-lt"/>
              <a:buAutoNum type="arabicPeriod"/>
            </a:pPr>
            <a:endParaRPr lang="en-US" dirty="0"/>
          </a:p>
          <a:p>
            <a:pPr lvl="1"/>
            <a:endParaRPr lang="en-US" dirty="0"/>
          </a:p>
        </p:txBody>
      </p:sp>
    </p:spTree>
    <p:extLst>
      <p:ext uri="{BB962C8B-B14F-4D97-AF65-F5344CB8AC3E}">
        <p14:creationId xmlns:p14="http://schemas.microsoft.com/office/powerpoint/2010/main" val="115406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idx="1"/>
          </p:nvPr>
        </p:nvSpPr>
        <p:spPr/>
        <p:txBody>
          <a:bodyPr/>
          <a:lstStyle/>
          <a:p>
            <a:pPr marL="400050">
              <a:buFont typeface="+mj-lt"/>
              <a:buAutoNum type="arabicPeriod" startAt="3"/>
            </a:pPr>
            <a:r>
              <a:rPr lang="en-US" dirty="0"/>
              <a:t>to be honest and realistic in stating claims or estimates based on available data;  </a:t>
            </a:r>
          </a:p>
          <a:p>
            <a:pPr>
              <a:buFont typeface="+mj-lt"/>
              <a:buAutoNum type="arabicPeriod" startAt="3"/>
            </a:pPr>
            <a:r>
              <a:rPr lang="en-US" dirty="0"/>
              <a:t>to reject bribery in all its forms;  </a:t>
            </a:r>
          </a:p>
          <a:p>
            <a:pPr>
              <a:buFont typeface="+mj-lt"/>
              <a:buAutoNum type="arabicPeriod" startAt="3"/>
            </a:pPr>
            <a:r>
              <a:rPr lang="en-US" dirty="0"/>
              <a:t>to improve the understanding of technology; its appropriate application, and potential consequences;  </a:t>
            </a:r>
          </a:p>
          <a:p>
            <a:endParaRPr lang="en-US" dirty="0"/>
          </a:p>
        </p:txBody>
      </p:sp>
    </p:spTree>
    <p:extLst>
      <p:ext uri="{BB962C8B-B14F-4D97-AF65-F5344CB8AC3E}">
        <p14:creationId xmlns:p14="http://schemas.microsoft.com/office/powerpoint/2010/main" val="395489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idx="1"/>
          </p:nvPr>
        </p:nvSpPr>
        <p:spPr/>
        <p:txBody>
          <a:bodyPr/>
          <a:lstStyle/>
          <a:p>
            <a:pPr>
              <a:buFont typeface="+mj-lt"/>
              <a:buAutoNum type="arabicPeriod" startAt="6"/>
            </a:pPr>
            <a:r>
              <a:rPr lang="en-US" dirty="0"/>
              <a:t>to maintain and improve our technical competence and to undertake technological tasks for others only if qualified by training or experience, or after full disclosure of pertinent limitations;  </a:t>
            </a:r>
          </a:p>
          <a:p>
            <a:pPr>
              <a:buFont typeface="+mj-lt"/>
              <a:buAutoNum type="arabicPeriod" startAt="6"/>
            </a:pPr>
            <a:r>
              <a:rPr lang="en-US" dirty="0"/>
              <a:t>to seek, accept, and offer honest criticism of technical work, to acknowledge and correct errors, and to credit properly the contributions of others;  </a:t>
            </a:r>
          </a:p>
          <a:p>
            <a:endParaRPr lang="en-US" dirty="0"/>
          </a:p>
        </p:txBody>
      </p:sp>
    </p:spTree>
    <p:extLst>
      <p:ext uri="{BB962C8B-B14F-4D97-AF65-F5344CB8AC3E}">
        <p14:creationId xmlns:p14="http://schemas.microsoft.com/office/powerpoint/2010/main" val="38831762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562</TotalTime>
  <Words>348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Professional Societies &amp;Ethics</vt:lpstr>
      <vt:lpstr>SWE : Society of Women Engineers</vt:lpstr>
      <vt:lpstr>AIAA: American Institute of Aeronautics and Astronautics</vt:lpstr>
      <vt:lpstr>IEEE : Institute of Electrical and Electronic Engineers</vt:lpstr>
      <vt:lpstr>WEI : Women’s Engineering Institute</vt:lpstr>
      <vt:lpstr>Other societies…</vt:lpstr>
      <vt:lpstr>Ethics</vt:lpstr>
      <vt:lpstr>Ethics</vt:lpstr>
      <vt:lpstr>Ethics</vt:lpstr>
      <vt:lpstr>Ethics</vt:lpstr>
    </vt:vector>
  </TitlesOfParts>
  <Company>ERAU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Societies &amp;Ethics</dc:title>
  <dc:creator>Ghelarducci, Leo A</dc:creator>
  <cp:lastModifiedBy>Administrator</cp:lastModifiedBy>
  <cp:revision>10</cp:revision>
  <dcterms:created xsi:type="dcterms:W3CDTF">2017-08-23T22:03:53Z</dcterms:created>
  <dcterms:modified xsi:type="dcterms:W3CDTF">2017-08-30T18:57:52Z</dcterms:modified>
</cp:coreProperties>
</file>