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85" r:id="rId3"/>
    <p:sldId id="383" r:id="rId4"/>
    <p:sldId id="313" r:id="rId5"/>
    <p:sldId id="387" r:id="rId6"/>
    <p:sldId id="386" r:id="rId7"/>
    <p:sldId id="260" r:id="rId8"/>
    <p:sldId id="257" r:id="rId9"/>
    <p:sldId id="258" r:id="rId10"/>
    <p:sldId id="259" r:id="rId11"/>
    <p:sldId id="261" r:id="rId12"/>
    <p:sldId id="262" r:id="rId13"/>
    <p:sldId id="264" r:id="rId14"/>
    <p:sldId id="372" r:id="rId15"/>
    <p:sldId id="265" r:id="rId16"/>
    <p:sldId id="266" r:id="rId17"/>
    <p:sldId id="267" r:id="rId18"/>
    <p:sldId id="268" r:id="rId19"/>
    <p:sldId id="263" r:id="rId20"/>
    <p:sldId id="270" r:id="rId21"/>
    <p:sldId id="269" r:id="rId22"/>
    <p:sldId id="289" r:id="rId23"/>
    <p:sldId id="283" r:id="rId24"/>
    <p:sldId id="271" r:id="rId25"/>
    <p:sldId id="327" r:id="rId26"/>
    <p:sldId id="328" r:id="rId27"/>
    <p:sldId id="272" r:id="rId28"/>
    <p:sldId id="318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92" r:id="rId37"/>
    <p:sldId id="293" r:id="rId38"/>
    <p:sldId id="281" r:id="rId39"/>
    <p:sldId id="282" r:id="rId40"/>
    <p:sldId id="280" r:id="rId41"/>
    <p:sldId id="284" r:id="rId42"/>
    <p:sldId id="285" r:id="rId43"/>
    <p:sldId id="286" r:id="rId44"/>
    <p:sldId id="287" r:id="rId45"/>
    <p:sldId id="297" r:id="rId46"/>
    <p:sldId id="311" r:id="rId47"/>
    <p:sldId id="298" r:id="rId48"/>
    <p:sldId id="299" r:id="rId49"/>
    <p:sldId id="303" r:id="rId50"/>
    <p:sldId id="300" r:id="rId51"/>
    <p:sldId id="294" r:id="rId52"/>
    <p:sldId id="310" r:id="rId53"/>
    <p:sldId id="295" r:id="rId54"/>
    <p:sldId id="296" r:id="rId55"/>
    <p:sldId id="301" r:id="rId56"/>
    <p:sldId id="306" r:id="rId57"/>
    <p:sldId id="302" r:id="rId58"/>
    <p:sldId id="305" r:id="rId59"/>
    <p:sldId id="304" r:id="rId60"/>
    <p:sldId id="307" r:id="rId61"/>
    <p:sldId id="308" r:id="rId62"/>
    <p:sldId id="382" r:id="rId63"/>
    <p:sldId id="309" r:id="rId64"/>
    <p:sldId id="314" r:id="rId65"/>
    <p:sldId id="315" r:id="rId66"/>
    <p:sldId id="316" r:id="rId67"/>
    <p:sldId id="317" r:id="rId68"/>
    <p:sldId id="345" r:id="rId69"/>
    <p:sldId id="346" r:id="rId70"/>
    <p:sldId id="347" r:id="rId71"/>
    <p:sldId id="319" r:id="rId72"/>
    <p:sldId id="320" r:id="rId73"/>
    <p:sldId id="322" r:id="rId74"/>
    <p:sldId id="321" r:id="rId75"/>
    <p:sldId id="348" r:id="rId76"/>
    <p:sldId id="323" r:id="rId77"/>
    <p:sldId id="324" r:id="rId78"/>
    <p:sldId id="325" r:id="rId79"/>
    <p:sldId id="373" r:id="rId80"/>
    <p:sldId id="326" r:id="rId81"/>
    <p:sldId id="329" r:id="rId82"/>
    <p:sldId id="374" r:id="rId83"/>
    <p:sldId id="331" r:id="rId84"/>
    <p:sldId id="375" r:id="rId85"/>
    <p:sldId id="332" r:id="rId86"/>
    <p:sldId id="334" r:id="rId87"/>
    <p:sldId id="335" r:id="rId88"/>
    <p:sldId id="333" r:id="rId89"/>
    <p:sldId id="336" r:id="rId90"/>
    <p:sldId id="338" r:id="rId91"/>
    <p:sldId id="330" r:id="rId92"/>
    <p:sldId id="339" r:id="rId93"/>
    <p:sldId id="340" r:id="rId94"/>
    <p:sldId id="341" r:id="rId95"/>
    <p:sldId id="342" r:id="rId96"/>
    <p:sldId id="343" r:id="rId97"/>
    <p:sldId id="359" r:id="rId98"/>
    <p:sldId id="344" r:id="rId99"/>
    <p:sldId id="355" r:id="rId100"/>
    <p:sldId id="376" r:id="rId101"/>
    <p:sldId id="349" r:id="rId102"/>
    <p:sldId id="352" r:id="rId103"/>
    <p:sldId id="353" r:id="rId104"/>
    <p:sldId id="350" r:id="rId105"/>
    <p:sldId id="351" r:id="rId106"/>
    <p:sldId id="354" r:id="rId107"/>
    <p:sldId id="356" r:id="rId108"/>
    <p:sldId id="360" r:id="rId109"/>
    <p:sldId id="357" r:id="rId110"/>
    <p:sldId id="377" r:id="rId111"/>
    <p:sldId id="361" r:id="rId112"/>
    <p:sldId id="378" r:id="rId113"/>
    <p:sldId id="362" r:id="rId114"/>
    <p:sldId id="363" r:id="rId115"/>
    <p:sldId id="364" r:id="rId116"/>
    <p:sldId id="365" r:id="rId117"/>
    <p:sldId id="366" r:id="rId118"/>
    <p:sldId id="367" r:id="rId119"/>
    <p:sldId id="379" r:id="rId120"/>
    <p:sldId id="368" r:id="rId121"/>
    <p:sldId id="369" r:id="rId122"/>
    <p:sldId id="370" r:id="rId123"/>
    <p:sldId id="380" r:id="rId124"/>
    <p:sldId id="371" r:id="rId125"/>
    <p:sldId id="381" r:id="rId1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4660"/>
  </p:normalViewPr>
  <p:slideViewPr>
    <p:cSldViewPr>
      <p:cViewPr>
        <p:scale>
          <a:sx n="75" d="100"/>
          <a:sy n="75" d="100"/>
        </p:scale>
        <p:origin x="-518" y="2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952F7-6544-4CE4-A8E5-043EAD000B7D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4932-5913-4F87-A400-D7F927284D64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Don’t have to manually think about how to move your muscles</a:t>
            </a:r>
            <a:r>
              <a:rPr lang="en-SG" baseline="0" dirty="0" smtClean="0"/>
              <a:t> to make a sound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14932-5913-4F87-A400-D7F927284D64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 hour mark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14932-5913-4F87-A400-D7F927284D64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14932-5913-4F87-A400-D7F927284D64}" type="slidenum">
              <a:rPr lang="en-SG" smtClean="0"/>
              <a:pPr/>
              <a:t>36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14932-5913-4F87-A400-D7F927284D64}" type="slidenum">
              <a:rPr lang="en-SG" smtClean="0"/>
              <a:pPr/>
              <a:t>86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14932-5913-4F87-A400-D7F927284D64}" type="slidenum">
              <a:rPr lang="en-SG" smtClean="0"/>
              <a:pPr/>
              <a:t>87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9069-4527-471A-9014-DCF3B0413836}" type="datetimeFigureOut">
              <a:rPr lang="en-SG" smtClean="0"/>
              <a:pPr/>
              <a:t>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6C97-D384-4402-B03A-1720BD4EBFCE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key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527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Innovative Designers Camp 2018</a:t>
            </a:r>
            <a:endParaRPr lang="en-S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Development with Python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 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Examples of our spoken </a:t>
            </a:r>
            <a:r>
              <a:rPr lang="en-SG" dirty="0" err="1" smtClean="0"/>
              <a:t>langauges</a:t>
            </a:r>
            <a:endParaRPr lang="en-SG" dirty="0" smtClean="0"/>
          </a:p>
          <a:p>
            <a:r>
              <a:rPr lang="en-SG" dirty="0" smtClean="0"/>
              <a:t>English, Chinese, Malay, Tamil, Hindi, French, Spanish, German, Mexican</a:t>
            </a:r>
          </a:p>
          <a:p>
            <a:r>
              <a:rPr lang="en-SG" dirty="0" smtClean="0"/>
              <a:t>Similarities between languages?</a:t>
            </a:r>
          </a:p>
          <a:p>
            <a:r>
              <a:rPr lang="en-SG" dirty="0" smtClean="0"/>
              <a:t>Can a same set of instructions be delivered in different languages?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Initialize </a:t>
            </a:r>
            <a:r>
              <a:rPr lang="en-SG" sz="2400" dirty="0" err="1" smtClean="0"/>
              <a:t>player_ball_color</a:t>
            </a:r>
            <a:r>
              <a:rPr lang="en-SG" sz="2400" dirty="0" smtClean="0"/>
              <a:t> and </a:t>
            </a:r>
            <a:r>
              <a:rPr lang="en-SG" sz="2400" dirty="0" err="1" smtClean="0"/>
              <a:t>player_ball_pos</a:t>
            </a:r>
            <a:endParaRPr lang="en-SG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442" y="1707654"/>
            <a:ext cx="6417918" cy="27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292080" y="3651870"/>
            <a:ext cx="936104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292080" y="3939902"/>
            <a:ext cx="936104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Write the following code into the template</a:t>
            </a:r>
          </a:p>
          <a:p>
            <a:r>
              <a:rPr lang="en-SG" dirty="0" smtClean="0"/>
              <a:t>Set all button states for arrow keys to false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25" y="2866256"/>
            <a:ext cx="8820771" cy="49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 – listen for arrow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Write this function in to your program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22277"/>
          <a:stretch>
            <a:fillRect/>
          </a:stretch>
        </p:blipFill>
        <p:spPr bwMode="auto">
          <a:xfrm>
            <a:off x="683568" y="1923678"/>
            <a:ext cx="7524055" cy="269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 – listen for arrow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Write this function in to your </a:t>
            </a:r>
            <a:r>
              <a:rPr lang="en-SG" sz="2800" dirty="0" err="1" smtClean="0"/>
              <a:t>listen_key_pressed</a:t>
            </a:r>
            <a:r>
              <a:rPr lang="en-SG" sz="2800" dirty="0" smtClean="0"/>
              <a:t> function</a:t>
            </a:r>
            <a:endParaRPr lang="en-SG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7694"/>
            <a:ext cx="8145141" cy="247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 – set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7614"/>
            <a:ext cx="876819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 – set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do the if statements do?</a:t>
            </a:r>
          </a:p>
          <a:p>
            <a:r>
              <a:rPr lang="en-SG" dirty="0" smtClean="0"/>
              <a:t>It sets the boundaries for the player ball, just like your previous exercises</a:t>
            </a:r>
            <a:endParaRPr lang="en-SG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Call the </a:t>
            </a:r>
            <a:r>
              <a:rPr lang="en-SG" sz="2400" dirty="0" err="1" smtClean="0"/>
              <a:t>ball_movement_controller</a:t>
            </a:r>
            <a:r>
              <a:rPr lang="en-SG" sz="2400" dirty="0" smtClean="0"/>
              <a:t> function in your main game loop, and draw the player ball</a:t>
            </a:r>
            <a:endParaRPr lang="en-SG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7694"/>
            <a:ext cx="822420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the program. Can your ball move?</a:t>
            </a:r>
          </a:p>
          <a:p>
            <a:r>
              <a:rPr lang="en-SG" dirty="0" smtClean="0"/>
              <a:t>Does it move out of the boundary?</a:t>
            </a:r>
            <a:endParaRPr lang="en-SG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Change the </a:t>
            </a:r>
            <a:r>
              <a:rPr lang="en-SG" dirty="0" err="1" smtClean="0"/>
              <a:t>player_ball_color</a:t>
            </a:r>
            <a:r>
              <a:rPr lang="en-SG" dirty="0" smtClean="0"/>
              <a:t> to red</a:t>
            </a:r>
          </a:p>
          <a:p>
            <a:r>
              <a:rPr lang="en-SG" dirty="0" smtClean="0"/>
              <a:t>Google search for “red </a:t>
            </a:r>
            <a:r>
              <a:rPr lang="en-SG" dirty="0" err="1" smtClean="0"/>
              <a:t>color</a:t>
            </a:r>
            <a:r>
              <a:rPr lang="en-SG" dirty="0" smtClean="0"/>
              <a:t> RGB”</a:t>
            </a:r>
          </a:p>
          <a:p>
            <a:r>
              <a:rPr lang="en-SG" dirty="0" smtClean="0"/>
              <a:t>Replace the </a:t>
            </a:r>
            <a:r>
              <a:rPr lang="en-SG" dirty="0" err="1" smtClean="0"/>
              <a:t>player_ball_color</a:t>
            </a:r>
            <a:r>
              <a:rPr lang="en-SG" dirty="0" smtClean="0"/>
              <a:t> using the red </a:t>
            </a:r>
            <a:r>
              <a:rPr lang="en-SG" dirty="0" err="1" smtClean="0"/>
              <a:t>color</a:t>
            </a:r>
            <a:r>
              <a:rPr lang="en-SG" dirty="0" smtClean="0"/>
              <a:t> RGB values</a:t>
            </a:r>
          </a:p>
          <a:p>
            <a:r>
              <a:rPr lang="en-SG" dirty="0" smtClean="0"/>
              <a:t>Save it as player_ball.py</a:t>
            </a:r>
            <a:endParaRPr lang="en-SG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Combining Both Programs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Task: Take the code from player ball movement and put it into the ball bounce program</a:t>
            </a:r>
          </a:p>
          <a:p>
            <a:r>
              <a:rPr lang="en-SG" dirty="0" smtClean="0"/>
              <a:t>30 minutes-1hr</a:t>
            </a:r>
            <a:endParaRPr lang="en-SG" dirty="0" smtClean="0"/>
          </a:p>
          <a:p>
            <a:r>
              <a:rPr lang="en-SG" dirty="0" smtClean="0"/>
              <a:t>Hint: some of the “controller” functions can be combined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Language Level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 smtClean="0"/>
              <a:t>High Level: Python, Java, </a:t>
            </a:r>
            <a:r>
              <a:rPr lang="en-SG" dirty="0" err="1" smtClean="0"/>
              <a:t>Javascript</a:t>
            </a:r>
            <a:r>
              <a:rPr lang="en-SG" dirty="0" smtClean="0"/>
              <a:t>, PHP, C, C++, C#…</a:t>
            </a:r>
          </a:p>
          <a:p>
            <a:r>
              <a:rPr lang="en-SG" dirty="0" smtClean="0"/>
              <a:t>Low Level: C, Assembly…</a:t>
            </a:r>
          </a:p>
          <a:p>
            <a:r>
              <a:rPr lang="en-SG" dirty="0" smtClean="0"/>
              <a:t>Difference: Memory allocation, hardware manipulation etc</a:t>
            </a:r>
          </a:p>
          <a:p>
            <a:r>
              <a:rPr lang="en-SG" dirty="0" smtClean="0"/>
              <a:t>E.g. using your voice to talk is High Level. Many processes in your brain are automatic.</a:t>
            </a:r>
            <a:br>
              <a:rPr lang="en-SG" dirty="0" smtClean="0"/>
            </a:br>
            <a:r>
              <a:rPr lang="en-SG" dirty="0" smtClean="0"/>
              <a:t>Using a pen to write alphabet by alphabet is low level, because everything is manual.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Remaining steps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</a:p>
          <a:p>
            <a:r>
              <a:rPr lang="en-SG" dirty="0" smtClean="0"/>
              <a:t>Game Over</a:t>
            </a:r>
          </a:p>
          <a:p>
            <a:r>
              <a:rPr lang="en-SG" dirty="0" smtClean="0"/>
              <a:t>Game Start Menu</a:t>
            </a:r>
            <a:endParaRPr lang="en-SG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How do we detect collision?</a:t>
            </a:r>
          </a:p>
          <a:p>
            <a:r>
              <a:rPr lang="en-SG" dirty="0" smtClean="0"/>
              <a:t>5-10mins</a:t>
            </a:r>
          </a:p>
          <a:p>
            <a:r>
              <a:rPr lang="en-SG" dirty="0" smtClean="0"/>
              <a:t>Hint: think about the position of both the balls</a:t>
            </a:r>
          </a:p>
          <a:p>
            <a:r>
              <a:rPr lang="en-SG" dirty="0" smtClean="0"/>
              <a:t>Give us the logic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Initialize a “</a:t>
            </a:r>
            <a:r>
              <a:rPr lang="en-SG" dirty="0" err="1" smtClean="0"/>
              <a:t>ball_width</a:t>
            </a:r>
            <a:r>
              <a:rPr lang="en-SG" dirty="0" smtClean="0"/>
              <a:t> = 20” variable</a:t>
            </a:r>
            <a:endParaRPr lang="en-S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7734"/>
            <a:ext cx="4457444" cy="10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Change the 20 width in the 2 circles to </a:t>
            </a:r>
            <a:r>
              <a:rPr lang="en-SG" dirty="0" err="1" smtClean="0"/>
              <a:t>ball_width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83718"/>
            <a:ext cx="7553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508104" y="3579862"/>
            <a:ext cx="10801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6804248" y="3795886"/>
            <a:ext cx="10801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Declare a function for collision detection</a:t>
            </a:r>
          </a:p>
          <a:p>
            <a:r>
              <a:rPr lang="en-SG" dirty="0" smtClean="0"/>
              <a:t>def </a:t>
            </a:r>
            <a:r>
              <a:rPr lang="en-SG" dirty="0" err="1" smtClean="0"/>
              <a:t>collision_detection</a:t>
            </a:r>
            <a:r>
              <a:rPr lang="en-SG" dirty="0" smtClean="0"/>
              <a:t>():</a:t>
            </a:r>
          </a:p>
          <a:p>
            <a:r>
              <a:rPr lang="en-SG" dirty="0" smtClean="0"/>
              <a:t>if abs(</a:t>
            </a:r>
            <a:r>
              <a:rPr lang="en-SG" dirty="0" err="1" smtClean="0"/>
              <a:t>player_ball_pos</a:t>
            </a:r>
            <a:r>
              <a:rPr lang="en-SG" dirty="0" smtClean="0"/>
              <a:t>[0] - </a:t>
            </a:r>
            <a:r>
              <a:rPr lang="en-SG" dirty="0" err="1" smtClean="0"/>
              <a:t>ball_pos</a:t>
            </a:r>
            <a:r>
              <a:rPr lang="en-SG" dirty="0" smtClean="0"/>
              <a:t>[0]) &lt; </a:t>
            </a:r>
            <a:r>
              <a:rPr lang="en-SG" dirty="0" err="1" smtClean="0"/>
              <a:t>ball_width</a:t>
            </a:r>
            <a:r>
              <a:rPr lang="en-SG" dirty="0" smtClean="0"/>
              <a:t> &gt; 0 and abs(</a:t>
            </a:r>
            <a:r>
              <a:rPr lang="en-SG" dirty="0" err="1" smtClean="0"/>
              <a:t>player_ball_pos</a:t>
            </a:r>
            <a:r>
              <a:rPr lang="en-SG" dirty="0" smtClean="0"/>
              <a:t>[1] - </a:t>
            </a:r>
            <a:r>
              <a:rPr lang="en-SG" dirty="0" err="1" smtClean="0"/>
              <a:t>ball_pos</a:t>
            </a:r>
            <a:r>
              <a:rPr lang="en-SG" dirty="0" smtClean="0"/>
              <a:t>[1]) &lt; </a:t>
            </a:r>
            <a:r>
              <a:rPr lang="en-SG" dirty="0" err="1" smtClean="0"/>
              <a:t>ball_width</a:t>
            </a:r>
            <a:r>
              <a:rPr lang="en-SG" dirty="0" smtClean="0"/>
              <a:t> &gt; 0:</a:t>
            </a:r>
          </a:p>
          <a:p>
            <a:r>
              <a:rPr lang="en-SG" dirty="0" smtClean="0"/>
              <a:t>        print("collision")</a:t>
            </a:r>
            <a:endParaRPr lang="en-SG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Your indentation should look like this: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55726"/>
            <a:ext cx="6399571" cy="161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Call </a:t>
            </a:r>
            <a:r>
              <a:rPr lang="en-SG" dirty="0" err="1" smtClean="0"/>
              <a:t>collision_detection</a:t>
            </a:r>
            <a:r>
              <a:rPr lang="en-SG" dirty="0" smtClean="0"/>
              <a:t>()</a:t>
            </a:r>
            <a:br>
              <a:rPr lang="en-SG" dirty="0" smtClean="0"/>
            </a:br>
            <a:r>
              <a:rPr lang="en-SG" dirty="0" smtClean="0"/>
              <a:t>in main game loop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347614"/>
            <a:ext cx="3027784" cy="25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788024" y="3579862"/>
            <a:ext cx="864096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Collision Detection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the program</a:t>
            </a:r>
          </a:p>
          <a:p>
            <a:r>
              <a:rPr lang="en-SG" dirty="0" smtClean="0"/>
              <a:t>Does it work?</a:t>
            </a:r>
          </a:p>
          <a:p>
            <a:r>
              <a:rPr lang="en-SG" dirty="0" smtClean="0"/>
              <a:t>Is collision detection showing in your system output?</a:t>
            </a:r>
            <a:endParaRPr lang="en-SG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How do we set game over when collision is detected?</a:t>
            </a:r>
          </a:p>
          <a:p>
            <a:r>
              <a:rPr lang="en-SG" dirty="0" smtClean="0"/>
              <a:t>Hint: We need a new game state, we need to show something when game is over, we need to switch and display the correct screens when state is changed </a:t>
            </a:r>
            <a:endParaRPr lang="en-SG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Declare a state called </a:t>
            </a:r>
            <a:r>
              <a:rPr lang="en-SG" dirty="0" err="1" smtClean="0"/>
              <a:t>gameover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95686"/>
            <a:ext cx="5456316" cy="214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can Python be used for?</a:t>
            </a:r>
          </a:p>
          <a:p>
            <a:r>
              <a:rPr lang="en-SG" dirty="0" smtClean="0"/>
              <a:t>Web Development, Game Development, Data Science and Analytics, Information Systems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123906" name="Picture 2" descr="https://www.fullstackpython.com/img/logos/djan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7814"/>
            <a:ext cx="2835141" cy="987574"/>
          </a:xfrm>
          <a:prstGeom prst="rect">
            <a:avLst/>
          </a:prstGeom>
          <a:noFill/>
        </p:spPr>
      </p:pic>
      <p:pic>
        <p:nvPicPr>
          <p:cNvPr id="123908" name="Picture 4" descr="https://qph.ec.quoracdn.net/main-thumb-t-348902-200-dgbemwvkzzlbbhaeukyjituzjzgudxmh.jpeg"/>
          <p:cNvPicPr>
            <a:picLocks noChangeAspect="1" noChangeArrowheads="1"/>
          </p:cNvPicPr>
          <p:nvPr/>
        </p:nvPicPr>
        <p:blipFill>
          <a:blip r:embed="rId3" cstate="print"/>
          <a:srcRect t="29730" b="24324"/>
          <a:stretch>
            <a:fillRect/>
          </a:stretch>
        </p:blipFill>
        <p:spPr bwMode="auto">
          <a:xfrm>
            <a:off x="4860032" y="3147814"/>
            <a:ext cx="2977743" cy="13681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437195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Web Framework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37195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Data Analysis Library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93632"/>
            <a:ext cx="4536504" cy="274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Call the global </a:t>
            </a:r>
            <a:r>
              <a:rPr lang="en-SG" sz="2400" dirty="0" err="1" smtClean="0"/>
              <a:t>gameover</a:t>
            </a:r>
            <a:r>
              <a:rPr lang="en-SG" sz="2400" dirty="0" smtClean="0"/>
              <a:t> variable in collision detection function</a:t>
            </a:r>
          </a:p>
          <a:p>
            <a:r>
              <a:rPr lang="en-SG" sz="2400" dirty="0" smtClean="0"/>
              <a:t>When collision is happens, set </a:t>
            </a:r>
            <a:r>
              <a:rPr lang="en-SG" sz="2400" dirty="0" err="1" smtClean="0"/>
              <a:t>gameover</a:t>
            </a:r>
            <a:r>
              <a:rPr lang="en-SG" sz="2400" dirty="0" smtClean="0"/>
              <a:t> True</a:t>
            </a:r>
            <a:endParaRPr lang="en-SG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91680" y="314781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67744" y="4443958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350785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67744" y="4731990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Over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15566"/>
            <a:ext cx="7643762" cy="3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Over – Game states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smtClean="0"/>
              <a:t>This is where the states come in handy</a:t>
            </a:r>
          </a:p>
          <a:p>
            <a:r>
              <a:rPr lang="en-SG" sz="2400" dirty="0" smtClean="0"/>
              <a:t>If start game is true, draw both circles and run the multiple game functions</a:t>
            </a:r>
          </a:p>
          <a:p>
            <a:r>
              <a:rPr lang="en-SG" sz="2400" dirty="0" smtClean="0"/>
              <a:t>If game over is true, we set start game to false as well for clarity. Don’t run the game functions and display a game over screen.</a:t>
            </a:r>
          </a:p>
          <a:p>
            <a:endParaRPr lang="en-SG" sz="2400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Customize </a:t>
            </a:r>
            <a:r>
              <a:rPr lang="en-SG" dirty="0" smtClean="0"/>
              <a:t>your game / Create a new game based on the things you learnt.</a:t>
            </a:r>
            <a:endParaRPr lang="en-SG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Debug the game over bug when </a:t>
            </a:r>
          </a:p>
          <a:p>
            <a:r>
              <a:rPr lang="en-SG" dirty="0" smtClean="0"/>
              <a:t>Add a Start Menu</a:t>
            </a:r>
          </a:p>
          <a:p>
            <a:r>
              <a:rPr lang="en-SG" dirty="0" smtClean="0"/>
              <a:t>Add more balls</a:t>
            </a:r>
          </a:p>
          <a:p>
            <a:r>
              <a:rPr lang="en-SG" dirty="0" smtClean="0"/>
              <a:t>Change screen size</a:t>
            </a:r>
          </a:p>
          <a:p>
            <a:r>
              <a:rPr lang="en-SG" dirty="0" smtClean="0"/>
              <a:t>Change shape</a:t>
            </a:r>
          </a:p>
          <a:p>
            <a:r>
              <a:rPr lang="en-SG" dirty="0" smtClean="0"/>
              <a:t>2 player? Using WASD</a:t>
            </a:r>
          </a:p>
          <a:p>
            <a:r>
              <a:rPr lang="en-SG" dirty="0" smtClean="0"/>
              <a:t>Set difficulty parameters (more balls, different speeds etc)</a:t>
            </a:r>
          </a:p>
          <a:p>
            <a:r>
              <a:rPr lang="en-SG" dirty="0" smtClean="0"/>
              <a:t>Difficulty selection in main menu</a:t>
            </a:r>
          </a:p>
          <a:p>
            <a:pPr>
              <a:buNone/>
            </a:pP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Showcase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Your </a:t>
            </a:r>
            <a:r>
              <a:rPr lang="en-SG" dirty="0" smtClean="0"/>
              <a:t>project</a:t>
            </a:r>
            <a:r>
              <a:rPr lang="en-SG" dirty="0" smtClean="0"/>
              <a:t>’s </a:t>
            </a:r>
            <a:r>
              <a:rPr lang="en-SG" dirty="0" smtClean="0"/>
              <a:t>name</a:t>
            </a:r>
          </a:p>
          <a:p>
            <a:r>
              <a:rPr lang="en-SG" dirty="0" smtClean="0"/>
              <a:t>Your project’s description</a:t>
            </a:r>
          </a:p>
          <a:p>
            <a:r>
              <a:rPr lang="en-SG" dirty="0" smtClean="0"/>
              <a:t>Your project demonstration</a:t>
            </a:r>
            <a:endParaRPr lang="en-SG" dirty="0" smtClean="0"/>
          </a:p>
          <a:p>
            <a:r>
              <a:rPr lang="en-SG" dirty="0" smtClean="0"/>
              <a:t>What did you understand from making this </a:t>
            </a:r>
            <a:r>
              <a:rPr lang="en-SG" dirty="0" smtClean="0"/>
              <a:t>game, things you have learnt</a:t>
            </a: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Command 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Windows </a:t>
            </a:r>
            <a:r>
              <a:rPr lang="en-SG" dirty="0"/>
              <a:t>:</a:t>
            </a:r>
            <a:r>
              <a:rPr lang="en-SG" dirty="0" smtClean="0"/>
              <a:t> Run &gt; Windows </a:t>
            </a:r>
            <a:r>
              <a:rPr lang="en-SG" dirty="0" err="1" smtClean="0"/>
              <a:t>PowerShell</a:t>
            </a:r>
            <a:endParaRPr lang="en-SG" dirty="0" smtClean="0"/>
          </a:p>
          <a:p>
            <a:r>
              <a:rPr lang="en-SG" dirty="0" smtClean="0"/>
              <a:t>Windows alternative: Run &gt; </a:t>
            </a:r>
            <a:r>
              <a:rPr lang="en-SG" dirty="0" err="1" smtClean="0"/>
              <a:t>cmd</a:t>
            </a:r>
            <a:endParaRPr lang="en-SG" dirty="0" smtClean="0"/>
          </a:p>
          <a:p>
            <a:r>
              <a:rPr lang="en-SG" dirty="0" smtClean="0"/>
              <a:t>Mac : open Terminal</a:t>
            </a:r>
          </a:p>
          <a:p>
            <a:r>
              <a:rPr lang="en-SG" dirty="0" smtClean="0"/>
              <a:t>Type in: python --version</a:t>
            </a:r>
            <a:endParaRPr lang="en-SG" dirty="0"/>
          </a:p>
          <a:p>
            <a:r>
              <a:rPr lang="en-SG" dirty="0" smtClean="0"/>
              <a:t>You should see “Python3.6.3”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Command 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If the python command shows an error,</a:t>
            </a:r>
            <a:br>
              <a:rPr lang="en-SG" dirty="0" smtClean="0"/>
            </a:br>
            <a:r>
              <a:rPr lang="en-SG" dirty="0" smtClean="0"/>
              <a:t>might need to set path variables in the system settings.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Command Line(CLI)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Type: python</a:t>
            </a:r>
          </a:p>
          <a:p>
            <a:r>
              <a:rPr lang="en-SG" dirty="0" smtClean="0"/>
              <a:t>Hit enter</a:t>
            </a:r>
          </a:p>
          <a:p>
            <a:r>
              <a:rPr lang="en-SG" dirty="0" smtClean="0"/>
              <a:t>You should see python being activated in the command line window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9862"/>
            <a:ext cx="5523974" cy="114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Command Line (CLI)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Type in : print(“Hello World”)</a:t>
            </a:r>
          </a:p>
          <a:p>
            <a:r>
              <a:rPr lang="en-SG" dirty="0" smtClean="0"/>
              <a:t>Outputs “Hello World” into the CLI</a:t>
            </a:r>
            <a:endParaRPr lang="en-SG" dirty="0"/>
          </a:p>
          <a:p>
            <a:r>
              <a:rPr lang="en-SG" dirty="0" smtClean="0"/>
              <a:t>Type in : quit</a:t>
            </a:r>
          </a:p>
          <a:p>
            <a:r>
              <a:rPr lang="en-SG" dirty="0" smtClean="0"/>
              <a:t>Displays instructions on how to exit the python 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PIP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PIP is a package management system that comes with Python</a:t>
            </a:r>
          </a:p>
          <a:p>
            <a:r>
              <a:rPr lang="en-SG" dirty="0" smtClean="0"/>
              <a:t>Install libraries, packages and dependencies</a:t>
            </a:r>
          </a:p>
          <a:p>
            <a:r>
              <a:rPr lang="en-SG" dirty="0" smtClean="0"/>
              <a:t>Type in: </a:t>
            </a:r>
            <a:r>
              <a:rPr lang="en-SG" b="1" dirty="0" smtClean="0"/>
              <a:t>pip install </a:t>
            </a:r>
            <a:r>
              <a:rPr lang="en-SG" b="1" dirty="0" err="1" smtClean="0"/>
              <a:t>pygame</a:t>
            </a:r>
            <a:r>
              <a:rPr lang="en-SG" b="1" dirty="0" smtClean="0"/>
              <a:t> --user</a:t>
            </a:r>
          </a:p>
          <a:p>
            <a:endParaRPr lang="en-SG" b="1" dirty="0" smtClean="0"/>
          </a:p>
          <a:p>
            <a:pPr>
              <a:buNone/>
            </a:pPr>
            <a:r>
              <a:rPr lang="en-SG" b="1" dirty="0" smtClean="0"/>
              <a:t> 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Integrated Development Environment (IDE)</a:t>
            </a:r>
          </a:p>
          <a:p>
            <a:r>
              <a:rPr lang="en-SG" dirty="0" smtClean="0"/>
              <a:t>We will use IDLE, python’s default IDE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IDE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4872" r="64197" b="12753"/>
          <a:stretch>
            <a:fillRect/>
          </a:stretch>
        </p:blipFill>
        <p:spPr bwMode="auto">
          <a:xfrm>
            <a:off x="2627784" y="987574"/>
            <a:ext cx="3456383" cy="394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527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bg1">
                    <a:lumMod val="95000"/>
                  </a:schemeClr>
                </a:solidFill>
              </a:rPr>
              <a:t>2-Day Class Schedule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477238"/>
          <a:ext cx="8229600" cy="3470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Day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Day 2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10am</a:t>
                      </a:r>
                      <a:r>
                        <a:rPr lang="en-SG" baseline="0" dirty="0" smtClean="0"/>
                        <a:t>  Setup / installations for 15minutes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8.30am                                    Arrive to class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10am-12.30pm                         Workshop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9am-10am                                     Workshop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12.30pm</a:t>
                      </a:r>
                      <a:r>
                        <a:rPr lang="en-SG" baseline="0" dirty="0" smtClean="0"/>
                        <a:t>                                1 hour Lunch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10am-10.15am                              Tea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Break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1.30pm</a:t>
                      </a:r>
                      <a:r>
                        <a:rPr lang="en-SG" baseline="0" dirty="0" smtClean="0"/>
                        <a:t> to 3.30pm                   Workshop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10.15am-12.30pm                     </a:t>
                      </a:r>
                      <a:r>
                        <a:rPr lang="en-SG" baseline="0" dirty="0" smtClean="0"/>
                        <a:t> Workshop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3.30pm -3.45pm</a:t>
                      </a:r>
                      <a:r>
                        <a:rPr lang="en-SG" baseline="0" dirty="0" smtClean="0"/>
                        <a:t>                        </a:t>
                      </a:r>
                      <a:r>
                        <a:rPr lang="en-SG" dirty="0" smtClean="0"/>
                        <a:t>Tea Break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12.30pm                                  1 hour lunch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3.45pm-5.15pm                       Workshop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3.30pm-3.45pm                           Tea Break</a:t>
                      </a:r>
                      <a:endParaRPr lang="en-SG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r>
                        <a:rPr lang="en-SG" dirty="0" smtClean="0"/>
                        <a:t>5.30pm                                           Dismiss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4pm                                 Project</a:t>
                      </a:r>
                      <a:r>
                        <a:rPr lang="en-SG" baseline="0" dirty="0" smtClean="0"/>
                        <a:t> Showcase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Hello World with </a:t>
            </a:r>
            <a:r>
              <a:rPr lang="en-SG" dirty="0" err="1" smtClean="0"/>
              <a:t>PyGame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File &gt; New File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Hello World with </a:t>
            </a:r>
            <a:r>
              <a:rPr lang="en-SG" dirty="0" err="1" smtClean="0"/>
              <a:t>PyGame</a:t>
            </a:r>
            <a:endParaRPr lang="en-SG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87574"/>
            <a:ext cx="6336704" cy="394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Hello World with </a:t>
            </a:r>
            <a:r>
              <a:rPr lang="en-SG" dirty="0" err="1" smtClean="0"/>
              <a:t>PyGame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Save as helloworld.py</a:t>
            </a:r>
          </a:p>
          <a:p>
            <a:r>
              <a:rPr lang="en-SG" dirty="0" smtClean="0"/>
              <a:t>Click on Run in the menu </a:t>
            </a:r>
          </a:p>
          <a:p>
            <a:r>
              <a:rPr lang="en-SG" dirty="0" smtClean="0"/>
              <a:t>Or</a:t>
            </a:r>
          </a:p>
          <a:p>
            <a:r>
              <a:rPr lang="en-SG" dirty="0" smtClean="0"/>
              <a:t>Press f5 to run it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Hello World with </a:t>
            </a:r>
            <a:r>
              <a:rPr lang="en-SG" dirty="0" err="1" smtClean="0"/>
              <a:t>PyGame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31590"/>
            <a:ext cx="6546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Programming Basics - Comments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# are for comments. What you write here will not be taken into the programme.</a:t>
            </a:r>
          </a:p>
          <a:p>
            <a:r>
              <a:rPr lang="en-SG" dirty="0" smtClean="0"/>
              <a:t>#Comments are important for you and other programmers to understand what your codes are for!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Programming Basics – Logic Loops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If</a:t>
            </a:r>
          </a:p>
          <a:p>
            <a:r>
              <a:rPr lang="en-SG" dirty="0" smtClean="0"/>
              <a:t>If… else</a:t>
            </a:r>
          </a:p>
          <a:p>
            <a:r>
              <a:rPr lang="en-SG" dirty="0" smtClean="0"/>
              <a:t>If…</a:t>
            </a:r>
            <a:r>
              <a:rPr lang="en-SG" dirty="0" err="1" smtClean="0"/>
              <a:t>elif</a:t>
            </a:r>
            <a:r>
              <a:rPr lang="en-SG" dirty="0" smtClean="0"/>
              <a:t>…</a:t>
            </a:r>
          </a:p>
          <a:p>
            <a:r>
              <a:rPr lang="en-SG" dirty="0" smtClean="0"/>
              <a:t>While</a:t>
            </a:r>
          </a:p>
          <a:p>
            <a:r>
              <a:rPr lang="en-SG" dirty="0" smtClean="0"/>
              <a:t>for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Programming Basics - Indentation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Indentation: to make your codes look cleaner and readable</a:t>
            </a:r>
          </a:p>
          <a:p>
            <a:pPr lvl="1">
              <a:buNone/>
            </a:pPr>
            <a:r>
              <a:rPr lang="en-SG" dirty="0" smtClean="0"/>
              <a:t>		</a:t>
            </a:r>
            <a:r>
              <a:rPr lang="en-SG" sz="2400" dirty="0" smtClean="0"/>
              <a:t>In python, indentation is important to denote     	where the loop begins and ends</a:t>
            </a:r>
          </a:p>
          <a:p>
            <a:pPr lvl="3">
              <a:buNone/>
            </a:pPr>
            <a:r>
              <a:rPr lang="en-SG" dirty="0" smtClean="0"/>
              <a:t>		</a:t>
            </a:r>
            <a:r>
              <a:rPr lang="en-SG" sz="2400" u="sng" dirty="0" smtClean="0"/>
              <a:t>The spacing at the start of these lines are  </a:t>
            </a:r>
            <a:r>
              <a:rPr lang="en-SG" sz="2400" dirty="0" smtClean="0"/>
              <a:t>	</a:t>
            </a:r>
            <a:r>
              <a:rPr lang="en-SG" sz="2400" u="sng" dirty="0" smtClean="0"/>
              <a:t>indentations</a:t>
            </a:r>
          </a:p>
          <a:p>
            <a:pPr lvl="3">
              <a:buNone/>
            </a:pPr>
            <a:r>
              <a:rPr lang="en-SG" sz="2800" dirty="0" smtClean="0"/>
              <a:t>			Press on Tab button to indent</a:t>
            </a:r>
            <a:endParaRPr lang="en-S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Boolean: True / False</a:t>
            </a:r>
          </a:p>
          <a:p>
            <a:r>
              <a:rPr lang="en-SG" dirty="0" err="1"/>
              <a:t>s</a:t>
            </a:r>
            <a:r>
              <a:rPr lang="en-SG" dirty="0" err="1" smtClean="0"/>
              <a:t>tr</a:t>
            </a:r>
            <a:r>
              <a:rPr lang="en-SG" dirty="0" smtClean="0"/>
              <a:t> (String): “Strings are for texts. Double quotes are necessary”</a:t>
            </a:r>
          </a:p>
          <a:p>
            <a:r>
              <a:rPr lang="en-SG" dirty="0" err="1"/>
              <a:t>i</a:t>
            </a:r>
            <a:r>
              <a:rPr lang="en-SG" dirty="0" err="1" smtClean="0"/>
              <a:t>nt</a:t>
            </a:r>
            <a:r>
              <a:rPr lang="en-SG" dirty="0" smtClean="0"/>
              <a:t>: Integers</a:t>
            </a:r>
          </a:p>
          <a:p>
            <a:r>
              <a:rPr lang="en-SG" dirty="0" smtClean="0"/>
              <a:t>[Arrays or Lists]: Like a bookshelf for variables</a:t>
            </a:r>
          </a:p>
          <a:p>
            <a:r>
              <a:rPr lang="en-SG" dirty="0" smtClean="0"/>
              <a:t>(</a:t>
            </a:r>
            <a:r>
              <a:rPr lang="en-SG" dirty="0" err="1" smtClean="0"/>
              <a:t>Tuples</a:t>
            </a:r>
            <a:r>
              <a:rPr lang="en-SG" dirty="0" smtClean="0"/>
              <a:t>): similar to Arrays and Lists. Used less frequently.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Dictionary</a:t>
            </a:r>
          </a:p>
          <a:p>
            <a:r>
              <a:rPr lang="en-SG" dirty="0" err="1" smtClean="0"/>
              <a:t>myDictionary</a:t>
            </a:r>
            <a:r>
              <a:rPr lang="en-SG" dirty="0" smtClean="0"/>
              <a:t>{“</a:t>
            </a:r>
            <a:r>
              <a:rPr lang="en-SG" dirty="0" err="1" smtClean="0"/>
              <a:t>myname</a:t>
            </a:r>
            <a:r>
              <a:rPr lang="en-SG" dirty="0" smtClean="0"/>
              <a:t>”:“</a:t>
            </a:r>
            <a:r>
              <a:rPr lang="en-SG" dirty="0" err="1" smtClean="0"/>
              <a:t>DJ”,”mynumber</a:t>
            </a:r>
            <a:r>
              <a:rPr lang="en-SG" dirty="0" smtClean="0"/>
              <a:t>”:200}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Spot the 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Find the data types in your </a:t>
            </a:r>
            <a:r>
              <a:rPr lang="en-SG" dirty="0" err="1" smtClean="0"/>
              <a:t>PyGame</a:t>
            </a:r>
            <a:r>
              <a:rPr lang="en-SG" dirty="0" smtClean="0"/>
              <a:t> Hello-World</a:t>
            </a:r>
          </a:p>
          <a:p>
            <a:r>
              <a:rPr lang="en-SG" dirty="0" smtClean="0"/>
              <a:t>Which is the </a:t>
            </a:r>
            <a:r>
              <a:rPr lang="en-SG" dirty="0" err="1" smtClean="0"/>
              <a:t>Tuple</a:t>
            </a:r>
            <a:r>
              <a:rPr lang="en-SG" dirty="0" smtClean="0"/>
              <a:t>?</a:t>
            </a:r>
          </a:p>
          <a:p>
            <a:r>
              <a:rPr lang="en-SG" dirty="0" smtClean="0"/>
              <a:t>Which is the String?</a:t>
            </a:r>
          </a:p>
          <a:p>
            <a:r>
              <a:rPr lang="en-SG" dirty="0" smtClean="0"/>
              <a:t>Which is the Boolean?</a:t>
            </a:r>
          </a:p>
          <a:p>
            <a:r>
              <a:rPr lang="en-SG" dirty="0" smtClean="0"/>
              <a:t>Which is the List?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Python &amp; </a:t>
            </a:r>
            <a:r>
              <a:rPr lang="en-SG" dirty="0" err="1" smtClean="0"/>
              <a:t>Pygame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3074" name="Picture 2" descr="https://2s7gjr373w3x22jf92z99mgm5w-wpengine.netdna-ssl.com/wp-content/uploads/2016/08/python_logo_1.png"/>
          <p:cNvPicPr>
            <a:picLocks noChangeAspect="1" noChangeArrowheads="1"/>
          </p:cNvPicPr>
          <p:nvPr/>
        </p:nvPicPr>
        <p:blipFill>
          <a:blip r:embed="rId2" cstate="print"/>
          <a:srcRect l="21832" t="11613" r="21404" b="24517"/>
          <a:stretch>
            <a:fillRect/>
          </a:stretch>
        </p:blipFill>
        <p:spPr bwMode="auto">
          <a:xfrm>
            <a:off x="1691680" y="2715766"/>
            <a:ext cx="1872208" cy="1584176"/>
          </a:xfrm>
          <a:prstGeom prst="rect">
            <a:avLst/>
          </a:prstGeom>
          <a:noFill/>
        </p:spPr>
      </p:pic>
      <p:pic>
        <p:nvPicPr>
          <p:cNvPr id="3076" name="Picture 4" descr="https://upload.wikimedia.org/wikipedia/en/0/0f/Pygam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0143" y="2931790"/>
            <a:ext cx="33242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Like algebra</a:t>
            </a:r>
          </a:p>
          <a:p>
            <a:r>
              <a:rPr lang="en-SG" dirty="0" smtClean="0"/>
              <a:t>x=2  # we are declaring that variable x is 2 in value. The type by default is int.</a:t>
            </a:r>
          </a:p>
          <a:p>
            <a:r>
              <a:rPr lang="en-SG" dirty="0" smtClean="0"/>
              <a:t>Apples = 2 </a:t>
            </a:r>
          </a:p>
          <a:p>
            <a:r>
              <a:rPr lang="en-SG" dirty="0" smtClean="0"/>
              <a:t>Apples – x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Lists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err="1"/>
              <a:t>n</a:t>
            </a:r>
            <a:r>
              <a:rPr lang="en-SG" dirty="0" err="1" smtClean="0"/>
              <a:t>amelist</a:t>
            </a:r>
            <a:r>
              <a:rPr lang="en-SG" dirty="0" smtClean="0"/>
              <a:t> = [“John”, “Tom”, “Harry”]</a:t>
            </a:r>
          </a:p>
          <a:p>
            <a:r>
              <a:rPr lang="en-SG" dirty="0" smtClean="0"/>
              <a:t>Index count starts from 0 from the left</a:t>
            </a:r>
          </a:p>
          <a:p>
            <a:r>
              <a:rPr lang="en-SG" dirty="0" smtClean="0"/>
              <a:t>To call the left most value in the list</a:t>
            </a:r>
          </a:p>
          <a:p>
            <a:pPr>
              <a:buNone/>
            </a:pPr>
            <a:r>
              <a:rPr lang="en-SG" dirty="0" smtClean="0"/>
              <a:t>	we call </a:t>
            </a:r>
            <a:r>
              <a:rPr lang="en-SG" dirty="0" err="1"/>
              <a:t>n</a:t>
            </a:r>
            <a:r>
              <a:rPr lang="en-SG" dirty="0" err="1" smtClean="0"/>
              <a:t>amelist</a:t>
            </a:r>
            <a:r>
              <a:rPr lang="en-SG" dirty="0" smtClean="0"/>
              <a:t>[0]</a:t>
            </a:r>
          </a:p>
          <a:p>
            <a:r>
              <a:rPr lang="en-SG" dirty="0" smtClean="0"/>
              <a:t>To call the right most value,</a:t>
            </a:r>
          </a:p>
          <a:p>
            <a:pPr lvl="1">
              <a:buNone/>
            </a:pPr>
            <a:r>
              <a:rPr lang="en-SG" dirty="0" smtClean="0"/>
              <a:t>We call </a:t>
            </a:r>
            <a:r>
              <a:rPr lang="en-SG" dirty="0" err="1" smtClean="0"/>
              <a:t>namelist</a:t>
            </a:r>
            <a:r>
              <a:rPr lang="en-SG" dirty="0" smtClean="0"/>
              <a:t>[2]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dirty="0" err="1" smtClean="0"/>
              <a:t>namelist</a:t>
            </a:r>
            <a:r>
              <a:rPr lang="en-SG" dirty="0" smtClean="0"/>
              <a:t>[0] gives us “John”</a:t>
            </a:r>
          </a:p>
          <a:p>
            <a:pPr>
              <a:buNone/>
            </a:pPr>
            <a:r>
              <a:rPr lang="en-SG" dirty="0" err="1"/>
              <a:t>n</a:t>
            </a:r>
            <a:r>
              <a:rPr lang="en-SG" dirty="0" err="1" smtClean="0"/>
              <a:t>amelist</a:t>
            </a:r>
            <a:r>
              <a:rPr lang="en-SG" dirty="0" smtClean="0"/>
              <a:t>[1] gives us “Tom”</a:t>
            </a:r>
          </a:p>
          <a:p>
            <a:pPr>
              <a:buNone/>
            </a:pPr>
            <a:r>
              <a:rPr lang="en-SG" dirty="0" err="1"/>
              <a:t>n</a:t>
            </a:r>
            <a:r>
              <a:rPr lang="en-SG" dirty="0" err="1" smtClean="0"/>
              <a:t>amelist</a:t>
            </a:r>
            <a:r>
              <a:rPr lang="en-SG" dirty="0" smtClean="0"/>
              <a:t>[2] gives us “Harry”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dirty="0" err="1" smtClean="0"/>
              <a:t>Numberlist</a:t>
            </a:r>
            <a:r>
              <a:rPr lang="en-SG" dirty="0" smtClean="0"/>
              <a:t> = [20,60,9,10]</a:t>
            </a:r>
          </a:p>
          <a:p>
            <a:pPr>
              <a:buNone/>
            </a:pPr>
            <a:r>
              <a:rPr lang="en-SG" dirty="0" smtClean="0"/>
              <a:t>Our index will be from 0 to 3</a:t>
            </a:r>
          </a:p>
          <a:p>
            <a:pPr>
              <a:buNone/>
            </a:pPr>
            <a:r>
              <a:rPr lang="en-SG" dirty="0" err="1" smtClean="0"/>
              <a:t>Numberlist</a:t>
            </a:r>
            <a:r>
              <a:rPr lang="en-SG" dirty="0" smtClean="0"/>
              <a:t>[3] – </a:t>
            </a:r>
            <a:r>
              <a:rPr lang="en-SG" dirty="0" err="1" smtClean="0"/>
              <a:t>Numberlist</a:t>
            </a:r>
            <a:r>
              <a:rPr lang="en-SG" dirty="0" smtClean="0"/>
              <a:t>[2] = ?</a:t>
            </a:r>
          </a:p>
          <a:p>
            <a:pPr>
              <a:buNone/>
            </a:pPr>
            <a:r>
              <a:rPr lang="en-SG" dirty="0" err="1" smtClean="0"/>
              <a:t>Numberlist</a:t>
            </a:r>
            <a:r>
              <a:rPr lang="en-SG" dirty="0" smtClean="0"/>
              <a:t>[1] / </a:t>
            </a:r>
            <a:r>
              <a:rPr lang="en-SG" dirty="0" err="1" smtClean="0"/>
              <a:t>numberlist</a:t>
            </a:r>
            <a:r>
              <a:rPr lang="en-SG" dirty="0" smtClean="0"/>
              <a:t>[0] =?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Numberlist</a:t>
            </a:r>
            <a:r>
              <a:rPr lang="en-SG" dirty="0" smtClean="0"/>
              <a:t>[0] – </a:t>
            </a:r>
            <a:r>
              <a:rPr lang="en-SG" dirty="0" err="1" smtClean="0"/>
              <a:t>namelist</a:t>
            </a:r>
            <a:r>
              <a:rPr lang="en-SG" dirty="0" smtClean="0"/>
              <a:t>[3] = ?</a:t>
            </a:r>
          </a:p>
          <a:p>
            <a:r>
              <a:rPr lang="en-SG" dirty="0" smtClean="0"/>
              <a:t>Error! Why???????????????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More on </a:t>
            </a:r>
            <a:r>
              <a:rPr lang="en-SG" dirty="0" smtClean="0"/>
              <a:t>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Float: if you want more decimal places</a:t>
            </a:r>
          </a:p>
          <a:p>
            <a:r>
              <a:rPr lang="en-SG" dirty="0" err="1" smtClean="0"/>
              <a:t>Tuple</a:t>
            </a:r>
            <a:r>
              <a:rPr lang="en-SG" dirty="0" smtClean="0"/>
              <a:t>: (12,21,35) – Fixed amount of elements</a:t>
            </a:r>
          </a:p>
          <a:p>
            <a:r>
              <a:rPr lang="en-SG" dirty="0" smtClean="0"/>
              <a:t>List : [12,21,35] --  No fixed amount of elements. Possible to add more to the list than previously defined/declared.</a:t>
            </a:r>
          </a:p>
          <a:p>
            <a:r>
              <a:rPr lang="en-SG" dirty="0" err="1" smtClean="0"/>
              <a:t>Datetime</a:t>
            </a:r>
            <a:r>
              <a:rPr lang="en-SG" dirty="0" smtClean="0"/>
              <a:t>: system time </a:t>
            </a:r>
            <a:r>
              <a:rPr lang="en-SG" dirty="0" err="1" smtClean="0"/>
              <a:t>datatype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Operators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Symbol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==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Equal to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&gt;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More than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&lt;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Less than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&gt;=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More than</a:t>
                      </a:r>
                      <a:r>
                        <a:rPr lang="en-SG" baseline="0" dirty="0" smtClean="0"/>
                        <a:t> or equal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&lt;=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Less than or equal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Special Operators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err="1" smtClean="0"/>
              <a:t>Myvariable</a:t>
            </a:r>
            <a:r>
              <a:rPr lang="en-SG" b="1" dirty="0" smtClean="0"/>
              <a:t> = 10</a:t>
            </a:r>
          </a:p>
          <a:p>
            <a:r>
              <a:rPr lang="en-SG" b="1" dirty="0" err="1" smtClean="0"/>
              <a:t>Myvariable</a:t>
            </a:r>
            <a:r>
              <a:rPr lang="en-SG" b="1" dirty="0" smtClean="0"/>
              <a:t> = </a:t>
            </a:r>
            <a:r>
              <a:rPr lang="en-SG" b="1" dirty="0" err="1" smtClean="0"/>
              <a:t>Myvariable</a:t>
            </a:r>
            <a:r>
              <a:rPr lang="en-SG" b="1" dirty="0" smtClean="0"/>
              <a:t> + 1</a:t>
            </a:r>
          </a:p>
          <a:p>
            <a:r>
              <a:rPr lang="en-SG" dirty="0" smtClean="0"/>
              <a:t>How much is </a:t>
            </a:r>
            <a:r>
              <a:rPr lang="en-SG" b="1" dirty="0" err="1" smtClean="0"/>
              <a:t>Myvariable</a:t>
            </a:r>
            <a:r>
              <a:rPr lang="en-SG" dirty="0" smtClean="0"/>
              <a:t> now?</a:t>
            </a:r>
          </a:p>
          <a:p>
            <a:r>
              <a:rPr lang="en-SG" b="1" dirty="0" err="1" smtClean="0"/>
              <a:t>Myvariable</a:t>
            </a:r>
            <a:r>
              <a:rPr lang="en-SG" b="1" dirty="0" smtClean="0"/>
              <a:t> += 1 </a:t>
            </a:r>
            <a:r>
              <a:rPr lang="en-SG" dirty="0" smtClean="0"/>
              <a:t>is the same as the above expression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1: Using 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Put the initializing values into variables:</a:t>
            </a:r>
          </a:p>
          <a:p>
            <a:r>
              <a:rPr lang="en-SG" dirty="0" err="1" smtClean="0"/>
              <a:t>screenwidth</a:t>
            </a:r>
            <a:r>
              <a:rPr lang="en-SG" dirty="0" smtClean="0"/>
              <a:t>, </a:t>
            </a:r>
            <a:r>
              <a:rPr lang="en-SG" dirty="0" err="1" smtClean="0"/>
              <a:t>screenheight,size,bgcolor</a:t>
            </a:r>
            <a:endParaRPr lang="en-SG" dirty="0" smtClean="0"/>
          </a:p>
          <a:p>
            <a:r>
              <a:rPr lang="en-SG" dirty="0" smtClean="0"/>
              <a:t>Save your changed program as “1_variable.py”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1: Using 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err="1" smtClean="0"/>
              <a:t>screenwidth</a:t>
            </a:r>
            <a:r>
              <a:rPr lang="en-SG" dirty="0" smtClean="0"/>
              <a:t> = 600 #type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</a:p>
          <a:p>
            <a:r>
              <a:rPr lang="en-SG" dirty="0" err="1" smtClean="0"/>
              <a:t>screenheight</a:t>
            </a:r>
            <a:r>
              <a:rPr lang="en-SG" dirty="0" smtClean="0"/>
              <a:t> = 300 #type </a:t>
            </a:r>
            <a:r>
              <a:rPr lang="en-SG" dirty="0" err="1" smtClean="0"/>
              <a:t>int</a:t>
            </a:r>
            <a:endParaRPr lang="en-SG" dirty="0" smtClean="0"/>
          </a:p>
          <a:p>
            <a:r>
              <a:rPr lang="en-SG" dirty="0" smtClean="0"/>
              <a:t>size = (</a:t>
            </a:r>
            <a:r>
              <a:rPr lang="en-SG" dirty="0" err="1" smtClean="0"/>
              <a:t>screenwidth,screenheight</a:t>
            </a:r>
            <a:r>
              <a:rPr lang="en-SG" dirty="0" smtClean="0"/>
              <a:t>) #type </a:t>
            </a:r>
            <a:r>
              <a:rPr lang="en-SG" dirty="0" err="1" smtClean="0"/>
              <a:t>tuple</a:t>
            </a:r>
            <a:endParaRPr lang="en-SG" dirty="0" smtClean="0"/>
          </a:p>
          <a:p>
            <a:r>
              <a:rPr lang="en-SG" dirty="0" smtClean="0"/>
              <a:t>screen = </a:t>
            </a:r>
            <a:r>
              <a:rPr lang="en-SG" dirty="0" err="1" smtClean="0"/>
              <a:t>pygame.display.set_mode</a:t>
            </a:r>
            <a:r>
              <a:rPr lang="en-SG" dirty="0" smtClean="0"/>
              <a:t>(size)</a:t>
            </a:r>
          </a:p>
          <a:p>
            <a:r>
              <a:rPr lang="en-SG" dirty="0" err="1" smtClean="0"/>
              <a:t>bgcolor</a:t>
            </a:r>
            <a:r>
              <a:rPr lang="en-SG" dirty="0" smtClean="0"/>
              <a:t> = (255,255,255) #type </a:t>
            </a:r>
            <a:r>
              <a:rPr lang="en-SG" dirty="0" err="1" smtClean="0"/>
              <a:t>tuple</a:t>
            </a:r>
            <a:endParaRPr lang="en-SG" dirty="0" smtClean="0"/>
          </a:p>
          <a:p>
            <a:r>
              <a:rPr lang="en-SG" dirty="0" smtClean="0"/>
              <a:t>#(RED, GREEN, BLUE) play around with the </a:t>
            </a:r>
            <a:r>
              <a:rPr lang="en-SG" dirty="0" err="1" smtClean="0"/>
              <a:t>colors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Download and install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https://www.python.org/downloads/</a:t>
            </a:r>
            <a:endParaRPr lang="en-SG" dirty="0" smtClean="0"/>
          </a:p>
          <a:p>
            <a:r>
              <a:rPr lang="en-SG" dirty="0" smtClean="0"/>
              <a:t>Download Python 3.6.4</a:t>
            </a:r>
          </a:p>
          <a:p>
            <a:r>
              <a:rPr lang="en-SG" dirty="0" smtClean="0"/>
              <a:t>Mac or Windows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Let’s start with a clock application!</a:t>
            </a:r>
          </a:p>
          <a:p>
            <a:r>
              <a:rPr lang="en-SG" dirty="0" smtClean="0"/>
              <a:t>Save the 1_variable.py  as a new file called 2_clock.py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2_clock.py:</a:t>
            </a:r>
          </a:p>
          <a:p>
            <a:r>
              <a:rPr lang="en-SG" dirty="0" smtClean="0"/>
              <a:t>import </a:t>
            </a:r>
            <a:r>
              <a:rPr lang="en-SG" dirty="0" err="1" smtClean="0"/>
              <a:t>datetime</a:t>
            </a:r>
            <a:r>
              <a:rPr lang="en-SG" dirty="0" smtClean="0"/>
              <a:t>  #in lines 1 or 2</a:t>
            </a:r>
          </a:p>
          <a:p>
            <a:r>
              <a:rPr lang="en-SG" dirty="0" smtClean="0"/>
              <a:t>This uses python’s </a:t>
            </a:r>
            <a:r>
              <a:rPr lang="en-SG" dirty="0" err="1" smtClean="0"/>
              <a:t>datetime</a:t>
            </a:r>
            <a:r>
              <a:rPr lang="en-SG" dirty="0" smtClean="0"/>
              <a:t> library that is installed</a:t>
            </a:r>
          </a:p>
          <a:p>
            <a:r>
              <a:rPr lang="en-SG" dirty="0" smtClean="0"/>
              <a:t>No changes to the initialize block of codes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Tab button for </a:t>
            </a:r>
            <a:r>
              <a:rPr lang="en-SG" b="1" dirty="0" smtClean="0"/>
              <a:t>indentation</a:t>
            </a:r>
            <a:endParaRPr lang="en-SG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9662"/>
            <a:ext cx="8277236" cy="29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 behind the previous code at same level of indentation. Watch your </a:t>
            </a:r>
            <a:r>
              <a:rPr lang="en-SG" b="1" dirty="0" smtClean="0"/>
              <a:t>indentation</a:t>
            </a:r>
            <a:r>
              <a:rPr lang="en-SG" dirty="0" smtClean="0"/>
              <a:t>.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11710"/>
            <a:ext cx="3528392" cy="82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</a:t>
            </a:r>
            <a:r>
              <a:rPr lang="en-SG" dirty="0" smtClean="0"/>
              <a:t>it!</a:t>
            </a:r>
          </a:p>
          <a:p>
            <a:r>
              <a:rPr lang="en-SG" dirty="0" smtClean="0"/>
              <a:t>Does it work?</a:t>
            </a:r>
            <a:endParaRPr lang="en-SG" dirty="0" smtClean="0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357" y="2837284"/>
            <a:ext cx="39528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smtClean="0"/>
              <a:t>We can group a set of instructions into </a:t>
            </a:r>
            <a:r>
              <a:rPr lang="en-SG" i="1" dirty="0" smtClean="0"/>
              <a:t>functions</a:t>
            </a:r>
            <a:r>
              <a:rPr lang="en-SG" dirty="0" smtClean="0"/>
              <a:t>.</a:t>
            </a:r>
          </a:p>
          <a:p>
            <a:r>
              <a:rPr lang="en-SG" dirty="0" smtClean="0"/>
              <a:t>Functions can then be called into use in the codes.</a:t>
            </a:r>
          </a:p>
          <a:p>
            <a:r>
              <a:rPr lang="en-SG" dirty="0" smtClean="0"/>
              <a:t>Clearer and more modular codes</a:t>
            </a:r>
            <a:endParaRPr lang="en-SG" dirty="0" smtClean="0"/>
          </a:p>
          <a:p>
            <a:r>
              <a:rPr lang="en-SG" dirty="0" smtClean="0"/>
              <a:t>Save </a:t>
            </a:r>
            <a:r>
              <a:rPr lang="en-SG" dirty="0" smtClean="0"/>
              <a:t>your current clock app to a new file called 3_clock_using_functions.py</a:t>
            </a:r>
            <a:endParaRPr lang="en-S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is a function?</a:t>
            </a:r>
          </a:p>
          <a:p>
            <a:r>
              <a:rPr lang="en-SG" dirty="0" smtClean="0"/>
              <a:t>It is a set of instructions defined separately from the main program loop</a:t>
            </a:r>
          </a:p>
          <a:p>
            <a:r>
              <a:rPr lang="en-SG" dirty="0" smtClean="0"/>
              <a:t>Can be used to receive and output data</a:t>
            </a:r>
          </a:p>
          <a:p>
            <a:r>
              <a:rPr lang="en-SG" dirty="0" smtClean="0"/>
              <a:t>Cleaner looking code</a:t>
            </a:r>
            <a:endParaRPr lang="en-SG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After the line “done = False”</a:t>
            </a:r>
          </a:p>
          <a:p>
            <a:r>
              <a:rPr lang="en-SG" dirty="0" smtClean="0"/>
              <a:t>Create a </a:t>
            </a:r>
            <a:r>
              <a:rPr lang="en-SG" dirty="0" err="1" smtClean="0"/>
              <a:t>RunClock</a:t>
            </a:r>
            <a:r>
              <a:rPr lang="en-SG" dirty="0" smtClean="0"/>
              <a:t> function that allows us to call it within the game loop</a:t>
            </a:r>
            <a:endParaRPr lang="en-S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10" y="1818059"/>
            <a:ext cx="8989594" cy="21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Press Tab button to indent.</a:t>
            </a:r>
          </a:p>
          <a:p>
            <a:r>
              <a:rPr lang="en-SG" dirty="0" smtClean="0"/>
              <a:t>Anything that is not properly indented will not be part of the function or loop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Introduce yourself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Shape 13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691680" y="1347614"/>
            <a:ext cx="5976664" cy="30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Add: </a:t>
            </a:r>
            <a:r>
              <a:rPr lang="en-SG" dirty="0" err="1" smtClean="0"/>
              <a:t>RunClock</a:t>
            </a:r>
            <a:r>
              <a:rPr lang="en-SG" dirty="0" smtClean="0"/>
              <a:t>()</a:t>
            </a:r>
          </a:p>
          <a:p>
            <a:r>
              <a:rPr lang="en-SG" dirty="0" smtClean="0"/>
              <a:t> to before </a:t>
            </a:r>
            <a:r>
              <a:rPr lang="en-SG" dirty="0" err="1" smtClean="0"/>
              <a:t>screen.display.flip</a:t>
            </a:r>
            <a:r>
              <a:rPr lang="en-SG" dirty="0" smtClean="0"/>
              <a:t>()</a:t>
            </a:r>
          </a:p>
          <a:p>
            <a:endParaRPr lang="en-S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83718"/>
            <a:ext cx="5237909" cy="270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Clock App Using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it!</a:t>
            </a:r>
          </a:p>
          <a:p>
            <a:r>
              <a:rPr lang="en-SG" dirty="0" smtClean="0"/>
              <a:t>Next we want to add a main menu</a:t>
            </a:r>
            <a:endParaRPr lang="en-SG" dirty="0" smtClean="0"/>
          </a:p>
          <a:p>
            <a:r>
              <a:rPr lang="en-SG" dirty="0" smtClean="0"/>
              <a:t>Save </a:t>
            </a:r>
            <a:r>
              <a:rPr lang="en-SG" dirty="0" smtClean="0"/>
              <a:t>the clock with functions program </a:t>
            </a:r>
            <a:r>
              <a:rPr lang="en-SG" dirty="0" smtClean="0"/>
              <a:t>to a new file called 4_clock_with_menu.py</a:t>
            </a:r>
          </a:p>
          <a:p>
            <a:r>
              <a:rPr lang="en-SG" dirty="0" smtClean="0"/>
              <a:t>We will work in this new file now</a:t>
            </a:r>
            <a:endParaRPr lang="en-SG" dirty="0" smtClean="0"/>
          </a:p>
          <a:p>
            <a:pPr>
              <a:buNone/>
            </a:pP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-  Status Flags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Flag is a </a:t>
            </a:r>
            <a:r>
              <a:rPr lang="en-SG" b="1" dirty="0" smtClean="0"/>
              <a:t>variable</a:t>
            </a:r>
            <a:r>
              <a:rPr lang="en-SG" dirty="0" smtClean="0"/>
              <a:t> we can use to monitor the program’s status and </a:t>
            </a:r>
            <a:r>
              <a:rPr lang="en-SG" dirty="0" smtClean="0"/>
              <a:t>processes</a:t>
            </a:r>
          </a:p>
          <a:p>
            <a:r>
              <a:rPr lang="en-SG" dirty="0" smtClean="0"/>
              <a:t>Not Python specific, it is simply a </a:t>
            </a:r>
            <a:r>
              <a:rPr lang="en-SG" b="1" dirty="0" smtClean="0"/>
              <a:t>variable</a:t>
            </a:r>
            <a:endParaRPr lang="en-SG" b="1" dirty="0" smtClean="0"/>
          </a:p>
          <a:p>
            <a:r>
              <a:rPr lang="en-SG" dirty="0" smtClean="0"/>
              <a:t>Are we using any so far</a:t>
            </a:r>
            <a:r>
              <a:rPr lang="en-SG" dirty="0" smtClean="0"/>
              <a:t>?</a:t>
            </a:r>
          </a:p>
          <a:p>
            <a:r>
              <a:rPr lang="en-SG" dirty="0" smtClean="0"/>
              <a:t>E.g. something set to True or False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-  Status Flags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done = False # this is the flag used to signify the end of the program</a:t>
            </a:r>
          </a:p>
          <a:p>
            <a:r>
              <a:rPr lang="en-SG" dirty="0" smtClean="0"/>
              <a:t>Let’s draw out the logic map for an clock app with a start menu</a:t>
            </a:r>
            <a:endParaRPr lang="en-SG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- Logic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578401" y="1275606"/>
            <a:ext cx="1481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Start Program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986394"/>
            <a:ext cx="31334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Display Main Menu</a:t>
            </a:r>
            <a:br>
              <a:rPr lang="en-SG" dirty="0" smtClean="0"/>
            </a:br>
            <a:r>
              <a:rPr lang="en-SG" dirty="0" smtClean="0"/>
              <a:t>e.g. “Press Space to view clock”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81721" y="3003798"/>
            <a:ext cx="3070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Listen for Button to be pressed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3795886"/>
            <a:ext cx="2557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Show Clock &amp; Hide Menu</a:t>
            </a:r>
          </a:p>
          <a:p>
            <a:r>
              <a:rPr lang="en-SG" dirty="0" smtClean="0"/>
              <a:t>Or</a:t>
            </a:r>
          </a:p>
          <a:p>
            <a:r>
              <a:rPr lang="en-SG" dirty="0" smtClean="0"/>
              <a:t>Hide Clock &amp; Show menu</a:t>
            </a:r>
            <a:endParaRPr lang="en-SG" dirty="0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2316821" y="2632725"/>
            <a:ext cx="5499" cy="37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7" idx="0"/>
          </p:cNvCxnSpPr>
          <p:nvPr/>
        </p:nvCxnSpPr>
        <p:spPr>
          <a:xfrm>
            <a:off x="2319117" y="1644938"/>
            <a:ext cx="3203" cy="34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6056" y="1635646"/>
            <a:ext cx="232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State: </a:t>
            </a:r>
            <a:br>
              <a:rPr lang="en-SG" dirty="0" smtClean="0"/>
            </a:br>
            <a:r>
              <a:rPr lang="en-SG" dirty="0" err="1" smtClean="0"/>
              <a:t>is_main_menu</a:t>
            </a:r>
            <a:r>
              <a:rPr lang="en-SG" dirty="0" smtClean="0"/>
              <a:t> == True</a:t>
            </a:r>
            <a:br>
              <a:rPr lang="en-SG" dirty="0" smtClean="0"/>
            </a:br>
            <a:r>
              <a:rPr lang="en-SG" dirty="0" err="1" smtClean="0"/>
              <a:t>show_clock</a:t>
            </a:r>
            <a:r>
              <a:rPr lang="en-SG" dirty="0" smtClean="0"/>
              <a:t> == False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76157" y="3363838"/>
            <a:ext cx="23761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State: </a:t>
            </a:r>
            <a:br>
              <a:rPr lang="en-SG" dirty="0" smtClean="0"/>
            </a:br>
            <a:r>
              <a:rPr lang="en-SG" dirty="0" err="1" smtClean="0"/>
              <a:t>is_main_menu</a:t>
            </a:r>
            <a:r>
              <a:rPr lang="en-SG" dirty="0" smtClean="0"/>
              <a:t> == False</a:t>
            </a:r>
            <a:br>
              <a:rPr lang="en-SG" dirty="0" smtClean="0"/>
            </a:br>
            <a:r>
              <a:rPr lang="en-SG" dirty="0" err="1" smtClean="0"/>
              <a:t>show_clock</a:t>
            </a:r>
            <a:r>
              <a:rPr lang="en-SG" dirty="0" smtClean="0"/>
              <a:t> == True</a:t>
            </a:r>
            <a:endParaRPr lang="en-SG" dirty="0"/>
          </a:p>
        </p:txBody>
      </p:sp>
      <p:cxnSp>
        <p:nvCxnSpPr>
          <p:cNvPr id="26" name="Straight Connector 25"/>
          <p:cNvCxnSpPr>
            <a:stCxn id="23" idx="2"/>
            <a:endCxn id="24" idx="0"/>
          </p:cNvCxnSpPr>
          <p:nvPr/>
        </p:nvCxnSpPr>
        <p:spPr>
          <a:xfrm>
            <a:off x="6237656" y="2558976"/>
            <a:ext cx="26583" cy="804862"/>
          </a:xfrm>
          <a:prstGeom prst="line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8" idx="3"/>
          </p:cNvCxnSpPr>
          <p:nvPr/>
        </p:nvCxnSpPr>
        <p:spPr>
          <a:xfrm flipV="1">
            <a:off x="3601424" y="3188464"/>
            <a:ext cx="250496" cy="1069087"/>
          </a:xfrm>
          <a:prstGeom prst="bentConnector3">
            <a:avLst>
              <a:gd name="adj1" fmla="val 30215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9" idx="0"/>
          </p:cNvCxnSpPr>
          <p:nvPr/>
        </p:nvCxnSpPr>
        <p:spPr>
          <a:xfrm>
            <a:off x="2316821" y="3373130"/>
            <a:ext cx="5695" cy="4227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</a:t>
            </a:r>
            <a:r>
              <a:rPr lang="en-SG" dirty="0" smtClean="0"/>
              <a:t>– Logic Codes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91630"/>
            <a:ext cx="512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If     </a:t>
            </a:r>
            <a:r>
              <a:rPr lang="en-SG" dirty="0" err="1" smtClean="0"/>
              <a:t>is_main_menu</a:t>
            </a:r>
            <a:r>
              <a:rPr lang="en-SG" dirty="0" smtClean="0"/>
              <a:t> == True  and </a:t>
            </a:r>
            <a:r>
              <a:rPr lang="en-SG" dirty="0" err="1" smtClean="0"/>
              <a:t>show_clock</a:t>
            </a:r>
            <a:r>
              <a:rPr lang="en-SG" dirty="0" smtClean="0"/>
              <a:t> == False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222489" y="3221563"/>
            <a:ext cx="31334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Display Main Menu</a:t>
            </a:r>
            <a:br>
              <a:rPr lang="en-SG" dirty="0" smtClean="0"/>
            </a:br>
            <a:r>
              <a:rPr lang="en-SG" dirty="0" smtClean="0"/>
              <a:t>e.g. “Press Space to view clock”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642578"/>
            <a:ext cx="2557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Show Clock &amp; Hide Menu</a:t>
            </a:r>
            <a:endParaRPr lang="en-SG" dirty="0"/>
          </a:p>
        </p:txBody>
      </p:sp>
      <p:cxnSp>
        <p:nvCxnSpPr>
          <p:cNvPr id="16" name="Straight Connector 15"/>
          <p:cNvCxnSpPr>
            <a:endCxn id="9" idx="0"/>
          </p:cNvCxnSpPr>
          <p:nvPr/>
        </p:nvCxnSpPr>
        <p:spPr>
          <a:xfrm>
            <a:off x="6851968" y="2499742"/>
            <a:ext cx="7052" cy="114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7" idx="0"/>
          </p:cNvCxnSpPr>
          <p:nvPr/>
        </p:nvCxnSpPr>
        <p:spPr>
          <a:xfrm flipH="1">
            <a:off x="2789233" y="1860962"/>
            <a:ext cx="22956" cy="136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4180" y="2346434"/>
            <a:ext cx="512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If     </a:t>
            </a:r>
            <a:r>
              <a:rPr lang="en-SG" dirty="0" err="1" smtClean="0"/>
              <a:t>is_main_menu</a:t>
            </a:r>
            <a:r>
              <a:rPr lang="en-SG" dirty="0" smtClean="0"/>
              <a:t> == False  and </a:t>
            </a:r>
            <a:r>
              <a:rPr lang="en-SG" dirty="0" err="1" smtClean="0"/>
              <a:t>show_clock</a:t>
            </a:r>
            <a:r>
              <a:rPr lang="en-SG" dirty="0" smtClean="0"/>
              <a:t> == True</a:t>
            </a:r>
            <a:endParaRPr lang="en-SG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 Start Menu - Flags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the same  program</a:t>
            </a:r>
            <a:endParaRPr lang="en-SG" dirty="0" smtClean="0"/>
          </a:p>
          <a:p>
            <a:r>
              <a:rPr lang="en-SG" dirty="0" smtClean="0"/>
              <a:t>Set </a:t>
            </a:r>
            <a:r>
              <a:rPr lang="en-SG" dirty="0" smtClean="0"/>
              <a:t>initial values of the 2 flags after done = False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445444"/>
            <a:ext cx="3279975" cy="156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– menu </a:t>
            </a:r>
            <a:r>
              <a:rPr lang="en-SG" dirty="0" err="1" smtClean="0"/>
              <a:t>func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dirty="0" smtClean="0"/>
              <a:t>Main Menu Function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92" y="2368674"/>
            <a:ext cx="8622688" cy="128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Start Menu – menu </a:t>
            </a:r>
            <a:r>
              <a:rPr lang="en-SG" dirty="0" err="1" smtClean="0"/>
              <a:t>func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dirty="0" smtClean="0"/>
              <a:t>If Loops</a:t>
            </a:r>
            <a:endParaRPr lang="en-S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309" y="1843782"/>
            <a:ext cx="6780075" cy="29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Adding Start Menu – listening for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it.</a:t>
            </a:r>
          </a:p>
          <a:p>
            <a:r>
              <a:rPr lang="en-SG" dirty="0" smtClean="0"/>
              <a:t>Does it show the main menu?</a:t>
            </a:r>
          </a:p>
          <a:p>
            <a:r>
              <a:rPr lang="en-SG" dirty="0" smtClean="0"/>
              <a:t>What about the clock?</a:t>
            </a:r>
          </a:p>
          <a:p>
            <a:r>
              <a:rPr lang="en-SG" dirty="0" smtClean="0"/>
              <a:t>Need to listen for </a:t>
            </a:r>
            <a:r>
              <a:rPr lang="en-SG" dirty="0" smtClean="0"/>
              <a:t>key presses!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Classroom ground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profanities allowed in classroom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throwing, fighting or any rowdy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behaviour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 class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Be respectful, kind and talk politely to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others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Pay attention in class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Adding Start Menu – listening for keys</a:t>
            </a:r>
            <a:endParaRPr lang="en-SG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03598"/>
            <a:ext cx="6618131" cy="238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3539792"/>
            <a:ext cx="550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err="1" smtClean="0"/>
              <a:t>Pygame.KEYUP</a:t>
            </a:r>
            <a:r>
              <a:rPr lang="en-SG" sz="2000" dirty="0" smtClean="0"/>
              <a:t>  listens for when the key is released</a:t>
            </a:r>
            <a:endParaRPr lang="en-S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867894"/>
            <a:ext cx="7924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The “not” logic turns the current state to opposite. If current state is True, </a:t>
            </a:r>
            <a:br>
              <a:rPr lang="en-SG" sz="2000" dirty="0" smtClean="0"/>
            </a:br>
            <a:r>
              <a:rPr lang="en-SG" sz="2000" dirty="0" smtClean="0"/>
              <a:t>it will set to False, and vice versa. Using this is convenient but your logic </a:t>
            </a:r>
            <a:br>
              <a:rPr lang="en-SG" sz="2000" dirty="0" smtClean="0"/>
            </a:br>
            <a:r>
              <a:rPr lang="en-SG" sz="2000" dirty="0" smtClean="0"/>
              <a:t>must be sound</a:t>
            </a:r>
            <a:endParaRPr lang="en-SG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Adding Start Menu – listening for keys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it.</a:t>
            </a:r>
          </a:p>
          <a:p>
            <a:r>
              <a:rPr lang="en-SG" dirty="0" smtClean="0"/>
              <a:t>Does it show the main menu?</a:t>
            </a:r>
          </a:p>
          <a:p>
            <a:r>
              <a:rPr lang="en-SG" dirty="0" smtClean="0"/>
              <a:t>What about the clock?</a:t>
            </a:r>
          </a:p>
          <a:p>
            <a:r>
              <a:rPr lang="en-SG" dirty="0" smtClean="0"/>
              <a:t>Does it go back to main menu</a:t>
            </a:r>
            <a:r>
              <a:rPr lang="en-SG" dirty="0" smtClean="0"/>
              <a:t>?</a:t>
            </a:r>
            <a:endParaRPr lang="en-SG" dirty="0"/>
          </a:p>
          <a:p>
            <a:r>
              <a:rPr lang="en-SG" dirty="0" smtClean="0"/>
              <a:t>Save your work as 5_clock_menu.py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split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Split into 3 project/ discussion groups</a:t>
            </a:r>
            <a:endParaRPr lang="en-SG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PyGame</a:t>
            </a:r>
            <a:r>
              <a:rPr lang="en-SG" dirty="0" smtClean="0"/>
              <a:t> Key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https://www.pygame.org/docs/ref/key.html</a:t>
            </a:r>
            <a:endParaRPr lang="en-SG" dirty="0" smtClean="0"/>
          </a:p>
          <a:p>
            <a:r>
              <a:rPr lang="en-SG" dirty="0" smtClean="0"/>
              <a:t>Look around the documentation for Surfaces and drawing circles and rectangles</a:t>
            </a:r>
          </a:p>
          <a:p>
            <a:r>
              <a:rPr lang="en-SG" dirty="0" smtClean="0"/>
              <a:t>More explanations on </a:t>
            </a:r>
            <a:r>
              <a:rPr lang="en-SG" dirty="0" err="1" smtClean="0"/>
              <a:t>blit</a:t>
            </a:r>
            <a:r>
              <a:rPr lang="en-SG" dirty="0" smtClean="0"/>
              <a:t> function et cetera can be found </a:t>
            </a:r>
            <a:endParaRPr lang="en-SG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Pygame</a:t>
            </a:r>
            <a:r>
              <a:rPr lang="en-SG" dirty="0" smtClean="0"/>
              <a:t> Essentials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pygame.init</a:t>
            </a:r>
            <a:r>
              <a:rPr lang="en-SG" dirty="0" smtClean="0"/>
              <a:t>() calls </a:t>
            </a:r>
            <a:r>
              <a:rPr lang="en-SG" dirty="0" err="1" smtClean="0"/>
              <a:t>pygame</a:t>
            </a:r>
            <a:r>
              <a:rPr lang="en-SG" dirty="0" smtClean="0"/>
              <a:t> </a:t>
            </a:r>
          </a:p>
          <a:p>
            <a:r>
              <a:rPr lang="en-SG" dirty="0" err="1" smtClean="0"/>
              <a:t>Pygame.display.flip</a:t>
            </a:r>
            <a:r>
              <a:rPr lang="en-SG" dirty="0" smtClean="0"/>
              <a:t> updates the display on the screen</a:t>
            </a:r>
          </a:p>
          <a:p>
            <a:endParaRPr lang="en-SG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Pygame</a:t>
            </a:r>
            <a:r>
              <a:rPr lang="en-SG" dirty="0" smtClean="0"/>
              <a:t> Essentials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Basic block to write and display text on screen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11710"/>
            <a:ext cx="8622688" cy="128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Pygame</a:t>
            </a:r>
            <a:r>
              <a:rPr lang="en-SG" dirty="0" smtClean="0"/>
              <a:t> Essentials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Screen coordinates</a:t>
            </a:r>
          </a:p>
          <a:p>
            <a:r>
              <a:rPr lang="en-SG" dirty="0" smtClean="0"/>
              <a:t>Different from </a:t>
            </a:r>
            <a:br>
              <a:rPr lang="en-SG" dirty="0" smtClean="0"/>
            </a:br>
            <a:r>
              <a:rPr lang="en-SG" dirty="0" smtClean="0"/>
              <a:t>mathematical</a:t>
            </a:r>
            <a:br>
              <a:rPr lang="en-SG" dirty="0" smtClean="0"/>
            </a:br>
            <a:r>
              <a:rPr lang="en-SG" dirty="0" smtClean="0"/>
              <a:t>graphs</a:t>
            </a:r>
          </a:p>
          <a:p>
            <a:endParaRPr lang="en-S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1995686"/>
            <a:ext cx="0" cy="24482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9992" y="1995686"/>
            <a:ext cx="36724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9912" y="17796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(0,0)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7308304" y="1563638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(screenwidth,0)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4011910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(0, </a:t>
            </a:r>
            <a:r>
              <a:rPr lang="en-SG" dirty="0" err="1" smtClean="0"/>
              <a:t>screenheight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213970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</a:t>
            </a:r>
            <a:r>
              <a:rPr lang="en-SG" dirty="0" err="1" smtClean="0"/>
              <a:t>x,y</a:t>
            </a:r>
            <a:r>
              <a:rPr lang="en-SG" dirty="0" smtClean="0"/>
              <a:t>)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9992" y="4443958"/>
            <a:ext cx="36724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72400" y="1995686"/>
            <a:ext cx="0" cy="24482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136" y="4506674"/>
            <a:ext cx="28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</a:t>
            </a:r>
            <a:r>
              <a:rPr lang="en-SG" dirty="0" err="1" smtClean="0"/>
              <a:t>screenwidth</a:t>
            </a:r>
            <a:r>
              <a:rPr lang="en-SG" dirty="0" smtClean="0"/>
              <a:t>, </a:t>
            </a:r>
            <a:r>
              <a:rPr lang="en-SG" dirty="0" err="1" smtClean="0"/>
              <a:t>screenheight</a:t>
            </a:r>
            <a:r>
              <a:rPr lang="en-SG" dirty="0" smtClean="0"/>
              <a:t>)</a:t>
            </a:r>
            <a:endParaRPr lang="en-SG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Pygame</a:t>
            </a:r>
            <a:r>
              <a:rPr lang="en-SG" dirty="0" smtClean="0"/>
              <a:t> Essentials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Pygame.event.get</a:t>
            </a:r>
            <a:r>
              <a:rPr lang="en-SG" dirty="0" smtClean="0"/>
              <a:t>(): get current events that are happening, such as button presses, mouse positions clicks</a:t>
            </a:r>
          </a:p>
          <a:p>
            <a:r>
              <a:rPr lang="en-SG" dirty="0" err="1" smtClean="0"/>
              <a:t>event.key</a:t>
            </a:r>
            <a:r>
              <a:rPr lang="en-SG" dirty="0" smtClean="0"/>
              <a:t>: sets which key to listen and respond</a:t>
            </a:r>
            <a:endParaRPr lang="en-SG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Ball Collision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7614"/>
            <a:ext cx="6264696" cy="341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Ball Collision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03598"/>
            <a:ext cx="6043959" cy="333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11960" y="343584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923678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Enemy Ball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67944" y="1851670"/>
            <a:ext cx="360040" cy="64807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07904" y="2499742"/>
            <a:ext cx="360040" cy="57606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984" y="2715766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Once collide, Game Over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Goals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/>
              <a:t>Learn the logic behind programming</a:t>
            </a:r>
          </a:p>
          <a:p>
            <a:r>
              <a:rPr lang="en-SG" dirty="0" smtClean="0"/>
              <a:t>Learn the steps behind programming</a:t>
            </a:r>
          </a:p>
          <a:p>
            <a:r>
              <a:rPr lang="en-SG" dirty="0" smtClean="0"/>
              <a:t>Learn the basic data types and their usage</a:t>
            </a:r>
          </a:p>
          <a:p>
            <a:r>
              <a:rPr lang="en-SG" dirty="0" smtClean="0"/>
              <a:t>Learn about Libraries and Dependencies</a:t>
            </a:r>
          </a:p>
          <a:p>
            <a:r>
              <a:rPr lang="en-SG" dirty="0" smtClean="0"/>
              <a:t>Learn </a:t>
            </a:r>
            <a:r>
              <a:rPr lang="en-SG" dirty="0" err="1" smtClean="0"/>
              <a:t>PyGame</a:t>
            </a:r>
            <a:r>
              <a:rPr lang="en-SG" dirty="0" smtClean="0"/>
              <a:t> and Graphic User Interface</a:t>
            </a:r>
          </a:p>
          <a:p>
            <a:r>
              <a:rPr lang="en-SG" dirty="0" smtClean="0"/>
              <a:t>Experience the patience it takes to </a:t>
            </a:r>
            <a:r>
              <a:rPr lang="en-SG" dirty="0" smtClean="0"/>
              <a:t>program</a:t>
            </a:r>
          </a:p>
          <a:p>
            <a:r>
              <a:rPr lang="en-SG" dirty="0" smtClean="0"/>
              <a:t>Experience the importance of saving your work regularly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Ball Collision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do you think are the steps to create this game?</a:t>
            </a:r>
          </a:p>
          <a:p>
            <a:r>
              <a:rPr lang="en-SG" dirty="0" smtClean="0"/>
              <a:t>E.g. Step 1 is to draw the ball</a:t>
            </a:r>
          </a:p>
          <a:p>
            <a:r>
              <a:rPr lang="en-SG" dirty="0" smtClean="0"/>
              <a:t>What other steps do we need</a:t>
            </a:r>
            <a:r>
              <a:rPr lang="en-SG" dirty="0" smtClean="0"/>
              <a:t>? Be specific!</a:t>
            </a:r>
            <a:endParaRPr lang="en-SG" dirty="0" smtClean="0"/>
          </a:p>
          <a:p>
            <a:r>
              <a:rPr lang="en-SG" dirty="0" smtClean="0"/>
              <a:t>5-10 minutes to discuss and tell us about it!</a:t>
            </a:r>
            <a:endParaRPr lang="en-SG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Steps to build our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 smtClean="0"/>
              <a:t>1  Draw the automatic Ball</a:t>
            </a:r>
          </a:p>
          <a:p>
            <a:r>
              <a:rPr lang="en-SG" sz="2000" dirty="0" smtClean="0"/>
              <a:t>2  Move ball by pressing spacebar</a:t>
            </a:r>
          </a:p>
          <a:p>
            <a:r>
              <a:rPr lang="en-SG" sz="2000" dirty="0" smtClean="0"/>
              <a:t>3  When ball hits boundary of screen, stops</a:t>
            </a:r>
          </a:p>
          <a:p>
            <a:r>
              <a:rPr lang="en-SG" sz="2000" dirty="0" smtClean="0"/>
              <a:t>4  When ball hits boundary of screen, bounce</a:t>
            </a:r>
          </a:p>
          <a:p>
            <a:r>
              <a:rPr lang="en-SG" sz="2000" dirty="0" smtClean="0"/>
              <a:t>5  Player ball movement</a:t>
            </a:r>
          </a:p>
          <a:p>
            <a:r>
              <a:rPr lang="en-SG" sz="2000" dirty="0" smtClean="0"/>
              <a:t>6  Player ball movement within boundary</a:t>
            </a:r>
          </a:p>
          <a:p>
            <a:r>
              <a:rPr lang="en-SG" sz="2000" dirty="0" smtClean="0"/>
              <a:t>7  </a:t>
            </a:r>
            <a:r>
              <a:rPr lang="en-SG" sz="2000" dirty="0" err="1" smtClean="0"/>
              <a:t>Collison</a:t>
            </a:r>
            <a:r>
              <a:rPr lang="en-SG" sz="2000" dirty="0" smtClean="0"/>
              <a:t> detection</a:t>
            </a:r>
          </a:p>
          <a:p>
            <a:r>
              <a:rPr lang="en-SG" sz="2000" dirty="0" smtClean="0"/>
              <a:t>8  Collision = </a:t>
            </a:r>
            <a:r>
              <a:rPr lang="en-SG" sz="2000" dirty="0" err="1" smtClean="0"/>
              <a:t>gameover</a:t>
            </a:r>
            <a:endParaRPr lang="en-SG" sz="2000" dirty="0" smtClean="0"/>
          </a:p>
          <a:p>
            <a:r>
              <a:rPr lang="en-SG" sz="2000" dirty="0" smtClean="0"/>
              <a:t>9  Main Game Menu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Download the template from </a:t>
            </a:r>
            <a:r>
              <a:rPr lang="en-SG" b="1" i="1" u="sng" dirty="0" smtClean="0">
                <a:solidFill>
                  <a:srgbClr val="FF0000"/>
                </a:solidFill>
              </a:rPr>
              <a:t>HHHHH</a:t>
            </a:r>
          </a:p>
          <a:p>
            <a:r>
              <a:rPr lang="en-SG" dirty="0" smtClean="0"/>
              <a:t>Insert the following code after display caption</a:t>
            </a:r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7734"/>
            <a:ext cx="4373500" cy="159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Insert code before </a:t>
            </a:r>
            <a:r>
              <a:rPr lang="en-SG" dirty="0" err="1" smtClean="0"/>
              <a:t>pygame.display.flip</a:t>
            </a:r>
            <a:endParaRPr lang="en-SG" dirty="0" smtClean="0"/>
          </a:p>
          <a:p>
            <a:r>
              <a:rPr lang="en-SG" dirty="0" err="1" smtClean="0"/>
              <a:t>pygame.draw.circle</a:t>
            </a:r>
            <a:r>
              <a:rPr lang="en-SG" dirty="0" smtClean="0"/>
              <a:t>(screen,ball_color,ball_pos,20,0)</a:t>
            </a:r>
          </a:p>
          <a:p>
            <a:endParaRPr lang="en-SG" dirty="0" smtClean="0"/>
          </a:p>
          <a:p>
            <a:r>
              <a:rPr lang="en-SG" dirty="0" smtClean="0"/>
              <a:t>Run the program. Does it work?</a:t>
            </a:r>
          </a:p>
          <a:p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the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Come up with the logic to create this ball which moves on it’s own.</a:t>
            </a:r>
          </a:p>
          <a:p>
            <a:r>
              <a:rPr lang="en-SG" dirty="0" smtClean="0"/>
              <a:t>Press Spacebar to start the ball movement </a:t>
            </a:r>
          </a:p>
          <a:p>
            <a:r>
              <a:rPr lang="en-SG" dirty="0" smtClean="0"/>
              <a:t>5 minutes. 3 steps</a:t>
            </a:r>
          </a:p>
          <a:p>
            <a:r>
              <a:rPr lang="en-SG" dirty="0" smtClean="0"/>
              <a:t>1. listen for ______</a:t>
            </a:r>
          </a:p>
          <a:p>
            <a:r>
              <a:rPr lang="en-SG" dirty="0" smtClean="0"/>
              <a:t>2. set _____</a:t>
            </a:r>
          </a:p>
          <a:p>
            <a:r>
              <a:rPr lang="en-SG" dirty="0" smtClean="0"/>
              <a:t>3. Change the ball’s _____</a:t>
            </a:r>
            <a:endParaRPr lang="en-SG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the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 this to the appropriate place in the template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7734"/>
            <a:ext cx="5891036" cy="160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the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 this to the appropriate place in the template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83718"/>
            <a:ext cx="5514287" cy="191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the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Before </a:t>
            </a:r>
            <a:r>
              <a:rPr lang="en-SG" dirty="0" err="1" smtClean="0"/>
              <a:t>pygame.display.flip</a:t>
            </a:r>
            <a:r>
              <a:rPr lang="en-SG" dirty="0" smtClean="0"/>
              <a:t>(), type the code in</a:t>
            </a:r>
          </a:p>
          <a:p>
            <a:r>
              <a:rPr lang="en-SG" dirty="0" err="1" smtClean="0"/>
              <a:t>ball_movement_controller</a:t>
            </a:r>
            <a:r>
              <a:rPr lang="en-SG" dirty="0" smtClean="0"/>
              <a:t>()</a:t>
            </a:r>
          </a:p>
          <a:p>
            <a:endParaRPr lang="en-SG" dirty="0" smtClean="0"/>
          </a:p>
          <a:p>
            <a:r>
              <a:rPr lang="en-SG" dirty="0" smtClean="0"/>
              <a:t>Run the program. Press Spacebar.</a:t>
            </a:r>
          </a:p>
          <a:p>
            <a:r>
              <a:rPr lang="en-SG" dirty="0" smtClean="0"/>
              <a:t>Does it work?</a:t>
            </a:r>
          </a:p>
          <a:p>
            <a:r>
              <a:rPr lang="en-SG" dirty="0" smtClean="0"/>
              <a:t>What happens to the ball?</a:t>
            </a:r>
            <a:endParaRPr lang="en-SG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ball will move out of your screen surface.</a:t>
            </a:r>
          </a:p>
          <a:p>
            <a:r>
              <a:rPr lang="en-SG" dirty="0" smtClean="0"/>
              <a:t>How to keep the ball within our screen boundary?</a:t>
            </a:r>
          </a:p>
          <a:p>
            <a:r>
              <a:rPr lang="en-SG" dirty="0" smtClean="0"/>
              <a:t>Hint: use an “If condition” in the ball movement controller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the ball movement controller, after “start == True”, write the following code in one long line</a:t>
            </a:r>
          </a:p>
          <a:p>
            <a:r>
              <a:rPr lang="en-SG" dirty="0" smtClean="0"/>
              <a:t>if </a:t>
            </a:r>
            <a:r>
              <a:rPr lang="en-SG" dirty="0" err="1" smtClean="0"/>
              <a:t>ball_pos</a:t>
            </a:r>
            <a:r>
              <a:rPr lang="en-SG" dirty="0" smtClean="0"/>
              <a:t>[0] &lt; </a:t>
            </a:r>
            <a:r>
              <a:rPr lang="en-SG" dirty="0" err="1" smtClean="0"/>
              <a:t>screenwidth</a:t>
            </a:r>
            <a:r>
              <a:rPr lang="en-SG" dirty="0" smtClean="0"/>
              <a:t> and </a:t>
            </a:r>
            <a:r>
              <a:rPr lang="en-SG" dirty="0" err="1" smtClean="0"/>
              <a:t>ball_pos</a:t>
            </a:r>
            <a:r>
              <a:rPr lang="en-SG" dirty="0" smtClean="0"/>
              <a:t>[0] &gt; 0 and </a:t>
            </a:r>
            <a:r>
              <a:rPr lang="en-SG" dirty="0" err="1" smtClean="0"/>
              <a:t>ball_pos</a:t>
            </a:r>
            <a:r>
              <a:rPr lang="en-SG" dirty="0" smtClean="0"/>
              <a:t>[1] &lt; </a:t>
            </a:r>
            <a:r>
              <a:rPr lang="en-SG" dirty="0" err="1" smtClean="0"/>
              <a:t>screenheight</a:t>
            </a:r>
            <a:r>
              <a:rPr lang="en-SG" dirty="0" smtClean="0"/>
              <a:t> and </a:t>
            </a:r>
            <a:r>
              <a:rPr lang="en-SG" dirty="0" err="1" smtClean="0"/>
              <a:t>ball_pos</a:t>
            </a:r>
            <a:r>
              <a:rPr lang="en-SG" dirty="0" smtClean="0"/>
              <a:t>[1] &gt; 0: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set of instructions</a:t>
            </a:r>
          </a:p>
          <a:p>
            <a:r>
              <a:rPr lang="en-SG" dirty="0" smtClean="0"/>
              <a:t>Collecting </a:t>
            </a:r>
            <a:r>
              <a:rPr lang="en-SG" dirty="0" smtClean="0"/>
              <a:t>inputs, </a:t>
            </a:r>
            <a:r>
              <a:rPr lang="en-SG" dirty="0" smtClean="0"/>
              <a:t>process instructions, </a:t>
            </a:r>
            <a:r>
              <a:rPr lang="en-SG" dirty="0" smtClean="0"/>
              <a:t>outputs</a:t>
            </a:r>
            <a:endParaRPr lang="en-SG" dirty="0" smtClean="0"/>
          </a:p>
          <a:p>
            <a:r>
              <a:rPr lang="en-SG" dirty="0" smtClean="0"/>
              <a:t>Storing </a:t>
            </a:r>
            <a:r>
              <a:rPr lang="en-SG" dirty="0" smtClean="0"/>
              <a:t>data into databases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Your indentation should look like this. Use Tab to shift </a:t>
            </a:r>
            <a:r>
              <a:rPr lang="en-SG" dirty="0" err="1" smtClean="0"/>
              <a:t>ball_pos</a:t>
            </a:r>
            <a:r>
              <a:rPr lang="en-SG" dirty="0" smtClean="0"/>
              <a:t>.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90877"/>
            <a:ext cx="4824536" cy="239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Boundaries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Run the </a:t>
            </a:r>
            <a:r>
              <a:rPr lang="en-SG" dirty="0" err="1" smtClean="0"/>
              <a:t>progam</a:t>
            </a:r>
            <a:r>
              <a:rPr lang="en-SG" dirty="0" smtClean="0"/>
              <a:t>. Does it work?</a:t>
            </a:r>
          </a:p>
          <a:p>
            <a:r>
              <a:rPr lang="en-SG" dirty="0" smtClean="0"/>
              <a:t>Does it stop at the boundary?</a:t>
            </a:r>
          </a:p>
          <a:p>
            <a:r>
              <a:rPr lang="en-SG" dirty="0" smtClean="0"/>
              <a:t>It is only moving in one direction</a:t>
            </a:r>
          </a:p>
          <a:p>
            <a:r>
              <a:rPr lang="en-SG" dirty="0" smtClean="0"/>
              <a:t>Let’s randomize the move direction</a:t>
            </a:r>
            <a:endParaRPr lang="en-SG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Next, we want to set the ball to move in a random direction instead.</a:t>
            </a:r>
          </a:p>
          <a:p>
            <a:r>
              <a:rPr lang="en-SG" dirty="0" smtClean="0"/>
              <a:t>How do we do that?</a:t>
            </a:r>
          </a:p>
          <a:p>
            <a:r>
              <a:rPr lang="en-SG" dirty="0" smtClean="0"/>
              <a:t>Hint: we need a new function</a:t>
            </a:r>
            <a:endParaRPr lang="en-SG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Import </a:t>
            </a:r>
            <a:r>
              <a:rPr lang="en-SG" dirty="0" err="1" smtClean="0"/>
              <a:t>randint</a:t>
            </a:r>
            <a:r>
              <a:rPr lang="en-SG" dirty="0" smtClean="0"/>
              <a:t>(random integer) function from Python’s standard libraries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43758"/>
            <a:ext cx="5127987" cy="11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We set a new function </a:t>
            </a:r>
            <a:r>
              <a:rPr lang="en-SG" dirty="0" err="1" smtClean="0"/>
              <a:t>set_dir</a:t>
            </a:r>
            <a:r>
              <a:rPr lang="en-SG" dirty="0" smtClean="0"/>
              <a:t>()</a:t>
            </a:r>
          </a:p>
          <a:p>
            <a:r>
              <a:rPr lang="en-SG" dirty="0" smtClean="0"/>
              <a:t>def </a:t>
            </a:r>
            <a:r>
              <a:rPr lang="en-SG" dirty="0" err="1" smtClean="0"/>
              <a:t>set_dir</a:t>
            </a:r>
            <a:r>
              <a:rPr lang="en-SG" dirty="0" smtClean="0"/>
              <a:t>():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dirty="0" err="1" smtClean="0"/>
              <a:t>move_direction</a:t>
            </a:r>
            <a:r>
              <a:rPr lang="en-SG" dirty="0" smtClean="0"/>
              <a:t> = {"X":</a:t>
            </a:r>
            <a:r>
              <a:rPr lang="en-SG" dirty="0" err="1" smtClean="0"/>
              <a:t>randint</a:t>
            </a:r>
            <a:r>
              <a:rPr lang="en-SG" dirty="0" smtClean="0"/>
              <a:t>(-</a:t>
            </a:r>
            <a:r>
              <a:rPr lang="en-SG" dirty="0" err="1" smtClean="0"/>
              <a:t>ball_speed,ball_speed</a:t>
            </a:r>
            <a:r>
              <a:rPr lang="en-SG" dirty="0" smtClean="0"/>
              <a:t>),"Y":</a:t>
            </a:r>
            <a:r>
              <a:rPr lang="en-SG" dirty="0" err="1" smtClean="0"/>
              <a:t>randint</a:t>
            </a:r>
            <a:r>
              <a:rPr lang="en-SG" dirty="0" smtClean="0"/>
              <a:t>(-</a:t>
            </a:r>
            <a:r>
              <a:rPr lang="en-SG" dirty="0" err="1" smtClean="0"/>
              <a:t>ball_speed,ball_speed</a:t>
            </a:r>
            <a:r>
              <a:rPr lang="en-SG" dirty="0" smtClean="0"/>
              <a:t>)}</a:t>
            </a:r>
          </a:p>
          <a:p>
            <a:r>
              <a:rPr lang="en-SG" dirty="0" smtClean="0"/>
              <a:t>return </a:t>
            </a:r>
            <a:r>
              <a:rPr lang="en-SG" dirty="0" err="1" smtClean="0"/>
              <a:t>move_direction</a:t>
            </a:r>
            <a:endParaRPr lang="en-SG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Your indentation should look like this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9702"/>
            <a:ext cx="4906116" cy="161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Add this line to set </a:t>
            </a:r>
            <a:r>
              <a:rPr lang="en-SG" dirty="0" err="1" smtClean="0"/>
              <a:t>move_direction</a:t>
            </a:r>
            <a:r>
              <a:rPr lang="en-SG" dirty="0" smtClean="0"/>
              <a:t> variable, before the game loop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500" y="2643758"/>
            <a:ext cx="6097844" cy="194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In the ball movement controller, change += 1 to += </a:t>
            </a:r>
            <a:r>
              <a:rPr lang="en-SG" sz="2800" dirty="0" err="1" smtClean="0"/>
              <a:t>move_direction</a:t>
            </a:r>
            <a:r>
              <a:rPr lang="en-SG" sz="2800" dirty="0" smtClean="0"/>
              <a:t>. See image below.</a:t>
            </a:r>
          </a:p>
          <a:p>
            <a:r>
              <a:rPr lang="en-SG" sz="2800" dirty="0" smtClean="0"/>
              <a:t>See the difference between lists and dictionaries?</a:t>
            </a:r>
            <a:endParaRPr lang="en-SG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41" y="2571750"/>
            <a:ext cx="742196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What does </a:t>
            </a:r>
            <a:r>
              <a:rPr lang="en-SG" dirty="0" err="1" smtClean="0"/>
              <a:t>set_dir</a:t>
            </a:r>
            <a:r>
              <a:rPr lang="en-SG" dirty="0" smtClean="0"/>
              <a:t>() function do?</a:t>
            </a:r>
          </a:p>
          <a:p>
            <a:r>
              <a:rPr lang="en-SG" dirty="0" smtClean="0"/>
              <a:t>When function is called, it returns a value, which we use to set </a:t>
            </a:r>
            <a:r>
              <a:rPr lang="en-SG" dirty="0" err="1" smtClean="0"/>
              <a:t>move_direction</a:t>
            </a:r>
            <a:r>
              <a:rPr lang="en-SG" dirty="0" smtClean="0"/>
              <a:t> before the game loop starts</a:t>
            </a:r>
          </a:p>
          <a:p>
            <a:r>
              <a:rPr lang="en-SG" dirty="0" err="1" smtClean="0"/>
              <a:t>Move_direction</a:t>
            </a:r>
            <a:r>
              <a:rPr lang="en-SG" dirty="0" smtClean="0"/>
              <a:t> is then used to set how much the </a:t>
            </a:r>
            <a:r>
              <a:rPr lang="en-SG" dirty="0" err="1" smtClean="0"/>
              <a:t>ball_pos</a:t>
            </a:r>
            <a:r>
              <a:rPr lang="en-SG" dirty="0" smtClean="0"/>
              <a:t> is changed</a:t>
            </a:r>
            <a:endParaRPr lang="en-SG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 smtClean="0"/>
              <a:t>How does </a:t>
            </a:r>
            <a:r>
              <a:rPr lang="en-SG" sz="1800" dirty="0" err="1" smtClean="0"/>
              <a:t>ball_speed</a:t>
            </a:r>
            <a:r>
              <a:rPr lang="en-SG" sz="1800" dirty="0" smtClean="0"/>
              <a:t> = 1 come in?</a:t>
            </a:r>
          </a:p>
          <a:p>
            <a:r>
              <a:rPr lang="en-SG" sz="1800" dirty="0" smtClean="0"/>
              <a:t>An randomized output of </a:t>
            </a:r>
            <a:r>
              <a:rPr lang="en-SG" sz="1800" dirty="0" err="1" smtClean="0"/>
              <a:t>set_dir</a:t>
            </a:r>
            <a:r>
              <a:rPr lang="en-SG" sz="1800" dirty="0" smtClean="0"/>
              <a:t>() looks like this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9672" y="1923678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9736">
                <a:tc>
                  <a:txBody>
                    <a:bodyPr/>
                    <a:lstStyle/>
                    <a:p>
                      <a:r>
                        <a:rPr lang="en-SG" dirty="0" smtClean="0"/>
                        <a:t>X-coordinate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Y-coordinate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-1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-1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Simplified Process of Programming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627784" y="1383618"/>
            <a:ext cx="3024336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627784" y="149163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Outline Requirements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2627784" y="2463738"/>
            <a:ext cx="3024336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2771800" y="254953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Write code</a:t>
            </a:r>
            <a:endParaRPr lang="en-SG" sz="2400" dirty="0"/>
          </a:p>
        </p:txBody>
      </p:sp>
      <p:sp>
        <p:nvSpPr>
          <p:cNvPr id="8" name="Rectangle 7"/>
          <p:cNvSpPr/>
          <p:nvPr/>
        </p:nvSpPr>
        <p:spPr>
          <a:xfrm>
            <a:off x="2627784" y="3489852"/>
            <a:ext cx="3024336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627784" y="354385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Bug identification</a:t>
            </a:r>
            <a:endParaRPr lang="en-SG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5936" y="1923678"/>
            <a:ext cx="0" cy="486054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95936" y="3003798"/>
            <a:ext cx="0" cy="486054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V="1">
            <a:off x="5652120" y="3705877"/>
            <a:ext cx="504056" cy="688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156176" y="2733768"/>
            <a:ext cx="0" cy="9721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52120" y="2733768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- Directions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This means that the number of direction it is heading has only 9 directions, and one fixed speed.</a:t>
            </a:r>
          </a:p>
          <a:p>
            <a:r>
              <a:rPr lang="en-SG" dirty="0" smtClean="0"/>
              <a:t>What will happen if we change </a:t>
            </a:r>
            <a:r>
              <a:rPr lang="en-SG" dirty="0" err="1" smtClean="0"/>
              <a:t>ball_speed</a:t>
            </a:r>
            <a:r>
              <a:rPr lang="en-SG" dirty="0" smtClean="0"/>
              <a:t> = 2?</a:t>
            </a:r>
          </a:p>
          <a:p>
            <a:r>
              <a:rPr lang="en-SG" dirty="0" smtClean="0"/>
              <a:t>Total number directions will increase!</a:t>
            </a:r>
          </a:p>
          <a:p>
            <a:r>
              <a:rPr lang="en-SG" dirty="0" smtClean="0"/>
              <a:t>So will the speed, because the direction it is going can now be +-2 instead of +-1</a:t>
            </a:r>
            <a:endParaRPr lang="en-SG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The ball now stops at the boundary.</a:t>
            </a:r>
          </a:p>
          <a:p>
            <a:r>
              <a:rPr lang="en-SG" dirty="0" smtClean="0"/>
              <a:t>How should we make it bounce?</a:t>
            </a:r>
          </a:p>
          <a:p>
            <a:r>
              <a:rPr lang="en-SG" dirty="0" smtClean="0"/>
              <a:t>Hint: we need a new function to handle boundary control</a:t>
            </a:r>
          </a:p>
          <a:p>
            <a:r>
              <a:rPr lang="en-SG" dirty="0" smtClean="0"/>
              <a:t>To bounce it, we need to</a:t>
            </a:r>
          </a:p>
          <a:p>
            <a:pPr lvl="1"/>
            <a:r>
              <a:rPr lang="en-SG" dirty="0" smtClean="0"/>
              <a:t>Detect that </a:t>
            </a:r>
            <a:r>
              <a:rPr lang="en-SG" dirty="0" err="1" smtClean="0"/>
              <a:t>ball_pos</a:t>
            </a:r>
            <a:r>
              <a:rPr lang="en-SG" dirty="0" smtClean="0"/>
              <a:t> is at the edge of our screen</a:t>
            </a:r>
          </a:p>
          <a:p>
            <a:pPr lvl="1"/>
            <a:r>
              <a:rPr lang="en-SG" dirty="0" smtClean="0"/>
              <a:t>Recall from the </a:t>
            </a:r>
            <a:r>
              <a:rPr lang="en-SG" dirty="0" err="1" smtClean="0"/>
              <a:t>pygame</a:t>
            </a:r>
            <a:r>
              <a:rPr lang="en-SG" dirty="0" smtClean="0"/>
              <a:t> basic template that the edge of our screen is set as </a:t>
            </a:r>
            <a:r>
              <a:rPr lang="en-SG" b="1" dirty="0" err="1" smtClean="0"/>
              <a:t>screenwidth</a:t>
            </a:r>
            <a:r>
              <a:rPr lang="en-SG" dirty="0" smtClean="0"/>
              <a:t> and </a:t>
            </a:r>
            <a:r>
              <a:rPr lang="en-SG" b="1" dirty="0" err="1" smtClean="0"/>
              <a:t>screenheight</a:t>
            </a:r>
            <a:endParaRPr lang="en-SG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03598"/>
            <a:ext cx="7102917" cy="33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75606"/>
            <a:ext cx="7854844" cy="334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Write code to call </a:t>
            </a:r>
            <a:r>
              <a:rPr lang="en-SG" dirty="0" err="1" smtClean="0"/>
              <a:t>boundary_controller</a:t>
            </a:r>
            <a:r>
              <a:rPr lang="en-SG" dirty="0" smtClean="0"/>
              <a:t>() from the ball movement controller function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We can call functions from within a function too!</a:t>
            </a:r>
            <a:endParaRPr lang="en-S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9702"/>
            <a:ext cx="5919199" cy="198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Run the code! Is it working?</a:t>
            </a:r>
          </a:p>
          <a:p>
            <a:r>
              <a:rPr lang="en-SG" dirty="0" smtClean="0"/>
              <a:t>Is it working well?</a:t>
            </a:r>
          </a:p>
          <a:p>
            <a:r>
              <a:rPr lang="en-SG" dirty="0" smtClean="0"/>
              <a:t>Is the system output showing your bound checks?</a:t>
            </a:r>
          </a:p>
          <a:p>
            <a:r>
              <a:rPr lang="en-SG" dirty="0" smtClean="0"/>
              <a:t>Why will it stop?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When the </a:t>
            </a:r>
            <a:r>
              <a:rPr lang="en-SG" sz="2400" dirty="0" err="1" smtClean="0"/>
              <a:t>move_direction</a:t>
            </a:r>
            <a:r>
              <a:rPr lang="en-SG" sz="2400" dirty="0" smtClean="0"/>
              <a:t> is set to 0,0 it will stop in its place.</a:t>
            </a:r>
          </a:p>
          <a:p>
            <a:r>
              <a:rPr lang="en-SG" sz="2400" dirty="0" smtClean="0"/>
              <a:t>This while loop will regenerate the </a:t>
            </a:r>
            <a:r>
              <a:rPr lang="en-SG" sz="2400" dirty="0" err="1" smtClean="0"/>
              <a:t>move_direction</a:t>
            </a:r>
            <a:r>
              <a:rPr lang="en-SG" sz="2400" dirty="0" smtClean="0"/>
              <a:t> when it sets to 0,0. Write it in your code.</a:t>
            </a:r>
            <a:endParaRPr lang="en-SG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697" y="2749475"/>
            <a:ext cx="8338767" cy="16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Move Ball with Bounce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Save your Ball Bouncing program as ball_bounce.py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Open the player ball template provided.</a:t>
            </a:r>
          </a:p>
          <a:p>
            <a:r>
              <a:rPr lang="en-SG" dirty="0" smtClean="0"/>
              <a:t>Notice the difference between this Game Loop</a:t>
            </a:r>
          </a:p>
          <a:p>
            <a:r>
              <a:rPr lang="en-SG" dirty="0" smtClean="0"/>
              <a:t>While done = not done</a:t>
            </a:r>
          </a:p>
          <a:p>
            <a:r>
              <a:rPr lang="en-SG" dirty="0" smtClean="0"/>
              <a:t>Another way of defining True / False for game loops</a:t>
            </a:r>
            <a:endParaRPr lang="en-SG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Player Ball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are the steps to create a player controlled ball, starting from a blank screen? </a:t>
            </a:r>
          </a:p>
          <a:p>
            <a:pPr lvl="1"/>
            <a:r>
              <a:rPr lang="en-SG" dirty="0" smtClean="0"/>
              <a:t>Draw ball</a:t>
            </a:r>
          </a:p>
          <a:p>
            <a:pPr lvl="1"/>
            <a:r>
              <a:rPr lang="en-SG" dirty="0" smtClean="0"/>
              <a:t>Listen for key press</a:t>
            </a:r>
          </a:p>
          <a:p>
            <a:pPr lvl="1"/>
            <a:r>
              <a:rPr lang="en-SG" dirty="0" smtClean="0"/>
              <a:t>Move the ball when key pressed is true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2989</Words>
  <Application>Microsoft Office PowerPoint</Application>
  <PresentationFormat>On-screen Show (16:9)</PresentationFormat>
  <Paragraphs>521</Paragraphs>
  <Slides>125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Innovative Designers Camp 2018</vt:lpstr>
      <vt:lpstr>2-Day Class Schedule</vt:lpstr>
      <vt:lpstr>Python &amp; Pygame </vt:lpstr>
      <vt:lpstr>Download and install</vt:lpstr>
      <vt:lpstr>Introduce yourself</vt:lpstr>
      <vt:lpstr>Classroom ground rules</vt:lpstr>
      <vt:lpstr>Goals</vt:lpstr>
      <vt:lpstr>What is Programming</vt:lpstr>
      <vt:lpstr>Simplified Process of Programming</vt:lpstr>
      <vt:lpstr>What is a Language</vt:lpstr>
      <vt:lpstr>Language Level</vt:lpstr>
      <vt:lpstr>Python</vt:lpstr>
      <vt:lpstr>Python Command Line</vt:lpstr>
      <vt:lpstr>Python Command Line</vt:lpstr>
      <vt:lpstr>Python Command Line(CLI)</vt:lpstr>
      <vt:lpstr>Python Command Line (CLI)</vt:lpstr>
      <vt:lpstr>Python PIP</vt:lpstr>
      <vt:lpstr>Python IDE</vt:lpstr>
      <vt:lpstr>Python IDE</vt:lpstr>
      <vt:lpstr>Hello World with PyGame</vt:lpstr>
      <vt:lpstr>Hello World with PyGame</vt:lpstr>
      <vt:lpstr>Hello World with PyGame</vt:lpstr>
      <vt:lpstr>Hello World with PyGame</vt:lpstr>
      <vt:lpstr>Programming Basics - Comments</vt:lpstr>
      <vt:lpstr>Programming Basics – Logic Loops</vt:lpstr>
      <vt:lpstr>Programming Basics - Indentation</vt:lpstr>
      <vt:lpstr>Data Types</vt:lpstr>
      <vt:lpstr>Data Types</vt:lpstr>
      <vt:lpstr>Spot the Data types</vt:lpstr>
      <vt:lpstr>Variables</vt:lpstr>
      <vt:lpstr>Lists </vt:lpstr>
      <vt:lpstr>Lists</vt:lpstr>
      <vt:lpstr>Lists</vt:lpstr>
      <vt:lpstr>Lists</vt:lpstr>
      <vt:lpstr>More on data types</vt:lpstr>
      <vt:lpstr>Operators</vt:lpstr>
      <vt:lpstr>Special Operators</vt:lpstr>
      <vt:lpstr>Exercise 1: Using Variables</vt:lpstr>
      <vt:lpstr>Exercise 1: Using Variables</vt:lpstr>
      <vt:lpstr>Clock Application</vt:lpstr>
      <vt:lpstr>Clock Application</vt:lpstr>
      <vt:lpstr>Clock Application</vt:lpstr>
      <vt:lpstr>Clock Application</vt:lpstr>
      <vt:lpstr>Clock Application</vt:lpstr>
      <vt:lpstr>Clock App Using functions</vt:lpstr>
      <vt:lpstr>Clock App Using functions</vt:lpstr>
      <vt:lpstr>Clock App Using functions</vt:lpstr>
      <vt:lpstr>Clock App Using functions</vt:lpstr>
      <vt:lpstr>Clock App Using functions</vt:lpstr>
      <vt:lpstr>Clock App Using functions</vt:lpstr>
      <vt:lpstr>Clock App Using functions</vt:lpstr>
      <vt:lpstr>Adding Start Menu -  Status Flags</vt:lpstr>
      <vt:lpstr>Adding Start Menu -  Status Flags</vt:lpstr>
      <vt:lpstr>Adding Start Menu - Logic</vt:lpstr>
      <vt:lpstr>Adding Start Menu – Logic Codes</vt:lpstr>
      <vt:lpstr>Add Start Menu - Flags</vt:lpstr>
      <vt:lpstr>Adding Start Menu – menu func</vt:lpstr>
      <vt:lpstr>Adding Start Menu – menu func</vt:lpstr>
      <vt:lpstr>Adding Start Menu – listening for keys</vt:lpstr>
      <vt:lpstr>Adding Start Menu – listening for keys</vt:lpstr>
      <vt:lpstr>Adding Start Menu – listening for keys</vt:lpstr>
      <vt:lpstr>Group split</vt:lpstr>
      <vt:lpstr>PyGame Key List</vt:lpstr>
      <vt:lpstr>Pygame Essentials</vt:lpstr>
      <vt:lpstr>Pygame Essentials</vt:lpstr>
      <vt:lpstr>Pygame Essentials</vt:lpstr>
      <vt:lpstr>Pygame Essentials</vt:lpstr>
      <vt:lpstr>Ball Collision Game</vt:lpstr>
      <vt:lpstr>Ball Collision Game</vt:lpstr>
      <vt:lpstr>Ball Collision Game</vt:lpstr>
      <vt:lpstr>Steps to build our game</vt:lpstr>
      <vt:lpstr>Draw Ball</vt:lpstr>
      <vt:lpstr>Draw Ball</vt:lpstr>
      <vt:lpstr>Move the ball</vt:lpstr>
      <vt:lpstr>Move the ball</vt:lpstr>
      <vt:lpstr>Move the ball</vt:lpstr>
      <vt:lpstr>Move the ball</vt:lpstr>
      <vt:lpstr>Move Ball with Boundaries</vt:lpstr>
      <vt:lpstr>Move Ball with Boundaries</vt:lpstr>
      <vt:lpstr>Move Ball with Boundaries</vt:lpstr>
      <vt:lpstr>Move Ball with Boundaries</vt:lpstr>
      <vt:lpstr>Move Ball - Directions</vt:lpstr>
      <vt:lpstr>Move Ball - Directions</vt:lpstr>
      <vt:lpstr>Move Ball - Directions</vt:lpstr>
      <vt:lpstr>Move Ball - Directions</vt:lpstr>
      <vt:lpstr>Move Ball - Directions</vt:lpstr>
      <vt:lpstr>Move Ball - Directions</vt:lpstr>
      <vt:lpstr>Move Ball - Directions</vt:lpstr>
      <vt:lpstr>Move Ball - Directions</vt:lpstr>
      <vt:lpstr>Move Ball - Directions</vt:lpstr>
      <vt:lpstr>Move Ball with Bounce</vt:lpstr>
      <vt:lpstr>Move Ball with Bounce</vt:lpstr>
      <vt:lpstr>Move Ball with Bounce</vt:lpstr>
      <vt:lpstr>Move Ball with Bounce</vt:lpstr>
      <vt:lpstr>Move Ball with Bounce</vt:lpstr>
      <vt:lpstr>Move Ball with Bounce</vt:lpstr>
      <vt:lpstr>Move Ball with Bounce</vt:lpstr>
      <vt:lpstr>Player Ball</vt:lpstr>
      <vt:lpstr>Player Ball</vt:lpstr>
      <vt:lpstr>Player Ball</vt:lpstr>
      <vt:lpstr>Player Ball</vt:lpstr>
      <vt:lpstr>Player Ball – listen for arrow keys</vt:lpstr>
      <vt:lpstr>Player Ball – listen for arrow keys</vt:lpstr>
      <vt:lpstr>Player Ball – set boundaries</vt:lpstr>
      <vt:lpstr>Player Ball – set boundaries</vt:lpstr>
      <vt:lpstr>Player Ball</vt:lpstr>
      <vt:lpstr>Player Ball</vt:lpstr>
      <vt:lpstr>Player Ball</vt:lpstr>
      <vt:lpstr>Combining Both Programs</vt:lpstr>
      <vt:lpstr>Remaining steps</vt:lpstr>
      <vt:lpstr>Collision Detection</vt:lpstr>
      <vt:lpstr>Collision Detection</vt:lpstr>
      <vt:lpstr>Collision Detection</vt:lpstr>
      <vt:lpstr>Collision Detection</vt:lpstr>
      <vt:lpstr>Collision Detection</vt:lpstr>
      <vt:lpstr>Collision Detection</vt:lpstr>
      <vt:lpstr>Collision Detection</vt:lpstr>
      <vt:lpstr>Game Over</vt:lpstr>
      <vt:lpstr>Game Over</vt:lpstr>
      <vt:lpstr>Game Over</vt:lpstr>
      <vt:lpstr>Game Over</vt:lpstr>
      <vt:lpstr>Game Over – Game states</vt:lpstr>
      <vt:lpstr>Final Project</vt:lpstr>
      <vt:lpstr>Final Project</vt:lpstr>
      <vt:lpstr>Project Showcase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DJ-Work</dc:creator>
  <cp:lastModifiedBy>DJ-Work</cp:lastModifiedBy>
  <cp:revision>397</cp:revision>
  <dcterms:created xsi:type="dcterms:W3CDTF">2017-12-27T03:41:37Z</dcterms:created>
  <dcterms:modified xsi:type="dcterms:W3CDTF">2018-01-09T11:06:55Z</dcterms:modified>
</cp:coreProperties>
</file>