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1fa2ae4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1fa2ae4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1fa2ae4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1fa2ae4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814d0c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814d0c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88d4944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88d4944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8d4944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8d4944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88d4944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88d4944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0a4488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0a4488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Understanding Our Customers</a:t>
            </a:r>
            <a:endParaRPr sz="1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Jennifer Meas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83100" y="11271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4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the task</a:t>
            </a:r>
            <a:r>
              <a:rPr lang="en" sz="22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" sz="2200">
                <a:solidFill>
                  <a:srgbClr val="002F4A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investigate customer</a:t>
            </a:r>
            <a:r>
              <a:rPr lang="en" sz="15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solidFill>
                  <a:srgbClr val="00FF00"/>
                </a:solidFill>
                <a:latin typeface="Merriweather"/>
                <a:ea typeface="Merriweather"/>
                <a:cs typeface="Merriweather"/>
                <a:sym typeface="Merriweather"/>
              </a:rPr>
              <a:t>credit behavior</a:t>
            </a:r>
            <a:r>
              <a:rPr lang="en" sz="15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for insights that we can leverage to</a:t>
            </a:r>
            <a:r>
              <a:rPr i="1"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1"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</a:t>
            </a: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Credit One’s default rates.</a:t>
            </a:r>
            <a:r>
              <a:rPr lang="en" sz="1500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400"/>
          </a:p>
        </p:txBody>
      </p:sp>
      <p:sp>
        <p:nvSpPr>
          <p:cNvPr id="141" name="Google Shape;141;p14"/>
          <p:cNvSpPr txBox="1"/>
          <p:nvPr/>
        </p:nvSpPr>
        <p:spPr>
          <a:xfrm>
            <a:off x="483100" y="2796800"/>
            <a:ext cx="5059800" cy="2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4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Importance</a:t>
            </a:r>
            <a:r>
              <a:rPr lang="en" sz="22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r>
              <a:rPr lang="en" sz="15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loan defaults affect our profits, creates costly investigation problems, and client rate falls</a:t>
            </a:r>
            <a:r>
              <a:rPr lang="en" sz="2200">
                <a:solidFill>
                  <a:srgbClr val="6D9EEB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Framework for the 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Define the goal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Collect and manage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and critique the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Present results and document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Deploy and maintain the model</a:t>
            </a:r>
            <a:endParaRPr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Reasons behind it: this framework allows us to build an efficient model that can </a:t>
            </a:r>
            <a:r>
              <a:rPr lang="en"/>
              <a:t>accurately</a:t>
            </a:r>
            <a:r>
              <a:rPr lang="en"/>
              <a:t> address our task and helps us monitor the situation and adapt to it. The purpose is to solve our loan default problem.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One dataset: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30,000 observations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25 </a:t>
            </a:r>
            <a:r>
              <a:rPr lang="en" sz="1200"/>
              <a:t>features/variables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Variables we are working with: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Numerical: credit limit, marital status, age, pay amount, pay type, and billing amount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Categorical: sex, education status, and default payment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Response variables are labeled as Yes = 1, No = 0. (e.g. default payment next month ‘Yes’ = 1)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6,636 out of 30,000 observations found customers with default payment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Management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an initial exploratory data analysis into the data given from Credit One’s database query.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pandas profiling to create an EDA-like report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Using python to explore relationships visually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logistic regression, gradient </a:t>
            </a:r>
            <a:r>
              <a:rPr lang="en"/>
              <a:t>boosting,</a:t>
            </a:r>
            <a:r>
              <a:rPr lang="en"/>
              <a:t> KNN, decision trees and random forest models to entail our information and track the performance of them with impressive accuracy/precision scores. This will help our investigation to find insight of factors affecting default rate.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Data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Formatting and cleaning the data will essentially drive our model to be successful.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Ridding of duplicates, object-types to keep the data all numeric.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order to run our regression, object data types will need dealt with.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Rename headers so it is clear in the reports that one of the </a:t>
            </a:r>
            <a:r>
              <a:rPr lang="en"/>
              <a:t>features is indeed affecting our default rates.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goal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297500" y="1427325"/>
            <a:ext cx="1781100" cy="7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goal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674200" y="1427325"/>
            <a:ext cx="1781100" cy="7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and manage data</a:t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6149050" y="1427325"/>
            <a:ext cx="1781100" cy="7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model</a:t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6149050" y="2818675"/>
            <a:ext cx="1781100" cy="7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and critique the model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681450" y="2818675"/>
            <a:ext cx="1781100" cy="7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the results and document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1297500" y="2818675"/>
            <a:ext cx="1781100" cy="72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 and maintain the model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297500" y="2199775"/>
            <a:ext cx="880800" cy="50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Defaults</a:t>
            </a:r>
            <a:endParaRPr b="1" sz="800"/>
          </a:p>
        </p:txBody>
      </p:sp>
      <p:cxnSp>
        <p:nvCxnSpPr>
          <p:cNvPr id="180" name="Google Shape;180;p19"/>
          <p:cNvCxnSpPr>
            <a:stCxn id="179" idx="1"/>
            <a:endCxn id="179" idx="5"/>
          </p:cNvCxnSpPr>
          <p:nvPr/>
        </p:nvCxnSpPr>
        <p:spPr>
          <a:xfrm>
            <a:off x="1426490" y="2274155"/>
            <a:ext cx="6228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>
            <a:stCxn id="179" idx="7"/>
            <a:endCxn id="179" idx="3"/>
          </p:cNvCxnSpPr>
          <p:nvPr/>
        </p:nvCxnSpPr>
        <p:spPr>
          <a:xfrm flipH="1">
            <a:off x="1426510" y="2274155"/>
            <a:ext cx="6228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9"/>
          <p:cNvSpPr txBox="1"/>
          <p:nvPr/>
        </p:nvSpPr>
        <p:spPr>
          <a:xfrm>
            <a:off x="2178300" y="2228275"/>
            <a:ext cx="714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= </a:t>
            </a:r>
            <a:r>
              <a:rPr b="1"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$$$</a:t>
            </a:r>
            <a:endParaRPr b="1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349" y="2300249"/>
            <a:ext cx="622800" cy="37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313" y="2257772"/>
            <a:ext cx="812570" cy="457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9"/>
          <p:cNvCxnSpPr/>
          <p:nvPr/>
        </p:nvCxnSpPr>
        <p:spPr>
          <a:xfrm flipH="1" rot="10800000">
            <a:off x="8043150" y="1800350"/>
            <a:ext cx="289200" cy="63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9"/>
          <p:cNvCxnSpPr/>
          <p:nvPr/>
        </p:nvCxnSpPr>
        <p:spPr>
          <a:xfrm>
            <a:off x="8326050" y="1813075"/>
            <a:ext cx="12900" cy="1446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/>
          <p:nvPr/>
        </p:nvCxnSpPr>
        <p:spPr>
          <a:xfrm rot="10800000">
            <a:off x="8068900" y="3253275"/>
            <a:ext cx="2700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35747"/>
            <a:ext cx="1019475" cy="3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927" y="3743323"/>
            <a:ext cx="841350" cy="67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19"/>
          <p:cNvCxnSpPr/>
          <p:nvPr/>
        </p:nvCxnSpPr>
        <p:spPr>
          <a:xfrm>
            <a:off x="3231800" y="1803500"/>
            <a:ext cx="2892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9"/>
          <p:cNvCxnSpPr/>
          <p:nvPr/>
        </p:nvCxnSpPr>
        <p:spPr>
          <a:xfrm>
            <a:off x="5699700" y="1803500"/>
            <a:ext cx="2892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9"/>
          <p:cNvCxnSpPr/>
          <p:nvPr/>
        </p:nvCxnSpPr>
        <p:spPr>
          <a:xfrm rot="10800000">
            <a:off x="5670050" y="3178675"/>
            <a:ext cx="271500" cy="6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/>
          <p:nvPr/>
        </p:nvCxnSpPr>
        <p:spPr>
          <a:xfrm rot="10800000">
            <a:off x="3244275" y="3178675"/>
            <a:ext cx="271500" cy="66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3548" y="3691599"/>
            <a:ext cx="982591" cy="7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8313" y="3684769"/>
            <a:ext cx="1019476" cy="76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 of Attack + Insights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is cleaned, all variables are ready to implement into our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variables in clean dataset provides </a:t>
            </a:r>
            <a:r>
              <a:rPr lang="en"/>
              <a:t>sufficient</a:t>
            </a:r>
            <a:r>
              <a:rPr lang="en"/>
              <a:t> and valuable information in our exploratory data analysis.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Insights: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Education level shows significant amount of difference in default rates.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Marital</a:t>
            </a:r>
            <a:r>
              <a:rPr lang="en"/>
              <a:t> status and age does have impact in education levels.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