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font" Target="fonts/Raleway-bold.fntdata"/><Relationship Id="rId10" Type="http://schemas.openxmlformats.org/officeDocument/2006/relationships/font" Target="fonts/Raleway-regular.fntdata"/><Relationship Id="rId21" Type="http://schemas.openxmlformats.org/officeDocument/2006/relationships/font" Target="fonts/Merriweather-boldItalic.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e22f3bf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e22f3bf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e22f3bf1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e22f3bf1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e22f3bf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e22f3bf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jennm/MyAnimeList-Capstone-Project.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MyAnimeList.com (MAL)</a:t>
            </a:r>
            <a:endParaRPr/>
          </a:p>
          <a:p>
            <a:pPr indent="0" lvl="0" marL="0" rtl="0" algn="l">
              <a:spcBef>
                <a:spcPts val="0"/>
              </a:spcBef>
              <a:spcAft>
                <a:spcPts val="0"/>
              </a:spcAft>
              <a:buNone/>
            </a:pPr>
            <a:r>
              <a:rPr lang="en" sz="1700"/>
              <a:t>Understanding The Users and Popular Anime</a:t>
            </a:r>
            <a:endParaRPr sz="17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Jennifer Meas</a:t>
            </a:r>
            <a:endParaRPr/>
          </a:p>
          <a:p>
            <a:pPr indent="0" lvl="0" marL="0" rtl="0" algn="l">
              <a:spcBef>
                <a:spcPts val="0"/>
              </a:spcBef>
              <a:spcAft>
                <a:spcPts val="0"/>
              </a:spcAft>
              <a:buNone/>
            </a:pPr>
            <a:r>
              <a:rPr lang="en"/>
              <a:t>Github: </a:t>
            </a:r>
            <a:r>
              <a:rPr lang="en" u="sng">
                <a:solidFill>
                  <a:schemeClr val="hlink"/>
                </a:solidFill>
                <a:hlinkClick r:id="rId3"/>
              </a:rPr>
              <a:t>https://github.com/djennm/MyAnimeList-Capstone-Project.git</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400">
                <a:solidFill>
                  <a:srgbClr val="CC0000"/>
                </a:solidFill>
                <a:latin typeface="Merriweather"/>
                <a:ea typeface="Merriweather"/>
                <a:cs typeface="Merriweather"/>
                <a:sym typeface="Merriweather"/>
              </a:rPr>
              <a:t>the task</a:t>
            </a:r>
            <a:r>
              <a:rPr b="0" lang="en" sz="2200">
                <a:solidFill>
                  <a:srgbClr val="CC0000"/>
                </a:solidFill>
                <a:latin typeface="Merriweather"/>
                <a:ea typeface="Merriweather"/>
                <a:cs typeface="Merriweather"/>
                <a:sym typeface="Merriweather"/>
              </a:rPr>
              <a:t>:</a:t>
            </a:r>
            <a:r>
              <a:rPr b="0" lang="en" sz="2200">
                <a:solidFill>
                  <a:srgbClr val="002F4A"/>
                </a:solidFill>
                <a:latin typeface="Merriweather"/>
                <a:ea typeface="Merriweather"/>
                <a:cs typeface="Merriweather"/>
                <a:sym typeface="Merriweather"/>
              </a:rPr>
              <a:t> </a:t>
            </a:r>
            <a:r>
              <a:rPr b="0" lang="en" sz="1500">
                <a:latin typeface="Merriweather"/>
                <a:ea typeface="Merriweather"/>
                <a:cs typeface="Merriweather"/>
                <a:sym typeface="Merriweather"/>
              </a:rPr>
              <a:t>investigate the user base</a:t>
            </a:r>
            <a:r>
              <a:rPr b="0" lang="en" sz="1500">
                <a:solidFill>
                  <a:srgbClr val="666666"/>
                </a:solidFill>
                <a:latin typeface="Merriweather"/>
                <a:ea typeface="Merriweather"/>
                <a:cs typeface="Merriweather"/>
                <a:sym typeface="Merriweather"/>
              </a:rPr>
              <a:t> </a:t>
            </a:r>
            <a:r>
              <a:rPr b="0" lang="en" sz="1500">
                <a:solidFill>
                  <a:srgbClr val="BF9000"/>
                </a:solidFill>
                <a:latin typeface="Merriweather"/>
                <a:ea typeface="Merriweather"/>
                <a:cs typeface="Merriweather"/>
                <a:sym typeface="Merriweather"/>
              </a:rPr>
              <a:t>watching behavior</a:t>
            </a:r>
            <a:r>
              <a:rPr b="0" lang="en" sz="1500">
                <a:solidFill>
                  <a:srgbClr val="666666"/>
                </a:solidFill>
                <a:latin typeface="Merriweather"/>
                <a:ea typeface="Merriweather"/>
                <a:cs typeface="Merriweather"/>
                <a:sym typeface="Merriweather"/>
              </a:rPr>
              <a:t> </a:t>
            </a:r>
            <a:r>
              <a:rPr b="0" lang="en" sz="1500">
                <a:latin typeface="Merriweather"/>
                <a:ea typeface="Merriweather"/>
                <a:cs typeface="Merriweather"/>
                <a:sym typeface="Merriweather"/>
              </a:rPr>
              <a:t>for insights on various Anime show listings affecting user scoring.</a:t>
            </a:r>
            <a:r>
              <a:rPr b="0" lang="en" sz="1500">
                <a:solidFill>
                  <a:srgbClr val="666666"/>
                </a:solidFill>
                <a:latin typeface="Merriweather"/>
                <a:ea typeface="Merriweather"/>
                <a:cs typeface="Merriweather"/>
                <a:sym typeface="Merriweather"/>
              </a:rPr>
              <a:t> </a:t>
            </a:r>
            <a:endParaRPr b="0" sz="1500">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b="0" sz="1500">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b="0" sz="1500">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b="0" sz="1500">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b="0" sz="1500">
              <a:solidFill>
                <a:srgbClr val="666666"/>
              </a:solidFill>
              <a:latin typeface="Merriweather"/>
              <a:ea typeface="Merriweather"/>
              <a:cs typeface="Merriweather"/>
              <a:sym typeface="Merriweather"/>
            </a:endParaRPr>
          </a:p>
          <a:p>
            <a:pPr indent="0" lvl="0" marL="0" rtl="0" algn="l">
              <a:spcBef>
                <a:spcPts val="0"/>
              </a:spcBef>
              <a:spcAft>
                <a:spcPts val="0"/>
              </a:spcAft>
              <a:buNone/>
            </a:pPr>
            <a:r>
              <a:rPr b="0" lang="en" sz="2400">
                <a:solidFill>
                  <a:srgbClr val="CC0000"/>
                </a:solidFill>
                <a:latin typeface="Merriweather"/>
                <a:ea typeface="Merriweather"/>
                <a:cs typeface="Merriweather"/>
                <a:sym typeface="Merriweather"/>
              </a:rPr>
              <a:t>Importance</a:t>
            </a:r>
            <a:r>
              <a:rPr b="0" lang="en" sz="2200">
                <a:solidFill>
                  <a:srgbClr val="CC0000"/>
                </a:solidFill>
                <a:latin typeface="Merriweather"/>
                <a:ea typeface="Merriweather"/>
                <a:cs typeface="Merriweather"/>
                <a:sym typeface="Merriweather"/>
              </a:rPr>
              <a:t>:</a:t>
            </a:r>
            <a:r>
              <a:rPr b="0" lang="en" sz="2200">
                <a:solidFill>
                  <a:srgbClr val="6D9EEB"/>
                </a:solidFill>
                <a:latin typeface="Merriweather"/>
                <a:ea typeface="Merriweather"/>
                <a:cs typeface="Merriweather"/>
                <a:sym typeface="Merriweather"/>
              </a:rPr>
              <a:t> </a:t>
            </a:r>
            <a:r>
              <a:rPr b="0" lang="en" sz="1500">
                <a:latin typeface="Merriweather"/>
                <a:ea typeface="Merriweather"/>
                <a:cs typeface="Merriweather"/>
                <a:sym typeface="Merriweather"/>
              </a:rPr>
              <a:t>to predict the type of users and </a:t>
            </a:r>
            <a:r>
              <a:rPr b="0" lang="en" sz="1500">
                <a:latin typeface="Merriweather"/>
                <a:ea typeface="Merriweather"/>
                <a:cs typeface="Merriweather"/>
                <a:sym typeface="Merriweather"/>
              </a:rPr>
              <a:t>features</a:t>
            </a:r>
            <a:r>
              <a:rPr b="0" lang="en" sz="1500">
                <a:latin typeface="Merriweather"/>
                <a:ea typeface="Merriweather"/>
                <a:cs typeface="Merriweather"/>
                <a:sym typeface="Merriweather"/>
              </a:rPr>
              <a:t> available that affects user-rate scoring and their rankings in hopes to classify desired Anime titles. </a:t>
            </a:r>
            <a:endParaRPr b="0" sz="2200">
              <a:solidFill>
                <a:srgbClr val="6D9EEB"/>
              </a:solidFill>
              <a:latin typeface="Merriweather"/>
              <a:ea typeface="Merriweather"/>
              <a:cs typeface="Merriweather"/>
              <a:sym typeface="Merriweather"/>
            </a:endParaRPr>
          </a:p>
          <a:p>
            <a:pPr indent="0" lvl="0" marL="0" rtl="0" algn="l">
              <a:spcBef>
                <a:spcPts val="0"/>
              </a:spcBef>
              <a:spcAft>
                <a:spcPts val="0"/>
              </a:spcAft>
              <a:buClr>
                <a:srgbClr val="000000"/>
              </a:buClr>
              <a:buSzPct val="163636"/>
              <a:buFont typeface="Arial"/>
              <a:buNone/>
            </a:pPr>
            <a:r>
              <a:t/>
            </a:r>
            <a:endParaRPr b="0" sz="2200">
              <a:solidFill>
                <a:srgbClr val="6D9EEB"/>
              </a:solidFill>
              <a:latin typeface="Merriweather"/>
              <a:ea typeface="Merriweather"/>
              <a:cs typeface="Merriweather"/>
              <a:sym typeface="Merriweathe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MyAnimeList Database</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is a large user-critic reviewing/rating website for Japanese Anime television shows.</a:t>
            </a:r>
            <a:endParaRPr/>
          </a:p>
          <a:p>
            <a:pPr indent="-311150" lvl="0" marL="457200" rtl="0" algn="l">
              <a:spcBef>
                <a:spcPts val="0"/>
              </a:spcBef>
              <a:spcAft>
                <a:spcPts val="0"/>
              </a:spcAft>
              <a:buSzPts val="1300"/>
              <a:buChar char="●"/>
            </a:pPr>
            <a:r>
              <a:rPr lang="en"/>
              <a:t>Database of MyAnimeList.com is available on Kaggle in three files consisting of user ratings, user information, and anime listing information.</a:t>
            </a:r>
            <a:endParaRPr/>
          </a:p>
          <a:p>
            <a:pPr indent="-311150" lvl="0" marL="457200" rtl="0" algn="l">
              <a:spcBef>
                <a:spcPts val="0"/>
              </a:spcBef>
              <a:spcAft>
                <a:spcPts val="0"/>
              </a:spcAft>
              <a:buSzPts val="1300"/>
              <a:buChar char="●"/>
            </a:pPr>
            <a:r>
              <a:rPr lang="en"/>
              <a:t>From Kaggle: </a:t>
            </a:r>
            <a:r>
              <a:rPr lang="en"/>
              <a:t>The dataset as a whole contains:</a:t>
            </a:r>
            <a:endParaRPr/>
          </a:p>
          <a:p>
            <a:pPr indent="-298450" lvl="1" marL="914400" rtl="0" algn="l">
              <a:spcBef>
                <a:spcPts val="0"/>
              </a:spcBef>
              <a:spcAft>
                <a:spcPts val="0"/>
              </a:spcAft>
              <a:buSzPts val="1100"/>
              <a:buChar char="○"/>
            </a:pPr>
            <a:r>
              <a:rPr lang="en"/>
              <a:t>302 675 unique users</a:t>
            </a:r>
            <a:endParaRPr/>
          </a:p>
          <a:p>
            <a:pPr indent="-298450" lvl="1" marL="914400" rtl="0" algn="l">
              <a:spcBef>
                <a:spcPts val="0"/>
              </a:spcBef>
              <a:spcAft>
                <a:spcPts val="0"/>
              </a:spcAft>
              <a:buSzPts val="1100"/>
              <a:buChar char="○"/>
            </a:pPr>
            <a:r>
              <a:rPr lang="en"/>
              <a:t>302 573 of them with some demographic data</a:t>
            </a:r>
            <a:endParaRPr/>
          </a:p>
          <a:p>
            <a:pPr indent="-298450" lvl="1" marL="914400" rtl="0" algn="l">
              <a:spcBef>
                <a:spcPts val="0"/>
              </a:spcBef>
              <a:spcAft>
                <a:spcPts val="0"/>
              </a:spcAft>
              <a:buSzPts val="1100"/>
              <a:buChar char="○"/>
            </a:pPr>
            <a:r>
              <a:rPr lang="en"/>
              <a:t>80 076 112 records in anime lists</a:t>
            </a:r>
            <a:endParaRPr/>
          </a:p>
          <a:p>
            <a:pPr indent="-298450" lvl="1" marL="914400" rtl="0" algn="l">
              <a:spcBef>
                <a:spcPts val="0"/>
              </a:spcBef>
              <a:spcAft>
                <a:spcPts val="0"/>
              </a:spcAft>
              <a:buSzPts val="1100"/>
              <a:buChar char="○"/>
            </a:pPr>
            <a:r>
              <a:rPr lang="en"/>
              <a:t>46 358 322 of them have ratings</a:t>
            </a:r>
            <a:endParaRPr/>
          </a:p>
          <a:p>
            <a:pPr indent="-298450" lvl="1" marL="914400" rtl="0" algn="l">
              <a:spcBef>
                <a:spcPts val="0"/>
              </a:spcBef>
              <a:spcAft>
                <a:spcPts val="0"/>
              </a:spcAft>
              <a:buSzPts val="1100"/>
              <a:buChar char="○"/>
            </a:pPr>
            <a:r>
              <a:rPr lang="en"/>
              <a:t>14 478 unique anime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of Attack</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04800" lvl="0" marL="457200" rtl="0" algn="l">
              <a:lnSpc>
                <a:spcPct val="105000"/>
              </a:lnSpc>
              <a:spcBef>
                <a:spcPts val="0"/>
              </a:spcBef>
              <a:spcAft>
                <a:spcPts val="0"/>
              </a:spcAft>
              <a:buSzPts val="1200"/>
              <a:buChar char="●"/>
            </a:pPr>
            <a:r>
              <a:rPr lang="en" sz="1200"/>
              <a:t>Clean the data make sure to use the correct dtype, there are missing values for certain </a:t>
            </a:r>
            <a:r>
              <a:rPr lang="en" sz="1200"/>
              <a:t>users</a:t>
            </a:r>
            <a:r>
              <a:rPr lang="en" sz="1200"/>
              <a:t>, can be </a:t>
            </a:r>
            <a:r>
              <a:rPr lang="en" sz="1200"/>
              <a:t>reconciled</a:t>
            </a:r>
            <a:r>
              <a:rPr lang="en" sz="1200"/>
              <a:t> if provided more data to manipulate. Merge the datasets and concatenate them using uniques (hot encode).</a:t>
            </a:r>
            <a:endParaRPr sz="1200"/>
          </a:p>
          <a:p>
            <a:pPr indent="-304800" lvl="0" marL="457200" rtl="0" algn="l">
              <a:lnSpc>
                <a:spcPct val="105000"/>
              </a:lnSpc>
              <a:spcBef>
                <a:spcPts val="0"/>
              </a:spcBef>
              <a:spcAft>
                <a:spcPts val="0"/>
              </a:spcAft>
              <a:buSzPts val="1200"/>
              <a:buChar char="●"/>
            </a:pPr>
            <a:r>
              <a:rPr lang="en" sz="1200"/>
              <a:t>Provide an EDA to explore the types of Anime and what users mainly watch, either televised, movies, or other types. Then try to explore the TV audience ratings, animation studios involved, and scoring (MAL uses a score type of 1-10 with an average rating of all anime to be 6.74).</a:t>
            </a:r>
            <a:endParaRPr sz="1200"/>
          </a:p>
          <a:p>
            <a:pPr indent="-304800" lvl="0" marL="457200" rtl="0" algn="l">
              <a:lnSpc>
                <a:spcPct val="105000"/>
              </a:lnSpc>
              <a:spcBef>
                <a:spcPts val="0"/>
              </a:spcBef>
              <a:spcAft>
                <a:spcPts val="0"/>
              </a:spcAft>
              <a:buSzPts val="1200"/>
              <a:buChar char="●"/>
            </a:pPr>
            <a:r>
              <a:rPr lang="en" sz="1200"/>
              <a:t>Provide a list of feature variables for our models such as Linear Regression, Random Forest, and may include ensembles like Gradient Boosting with GridSearchCV</a:t>
            </a:r>
            <a:endParaRPr sz="1200"/>
          </a:p>
          <a:p>
            <a:pPr indent="-292100" lvl="1" marL="914400" rtl="0" algn="l">
              <a:lnSpc>
                <a:spcPct val="105000"/>
              </a:lnSpc>
              <a:spcBef>
                <a:spcPts val="0"/>
              </a:spcBef>
              <a:spcAft>
                <a:spcPts val="0"/>
              </a:spcAft>
              <a:buSzPts val="1000"/>
              <a:buChar char="○"/>
            </a:pPr>
            <a:r>
              <a:rPr lang="en" sz="1000"/>
              <a:t>Subsequent models need to include feature variables user demographics, ratings, Anime titles and genre type, etc.</a:t>
            </a:r>
            <a:endParaRPr sz="1000"/>
          </a:p>
          <a:p>
            <a:pPr indent="-292100" lvl="1" marL="914400" rtl="0" algn="l">
              <a:lnSpc>
                <a:spcPct val="105000"/>
              </a:lnSpc>
              <a:spcBef>
                <a:spcPts val="0"/>
              </a:spcBef>
              <a:spcAft>
                <a:spcPts val="0"/>
              </a:spcAft>
              <a:buSzPts val="1000"/>
              <a:buChar char="○"/>
            </a:pPr>
            <a:r>
              <a:rPr lang="en" sz="1000"/>
              <a:t>Use dummy variables on categorical features for hot encoding</a:t>
            </a:r>
            <a:endParaRPr sz="1000"/>
          </a:p>
          <a:p>
            <a:pPr indent="-292100" lvl="1" marL="914400" rtl="0" algn="l">
              <a:lnSpc>
                <a:spcPct val="105000"/>
              </a:lnSpc>
              <a:spcBef>
                <a:spcPts val="0"/>
              </a:spcBef>
              <a:spcAft>
                <a:spcPts val="0"/>
              </a:spcAft>
              <a:buSzPts val="1000"/>
              <a:buChar char="○"/>
            </a:pPr>
            <a:r>
              <a:rPr lang="en" sz="1000"/>
              <a:t>Target variable (Y) will be user ratings of each title either 1: for popular rating (above 6.74) or 0: not popular rating (below 6.74).</a:t>
            </a:r>
            <a:endParaRPr sz="1000"/>
          </a:p>
          <a:p>
            <a:pPr indent="-292100" lvl="1" marL="914400" rtl="0" algn="l">
              <a:lnSpc>
                <a:spcPct val="105000"/>
              </a:lnSpc>
              <a:spcBef>
                <a:spcPts val="0"/>
              </a:spcBef>
              <a:spcAft>
                <a:spcPts val="0"/>
              </a:spcAft>
              <a:buSzPts val="1000"/>
              <a:buChar char="○"/>
            </a:pPr>
            <a:r>
              <a:rPr lang="en" sz="1000"/>
              <a:t>Evaluate models after picking the best one.</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