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27432000" cy="3657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D0D"/>
    <a:srgbClr val="212121"/>
    <a:srgbClr val="5E5E5E"/>
    <a:srgbClr val="007DC3"/>
    <a:srgbClr val="0074E4"/>
    <a:srgbClr val="080E27"/>
    <a:srgbClr val="E6E6E6"/>
    <a:srgbClr val="EDC948"/>
    <a:srgbClr val="3535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4859" autoAdjust="0"/>
    <p:restoredTop sz="94643"/>
  </p:normalViewPr>
  <p:slideViewPr>
    <p:cSldViewPr snapToGrid="0">
      <p:cViewPr>
        <p:scale>
          <a:sx n="50" d="100"/>
          <a:sy n="50" d="100"/>
        </p:scale>
        <p:origin x="2268"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6D5AEA-DC24-4C3F-9714-5B13E6297E00}" type="datetimeFigureOut">
              <a:rPr lang="en-US" smtClean="0"/>
              <a:t>11/21/2018</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94525A-4B6B-45F7-BAB4-F9E4EC2A0D15}" type="slidenum">
              <a:rPr lang="en-US" smtClean="0"/>
              <a:t>‹#›</a:t>
            </a:fld>
            <a:endParaRPr lang="en-US"/>
          </a:p>
        </p:txBody>
      </p:sp>
    </p:spTree>
    <p:extLst>
      <p:ext uri="{BB962C8B-B14F-4D97-AF65-F5344CB8AC3E}">
        <p14:creationId xmlns:p14="http://schemas.microsoft.com/office/powerpoint/2010/main" val="1995436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94525A-4B6B-45F7-BAB4-F9E4EC2A0D15}" type="slidenum">
              <a:rPr lang="en-US" smtClean="0"/>
              <a:t>1</a:t>
            </a:fld>
            <a:endParaRPr lang="en-US"/>
          </a:p>
        </p:txBody>
      </p:sp>
    </p:spTree>
    <p:extLst>
      <p:ext uri="{BB962C8B-B14F-4D97-AF65-F5344CB8AC3E}">
        <p14:creationId xmlns:p14="http://schemas.microsoft.com/office/powerpoint/2010/main" val="3134602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5985936"/>
            <a:ext cx="23317200" cy="12733867"/>
          </a:xfrm>
        </p:spPr>
        <p:txBody>
          <a:bodyPr anchor="b"/>
          <a:lstStyle>
            <a:lvl1pPr algn="ctr">
              <a:defRPr sz="18000"/>
            </a:lvl1pPr>
          </a:lstStyle>
          <a:p>
            <a:r>
              <a:rPr lang="en-US"/>
              <a:t>Click to edit Master title style</a:t>
            </a:r>
          </a:p>
        </p:txBody>
      </p:sp>
      <p:sp>
        <p:nvSpPr>
          <p:cNvPr id="3" name="Subtitle 2"/>
          <p:cNvSpPr>
            <a:spLocks noGrp="1"/>
          </p:cNvSpPr>
          <p:nvPr>
            <p:ph type="subTitle" idx="1"/>
          </p:nvPr>
        </p:nvSpPr>
        <p:spPr>
          <a:xfrm>
            <a:off x="3429000" y="19210869"/>
            <a:ext cx="20574000" cy="883073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52332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27558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1947334"/>
            <a:ext cx="5915025" cy="3099646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85952" y="1947334"/>
            <a:ext cx="17402175" cy="309964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55839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28004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9118611"/>
            <a:ext cx="23660100" cy="15214597"/>
          </a:xfrm>
        </p:spPr>
        <p:txBody>
          <a:bodyPr anchor="b"/>
          <a:lstStyle>
            <a:lvl1pPr>
              <a:defRPr sz="18000"/>
            </a:lvl1pPr>
          </a:lstStyle>
          <a:p>
            <a:r>
              <a:rPr lang="en-US"/>
              <a:t>Click to edit Master title style</a:t>
            </a:r>
          </a:p>
        </p:txBody>
      </p:sp>
      <p:sp>
        <p:nvSpPr>
          <p:cNvPr id="3" name="Text Placeholder 2"/>
          <p:cNvSpPr>
            <a:spLocks noGrp="1"/>
          </p:cNvSpPr>
          <p:nvPr>
            <p:ph type="body" idx="1"/>
          </p:nvPr>
        </p:nvSpPr>
        <p:spPr>
          <a:xfrm>
            <a:off x="1871664" y="24477144"/>
            <a:ext cx="23660100" cy="8000997"/>
          </a:xfrm>
        </p:spPr>
        <p:txBody>
          <a:bodyPr/>
          <a:lstStyle>
            <a:lvl1pPr marL="0" indent="0">
              <a:buNone/>
              <a:defRPr sz="7200">
                <a:solidFill>
                  <a:schemeClr val="tx1"/>
                </a:solidFill>
              </a:defRPr>
            </a:lvl1pPr>
            <a:lvl2pPr marL="1371600" indent="0">
              <a:buNone/>
              <a:defRPr sz="6000">
                <a:solidFill>
                  <a:schemeClr val="tx1">
                    <a:tint val="75000"/>
                  </a:schemeClr>
                </a:solidFill>
              </a:defRPr>
            </a:lvl2pPr>
            <a:lvl3pPr marL="2743200" indent="0">
              <a:buNone/>
              <a:defRPr sz="5400">
                <a:solidFill>
                  <a:schemeClr val="tx1">
                    <a:tint val="75000"/>
                  </a:schemeClr>
                </a:solidFill>
              </a:defRPr>
            </a:lvl3pPr>
            <a:lvl4pPr marL="4114800" indent="0">
              <a:buNone/>
              <a:defRPr sz="4800">
                <a:solidFill>
                  <a:schemeClr val="tx1">
                    <a:tint val="75000"/>
                  </a:schemeClr>
                </a:solidFill>
              </a:defRPr>
            </a:lvl4pPr>
            <a:lvl5pPr marL="5486400" indent="0">
              <a:buNone/>
              <a:defRPr sz="4800">
                <a:solidFill>
                  <a:schemeClr val="tx1">
                    <a:tint val="75000"/>
                  </a:schemeClr>
                </a:solidFill>
              </a:defRPr>
            </a:lvl5pPr>
            <a:lvl6pPr marL="6858000" indent="0">
              <a:buNone/>
              <a:defRPr sz="4800">
                <a:solidFill>
                  <a:schemeClr val="tx1">
                    <a:tint val="75000"/>
                  </a:schemeClr>
                </a:solidFill>
              </a:defRPr>
            </a:lvl6pPr>
            <a:lvl7pPr marL="8229600" indent="0">
              <a:buNone/>
              <a:defRPr sz="4800">
                <a:solidFill>
                  <a:schemeClr val="tx1">
                    <a:tint val="75000"/>
                  </a:schemeClr>
                </a:solidFill>
              </a:defRPr>
            </a:lvl7pPr>
            <a:lvl8pPr marL="9601200" indent="0">
              <a:buNone/>
              <a:defRPr sz="4800">
                <a:solidFill>
                  <a:schemeClr val="tx1">
                    <a:tint val="75000"/>
                  </a:schemeClr>
                </a:solidFill>
              </a:defRPr>
            </a:lvl8pPr>
            <a:lvl9pPr marL="10972800"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16955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859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3887450" y="9736667"/>
            <a:ext cx="11658600" cy="23207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12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1947342"/>
            <a:ext cx="23660100" cy="7069669"/>
          </a:xfrm>
        </p:spPr>
        <p:txBody>
          <a:bodyPr/>
          <a:lstStyle/>
          <a:p>
            <a:r>
              <a:rPr lang="en-US"/>
              <a:t>Click to edit Master title style</a:t>
            </a:r>
          </a:p>
        </p:txBody>
      </p:sp>
      <p:sp>
        <p:nvSpPr>
          <p:cNvPr id="3" name="Text Placeholder 2"/>
          <p:cNvSpPr>
            <a:spLocks noGrp="1"/>
          </p:cNvSpPr>
          <p:nvPr>
            <p:ph type="body" idx="1"/>
          </p:nvPr>
        </p:nvSpPr>
        <p:spPr>
          <a:xfrm>
            <a:off x="1889526" y="8966203"/>
            <a:ext cx="11605020"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3360400"/>
            <a:ext cx="11605020"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3887452" y="8966203"/>
            <a:ext cx="11662173" cy="4394197"/>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2" y="13360400"/>
            <a:ext cx="11662173" cy="1965113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11/21/2018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872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11/21/2018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49922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85085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p>
        </p:txBody>
      </p:sp>
      <p:sp>
        <p:nvSpPr>
          <p:cNvPr id="3" name="Content Placeholder 2"/>
          <p:cNvSpPr>
            <a:spLocks noGrp="1"/>
          </p:cNvSpPr>
          <p:nvPr>
            <p:ph idx="1"/>
          </p:nvPr>
        </p:nvSpPr>
        <p:spPr>
          <a:xfrm>
            <a:off x="11662173" y="5266275"/>
            <a:ext cx="13887450" cy="25992667"/>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734186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438400"/>
            <a:ext cx="8847534" cy="8534400"/>
          </a:xfrm>
        </p:spPr>
        <p:txBody>
          <a:bodyPr anchor="b"/>
          <a:lstStyle>
            <a:lvl1pPr>
              <a:defRPr sz="9600"/>
            </a:lvl1pPr>
          </a:lstStyle>
          <a:p>
            <a:r>
              <a:rPr lang="en-US"/>
              <a:t>Click to edit Master title style</a:t>
            </a:r>
          </a:p>
        </p:txBody>
      </p:sp>
      <p:sp>
        <p:nvSpPr>
          <p:cNvPr id="3" name="Picture Placeholder 2"/>
          <p:cNvSpPr>
            <a:spLocks noGrp="1" noChangeAspect="1"/>
          </p:cNvSpPr>
          <p:nvPr>
            <p:ph type="pic" idx="1"/>
          </p:nvPr>
        </p:nvSpPr>
        <p:spPr>
          <a:xfrm>
            <a:off x="11662173" y="5266275"/>
            <a:ext cx="13887450" cy="25992667"/>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en-US"/>
          </a:p>
        </p:txBody>
      </p:sp>
      <p:sp>
        <p:nvSpPr>
          <p:cNvPr id="4" name="Text Placeholder 3"/>
          <p:cNvSpPr>
            <a:spLocks noGrp="1"/>
          </p:cNvSpPr>
          <p:nvPr>
            <p:ph type="body" sz="half" idx="2"/>
          </p:nvPr>
        </p:nvSpPr>
        <p:spPr>
          <a:xfrm>
            <a:off x="1889523" y="10972800"/>
            <a:ext cx="8847534" cy="20328469"/>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11/21/2018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15998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1947342"/>
            <a:ext cx="23660100" cy="706966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885950" y="9736667"/>
            <a:ext cx="23660100" cy="23207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85950" y="33900542"/>
            <a:ext cx="6172200" cy="1947333"/>
          </a:xfrm>
          <a:prstGeom prst="rect">
            <a:avLst/>
          </a:prstGeom>
        </p:spPr>
        <p:txBody>
          <a:bodyPr vert="horz" lIns="91440" tIns="45720" rIns="91440" bIns="45720" rtlCol="0" anchor="ctr"/>
          <a:lstStyle>
            <a:lvl1pPr algn="l">
              <a:defRPr sz="3600">
                <a:solidFill>
                  <a:schemeClr val="tx1">
                    <a:tint val="75000"/>
                  </a:schemeClr>
                </a:solidFill>
              </a:defRPr>
            </a:lvl1pPr>
          </a:lstStyle>
          <a:p>
            <a:fld id="{846CE7D5-CF57-46EF-B807-FDD0502418D4}" type="datetimeFigureOut">
              <a:rPr lang="en-US" smtClean="0"/>
              <a:t>11/21/2018</a:t>
            </a:fld>
            <a:endParaRPr lang="en-US"/>
          </a:p>
        </p:txBody>
      </p:sp>
      <p:sp>
        <p:nvSpPr>
          <p:cNvPr id="5" name="Footer Placeholder 4"/>
          <p:cNvSpPr>
            <a:spLocks noGrp="1"/>
          </p:cNvSpPr>
          <p:nvPr>
            <p:ph type="ftr" sz="quarter" idx="3"/>
          </p:nvPr>
        </p:nvSpPr>
        <p:spPr>
          <a:xfrm>
            <a:off x="9086850" y="33900542"/>
            <a:ext cx="9258300" cy="194733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9373850" y="33900542"/>
            <a:ext cx="6172200" cy="1947333"/>
          </a:xfrm>
          <a:prstGeom prst="rect">
            <a:avLst/>
          </a:prstGeom>
        </p:spPr>
        <p:txBody>
          <a:bodyPr vert="horz" lIns="91440" tIns="45720" rIns="91440" bIns="45720" rtlCol="0" anchor="ctr"/>
          <a:lstStyle>
            <a:lvl1pPr algn="r">
              <a:defRPr sz="36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68309247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873A614-E6C9-4327-B650-C750237B1114}"/>
              </a:ext>
            </a:extLst>
          </p:cNvPr>
          <p:cNvSpPr/>
          <p:nvPr/>
        </p:nvSpPr>
        <p:spPr>
          <a:xfrm>
            <a:off x="9010" y="7342085"/>
            <a:ext cx="27432000" cy="4915191"/>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1AD120F3-122F-454B-A856-2D2FE41D98F6}"/>
              </a:ext>
            </a:extLst>
          </p:cNvPr>
          <p:cNvSpPr/>
          <p:nvPr/>
        </p:nvSpPr>
        <p:spPr>
          <a:xfrm>
            <a:off x="-18917" y="5763349"/>
            <a:ext cx="27459927" cy="30812651"/>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E6E6E6"/>
              </a:solidFill>
              <a:latin typeface="Arial" panose="020B0604020202020204" pitchFamily="34" charset="0"/>
              <a:cs typeface="Arial" panose="020B0604020202020204" pitchFamily="34" charset="0"/>
            </a:endParaRPr>
          </a:p>
        </p:txBody>
      </p:sp>
      <p:sp>
        <p:nvSpPr>
          <p:cNvPr id="19" name="Rectangle 18">
            <a:extLst>
              <a:ext uri="{FF2B5EF4-FFF2-40B4-BE49-F238E27FC236}">
                <a16:creationId xmlns:a16="http://schemas.microsoft.com/office/drawing/2014/main" id="{79D753CE-7DB1-4E5C-9202-EBD032B40ED3}"/>
              </a:ext>
            </a:extLst>
          </p:cNvPr>
          <p:cNvSpPr/>
          <p:nvPr/>
        </p:nvSpPr>
        <p:spPr>
          <a:xfrm>
            <a:off x="-28693" y="7348791"/>
            <a:ext cx="4858398" cy="243082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F0FBC59E-3C63-49E1-8A46-3AEA7A89EEAF}"/>
              </a:ext>
            </a:extLst>
          </p:cNvPr>
          <p:cNvSpPr/>
          <p:nvPr/>
        </p:nvSpPr>
        <p:spPr>
          <a:xfrm>
            <a:off x="22573602" y="7348791"/>
            <a:ext cx="4858398" cy="243082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17">
            <a:extLst>
              <a:ext uri="{FF2B5EF4-FFF2-40B4-BE49-F238E27FC236}">
                <a16:creationId xmlns:a16="http://schemas.microsoft.com/office/drawing/2014/main" id="{5F47DC9A-97C3-4721-826B-851E1049A390}"/>
              </a:ext>
            </a:extLst>
          </p:cNvPr>
          <p:cNvPicPr>
            <a:picLocks noChangeAspect="1"/>
          </p:cNvPicPr>
          <p:nvPr/>
        </p:nvPicPr>
        <p:blipFill>
          <a:blip r:embed="rId3"/>
          <a:stretch>
            <a:fillRect/>
          </a:stretch>
        </p:blipFill>
        <p:spPr>
          <a:xfrm>
            <a:off x="4829705" y="7392959"/>
            <a:ext cx="17703250" cy="23878874"/>
          </a:xfrm>
          <a:prstGeom prst="rect">
            <a:avLst/>
          </a:prstGeom>
        </p:spPr>
      </p:pic>
      <p:sp>
        <p:nvSpPr>
          <p:cNvPr id="12" name="Rectangle 11">
            <a:extLst>
              <a:ext uri="{FF2B5EF4-FFF2-40B4-BE49-F238E27FC236}">
                <a16:creationId xmlns:a16="http://schemas.microsoft.com/office/drawing/2014/main" id="{2449384E-9456-48DD-B680-0842B94C567F}"/>
              </a:ext>
            </a:extLst>
          </p:cNvPr>
          <p:cNvSpPr/>
          <p:nvPr/>
        </p:nvSpPr>
        <p:spPr>
          <a:xfrm>
            <a:off x="9010" y="-10196"/>
            <a:ext cx="27432000" cy="2564691"/>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rgbClr val="EDC948"/>
                </a:solidFill>
                <a:latin typeface="Lobster Two" panose="02000506000000020003" pitchFamily="50" charset="0"/>
                <a:cs typeface="Arial" panose="020B0604020202020204" pitchFamily="34" charset="0"/>
              </a:rPr>
              <a:t>ShouldWeInvest.com</a:t>
            </a:r>
            <a:endParaRPr lang="en-US" sz="9600" dirty="0">
              <a:solidFill>
                <a:srgbClr val="EDC948"/>
              </a:solidFill>
              <a:latin typeface="Lobster Two" panose="02000506000000020003" pitchFamily="50" charset="0"/>
              <a:cs typeface="Arial" panose="020B0604020202020204" pitchFamily="34" charset="0"/>
            </a:endParaRPr>
          </a:p>
          <a:p>
            <a:pPr algn="ctr"/>
            <a:r>
              <a:rPr lang="en-US" sz="2400" dirty="0">
                <a:solidFill>
                  <a:srgbClr val="E6E6E6"/>
                </a:solidFill>
                <a:cs typeface="Arial" panose="020B0604020202020204" pitchFamily="34" charset="0"/>
              </a:rPr>
              <a:t>Stephen Wagner (swagner34), Kayla Looney (klooney3), Jacob Pierson (jpierson7), Sam Bryan (sbryan35), David Jesse Moody (dmoody6)</a:t>
            </a:r>
            <a:endParaRPr lang="en-US" sz="2400" dirty="0">
              <a:solidFill>
                <a:srgbClr val="E6E6E6"/>
              </a:solidFill>
              <a:ea typeface="+mn-lt"/>
              <a:cs typeface="Arial" panose="020B0604020202020204" pitchFamily="34" charset="0"/>
            </a:endParaRPr>
          </a:p>
        </p:txBody>
      </p:sp>
      <p:sp>
        <p:nvSpPr>
          <p:cNvPr id="17" name="TextBox 16">
            <a:extLst>
              <a:ext uri="{FF2B5EF4-FFF2-40B4-BE49-F238E27FC236}">
                <a16:creationId xmlns:a16="http://schemas.microsoft.com/office/drawing/2014/main" id="{51011A84-919A-4B70-B85A-65A35DBF46BC}"/>
              </a:ext>
            </a:extLst>
          </p:cNvPr>
          <p:cNvSpPr txBox="1"/>
          <p:nvPr/>
        </p:nvSpPr>
        <p:spPr>
          <a:xfrm>
            <a:off x="6858000" y="18059400"/>
            <a:ext cx="13716000" cy="369332"/>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solidFill>
                <a:srgbClr val="E6E6E6"/>
              </a:solidFill>
              <a:latin typeface="Arial" panose="020B060402020202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542D9E27-3685-4F01-9A84-826EFA8B46D9}"/>
              </a:ext>
            </a:extLst>
          </p:cNvPr>
          <p:cNvSpPr/>
          <p:nvPr/>
        </p:nvSpPr>
        <p:spPr>
          <a:xfrm>
            <a:off x="5486400" y="10448679"/>
            <a:ext cx="16459200" cy="1645920"/>
          </a:xfrm>
          <a:prstGeom prst="rect">
            <a:avLst/>
          </a:prstGeom>
          <a:noFill/>
          <a:ln w="38100">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solidFill>
                <a:srgbClr val="E6E6E6"/>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EB25E523-FDDF-40CA-B3C3-92371D1000E3}"/>
              </a:ext>
            </a:extLst>
          </p:cNvPr>
          <p:cNvSpPr/>
          <p:nvPr/>
        </p:nvSpPr>
        <p:spPr>
          <a:xfrm>
            <a:off x="5486400" y="12939272"/>
            <a:ext cx="16459200" cy="1869806"/>
          </a:xfrm>
          <a:prstGeom prst="rect">
            <a:avLst/>
          </a:prstGeom>
          <a:noFill/>
          <a:ln w="38100">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6E6E6"/>
              </a:solidFill>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9AE3C7F0-B693-456B-BFB3-32533CD91B3D}"/>
              </a:ext>
            </a:extLst>
          </p:cNvPr>
          <p:cNvSpPr/>
          <p:nvPr/>
        </p:nvSpPr>
        <p:spPr>
          <a:xfrm>
            <a:off x="5715000" y="19496496"/>
            <a:ext cx="16002000" cy="2744599"/>
          </a:xfrm>
          <a:prstGeom prst="rect">
            <a:avLst/>
          </a:prstGeom>
          <a:noFill/>
          <a:ln w="38100">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6E6E6"/>
              </a:solidFill>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8AEC3891-5836-4DE4-9891-A333D242F495}"/>
              </a:ext>
            </a:extLst>
          </p:cNvPr>
          <p:cNvSpPr/>
          <p:nvPr/>
        </p:nvSpPr>
        <p:spPr>
          <a:xfrm>
            <a:off x="5486400" y="16064935"/>
            <a:ext cx="16459200" cy="14904720"/>
          </a:xfrm>
          <a:prstGeom prst="rect">
            <a:avLst/>
          </a:prstGeom>
          <a:noFill/>
          <a:ln w="38100">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6E6E6"/>
              </a:solidFill>
              <a:latin typeface="Arial" panose="020B0604020202020204" pitchFamily="34" charset="0"/>
              <a:cs typeface="Arial" panose="020B0604020202020204" pitchFamily="34" charset="0"/>
            </a:endParaRPr>
          </a:p>
        </p:txBody>
      </p:sp>
      <p:sp>
        <p:nvSpPr>
          <p:cNvPr id="23" name="TextBox 22">
            <a:extLst>
              <a:ext uri="{FF2B5EF4-FFF2-40B4-BE49-F238E27FC236}">
                <a16:creationId xmlns:a16="http://schemas.microsoft.com/office/drawing/2014/main" id="{E92837A2-F65D-4629-8D4C-81D7BCC851D8}"/>
              </a:ext>
            </a:extLst>
          </p:cNvPr>
          <p:cNvSpPr txBox="1"/>
          <p:nvPr/>
        </p:nvSpPr>
        <p:spPr>
          <a:xfrm>
            <a:off x="-11416822" y="43844233"/>
            <a:ext cx="3069087" cy="646331"/>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E6E6E6"/>
                </a:solidFill>
                <a:latin typeface="Arial" panose="020B0604020202020204" pitchFamily="34" charset="0"/>
                <a:cs typeface="Arial" panose="020B0604020202020204" pitchFamily="34" charset="0"/>
              </a:rPr>
              <a:t>Example of how it could look</a:t>
            </a:r>
          </a:p>
        </p:txBody>
      </p:sp>
      <p:sp>
        <p:nvSpPr>
          <p:cNvPr id="31" name="Rectangle 30">
            <a:extLst>
              <a:ext uri="{FF2B5EF4-FFF2-40B4-BE49-F238E27FC236}">
                <a16:creationId xmlns:a16="http://schemas.microsoft.com/office/drawing/2014/main" id="{850EFDCA-4452-4C8F-9DF6-0DD57FD2A36E}"/>
              </a:ext>
            </a:extLst>
          </p:cNvPr>
          <p:cNvSpPr/>
          <p:nvPr/>
        </p:nvSpPr>
        <p:spPr>
          <a:xfrm>
            <a:off x="8963873" y="2425041"/>
            <a:ext cx="9305211" cy="4915191"/>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rgbClr val="EDC948"/>
                </a:solidFill>
                <a:latin typeface="Lobster Two" panose="02000506000000020003" pitchFamily="50" charset="0"/>
                <a:cs typeface="Arial" panose="020B0604020202020204" pitchFamily="34" charset="0"/>
              </a:rPr>
              <a:t>Data</a:t>
            </a:r>
            <a:endParaRPr lang="en-US" sz="4800" dirty="0">
              <a:solidFill>
                <a:srgbClr val="EDC948"/>
              </a:solidFill>
              <a:latin typeface="Lobster Two" panose="02000506000000020003" pitchFamily="50" charset="0"/>
              <a:cs typeface="Arial" panose="020B0604020202020204" pitchFamily="34" charset="0"/>
            </a:endParaRPr>
          </a:p>
          <a:p>
            <a:pPr algn="ctr"/>
            <a:endParaRPr lang="en-US" sz="1000" dirty="0">
              <a:solidFill>
                <a:srgbClr val="E6E6E6"/>
              </a:solidFill>
              <a:latin typeface="Arial" panose="020B0604020202020204" pitchFamily="34" charset="0"/>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p:txBody>
      </p:sp>
      <p:pic>
        <p:nvPicPr>
          <p:cNvPr id="24" name="Picture 23">
            <a:extLst>
              <a:ext uri="{FF2B5EF4-FFF2-40B4-BE49-F238E27FC236}">
                <a16:creationId xmlns:a16="http://schemas.microsoft.com/office/drawing/2014/main" id="{350F7333-D1A7-4718-83FF-C3589647C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212759" y="5500310"/>
            <a:ext cx="3011696" cy="1902124"/>
          </a:xfrm>
          <a:prstGeom prst="rect">
            <a:avLst/>
          </a:prstGeom>
        </p:spPr>
      </p:pic>
      <p:pic>
        <p:nvPicPr>
          <p:cNvPr id="26" name="Picture 25">
            <a:extLst>
              <a:ext uri="{FF2B5EF4-FFF2-40B4-BE49-F238E27FC236}">
                <a16:creationId xmlns:a16="http://schemas.microsoft.com/office/drawing/2014/main" id="{55F9E8CA-F7E8-4974-AC44-9BA652A03EC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257195" y="3465587"/>
            <a:ext cx="2879778" cy="825686"/>
          </a:xfrm>
          <a:prstGeom prst="rect">
            <a:avLst/>
          </a:prstGeom>
        </p:spPr>
      </p:pic>
      <p:pic>
        <p:nvPicPr>
          <p:cNvPr id="28" name="Picture 27">
            <a:extLst>
              <a:ext uri="{FF2B5EF4-FFF2-40B4-BE49-F238E27FC236}">
                <a16:creationId xmlns:a16="http://schemas.microsoft.com/office/drawing/2014/main" id="{96B34DDE-85A0-45F7-9F89-BE30FB20C08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260885" y="4848429"/>
            <a:ext cx="2931118" cy="796722"/>
          </a:xfrm>
          <a:prstGeom prst="rect">
            <a:avLst/>
          </a:prstGeom>
        </p:spPr>
      </p:pic>
      <p:sp>
        <p:nvSpPr>
          <p:cNvPr id="32" name="TextBox 31">
            <a:extLst>
              <a:ext uri="{FF2B5EF4-FFF2-40B4-BE49-F238E27FC236}">
                <a16:creationId xmlns:a16="http://schemas.microsoft.com/office/drawing/2014/main" id="{F3AC055C-B9E8-4264-996F-DFBADA0749E9}"/>
              </a:ext>
            </a:extLst>
          </p:cNvPr>
          <p:cNvSpPr txBox="1"/>
          <p:nvPr/>
        </p:nvSpPr>
        <p:spPr>
          <a:xfrm>
            <a:off x="11282135" y="4273611"/>
            <a:ext cx="4845754" cy="830997"/>
          </a:xfrm>
          <a:prstGeom prst="rect">
            <a:avLst/>
          </a:prstGeom>
          <a:noFill/>
        </p:spPr>
        <p:txBody>
          <a:bodyPr wrap="square" rtlCol="0">
            <a:spAutoFit/>
          </a:bodyPr>
          <a:lstStyle/>
          <a:p>
            <a:pPr algn="ctr"/>
            <a:r>
              <a:rPr lang="en-US" sz="2400" dirty="0">
                <a:solidFill>
                  <a:srgbClr val="E6E6E6"/>
                </a:solidFill>
              </a:rPr>
              <a:t>238 columns  x 248,013 rows</a:t>
            </a:r>
          </a:p>
          <a:p>
            <a:endParaRPr lang="en-US" sz="2400" dirty="0">
              <a:solidFill>
                <a:srgbClr val="E6E6E6"/>
              </a:solidFill>
            </a:endParaRPr>
          </a:p>
        </p:txBody>
      </p:sp>
      <p:sp>
        <p:nvSpPr>
          <p:cNvPr id="40" name="TextBox 39">
            <a:extLst>
              <a:ext uri="{FF2B5EF4-FFF2-40B4-BE49-F238E27FC236}">
                <a16:creationId xmlns:a16="http://schemas.microsoft.com/office/drawing/2014/main" id="{6CD87281-20C8-4B45-B5A5-251A82C63759}"/>
              </a:ext>
            </a:extLst>
          </p:cNvPr>
          <p:cNvSpPr txBox="1"/>
          <p:nvPr/>
        </p:nvSpPr>
        <p:spPr>
          <a:xfrm>
            <a:off x="11274207" y="5608584"/>
            <a:ext cx="4845754" cy="830997"/>
          </a:xfrm>
          <a:prstGeom prst="rect">
            <a:avLst/>
          </a:prstGeom>
          <a:noFill/>
        </p:spPr>
        <p:txBody>
          <a:bodyPr wrap="square" rtlCol="0">
            <a:spAutoFit/>
          </a:bodyPr>
          <a:lstStyle/>
          <a:p>
            <a:pPr algn="ctr"/>
            <a:r>
              <a:rPr lang="en-US" sz="2400" dirty="0">
                <a:solidFill>
                  <a:srgbClr val="E6E6E6"/>
                </a:solidFill>
              </a:rPr>
              <a:t>~200 columns x ~20,000 rows</a:t>
            </a:r>
          </a:p>
          <a:p>
            <a:endParaRPr lang="en-US" sz="2400" dirty="0">
              <a:solidFill>
                <a:srgbClr val="E6E6E6"/>
              </a:solidFill>
            </a:endParaRPr>
          </a:p>
        </p:txBody>
      </p:sp>
      <p:sp>
        <p:nvSpPr>
          <p:cNvPr id="41" name="TextBox 40">
            <a:extLst>
              <a:ext uri="{FF2B5EF4-FFF2-40B4-BE49-F238E27FC236}">
                <a16:creationId xmlns:a16="http://schemas.microsoft.com/office/drawing/2014/main" id="{E9FB0F00-0866-4501-A815-4B5885DADE34}"/>
              </a:ext>
            </a:extLst>
          </p:cNvPr>
          <p:cNvSpPr txBox="1"/>
          <p:nvPr/>
        </p:nvSpPr>
        <p:spPr>
          <a:xfrm>
            <a:off x="11293123" y="6711097"/>
            <a:ext cx="4845754" cy="830997"/>
          </a:xfrm>
          <a:prstGeom prst="rect">
            <a:avLst/>
          </a:prstGeom>
          <a:noFill/>
        </p:spPr>
        <p:txBody>
          <a:bodyPr wrap="square" rtlCol="0">
            <a:spAutoFit/>
          </a:bodyPr>
          <a:lstStyle/>
          <a:p>
            <a:pPr algn="ctr"/>
            <a:r>
              <a:rPr lang="en-US" sz="2400" dirty="0">
                <a:solidFill>
                  <a:srgbClr val="E6E6E6"/>
                </a:solidFill>
              </a:rPr>
              <a:t>16 columns  x ~74,000 rows</a:t>
            </a:r>
          </a:p>
          <a:p>
            <a:endParaRPr lang="en-US" sz="2400" dirty="0">
              <a:solidFill>
                <a:srgbClr val="E6E6E6"/>
              </a:solidFill>
            </a:endParaRPr>
          </a:p>
        </p:txBody>
      </p:sp>
      <p:grpSp>
        <p:nvGrpSpPr>
          <p:cNvPr id="20" name="Group 19">
            <a:extLst>
              <a:ext uri="{FF2B5EF4-FFF2-40B4-BE49-F238E27FC236}">
                <a16:creationId xmlns:a16="http://schemas.microsoft.com/office/drawing/2014/main" id="{94B0B745-D281-4F17-A43A-CD9E7D93D109}"/>
              </a:ext>
            </a:extLst>
          </p:cNvPr>
          <p:cNvGrpSpPr/>
          <p:nvPr/>
        </p:nvGrpSpPr>
        <p:grpSpPr>
          <a:xfrm>
            <a:off x="302265" y="9777816"/>
            <a:ext cx="4206240" cy="2655637"/>
            <a:chOff x="-154505" y="10676014"/>
            <a:chExt cx="4206240" cy="2655637"/>
          </a:xfrm>
        </p:grpSpPr>
        <p:sp>
          <p:nvSpPr>
            <p:cNvPr id="43" name="Speech Bubble: Rectangle 42">
              <a:extLst>
                <a:ext uri="{FF2B5EF4-FFF2-40B4-BE49-F238E27FC236}">
                  <a16:creationId xmlns:a16="http://schemas.microsoft.com/office/drawing/2014/main" id="{1EBB830F-1973-4FA6-91D8-BD19E063412B}"/>
                </a:ext>
              </a:extLst>
            </p:cNvPr>
            <p:cNvSpPr/>
            <p:nvPr/>
          </p:nvSpPr>
          <p:spPr>
            <a:xfrm>
              <a:off x="-154505" y="10676014"/>
              <a:ext cx="4206240" cy="2655637"/>
            </a:xfrm>
            <a:prstGeom prst="wedgeRectCallout">
              <a:avLst>
                <a:gd name="adj1" fmla="val 78522"/>
                <a:gd name="adj2" fmla="val -17288"/>
              </a:avLst>
            </a:prstGeom>
            <a:solidFill>
              <a:schemeClr val="tx1">
                <a:lumMod val="75000"/>
                <a:lumOff val="25000"/>
              </a:schemeClr>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D4337A1-2528-4B7D-81AB-4C097F0B9778}"/>
                </a:ext>
              </a:extLst>
            </p:cNvPr>
            <p:cNvSpPr txBox="1"/>
            <p:nvPr/>
          </p:nvSpPr>
          <p:spPr>
            <a:xfrm>
              <a:off x="-108785" y="10757337"/>
              <a:ext cx="4114800" cy="2492990"/>
            </a:xfrm>
            <a:prstGeom prst="rect">
              <a:avLst/>
            </a:prstGeom>
            <a:noFill/>
          </p:spPr>
          <p:txBody>
            <a:bodyPr wrap="square" rtlCol="0" anchor="ctr">
              <a:spAutoFit/>
            </a:bodyPr>
            <a:lstStyle/>
            <a:p>
              <a:r>
                <a:rPr lang="en-US" sz="2600" dirty="0">
                  <a:solidFill>
                    <a:srgbClr val="E6E6E6"/>
                  </a:solidFill>
                  <a:latin typeface="Arial" panose="020B0604020202020204" pitchFamily="34" charset="0"/>
                  <a:cs typeface="Arial" panose="020B0604020202020204" pitchFamily="34" charset="0"/>
                </a:rPr>
                <a:t>Shouldweinvest.com users are presented with the option to select between two investment personas – </a:t>
              </a:r>
            </a:p>
            <a:p>
              <a:r>
                <a:rPr lang="en-US" sz="2600" dirty="0">
                  <a:solidFill>
                    <a:srgbClr val="E6E6E6"/>
                  </a:solidFill>
                  <a:latin typeface="Arial" panose="020B0604020202020204" pitchFamily="34" charset="0"/>
                  <a:cs typeface="Arial" panose="020B0604020202020204" pitchFamily="34" charset="0"/>
                </a:rPr>
                <a:t>Landlord and Flipper.</a:t>
              </a:r>
            </a:p>
          </p:txBody>
        </p:sp>
      </p:grpSp>
      <p:grpSp>
        <p:nvGrpSpPr>
          <p:cNvPr id="22" name="Group 21">
            <a:extLst>
              <a:ext uri="{FF2B5EF4-FFF2-40B4-BE49-F238E27FC236}">
                <a16:creationId xmlns:a16="http://schemas.microsoft.com/office/drawing/2014/main" id="{FD2AADA3-0200-46B7-84FF-4BF1E772A002}"/>
              </a:ext>
            </a:extLst>
          </p:cNvPr>
          <p:cNvGrpSpPr/>
          <p:nvPr/>
        </p:nvGrpSpPr>
        <p:grpSpPr>
          <a:xfrm>
            <a:off x="22881582" y="12679565"/>
            <a:ext cx="4206240" cy="4915190"/>
            <a:chOff x="23126799" y="15481773"/>
            <a:chExt cx="4206240" cy="4493538"/>
          </a:xfrm>
        </p:grpSpPr>
        <p:sp>
          <p:nvSpPr>
            <p:cNvPr id="46" name="Speech Bubble: Rectangle 45">
              <a:extLst>
                <a:ext uri="{FF2B5EF4-FFF2-40B4-BE49-F238E27FC236}">
                  <a16:creationId xmlns:a16="http://schemas.microsoft.com/office/drawing/2014/main" id="{75873090-C341-41DF-999E-E44723D790E1}"/>
                </a:ext>
              </a:extLst>
            </p:cNvPr>
            <p:cNvSpPr/>
            <p:nvPr/>
          </p:nvSpPr>
          <p:spPr>
            <a:xfrm>
              <a:off x="23126799" y="15535992"/>
              <a:ext cx="4206240" cy="4385101"/>
            </a:xfrm>
            <a:prstGeom prst="wedgeRectCallout">
              <a:avLst>
                <a:gd name="adj1" fmla="val -77806"/>
                <a:gd name="adj2" fmla="val -40827"/>
              </a:avLst>
            </a:prstGeom>
            <a:solidFill>
              <a:schemeClr val="tx1">
                <a:lumMod val="75000"/>
                <a:lumOff val="25000"/>
              </a:schemeClr>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BAAF35B8-E55C-4670-A204-464EE78A6C71}"/>
                </a:ext>
              </a:extLst>
            </p:cNvPr>
            <p:cNvSpPr txBox="1"/>
            <p:nvPr/>
          </p:nvSpPr>
          <p:spPr>
            <a:xfrm>
              <a:off x="23172519" y="15481773"/>
              <a:ext cx="4114800" cy="4493538"/>
            </a:xfrm>
            <a:prstGeom prst="rect">
              <a:avLst/>
            </a:prstGeom>
            <a:noFill/>
            <a:ln>
              <a:noFill/>
            </a:ln>
          </p:spPr>
          <p:txBody>
            <a:bodyPr wrap="square" rtlCol="0" anchor="ctr">
              <a:spAutoFit/>
            </a:bodyPr>
            <a:lstStyle/>
            <a:p>
              <a:r>
                <a:rPr lang="en-US" sz="2600" dirty="0">
                  <a:solidFill>
                    <a:srgbClr val="E6E6E6"/>
                  </a:solidFill>
                  <a:latin typeface="Arial" panose="020B0604020202020204" pitchFamily="34" charset="0"/>
                  <a:cs typeface="Arial" panose="020B0604020202020204" pitchFamily="34" charset="0"/>
                </a:rPr>
                <a:t>After selecting a persona, the user can customize the recommendation algorithm by adjusting the importance of the algorithm factors. </a:t>
              </a:r>
            </a:p>
            <a:p>
              <a:endParaRPr lang="en-US" sz="2600" dirty="0">
                <a:solidFill>
                  <a:srgbClr val="E6E6E6"/>
                </a:solidFill>
                <a:latin typeface="Arial" panose="020B0604020202020204" pitchFamily="34" charset="0"/>
                <a:cs typeface="Arial" panose="020B0604020202020204" pitchFamily="34" charset="0"/>
              </a:endParaRPr>
            </a:p>
            <a:p>
              <a:r>
                <a:rPr lang="en-US" sz="2600" dirty="0">
                  <a:solidFill>
                    <a:srgbClr val="E6E6E6"/>
                  </a:solidFill>
                  <a:latin typeface="Arial" panose="020B0604020202020204" pitchFamily="34" charset="0"/>
                  <a:cs typeface="Arial" panose="020B0604020202020204" pitchFamily="34" charset="0"/>
                </a:rPr>
                <a:t>This feature allows each user to tailor results to their individual investment goals and priorities.</a:t>
              </a:r>
              <a:endParaRPr lang="en-US" sz="2000" dirty="0"/>
            </a:p>
          </p:txBody>
        </p:sp>
      </p:grpSp>
      <p:grpSp>
        <p:nvGrpSpPr>
          <p:cNvPr id="21" name="Group 20">
            <a:extLst>
              <a:ext uri="{FF2B5EF4-FFF2-40B4-BE49-F238E27FC236}">
                <a16:creationId xmlns:a16="http://schemas.microsoft.com/office/drawing/2014/main" id="{811C1419-CD6E-4B4D-9DCD-B93374C33F7D}"/>
              </a:ext>
            </a:extLst>
          </p:cNvPr>
          <p:cNvGrpSpPr/>
          <p:nvPr/>
        </p:nvGrpSpPr>
        <p:grpSpPr>
          <a:xfrm>
            <a:off x="302265" y="15898822"/>
            <a:ext cx="4206240" cy="2233685"/>
            <a:chOff x="9010" y="16990205"/>
            <a:chExt cx="4206240" cy="2233685"/>
          </a:xfrm>
        </p:grpSpPr>
        <p:sp>
          <p:nvSpPr>
            <p:cNvPr id="49" name="Speech Bubble: Rectangle 48">
              <a:extLst>
                <a:ext uri="{FF2B5EF4-FFF2-40B4-BE49-F238E27FC236}">
                  <a16:creationId xmlns:a16="http://schemas.microsoft.com/office/drawing/2014/main" id="{17EBBA8A-6295-46BF-9F7C-56DFA5A65890}"/>
                </a:ext>
              </a:extLst>
            </p:cNvPr>
            <p:cNvSpPr/>
            <p:nvPr/>
          </p:nvSpPr>
          <p:spPr>
            <a:xfrm>
              <a:off x="9010" y="16990205"/>
              <a:ext cx="4206240" cy="2233685"/>
            </a:xfrm>
            <a:prstGeom prst="wedgeRectCallout">
              <a:avLst>
                <a:gd name="adj1" fmla="val 79418"/>
                <a:gd name="adj2" fmla="val -31023"/>
              </a:avLst>
            </a:prstGeom>
            <a:solidFill>
              <a:schemeClr val="tx1">
                <a:lumMod val="75000"/>
                <a:lumOff val="25000"/>
              </a:schemeClr>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3F0A4E6A-95F1-4F62-A4AB-2C588DF74B62}"/>
                </a:ext>
              </a:extLst>
            </p:cNvPr>
            <p:cNvSpPr txBox="1"/>
            <p:nvPr/>
          </p:nvSpPr>
          <p:spPr>
            <a:xfrm>
              <a:off x="54730" y="17119601"/>
              <a:ext cx="4114800" cy="2092881"/>
            </a:xfrm>
            <a:prstGeom prst="rect">
              <a:avLst/>
            </a:prstGeom>
            <a:noFill/>
          </p:spPr>
          <p:txBody>
            <a:bodyPr wrap="square" rtlCol="0" anchor="ctr">
              <a:spAutoFit/>
            </a:bodyPr>
            <a:lstStyle/>
            <a:p>
              <a:r>
                <a:rPr lang="en-US" sz="2600" dirty="0">
                  <a:solidFill>
                    <a:srgbClr val="E6E6E6"/>
                  </a:solidFill>
                  <a:latin typeface="Arial" panose="020B0604020202020204" pitchFamily="34" charset="0"/>
                  <a:cs typeface="Arial" panose="020B0604020202020204" pitchFamily="34" charset="0"/>
                </a:rPr>
                <a:t>After algorithm customization, the user is presented five markets that most match their investment criteria.</a:t>
              </a:r>
              <a:endParaRPr lang="en-US" sz="2600" dirty="0"/>
            </a:p>
          </p:txBody>
        </p:sp>
      </p:grpSp>
      <p:grpSp>
        <p:nvGrpSpPr>
          <p:cNvPr id="25" name="Group 24">
            <a:extLst>
              <a:ext uri="{FF2B5EF4-FFF2-40B4-BE49-F238E27FC236}">
                <a16:creationId xmlns:a16="http://schemas.microsoft.com/office/drawing/2014/main" id="{193AD012-B8BE-4A93-8170-860D06DE0D71}"/>
              </a:ext>
            </a:extLst>
          </p:cNvPr>
          <p:cNvGrpSpPr/>
          <p:nvPr/>
        </p:nvGrpSpPr>
        <p:grpSpPr>
          <a:xfrm>
            <a:off x="22881582" y="19483165"/>
            <a:ext cx="4206240" cy="2757931"/>
            <a:chOff x="22450526" y="22875297"/>
            <a:chExt cx="4206240" cy="2757931"/>
          </a:xfrm>
        </p:grpSpPr>
        <p:sp>
          <p:nvSpPr>
            <p:cNvPr id="52" name="Speech Bubble: Rectangle 51">
              <a:extLst>
                <a:ext uri="{FF2B5EF4-FFF2-40B4-BE49-F238E27FC236}">
                  <a16:creationId xmlns:a16="http://schemas.microsoft.com/office/drawing/2014/main" id="{A05167F6-9A56-4D7B-BA43-6DE447F489C6}"/>
                </a:ext>
              </a:extLst>
            </p:cNvPr>
            <p:cNvSpPr/>
            <p:nvPr/>
          </p:nvSpPr>
          <p:spPr>
            <a:xfrm>
              <a:off x="22450526" y="22875297"/>
              <a:ext cx="4206240" cy="2757931"/>
            </a:xfrm>
            <a:prstGeom prst="wedgeRectCallout">
              <a:avLst>
                <a:gd name="adj1" fmla="val -83462"/>
                <a:gd name="adj2" fmla="val -40177"/>
              </a:avLst>
            </a:prstGeom>
            <a:solidFill>
              <a:schemeClr val="tx1">
                <a:lumMod val="75000"/>
                <a:lumOff val="25000"/>
              </a:schemeClr>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02712E01-83EE-4828-B68E-5576B561A8FD}"/>
                </a:ext>
              </a:extLst>
            </p:cNvPr>
            <p:cNvSpPr txBox="1"/>
            <p:nvPr/>
          </p:nvSpPr>
          <p:spPr>
            <a:xfrm>
              <a:off x="22496246" y="23007767"/>
              <a:ext cx="4114800" cy="2492990"/>
            </a:xfrm>
            <a:prstGeom prst="rect">
              <a:avLst/>
            </a:prstGeom>
            <a:noFill/>
          </p:spPr>
          <p:txBody>
            <a:bodyPr wrap="square" rtlCol="0" anchor="ctr">
              <a:spAutoFit/>
            </a:bodyPr>
            <a:lstStyle/>
            <a:p>
              <a:r>
                <a:rPr lang="en-US" sz="2600" dirty="0">
                  <a:solidFill>
                    <a:srgbClr val="E6E6E6"/>
                  </a:solidFill>
                  <a:latin typeface="Arial" panose="020B0604020202020204" pitchFamily="34" charset="0"/>
                  <a:cs typeface="Arial" panose="020B0604020202020204" pitchFamily="34" charset="0"/>
                </a:rPr>
                <a:t>Each market location is displayed on a map as well as the relative index of factors included in the algorithm and additional forecasted variables.</a:t>
              </a:r>
              <a:endParaRPr lang="en-US" sz="2600" dirty="0"/>
            </a:p>
          </p:txBody>
        </p:sp>
      </p:grpSp>
      <p:sp>
        <p:nvSpPr>
          <p:cNvPr id="54" name="Rectangle 53">
            <a:extLst>
              <a:ext uri="{FF2B5EF4-FFF2-40B4-BE49-F238E27FC236}">
                <a16:creationId xmlns:a16="http://schemas.microsoft.com/office/drawing/2014/main" id="{30755474-8ED8-416D-8CD4-1786355E2EB4}"/>
              </a:ext>
            </a:extLst>
          </p:cNvPr>
          <p:cNvSpPr/>
          <p:nvPr/>
        </p:nvSpPr>
        <p:spPr>
          <a:xfrm>
            <a:off x="-10988" y="31632785"/>
            <a:ext cx="27432000" cy="4915191"/>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7" name="Rectangle 56">
            <a:extLst>
              <a:ext uri="{FF2B5EF4-FFF2-40B4-BE49-F238E27FC236}">
                <a16:creationId xmlns:a16="http://schemas.microsoft.com/office/drawing/2014/main" id="{010EAE0F-F9B3-4E8D-8111-724F5F78FF95}"/>
              </a:ext>
            </a:extLst>
          </p:cNvPr>
          <p:cNvSpPr/>
          <p:nvPr/>
        </p:nvSpPr>
        <p:spPr>
          <a:xfrm>
            <a:off x="1" y="31626079"/>
            <a:ext cx="9144000" cy="4825268"/>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0" dirty="0">
                <a:solidFill>
                  <a:srgbClr val="EDC948"/>
                </a:solidFill>
                <a:latin typeface="Lobster Two" panose="02000506000000020003" pitchFamily="50" charset="0"/>
                <a:cs typeface="Arial" panose="020B0604020202020204" pitchFamily="34" charset="0"/>
              </a:rPr>
              <a:t>Experimentation</a:t>
            </a:r>
          </a:p>
          <a:p>
            <a:endParaRPr lang="en-US" sz="1000" dirty="0">
              <a:solidFill>
                <a:srgbClr val="E6E6E6"/>
              </a:solidFill>
              <a:latin typeface="Arial" panose="020B0604020202020204" pitchFamily="34" charset="0"/>
              <a:cs typeface="Arial" panose="020B0604020202020204" pitchFamily="34" charset="0"/>
            </a:endParaRPr>
          </a:p>
          <a:p>
            <a:r>
              <a:rPr lang="en-US" sz="2400" dirty="0">
                <a:solidFill>
                  <a:srgbClr val="E6E6E6"/>
                </a:solidFill>
                <a:cs typeface="Arial" panose="020B0604020202020204" pitchFamily="34" charset="0"/>
              </a:rPr>
              <a:t>Experimentation was done by testing a variety of different use cases in the app. By toggling between the different “personas” and manually adjusting the weight of available variables, we were able to observe that our algorithms took the variables into consideration and made appropriate recommendations. The recommendations were verified by the team members to assure their validity. </a:t>
            </a:r>
          </a:p>
          <a:p>
            <a:endParaRPr lang="en-US" sz="2400" dirty="0">
              <a:solidFill>
                <a:srgbClr val="E6E6E6"/>
              </a:solidFill>
              <a:cs typeface="Arial" panose="020B0604020202020204" pitchFamily="34" charset="0"/>
            </a:endParaRPr>
          </a:p>
          <a:p>
            <a:r>
              <a:rPr lang="en-US" sz="2400" dirty="0">
                <a:solidFill>
                  <a:srgbClr val="E6E6E6"/>
                </a:solidFill>
                <a:cs typeface="Arial" panose="020B0604020202020204" pitchFamily="34" charset="0"/>
              </a:rPr>
              <a:t>Design was  experimented on iteratively by presenting each design to team members with a fresh perspective and gathering feedback on areas to improve.</a:t>
            </a:r>
          </a:p>
          <a:p>
            <a:pPr algn="ctr"/>
            <a:endParaRPr lang="en-US" sz="1600" dirty="0">
              <a:solidFill>
                <a:srgbClr val="E6E6E6"/>
              </a:solidFill>
              <a:latin typeface="Arial" panose="020B0604020202020204" pitchFamily="34" charset="0"/>
              <a:cs typeface="Arial" panose="020B0604020202020204" pitchFamily="34" charset="0"/>
            </a:endParaRPr>
          </a:p>
        </p:txBody>
      </p:sp>
      <p:sp>
        <p:nvSpPr>
          <p:cNvPr id="58" name="Rectangle 57">
            <a:extLst>
              <a:ext uri="{FF2B5EF4-FFF2-40B4-BE49-F238E27FC236}">
                <a16:creationId xmlns:a16="http://schemas.microsoft.com/office/drawing/2014/main" id="{8894DAE6-541E-4459-8082-816EFE37A72B}"/>
              </a:ext>
            </a:extLst>
          </p:cNvPr>
          <p:cNvSpPr/>
          <p:nvPr/>
        </p:nvSpPr>
        <p:spPr>
          <a:xfrm>
            <a:off x="9125084" y="31632784"/>
            <a:ext cx="9144000" cy="4818563"/>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0" dirty="0">
                <a:solidFill>
                  <a:srgbClr val="EDC948"/>
                </a:solidFill>
                <a:latin typeface="Lobster Two" panose="02000506000000020003" pitchFamily="50" charset="0"/>
                <a:cs typeface="Arial" panose="020B0604020202020204" pitchFamily="34" charset="0"/>
              </a:rPr>
              <a:t>Tech Stack</a:t>
            </a:r>
          </a:p>
          <a:p>
            <a:pPr algn="ctr"/>
            <a:endParaRPr lang="en-US" sz="2000" dirty="0">
              <a:solidFill>
                <a:srgbClr val="E6E6E6"/>
              </a:solidFill>
              <a:latin typeface="Arial" panose="020B0604020202020204" pitchFamily="34" charset="0"/>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p:txBody>
      </p:sp>
      <p:sp>
        <p:nvSpPr>
          <p:cNvPr id="59" name="Rectangle 58">
            <a:extLst>
              <a:ext uri="{FF2B5EF4-FFF2-40B4-BE49-F238E27FC236}">
                <a16:creationId xmlns:a16="http://schemas.microsoft.com/office/drawing/2014/main" id="{D5048E57-2359-4811-8755-B0A2D343A097}"/>
              </a:ext>
            </a:extLst>
          </p:cNvPr>
          <p:cNvSpPr/>
          <p:nvPr/>
        </p:nvSpPr>
        <p:spPr>
          <a:xfrm>
            <a:off x="18261156" y="31657051"/>
            <a:ext cx="9144000" cy="4825268"/>
          </a:xfrm>
          <a:prstGeom prst="rect">
            <a:avLst/>
          </a:prstGeom>
          <a:solidFill>
            <a:srgbClr val="080E2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6000" dirty="0">
                <a:solidFill>
                  <a:srgbClr val="EDC948"/>
                </a:solidFill>
                <a:latin typeface="Lobster Two" panose="02000506000000020003" pitchFamily="50" charset="0"/>
                <a:cs typeface="Arial" panose="020B0604020202020204" pitchFamily="34" charset="0"/>
              </a:rPr>
              <a:t>Design</a:t>
            </a:r>
          </a:p>
          <a:p>
            <a:pPr algn="ctr"/>
            <a:endParaRPr lang="en-US" sz="1000" dirty="0">
              <a:solidFill>
                <a:srgbClr val="E6E6E6"/>
              </a:solidFill>
              <a:latin typeface="Arial" panose="020B0604020202020204" pitchFamily="34" charset="0"/>
              <a:cs typeface="Arial" panose="020B0604020202020204" pitchFamily="34" charset="0"/>
            </a:endParaRPr>
          </a:p>
          <a:p>
            <a:r>
              <a:rPr lang="en-US" sz="2400" dirty="0">
                <a:solidFill>
                  <a:srgbClr val="E6E6E6"/>
                </a:solidFill>
                <a:cs typeface="Arial" panose="020B0604020202020204" pitchFamily="34" charset="0"/>
              </a:rPr>
              <a:t>ZIP Codes are small areas of the United States. Shouldweinvest.com uses large 'haystack' circles to visualize the top five markets for each persona. Using Tableau, these 'haystacks' move to the best markets in close to real time. </a:t>
            </a:r>
          </a:p>
          <a:p>
            <a:endParaRPr lang="en-US" sz="2400" dirty="0">
              <a:solidFill>
                <a:srgbClr val="E6E6E6"/>
              </a:solidFill>
              <a:cs typeface="Arial" panose="020B0604020202020204" pitchFamily="34" charset="0"/>
            </a:endParaRPr>
          </a:p>
          <a:p>
            <a:r>
              <a:rPr lang="en-US" sz="2400" dirty="0">
                <a:solidFill>
                  <a:srgbClr val="E6E6E6"/>
                </a:solidFill>
                <a:cs typeface="Arial" panose="020B0604020202020204" pitchFamily="34" charset="0"/>
              </a:rPr>
              <a:t>The single page website is designed to allow users to quickly generate customized results. Parameters are pre-filled based on research backed best practices, but allow the user to customize these parameters to their individual situation. </a:t>
            </a:r>
          </a:p>
          <a:p>
            <a:endParaRPr lang="en-US" sz="2400" dirty="0">
              <a:solidFill>
                <a:srgbClr val="E6E6E6"/>
              </a:solidFill>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p:txBody>
      </p:sp>
      <p:pic>
        <p:nvPicPr>
          <p:cNvPr id="61" name="Picture 60">
            <a:extLst>
              <a:ext uri="{FF2B5EF4-FFF2-40B4-BE49-F238E27FC236}">
                <a16:creationId xmlns:a16="http://schemas.microsoft.com/office/drawing/2014/main" id="{20679222-E50B-4F61-B8B5-902DE6A36C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77033" y="32786839"/>
            <a:ext cx="1127325" cy="1127325"/>
          </a:xfrm>
          <a:prstGeom prst="rect">
            <a:avLst/>
          </a:prstGeom>
        </p:spPr>
      </p:pic>
      <p:pic>
        <p:nvPicPr>
          <p:cNvPr id="63" name="Picture 62">
            <a:extLst>
              <a:ext uri="{FF2B5EF4-FFF2-40B4-BE49-F238E27FC236}">
                <a16:creationId xmlns:a16="http://schemas.microsoft.com/office/drawing/2014/main" id="{FB7E29F3-B85C-43ED-8F43-A010149F044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290040" y="32811987"/>
            <a:ext cx="987932" cy="1127325"/>
          </a:xfrm>
          <a:prstGeom prst="rect">
            <a:avLst/>
          </a:prstGeom>
        </p:spPr>
      </p:pic>
      <p:pic>
        <p:nvPicPr>
          <p:cNvPr id="1025" name="Picture 1024">
            <a:extLst>
              <a:ext uri="{FF2B5EF4-FFF2-40B4-BE49-F238E27FC236}">
                <a16:creationId xmlns:a16="http://schemas.microsoft.com/office/drawing/2014/main" id="{46CB2D01-9AAA-43A3-A0E3-DA0ADFCF00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963873" y="33612060"/>
            <a:ext cx="2470630" cy="2470630"/>
          </a:xfrm>
          <a:prstGeom prst="rect">
            <a:avLst/>
          </a:prstGeom>
        </p:spPr>
      </p:pic>
      <p:pic>
        <p:nvPicPr>
          <p:cNvPr id="1034" name="Picture 1033">
            <a:extLst>
              <a:ext uri="{FF2B5EF4-FFF2-40B4-BE49-F238E27FC236}">
                <a16:creationId xmlns:a16="http://schemas.microsoft.com/office/drawing/2014/main" id="{39D69E9C-0880-4996-995E-2516C36DD64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235042" y="33842085"/>
            <a:ext cx="3170232" cy="2180144"/>
          </a:xfrm>
          <a:prstGeom prst="rect">
            <a:avLst/>
          </a:prstGeom>
        </p:spPr>
      </p:pic>
      <p:pic>
        <p:nvPicPr>
          <p:cNvPr id="1036" name="Picture 1035">
            <a:extLst>
              <a:ext uri="{FF2B5EF4-FFF2-40B4-BE49-F238E27FC236}">
                <a16:creationId xmlns:a16="http://schemas.microsoft.com/office/drawing/2014/main" id="{87CD016E-2441-439F-9A99-F9F7159E81E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2805559" y="34136316"/>
            <a:ext cx="1425685" cy="1425685"/>
          </a:xfrm>
          <a:prstGeom prst="rect">
            <a:avLst/>
          </a:prstGeom>
        </p:spPr>
      </p:pic>
      <p:pic>
        <p:nvPicPr>
          <p:cNvPr id="1038" name="Picture 1037">
            <a:extLst>
              <a:ext uri="{FF2B5EF4-FFF2-40B4-BE49-F238E27FC236}">
                <a16:creationId xmlns:a16="http://schemas.microsoft.com/office/drawing/2014/main" id="{52974C84-5C9C-4209-80F9-962DD69BD891}"/>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2337367" y="32441806"/>
            <a:ext cx="2286295" cy="1778229"/>
          </a:xfrm>
          <a:prstGeom prst="rect">
            <a:avLst/>
          </a:prstGeom>
        </p:spPr>
      </p:pic>
      <p:pic>
        <p:nvPicPr>
          <p:cNvPr id="1040" name="Picture 1039">
            <a:extLst>
              <a:ext uri="{FF2B5EF4-FFF2-40B4-BE49-F238E27FC236}">
                <a16:creationId xmlns:a16="http://schemas.microsoft.com/office/drawing/2014/main" id="{A62291E1-5FAC-4212-986C-716550A4DB2D}"/>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4717102" y="32786839"/>
            <a:ext cx="1206909" cy="1130401"/>
          </a:xfrm>
          <a:prstGeom prst="rect">
            <a:avLst/>
          </a:prstGeom>
        </p:spPr>
      </p:pic>
      <p:pic>
        <p:nvPicPr>
          <p:cNvPr id="1042" name="Picture 1041">
            <a:extLst>
              <a:ext uri="{FF2B5EF4-FFF2-40B4-BE49-F238E27FC236}">
                <a16:creationId xmlns:a16="http://schemas.microsoft.com/office/drawing/2014/main" id="{87881348-A581-4282-9E98-A534A9D868B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4584750" y="34134533"/>
            <a:ext cx="1425685" cy="1425685"/>
          </a:xfrm>
          <a:prstGeom prst="rect">
            <a:avLst/>
          </a:prstGeom>
        </p:spPr>
      </p:pic>
      <p:pic>
        <p:nvPicPr>
          <p:cNvPr id="1044" name="Picture 1043">
            <a:extLst>
              <a:ext uri="{FF2B5EF4-FFF2-40B4-BE49-F238E27FC236}">
                <a16:creationId xmlns:a16="http://schemas.microsoft.com/office/drawing/2014/main" id="{C6E862BD-AE81-4463-8C64-52C36F21457D}"/>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16269057" y="34184587"/>
            <a:ext cx="1668291" cy="1386767"/>
          </a:xfrm>
          <a:prstGeom prst="rect">
            <a:avLst/>
          </a:prstGeom>
        </p:spPr>
      </p:pic>
      <p:pic>
        <p:nvPicPr>
          <p:cNvPr id="1046" name="Picture 1045">
            <a:extLst>
              <a:ext uri="{FF2B5EF4-FFF2-40B4-BE49-F238E27FC236}">
                <a16:creationId xmlns:a16="http://schemas.microsoft.com/office/drawing/2014/main" id="{875CB873-4E0F-4379-ACC9-D45318B67F5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16342583" y="32700550"/>
            <a:ext cx="1305803" cy="1350201"/>
          </a:xfrm>
          <a:prstGeom prst="rect">
            <a:avLst/>
          </a:prstGeom>
        </p:spPr>
      </p:pic>
      <p:sp>
        <p:nvSpPr>
          <p:cNvPr id="39" name="Rectangle 38">
            <a:extLst>
              <a:ext uri="{FF2B5EF4-FFF2-40B4-BE49-F238E27FC236}">
                <a16:creationId xmlns:a16="http://schemas.microsoft.com/office/drawing/2014/main" id="{5531D4EC-4A32-4AEC-B215-FED5C7BAC4D7}"/>
              </a:ext>
            </a:extLst>
          </p:cNvPr>
          <p:cNvSpPr/>
          <p:nvPr/>
        </p:nvSpPr>
        <p:spPr>
          <a:xfrm>
            <a:off x="5486400" y="16064935"/>
            <a:ext cx="548640" cy="548640"/>
          </a:xfrm>
          <a:prstGeom prst="rect">
            <a:avLst/>
          </a:prstGeom>
          <a:solidFill>
            <a:srgbClr val="0074E4"/>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E6E6E6"/>
                </a:solidFill>
                <a:latin typeface="Arial" panose="020B0604020202020204" pitchFamily="34" charset="0"/>
                <a:cs typeface="Arial" panose="020B0604020202020204" pitchFamily="34" charset="0"/>
              </a:rPr>
              <a:t>3</a:t>
            </a:r>
          </a:p>
        </p:txBody>
      </p:sp>
      <p:sp>
        <p:nvSpPr>
          <p:cNvPr id="36" name="Rectangle 35">
            <a:extLst>
              <a:ext uri="{FF2B5EF4-FFF2-40B4-BE49-F238E27FC236}">
                <a16:creationId xmlns:a16="http://schemas.microsoft.com/office/drawing/2014/main" id="{E7AF6CE3-8D61-43F7-A153-40F4CE043738}"/>
              </a:ext>
            </a:extLst>
          </p:cNvPr>
          <p:cNvSpPr/>
          <p:nvPr/>
        </p:nvSpPr>
        <p:spPr>
          <a:xfrm>
            <a:off x="21396960" y="12939272"/>
            <a:ext cx="548640" cy="548640"/>
          </a:xfrm>
          <a:prstGeom prst="rect">
            <a:avLst/>
          </a:prstGeom>
          <a:solidFill>
            <a:srgbClr val="007DC3"/>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E6E6E6"/>
                </a:solidFill>
                <a:latin typeface="Arial" panose="020B0604020202020204" pitchFamily="34" charset="0"/>
                <a:cs typeface="Arial" panose="020B0604020202020204" pitchFamily="34" charset="0"/>
              </a:rPr>
              <a:t>2</a:t>
            </a:r>
          </a:p>
        </p:txBody>
      </p:sp>
      <p:sp>
        <p:nvSpPr>
          <p:cNvPr id="38" name="Rectangle 37">
            <a:extLst>
              <a:ext uri="{FF2B5EF4-FFF2-40B4-BE49-F238E27FC236}">
                <a16:creationId xmlns:a16="http://schemas.microsoft.com/office/drawing/2014/main" id="{B7A5F132-E9B3-4245-A394-5E90A1DEE571}"/>
              </a:ext>
            </a:extLst>
          </p:cNvPr>
          <p:cNvSpPr/>
          <p:nvPr/>
        </p:nvSpPr>
        <p:spPr>
          <a:xfrm>
            <a:off x="21168360" y="19496496"/>
            <a:ext cx="548640" cy="548640"/>
          </a:xfrm>
          <a:prstGeom prst="rect">
            <a:avLst/>
          </a:prstGeom>
          <a:solidFill>
            <a:srgbClr val="007DC3"/>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E6E6E6"/>
                </a:solidFill>
                <a:latin typeface="Arial" panose="020B0604020202020204" pitchFamily="34" charset="0"/>
                <a:cs typeface="Arial" panose="020B0604020202020204" pitchFamily="34" charset="0"/>
              </a:rPr>
              <a:t>4</a:t>
            </a:r>
          </a:p>
        </p:txBody>
      </p:sp>
      <p:sp>
        <p:nvSpPr>
          <p:cNvPr id="55" name="Rectangle 54">
            <a:extLst>
              <a:ext uri="{FF2B5EF4-FFF2-40B4-BE49-F238E27FC236}">
                <a16:creationId xmlns:a16="http://schemas.microsoft.com/office/drawing/2014/main" id="{7D89650F-0D3E-4106-A2F5-60D8EFCA9633}"/>
              </a:ext>
            </a:extLst>
          </p:cNvPr>
          <p:cNvSpPr/>
          <p:nvPr/>
        </p:nvSpPr>
        <p:spPr>
          <a:xfrm>
            <a:off x="9010" y="2424369"/>
            <a:ext cx="9116074" cy="4913013"/>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rgbClr val="EDC948"/>
                </a:solidFill>
                <a:latin typeface="Lobster Two" panose="02000506000000020003" pitchFamily="50" charset="0"/>
                <a:cs typeface="Arial" panose="020B0604020202020204" pitchFamily="34" charset="0"/>
              </a:rPr>
              <a:t>Summary</a:t>
            </a:r>
            <a:endParaRPr lang="en-US" sz="4800" dirty="0">
              <a:solidFill>
                <a:srgbClr val="EDC948"/>
              </a:solidFill>
              <a:latin typeface="Lobster Two" panose="02000506000000020003" pitchFamily="50" charset="0"/>
              <a:cs typeface="Arial" panose="020B0604020202020204" pitchFamily="34" charset="0"/>
            </a:endParaRPr>
          </a:p>
          <a:p>
            <a:endParaRPr lang="en-US" sz="1000" dirty="0">
              <a:solidFill>
                <a:srgbClr val="E6E6E6"/>
              </a:solidFill>
              <a:latin typeface="Arial" panose="020B0604020202020204" pitchFamily="34" charset="0"/>
              <a:cs typeface="Arial" panose="020B0604020202020204" pitchFamily="34" charset="0"/>
            </a:endParaRPr>
          </a:p>
          <a:p>
            <a:r>
              <a:rPr lang="en-US" sz="2400" dirty="0">
                <a:solidFill>
                  <a:srgbClr val="E6E6E6"/>
                </a:solidFill>
                <a:cs typeface="Arial" panose="020B0604020202020204" pitchFamily="34" charset="0"/>
              </a:rPr>
              <a:t>Shouldweinvest.com solves the problem of identifying geographic markets where real estate investors should focus their investment activity. The process of identifying investment opportunities is streamlined - increasing the ability to identify high ROI investments and decrease time spent researching opportunities. Interactive configuration and results interfaces are used to present market recommendations based on custom investment personas. Recommendations are provided by aggregating and analyzing data predictive of investment property returns.</a:t>
            </a:r>
          </a:p>
          <a:p>
            <a:pPr algn="ctr"/>
            <a:endParaRPr lang="en-US" sz="1600" dirty="0">
              <a:solidFill>
                <a:srgbClr val="E6E6E6"/>
              </a:solidFill>
              <a:latin typeface="Arial" panose="020B0604020202020204" pitchFamily="34" charset="0"/>
              <a:cs typeface="Arial" panose="020B0604020202020204" pitchFamily="34" charset="0"/>
            </a:endParaRPr>
          </a:p>
          <a:p>
            <a:pPr algn="ctr"/>
            <a:endParaRPr lang="en-US" sz="1600" dirty="0">
              <a:solidFill>
                <a:srgbClr val="E6E6E6"/>
              </a:solidFill>
              <a:latin typeface="Arial" panose="020B0604020202020204" pitchFamily="34" charset="0"/>
              <a:cs typeface="Arial" panose="020B0604020202020204" pitchFamily="34" charset="0"/>
            </a:endParaRPr>
          </a:p>
        </p:txBody>
      </p:sp>
      <p:sp>
        <p:nvSpPr>
          <p:cNvPr id="29" name="Rectangle 28">
            <a:extLst>
              <a:ext uri="{FF2B5EF4-FFF2-40B4-BE49-F238E27FC236}">
                <a16:creationId xmlns:a16="http://schemas.microsoft.com/office/drawing/2014/main" id="{12EC01A8-7A5B-47ED-9CC9-3870C11E8C65}"/>
              </a:ext>
            </a:extLst>
          </p:cNvPr>
          <p:cNvSpPr/>
          <p:nvPr/>
        </p:nvSpPr>
        <p:spPr>
          <a:xfrm>
            <a:off x="18215718" y="2424369"/>
            <a:ext cx="9251747" cy="4968589"/>
          </a:xfrm>
          <a:prstGeom prst="rect">
            <a:avLst/>
          </a:prstGeom>
          <a:solidFill>
            <a:srgbClr val="3535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5400" dirty="0">
                <a:solidFill>
                  <a:srgbClr val="EDC948"/>
                </a:solidFill>
                <a:latin typeface="Lobster Two" panose="02000506000000020003" pitchFamily="50" charset="0"/>
                <a:cs typeface="Arial" panose="020B0604020202020204" pitchFamily="34" charset="0"/>
              </a:rPr>
              <a:t>Algorithm</a:t>
            </a:r>
            <a:endParaRPr lang="en-US" sz="4800" dirty="0">
              <a:solidFill>
                <a:srgbClr val="EDC948"/>
              </a:solidFill>
              <a:latin typeface="Lobster Two" panose="02000506000000020003" pitchFamily="50" charset="0"/>
              <a:cs typeface="Arial" panose="020B0604020202020204" pitchFamily="34" charset="0"/>
            </a:endParaRPr>
          </a:p>
          <a:p>
            <a:pPr algn="ctr"/>
            <a:endParaRPr lang="en-US" sz="1000" dirty="0">
              <a:solidFill>
                <a:srgbClr val="E6E6E6"/>
              </a:solidFill>
              <a:latin typeface="Arial" panose="020B0604020202020204" pitchFamily="34" charset="0"/>
              <a:cs typeface="Arial" panose="020B0604020202020204" pitchFamily="34" charset="0"/>
            </a:endParaRPr>
          </a:p>
          <a:p>
            <a:pPr fontAlgn="base"/>
            <a:r>
              <a:rPr lang="en-US" sz="2400" dirty="0">
                <a:cs typeface="Arial" panose="020B0604020202020204" pitchFamily="34" charset="0"/>
              </a:rPr>
              <a:t>Two predefined investor personas, tailored to the goals and objectives specific to each, are provided for users. The algorithm factors are:</a:t>
            </a:r>
          </a:p>
          <a:p>
            <a:pPr fontAlgn="base"/>
            <a:endParaRPr lang="en-US" sz="2000" dirty="0">
              <a:cs typeface="Arial" panose="020B0604020202020204" pitchFamily="34" charset="0"/>
            </a:endParaRPr>
          </a:p>
          <a:p>
            <a:pPr fontAlgn="base"/>
            <a:r>
              <a:rPr lang="en-US" sz="2400" dirty="0">
                <a:cs typeface="Arial" panose="020B0604020202020204" pitchFamily="34" charset="0"/>
              </a:rPr>
              <a:t>Ideals Common to Both Personas:</a:t>
            </a:r>
          </a:p>
          <a:p>
            <a:pPr marL="471488" indent="-234950" fontAlgn="base">
              <a:buFont typeface="Arial" panose="020B0604020202020204" pitchFamily="34" charset="0"/>
              <a:buChar char="•"/>
            </a:pPr>
            <a:r>
              <a:rPr lang="en-US" sz="2400" dirty="0">
                <a:cs typeface="Arial" panose="020B0604020202020204" pitchFamily="34" charset="0"/>
              </a:rPr>
              <a:t>Healthy market with declining home vacancy and good schools</a:t>
            </a:r>
          </a:p>
          <a:p>
            <a:pPr fontAlgn="base"/>
            <a:endParaRPr lang="en-US" sz="1000" dirty="0">
              <a:cs typeface="Arial" panose="020B0604020202020204" pitchFamily="34" charset="0"/>
            </a:endParaRPr>
          </a:p>
          <a:p>
            <a:pPr fontAlgn="base"/>
            <a:r>
              <a:rPr lang="en-US" sz="2400" dirty="0">
                <a:cs typeface="Arial" panose="020B0604020202020204" pitchFamily="34" charset="0"/>
              </a:rPr>
              <a:t>Flipper Ideals:</a:t>
            </a:r>
          </a:p>
          <a:p>
            <a:pPr marL="471488" indent="-234950" fontAlgn="base">
              <a:buFont typeface="Arial" panose="020B0604020202020204" pitchFamily="34" charset="0"/>
              <a:buChar char="•"/>
            </a:pPr>
            <a:r>
              <a:rPr lang="en-US" sz="2400" dirty="0">
                <a:cs typeface="Arial" panose="020B0604020202020204" pitchFamily="34" charset="0"/>
              </a:rPr>
              <a:t>Properties that are older and sell quickly</a:t>
            </a:r>
          </a:p>
          <a:p>
            <a:pPr fontAlgn="base"/>
            <a:endParaRPr lang="en-US" sz="1000" dirty="0">
              <a:cs typeface="Arial" panose="020B0604020202020204" pitchFamily="34" charset="0"/>
            </a:endParaRPr>
          </a:p>
          <a:p>
            <a:pPr fontAlgn="base"/>
            <a:r>
              <a:rPr lang="en-US" sz="2400" dirty="0">
                <a:cs typeface="Arial" panose="020B0604020202020204" pitchFamily="34" charset="0"/>
              </a:rPr>
              <a:t>Landlord Ideals:</a:t>
            </a:r>
          </a:p>
          <a:p>
            <a:pPr marL="471488" indent="-234950" fontAlgn="base">
              <a:buFont typeface="Arial" panose="020B0604020202020204" pitchFamily="34" charset="0"/>
              <a:buChar char="•"/>
            </a:pPr>
            <a:r>
              <a:rPr lang="en-US" sz="2400" dirty="0">
                <a:cs typeface="Arial" panose="020B0604020202020204" pitchFamily="34" charset="0"/>
              </a:rPr>
              <a:t>A buyer's market with a high income to rent ratio</a:t>
            </a:r>
            <a:endParaRPr lang="en-US" sz="2400" dirty="0">
              <a:solidFill>
                <a:srgbClr val="E6E6E6"/>
              </a:solidFill>
              <a:cs typeface="Arial" panose="020B0604020202020204" pitchFamily="34" charset="0"/>
            </a:endParaRPr>
          </a:p>
        </p:txBody>
      </p:sp>
      <p:sp>
        <p:nvSpPr>
          <p:cNvPr id="33" name="Rectangle 32">
            <a:extLst>
              <a:ext uri="{FF2B5EF4-FFF2-40B4-BE49-F238E27FC236}">
                <a16:creationId xmlns:a16="http://schemas.microsoft.com/office/drawing/2014/main" id="{5844B050-FAAF-4231-B98A-47C82DA41DBA}"/>
              </a:ext>
            </a:extLst>
          </p:cNvPr>
          <p:cNvSpPr/>
          <p:nvPr/>
        </p:nvSpPr>
        <p:spPr>
          <a:xfrm>
            <a:off x="5486400" y="10448679"/>
            <a:ext cx="548640" cy="548640"/>
          </a:xfrm>
          <a:prstGeom prst="rect">
            <a:avLst/>
          </a:prstGeom>
          <a:solidFill>
            <a:srgbClr val="007DC3"/>
          </a:solidFill>
          <a:ln>
            <a:solidFill>
              <a:srgbClr val="007D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E6E6E6"/>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098572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502</TotalTime>
  <Words>470</Words>
  <Application>Microsoft Office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Lobster Two</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Jacob Pierson</dc:creator>
  <cp:lastModifiedBy>Steve Wagner</cp:lastModifiedBy>
  <cp:revision>137</cp:revision>
  <cp:lastPrinted>2018-11-21T19:08:00Z</cp:lastPrinted>
  <dcterms:created xsi:type="dcterms:W3CDTF">2013-07-15T20:26:40Z</dcterms:created>
  <dcterms:modified xsi:type="dcterms:W3CDTF">2018-11-21T19:59:54Z</dcterms:modified>
</cp:coreProperties>
</file>