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Wagner" initials="SW" lastIdx="8" clrIdx="0">
    <p:extLst>
      <p:ext uri="{19B8F6BF-5375-455C-9EA6-DF929625EA0E}">
        <p15:presenceInfo xmlns:p15="http://schemas.microsoft.com/office/powerpoint/2012/main" userId="S-1-5-21-217603591-242749749-965413785-25848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3B3838"/>
    <a:srgbClr val="ED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4T11:54:01.789" idx="1">
    <p:pos x="5683" y="2598"/>
    <p:text>This section wouldn't show up until after you clicked an investor profile button</p:text>
    <p:extLst>
      <p:ext uri="{C676402C-5697-4E1C-873F-D02D1690AC5C}">
        <p15:threadingInfo xmlns:p15="http://schemas.microsoft.com/office/powerpoint/2012/main" timeZoneBias="300"/>
      </p:ext>
    </p:extLst>
  </p:cm>
  <p:cm authorId="1" dt="2018-10-14T11:54:04.029" idx="2">
    <p:pos x="5684" y="2892"/>
    <p:text>Each criteria would have a hover blurb explaining the details of it</p:text>
    <p:extLst>
      <p:ext uri="{C676402C-5697-4E1C-873F-D02D1690AC5C}">
        <p15:threadingInfo xmlns:p15="http://schemas.microsoft.com/office/powerpoint/2012/main" timeZoneBias="300"/>
      </p:ext>
    </p:extLst>
  </p:cm>
  <p:cm authorId="1" dt="2018-10-14T11:55:00.519" idx="3">
    <p:pos x="4261" y="3816"/>
    <p:text>Clicking view results would run the analysis and take you to the results screen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4T11:59:13.083" idx="4">
    <p:pos x="2839" y="1398"/>
    <p:text>Choropleth map with shading of each zip code based on the results</p:text>
    <p:extLst>
      <p:ext uri="{C676402C-5697-4E1C-873F-D02D1690AC5C}">
        <p15:threadingInfo xmlns:p15="http://schemas.microsoft.com/office/powerpoint/2012/main" timeZoneBias="300"/>
      </p:ext>
    </p:extLst>
  </p:cm>
  <p:cm authorId="1" dt="2018-10-14T12:06:57.401" idx="5">
    <p:pos x="4224" y="1060"/>
    <p:text>Some sort of aggregate score</p:text>
    <p:extLst>
      <p:ext uri="{C676402C-5697-4E1C-873F-D02D1690AC5C}">
        <p15:threadingInfo xmlns:p15="http://schemas.microsoft.com/office/powerpoint/2012/main" timeZoneBias="300"/>
      </p:ext>
    </p:extLst>
  </p:cm>
  <p:cm authorId="1" dt="2018-10-14T12:07:10.040" idx="6">
    <p:pos x="5128" y="1235"/>
    <p:text>List of the metrics that went into our calculations</p:text>
    <p:extLst>
      <p:ext uri="{C676402C-5697-4E1C-873F-D02D1690AC5C}">
        <p15:threadingInfo xmlns:p15="http://schemas.microsoft.com/office/powerpoint/2012/main" timeZoneBias="300"/>
      </p:ext>
    </p:extLst>
  </p:cm>
  <p:cm authorId="1" dt="2018-10-14T12:07:26.762" idx="7">
    <p:pos x="5828" y="1155"/>
    <p:text>Raw figure for those metrics</p:text>
    <p:extLst>
      <p:ext uri="{C676402C-5697-4E1C-873F-D02D1690AC5C}">
        <p15:threadingInfo xmlns:p15="http://schemas.microsoft.com/office/powerpoint/2012/main" timeZoneBias="300"/>
      </p:ext>
    </p:extLst>
  </p:cm>
  <p:cm authorId="1" dt="2018-10-14T12:07:39.709" idx="8">
    <p:pos x="7133" y="1169"/>
    <p:text>Small multiple bar chart indictating the percentile rank of each metric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E99-5549-4420-8B75-E374546FD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20BDF-D5E8-4A52-A2DB-A2C4DA6CF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2C11-9ADB-4086-B54C-9C9DF85B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24E1-D4BF-4E1C-A4D4-9C0A7448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27E3E-AF88-4A4E-94AE-431F3BBC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9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4E1B-E19A-4F8E-BF5E-6A10B51A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B3FD6-6643-442E-A04C-27F30FEEF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BF25-7A9B-43E1-9594-36E513C3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008F8-23BB-48FE-B301-FD275355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8B6F-EC47-4250-98D3-DBB6AACC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6D06E-63C2-4E5B-BC99-ED6214811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E5E00-3928-4EBA-8A5B-EC7737C47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AB22D-50A6-4BCC-816E-72489305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F7987-F68F-4F46-86D3-23335524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D857E-45B8-48E6-A975-A710C1E9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929E-C0E9-42A1-989A-26235E0D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7D14-74B8-4591-BD56-D3EB5D54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168D2-3A04-4EFD-B805-6D616171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1C79-8F8A-491A-B730-AC76C460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2BBE-8CE5-4495-91C1-F82AD606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769D-B3B9-483D-9A3F-F8AE107E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5156B-0269-413C-8F3A-39F3CA4EE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E20B2-6787-46AB-8E51-A741906C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9B585-296F-43A2-926C-175AC89E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583E6-CFF9-4C0D-B376-C9274EC6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3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D081-8AB8-4998-9DE9-2E8202EB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3C3D-1C8E-4850-9BCF-6A3A9E920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9D5DC-1F4F-4B61-9FAE-F50987EC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E28BD-AB25-40CD-9E36-B74AC499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D8F4E-B5A0-40CC-ACE8-91999234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35F8D-4569-4E48-AF93-A8A48834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7308-2CB1-486D-A7C9-A4D775E5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77A7-1172-472C-A6A7-86D82F04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21149-00F3-4706-A8AC-0EA96D959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40FD5-75E6-4E52-B331-D3BB1CA0E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590F4-5341-410A-BF6C-0CA51EA96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63CA3-4DD4-4BF5-A5BC-2170D0C4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D5012-5954-44D6-A809-350C5766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D05E6-961A-4A6D-AD70-07E39C98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588A-283A-4443-8739-01589932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C906A-60E2-42ED-B139-59685947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3240F-919B-40C3-B156-0C802DBC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A151A-66F0-421E-8940-470BA7C6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69404-73AD-45DB-BBF8-EC54EBC3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725E5-C1E0-407F-8E0D-CC2EC90F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C27C-E72D-4F75-A21C-3E3CF78B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0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8AB8-873F-4CA2-980D-BC9EB2C2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5E71-081A-4B94-861E-6B426FD0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970BA-B550-4473-8D1E-686D9CD80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31273-063C-4AA1-B840-2A5A04B2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546A-CAF9-4BF8-85D5-4BDC2BEF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DE58A-FBD8-4883-9D05-79AD6042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8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6BCB-9064-4C1D-A0D5-DFCF8805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764A7-7EAE-4326-B3F6-E619D8298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0F9B-6E42-40ED-9959-BA8793929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A86ED-2EA7-4E20-AE96-CE91E258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6DBA7-4485-4F48-8E73-AF945388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6931F-361B-4986-8D01-C511AEC9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F5B49-234D-4B08-8E11-63471AFF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41F6E-53EE-44F7-ABE9-B193FEC2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D35C-9F2D-46AC-BBB1-4BBB5AD85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40E7-54F4-45CB-B616-B115907BDB5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27377-CF82-4344-9CAB-FF649F2E3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CD03-3294-4EBA-81CF-650CF8283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0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1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A4C8-A0C7-479D-A2EE-4D8FF516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1"/>
            <a:ext cx="10515600" cy="726640"/>
          </a:xfrm>
        </p:spPr>
        <p:txBody>
          <a:bodyPr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Should We Invest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DABAA-AFA4-451A-9F7E-15D7DA15B49D}"/>
              </a:ext>
            </a:extLst>
          </p:cNvPr>
          <p:cNvSpPr txBox="1"/>
          <p:nvPr/>
        </p:nvSpPr>
        <p:spPr>
          <a:xfrm>
            <a:off x="981075" y="685008"/>
            <a:ext cx="10229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43028" algn="l"/>
              </a:tabLst>
            </a:pPr>
            <a:r>
              <a:rPr lang="en-US" sz="1600" i="1" dirty="0">
                <a:solidFill>
                  <a:schemeClr val="bg1"/>
                </a:solidFill>
              </a:rPr>
              <a:t>Should We Invest helps you, as an investor, identify residential real estate markets that provide the best investment opportunities based upon your investment criteria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2DABE-72D4-44FF-89CA-B23FA638FA09}"/>
              </a:ext>
            </a:extLst>
          </p:cNvPr>
          <p:cNvSpPr txBox="1"/>
          <p:nvPr/>
        </p:nvSpPr>
        <p:spPr>
          <a:xfrm>
            <a:off x="4324350" y="1470541"/>
            <a:ext cx="35433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>
                <a:solidFill>
                  <a:schemeClr val="bg1"/>
                </a:solidFill>
              </a:rPr>
              <a:t>Select an Investor Profile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A6EE6E-E94D-4270-B6B2-138B2DD1AEBB}"/>
              </a:ext>
            </a:extLst>
          </p:cNvPr>
          <p:cNvCxnSpPr/>
          <p:nvPr/>
        </p:nvCxnSpPr>
        <p:spPr>
          <a:xfrm>
            <a:off x="838202" y="1400175"/>
            <a:ext cx="1051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E3A7FA-7D48-4C64-A192-66628D584403}"/>
              </a:ext>
            </a:extLst>
          </p:cNvPr>
          <p:cNvSpPr/>
          <p:nvPr/>
        </p:nvSpPr>
        <p:spPr>
          <a:xfrm>
            <a:off x="1189039" y="1990733"/>
            <a:ext cx="1685925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>
                <a:solidFill>
                  <a:schemeClr val="bg2">
                    <a:lumMod val="25000"/>
                  </a:schemeClr>
                </a:solidFill>
              </a:rPr>
              <a:t>Flipper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13BCCD-68E9-474F-BAE3-BD724954E183}"/>
              </a:ext>
            </a:extLst>
          </p:cNvPr>
          <p:cNvSpPr/>
          <p:nvPr/>
        </p:nvSpPr>
        <p:spPr>
          <a:xfrm>
            <a:off x="5253039" y="1990733"/>
            <a:ext cx="1685925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>
                <a:solidFill>
                  <a:schemeClr val="bg2">
                    <a:lumMod val="25000"/>
                  </a:schemeClr>
                </a:solidFill>
              </a:rPr>
              <a:t>Landlord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1A5483-9B33-4232-A444-6E90AB351A3E}"/>
              </a:ext>
            </a:extLst>
          </p:cNvPr>
          <p:cNvSpPr/>
          <p:nvPr/>
        </p:nvSpPr>
        <p:spPr>
          <a:xfrm>
            <a:off x="9317039" y="1990733"/>
            <a:ext cx="1685925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>
                <a:solidFill>
                  <a:schemeClr val="bg2">
                    <a:lumMod val="25000"/>
                  </a:schemeClr>
                </a:solidFill>
              </a:rPr>
              <a:t>Custom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051E3F-8A93-449E-A19E-D7F3CA1C4684}"/>
              </a:ext>
            </a:extLst>
          </p:cNvPr>
          <p:cNvCxnSpPr>
            <a:cxnSpLocks/>
          </p:cNvCxnSpPr>
          <p:nvPr/>
        </p:nvCxnSpPr>
        <p:spPr>
          <a:xfrm>
            <a:off x="0" y="3400424"/>
            <a:ext cx="0" cy="2552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6864E-DDCD-45B5-98B5-03B210A5D1F3}"/>
              </a:ext>
            </a:extLst>
          </p:cNvPr>
          <p:cNvCxnSpPr>
            <a:cxnSpLocks/>
          </p:cNvCxnSpPr>
          <p:nvPr/>
        </p:nvCxnSpPr>
        <p:spPr>
          <a:xfrm>
            <a:off x="8127998" y="2095500"/>
            <a:ext cx="0" cy="10972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65DB8B-16F4-409F-BCC8-ED8587BBD640}"/>
              </a:ext>
            </a:extLst>
          </p:cNvPr>
          <p:cNvCxnSpPr>
            <a:cxnSpLocks/>
          </p:cNvCxnSpPr>
          <p:nvPr/>
        </p:nvCxnSpPr>
        <p:spPr>
          <a:xfrm>
            <a:off x="4063998" y="2095500"/>
            <a:ext cx="0" cy="10972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6669C0-6FE1-4EDE-81F6-23DC270E69DE}"/>
              </a:ext>
            </a:extLst>
          </p:cNvPr>
          <p:cNvCxnSpPr>
            <a:cxnSpLocks/>
          </p:cNvCxnSpPr>
          <p:nvPr/>
        </p:nvCxnSpPr>
        <p:spPr>
          <a:xfrm>
            <a:off x="12192000" y="3857624"/>
            <a:ext cx="0" cy="2552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B0471C-F17B-4064-976A-7EDE281F0720}"/>
              </a:ext>
            </a:extLst>
          </p:cNvPr>
          <p:cNvSpPr txBox="1"/>
          <p:nvPr/>
        </p:nvSpPr>
        <p:spPr>
          <a:xfrm>
            <a:off x="465136" y="2590800"/>
            <a:ext cx="313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43028" algn="l"/>
              </a:tabLst>
            </a:pPr>
            <a:r>
              <a:rPr lang="en-US" sz="1200" i="1" dirty="0">
                <a:solidFill>
                  <a:schemeClr val="bg1"/>
                </a:solidFill>
              </a:rPr>
              <a:t>The Flipper profile is optimized for investors who have a short time-horizon and are looking to re-sell their investment quickly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B331B-B437-4B71-9EB5-83DF86EE1893}"/>
              </a:ext>
            </a:extLst>
          </p:cNvPr>
          <p:cNvSpPr txBox="1"/>
          <p:nvPr/>
        </p:nvSpPr>
        <p:spPr>
          <a:xfrm>
            <a:off x="4529140" y="2590800"/>
            <a:ext cx="313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43028" algn="l"/>
              </a:tabLst>
            </a:pPr>
            <a:r>
              <a:rPr lang="en-US" sz="1200" i="1" dirty="0">
                <a:solidFill>
                  <a:schemeClr val="bg1"/>
                </a:solidFill>
              </a:rPr>
              <a:t>The Landlord profile is optimized for investors who have a long time-horizon and are looking to lease their investments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40D9C-AACC-433B-B4C4-83C8FBEADD98}"/>
              </a:ext>
            </a:extLst>
          </p:cNvPr>
          <p:cNvSpPr txBox="1"/>
          <p:nvPr/>
        </p:nvSpPr>
        <p:spPr>
          <a:xfrm>
            <a:off x="8736806" y="2590800"/>
            <a:ext cx="2846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43028" algn="l"/>
              </a:tabLst>
            </a:pPr>
            <a:r>
              <a:rPr lang="en-US" sz="1200" i="1" dirty="0">
                <a:solidFill>
                  <a:schemeClr val="bg1"/>
                </a:solidFill>
              </a:rPr>
              <a:t>The Custom profile is weighted evenly between the investment factors and can be further refined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8BE04D-AAC6-48D6-893F-34AA51F54224}"/>
              </a:ext>
            </a:extLst>
          </p:cNvPr>
          <p:cNvCxnSpPr/>
          <p:nvPr/>
        </p:nvCxnSpPr>
        <p:spPr>
          <a:xfrm>
            <a:off x="838200" y="3524250"/>
            <a:ext cx="1051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D6610C-E5F3-4121-8F3A-EBA6056D92A4}"/>
              </a:ext>
            </a:extLst>
          </p:cNvPr>
          <p:cNvSpPr txBox="1"/>
          <p:nvPr/>
        </p:nvSpPr>
        <p:spPr>
          <a:xfrm>
            <a:off x="2890838" y="3762978"/>
            <a:ext cx="6410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Adjust the sliders to further refine your criteria importance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BA702B-BA64-4CFE-A5B1-B97CAE14B2EA}"/>
              </a:ext>
            </a:extLst>
          </p:cNvPr>
          <p:cNvSpPr txBox="1"/>
          <p:nvPr/>
        </p:nvSpPr>
        <p:spPr>
          <a:xfrm>
            <a:off x="3616487" y="4196988"/>
            <a:ext cx="119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chemeClr val="bg1"/>
                </a:solidFill>
              </a:rPr>
              <a:t>Criteria 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1A2D0-9C37-4891-87A6-9FA8DA14045D}"/>
              </a:ext>
            </a:extLst>
          </p:cNvPr>
          <p:cNvSpPr txBox="1"/>
          <p:nvPr/>
        </p:nvSpPr>
        <p:spPr>
          <a:xfrm>
            <a:off x="3620457" y="4578461"/>
            <a:ext cx="119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chemeClr val="bg1"/>
                </a:solidFill>
              </a:rPr>
              <a:t>Criteria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47C4CE-4219-418C-B994-00A2D9A7F05E}"/>
              </a:ext>
            </a:extLst>
          </p:cNvPr>
          <p:cNvSpPr txBox="1"/>
          <p:nvPr/>
        </p:nvSpPr>
        <p:spPr>
          <a:xfrm>
            <a:off x="3618233" y="4993734"/>
            <a:ext cx="119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chemeClr val="bg1"/>
                </a:solidFill>
              </a:rPr>
              <a:t>Criteria C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913877-2AB4-435C-9A0D-7099F7C1BDD6}"/>
              </a:ext>
            </a:extLst>
          </p:cNvPr>
          <p:cNvCxnSpPr/>
          <p:nvPr/>
        </p:nvCxnSpPr>
        <p:spPr>
          <a:xfrm>
            <a:off x="4933792" y="4248234"/>
            <a:ext cx="0" cy="274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713352-D7F6-46CD-B3A0-27B9015140A4}"/>
              </a:ext>
            </a:extLst>
          </p:cNvPr>
          <p:cNvCxnSpPr/>
          <p:nvPr/>
        </p:nvCxnSpPr>
        <p:spPr>
          <a:xfrm>
            <a:off x="8175467" y="4248234"/>
            <a:ext cx="0" cy="274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F288DE-DFD6-4375-83AD-E41AF3DD0388}"/>
              </a:ext>
            </a:extLst>
          </p:cNvPr>
          <p:cNvCxnSpPr>
            <a:cxnSpLocks/>
          </p:cNvCxnSpPr>
          <p:nvPr/>
        </p:nvCxnSpPr>
        <p:spPr>
          <a:xfrm flipH="1" flipV="1">
            <a:off x="4933792" y="4385394"/>
            <a:ext cx="32416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D3A061A-26E2-461D-8277-3BD385145EE2}"/>
              </a:ext>
            </a:extLst>
          </p:cNvPr>
          <p:cNvSpPr/>
          <p:nvPr/>
        </p:nvSpPr>
        <p:spPr>
          <a:xfrm>
            <a:off x="6904990" y="4321186"/>
            <a:ext cx="137160" cy="137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598E58-CA8A-4980-85B1-8129DC5C4C09}"/>
              </a:ext>
            </a:extLst>
          </p:cNvPr>
          <p:cNvCxnSpPr/>
          <p:nvPr/>
        </p:nvCxnSpPr>
        <p:spPr>
          <a:xfrm>
            <a:off x="4933792" y="4632321"/>
            <a:ext cx="0" cy="274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542901-ABD1-4313-9905-96FE349A2BF1}"/>
              </a:ext>
            </a:extLst>
          </p:cNvPr>
          <p:cNvCxnSpPr/>
          <p:nvPr/>
        </p:nvCxnSpPr>
        <p:spPr>
          <a:xfrm>
            <a:off x="8175467" y="4632321"/>
            <a:ext cx="0" cy="274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982E58-769B-42B0-958A-8B9F47D56C2C}"/>
              </a:ext>
            </a:extLst>
          </p:cNvPr>
          <p:cNvCxnSpPr>
            <a:cxnSpLocks/>
          </p:cNvCxnSpPr>
          <p:nvPr/>
        </p:nvCxnSpPr>
        <p:spPr>
          <a:xfrm flipH="1" flipV="1">
            <a:off x="4933792" y="4769481"/>
            <a:ext cx="32416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3AB3F5C-DF76-4DE3-A3E9-72BC58FD08DE}"/>
              </a:ext>
            </a:extLst>
          </p:cNvPr>
          <p:cNvSpPr/>
          <p:nvPr/>
        </p:nvSpPr>
        <p:spPr>
          <a:xfrm>
            <a:off x="7343140" y="4705273"/>
            <a:ext cx="137160" cy="137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D1B37AE-AC1B-44D6-BC32-5B527F0FDAA3}"/>
              </a:ext>
            </a:extLst>
          </p:cNvPr>
          <p:cNvCxnSpPr/>
          <p:nvPr/>
        </p:nvCxnSpPr>
        <p:spPr>
          <a:xfrm>
            <a:off x="4933792" y="5044981"/>
            <a:ext cx="0" cy="274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66764F-2BF7-4818-83D2-EACF40A6700E}"/>
              </a:ext>
            </a:extLst>
          </p:cNvPr>
          <p:cNvCxnSpPr/>
          <p:nvPr/>
        </p:nvCxnSpPr>
        <p:spPr>
          <a:xfrm>
            <a:off x="8175467" y="5044981"/>
            <a:ext cx="0" cy="274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7106CA-B389-44A8-9ACB-E5EE01FCF8F9}"/>
              </a:ext>
            </a:extLst>
          </p:cNvPr>
          <p:cNvCxnSpPr>
            <a:cxnSpLocks/>
          </p:cNvCxnSpPr>
          <p:nvPr/>
        </p:nvCxnSpPr>
        <p:spPr>
          <a:xfrm flipH="1" flipV="1">
            <a:off x="4933792" y="5182141"/>
            <a:ext cx="32416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5DD7522-5489-4633-AD7E-A274F39EE675}"/>
              </a:ext>
            </a:extLst>
          </p:cNvPr>
          <p:cNvSpPr/>
          <p:nvPr/>
        </p:nvSpPr>
        <p:spPr>
          <a:xfrm>
            <a:off x="5952490" y="5127458"/>
            <a:ext cx="137160" cy="137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296996-BB38-4FC3-B65F-C66A72F38309}"/>
              </a:ext>
            </a:extLst>
          </p:cNvPr>
          <p:cNvSpPr txBox="1"/>
          <p:nvPr/>
        </p:nvSpPr>
        <p:spPr>
          <a:xfrm>
            <a:off x="4576762" y="5343392"/>
            <a:ext cx="395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43028" algn="l"/>
              </a:tabLst>
            </a:pPr>
            <a:r>
              <a:rPr lang="en-US" sz="1200" i="1" dirty="0">
                <a:solidFill>
                  <a:schemeClr val="bg1"/>
                </a:solidFill>
              </a:rPr>
              <a:t>Low  ------------------  Importance  ------------------  High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EEF505C-71F6-4A96-B2DB-8A8BF1F56CB1}"/>
              </a:ext>
            </a:extLst>
          </p:cNvPr>
          <p:cNvSpPr/>
          <p:nvPr/>
        </p:nvSpPr>
        <p:spPr>
          <a:xfrm>
            <a:off x="5253038" y="6084293"/>
            <a:ext cx="1685925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>
                <a:solidFill>
                  <a:schemeClr val="bg2">
                    <a:lumMod val="25000"/>
                  </a:schemeClr>
                </a:solidFill>
              </a:rPr>
              <a:t>View results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F74116-E533-4921-A2FD-E45DB3AF81C6}"/>
              </a:ext>
            </a:extLst>
          </p:cNvPr>
          <p:cNvSpPr txBox="1"/>
          <p:nvPr/>
        </p:nvSpPr>
        <p:spPr>
          <a:xfrm>
            <a:off x="10348" y="40951"/>
            <a:ext cx="1282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422761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BBC584-60DD-4F8D-A86B-DA64C69219EF}"/>
              </a:ext>
            </a:extLst>
          </p:cNvPr>
          <p:cNvSpPr txBox="1"/>
          <p:nvPr/>
        </p:nvSpPr>
        <p:spPr>
          <a:xfrm>
            <a:off x="10348" y="40951"/>
            <a:ext cx="1282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RESULTS PAGE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43682D-5053-4A4D-8A38-640CA1E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1"/>
            <a:ext cx="10515600" cy="72664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Recommended Markets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A789B-0647-4919-A13B-D0AD13309C81}"/>
              </a:ext>
            </a:extLst>
          </p:cNvPr>
          <p:cNvCxnSpPr/>
          <p:nvPr/>
        </p:nvCxnSpPr>
        <p:spPr>
          <a:xfrm>
            <a:off x="838202" y="682542"/>
            <a:ext cx="1051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895A4F1-1EA2-45B7-972A-026B22FD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95" y="1895475"/>
            <a:ext cx="5486400" cy="30670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15BDFD-1D35-4CA0-90B5-1F7AA9EB1FFC}"/>
              </a:ext>
            </a:extLst>
          </p:cNvPr>
          <p:cNvCxnSpPr>
            <a:cxnSpLocks/>
          </p:cNvCxnSpPr>
          <p:nvPr/>
        </p:nvCxnSpPr>
        <p:spPr>
          <a:xfrm>
            <a:off x="6096000" y="1078010"/>
            <a:ext cx="0" cy="50102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5093AF-B92F-426B-9AD4-BD66F57E6FCF}"/>
              </a:ext>
            </a:extLst>
          </p:cNvPr>
          <p:cNvSpPr txBox="1"/>
          <p:nvPr/>
        </p:nvSpPr>
        <p:spPr>
          <a:xfrm>
            <a:off x="6250329" y="1000968"/>
            <a:ext cx="334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Rank 1</a:t>
            </a:r>
          </a:p>
          <a:p>
            <a:r>
              <a:rPr lang="en-US" b="1" dirty="0">
                <a:solidFill>
                  <a:schemeClr val="bg1"/>
                </a:solidFill>
              </a:rPr>
              <a:t>55408 – Minneapolis, MN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54D6F-D81D-467C-91D5-8AD16A80E638}"/>
              </a:ext>
            </a:extLst>
          </p:cNvPr>
          <p:cNvSpPr txBox="1"/>
          <p:nvPr/>
        </p:nvSpPr>
        <p:spPr>
          <a:xfrm>
            <a:off x="6250329" y="1654135"/>
            <a:ext cx="8333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92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6FC4D-51EB-4D8D-8D99-F24179913F25}"/>
              </a:ext>
            </a:extLst>
          </p:cNvPr>
          <p:cNvSpPr txBox="1"/>
          <p:nvPr/>
        </p:nvSpPr>
        <p:spPr>
          <a:xfrm>
            <a:off x="7083706" y="173598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Population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4C951A-8B90-4779-951E-2B4C2BA673F8}"/>
              </a:ext>
            </a:extLst>
          </p:cNvPr>
          <p:cNvSpPr txBox="1"/>
          <p:nvPr/>
        </p:nvSpPr>
        <p:spPr>
          <a:xfrm>
            <a:off x="7083706" y="1992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Median Income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60761-F40E-49BF-99C5-E7206DEFE909}"/>
              </a:ext>
            </a:extLst>
          </p:cNvPr>
          <p:cNvSpPr txBox="1"/>
          <p:nvPr/>
        </p:nvSpPr>
        <p:spPr>
          <a:xfrm>
            <a:off x="7083706" y="224488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Avg. Days on Market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862C95-9444-4368-9F08-DA230623E842}"/>
              </a:ext>
            </a:extLst>
          </p:cNvPr>
          <p:cNvSpPr txBox="1"/>
          <p:nvPr/>
        </p:nvSpPr>
        <p:spPr>
          <a:xfrm>
            <a:off x="7917083" y="173598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25,125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49E70-6C5D-401B-BE16-9F63611FB876}"/>
              </a:ext>
            </a:extLst>
          </p:cNvPr>
          <p:cNvSpPr txBox="1"/>
          <p:nvPr/>
        </p:nvSpPr>
        <p:spPr>
          <a:xfrm>
            <a:off x="7917083" y="1992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$82,135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E09A3-1470-4DE5-B3F5-4C450140E64D}"/>
              </a:ext>
            </a:extLst>
          </p:cNvPr>
          <p:cNvSpPr txBox="1"/>
          <p:nvPr/>
        </p:nvSpPr>
        <p:spPr>
          <a:xfrm>
            <a:off x="7917083" y="224488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32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C2D798-80F4-4E0C-BCCE-CBE80882D645}"/>
              </a:ext>
            </a:extLst>
          </p:cNvPr>
          <p:cNvSpPr txBox="1"/>
          <p:nvPr/>
        </p:nvSpPr>
        <p:spPr>
          <a:xfrm>
            <a:off x="10150997" y="150024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Percentile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D237BC-ADB1-4353-B9DB-6269575044A6}"/>
              </a:ext>
            </a:extLst>
          </p:cNvPr>
          <p:cNvSpPr/>
          <p:nvPr/>
        </p:nvSpPr>
        <p:spPr>
          <a:xfrm>
            <a:off x="9776749" y="1791081"/>
            <a:ext cx="2103120" cy="182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41A49-9683-47BB-8803-B460486A810D}"/>
              </a:ext>
            </a:extLst>
          </p:cNvPr>
          <p:cNvSpPr/>
          <p:nvPr/>
        </p:nvSpPr>
        <p:spPr>
          <a:xfrm>
            <a:off x="9776749" y="2053718"/>
            <a:ext cx="2103120" cy="182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3F115E-41A0-48F4-9605-2EE2498795D3}"/>
              </a:ext>
            </a:extLst>
          </p:cNvPr>
          <p:cNvSpPr/>
          <p:nvPr/>
        </p:nvSpPr>
        <p:spPr>
          <a:xfrm>
            <a:off x="9776749" y="2299977"/>
            <a:ext cx="2103120" cy="182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14E1C1-3927-4C82-A4E5-897307EA4EF0}"/>
              </a:ext>
            </a:extLst>
          </p:cNvPr>
          <p:cNvSpPr/>
          <p:nvPr/>
        </p:nvSpPr>
        <p:spPr>
          <a:xfrm>
            <a:off x="9776749" y="1791081"/>
            <a:ext cx="1280160" cy="1828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0B34DE-1152-4B96-B4B4-5AD8C547D8EF}"/>
              </a:ext>
            </a:extLst>
          </p:cNvPr>
          <p:cNvSpPr/>
          <p:nvPr/>
        </p:nvSpPr>
        <p:spPr>
          <a:xfrm>
            <a:off x="9776749" y="2049497"/>
            <a:ext cx="1920240" cy="1828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C8546E-A748-4FF0-8446-C065EC3F1012}"/>
              </a:ext>
            </a:extLst>
          </p:cNvPr>
          <p:cNvSpPr/>
          <p:nvPr/>
        </p:nvSpPr>
        <p:spPr>
          <a:xfrm>
            <a:off x="9776749" y="2307331"/>
            <a:ext cx="1645920" cy="1828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337B2-8988-4840-9C8E-81D20B597072}"/>
              </a:ext>
            </a:extLst>
          </p:cNvPr>
          <p:cNvSpPr txBox="1"/>
          <p:nvPr/>
        </p:nvSpPr>
        <p:spPr>
          <a:xfrm>
            <a:off x="6250329" y="2698194"/>
            <a:ext cx="334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Rank 2</a:t>
            </a:r>
          </a:p>
          <a:p>
            <a:r>
              <a:rPr lang="en-US" b="1" dirty="0">
                <a:solidFill>
                  <a:schemeClr val="bg1"/>
                </a:solidFill>
              </a:rPr>
              <a:t>90210 – Beverly Hills, 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1AA1A7-4B14-44B3-B0D7-DAF3070E2E9C}"/>
              </a:ext>
            </a:extLst>
          </p:cNvPr>
          <p:cNvSpPr txBox="1"/>
          <p:nvPr/>
        </p:nvSpPr>
        <p:spPr>
          <a:xfrm>
            <a:off x="6250329" y="3351361"/>
            <a:ext cx="8333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90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D4B539-79EB-4662-B84C-D5764B845086}"/>
              </a:ext>
            </a:extLst>
          </p:cNvPr>
          <p:cNvSpPr txBox="1"/>
          <p:nvPr/>
        </p:nvSpPr>
        <p:spPr>
          <a:xfrm>
            <a:off x="7083706" y="343321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Population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3EB5DD-0D36-427E-9630-A9B24F7CA039}"/>
              </a:ext>
            </a:extLst>
          </p:cNvPr>
          <p:cNvSpPr txBox="1"/>
          <p:nvPr/>
        </p:nvSpPr>
        <p:spPr>
          <a:xfrm>
            <a:off x="7083706" y="368942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Median Income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DB24F4-C0DE-4AF6-8733-7F08035E334E}"/>
              </a:ext>
            </a:extLst>
          </p:cNvPr>
          <p:cNvSpPr txBox="1"/>
          <p:nvPr/>
        </p:nvSpPr>
        <p:spPr>
          <a:xfrm>
            <a:off x="7083706" y="3942109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Avg. Days on Market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5EBAE8-F426-444F-AA8A-DB697FC14E99}"/>
              </a:ext>
            </a:extLst>
          </p:cNvPr>
          <p:cNvSpPr txBox="1"/>
          <p:nvPr/>
        </p:nvSpPr>
        <p:spPr>
          <a:xfrm>
            <a:off x="7917083" y="343321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31,230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7CB850-B9C6-4C23-AE0E-5D0DDBC8BE28}"/>
              </a:ext>
            </a:extLst>
          </p:cNvPr>
          <p:cNvSpPr txBox="1"/>
          <p:nvPr/>
        </p:nvSpPr>
        <p:spPr>
          <a:xfrm>
            <a:off x="7917083" y="368942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$162,234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BFC727-56C6-42B6-B685-9D102AB91B3F}"/>
              </a:ext>
            </a:extLst>
          </p:cNvPr>
          <p:cNvSpPr txBox="1"/>
          <p:nvPr/>
        </p:nvSpPr>
        <p:spPr>
          <a:xfrm>
            <a:off x="7917083" y="3942109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43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A9009C-D22F-43C6-B0A4-23480C07B91D}"/>
              </a:ext>
            </a:extLst>
          </p:cNvPr>
          <p:cNvSpPr txBox="1"/>
          <p:nvPr/>
        </p:nvSpPr>
        <p:spPr>
          <a:xfrm>
            <a:off x="10150997" y="319747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Percentile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BF58A-962F-406A-A19B-A38987AA8A8E}"/>
              </a:ext>
            </a:extLst>
          </p:cNvPr>
          <p:cNvSpPr/>
          <p:nvPr/>
        </p:nvSpPr>
        <p:spPr>
          <a:xfrm>
            <a:off x="9776749" y="3488307"/>
            <a:ext cx="2103120" cy="182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47226A-E967-4F37-9547-7295DBD02CC0}"/>
              </a:ext>
            </a:extLst>
          </p:cNvPr>
          <p:cNvSpPr/>
          <p:nvPr/>
        </p:nvSpPr>
        <p:spPr>
          <a:xfrm>
            <a:off x="9776749" y="3750944"/>
            <a:ext cx="2103120" cy="182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F1D471-F02E-4F25-8113-BA74914F9D71}"/>
              </a:ext>
            </a:extLst>
          </p:cNvPr>
          <p:cNvSpPr/>
          <p:nvPr/>
        </p:nvSpPr>
        <p:spPr>
          <a:xfrm>
            <a:off x="9776749" y="3997203"/>
            <a:ext cx="2103120" cy="182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8AD826-70E9-49F1-A0E1-EA2385872113}"/>
              </a:ext>
            </a:extLst>
          </p:cNvPr>
          <p:cNvSpPr/>
          <p:nvPr/>
        </p:nvSpPr>
        <p:spPr>
          <a:xfrm>
            <a:off x="9776749" y="3488307"/>
            <a:ext cx="1280160" cy="1828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548B40-E22F-4A4E-9468-1FA50587CDAA}"/>
              </a:ext>
            </a:extLst>
          </p:cNvPr>
          <p:cNvSpPr/>
          <p:nvPr/>
        </p:nvSpPr>
        <p:spPr>
          <a:xfrm>
            <a:off x="9776749" y="3758298"/>
            <a:ext cx="1920240" cy="1828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619113-E450-4642-A716-1CECB8E6872F}"/>
              </a:ext>
            </a:extLst>
          </p:cNvPr>
          <p:cNvSpPr/>
          <p:nvPr/>
        </p:nvSpPr>
        <p:spPr>
          <a:xfrm>
            <a:off x="9776749" y="4004557"/>
            <a:ext cx="1645920" cy="1828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F85BF6-2CCA-48A9-B996-77E364388E01}"/>
              </a:ext>
            </a:extLst>
          </p:cNvPr>
          <p:cNvSpPr txBox="1"/>
          <p:nvPr/>
        </p:nvSpPr>
        <p:spPr>
          <a:xfrm>
            <a:off x="6250329" y="4500126"/>
            <a:ext cx="334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Rank 3</a:t>
            </a:r>
          </a:p>
          <a:p>
            <a:r>
              <a:rPr lang="en-US" b="1" dirty="0">
                <a:solidFill>
                  <a:schemeClr val="bg1"/>
                </a:solidFill>
              </a:rPr>
              <a:t>55555 – Middle America, MO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A598D5-82C0-410B-A350-72DBE4EB0697}"/>
              </a:ext>
            </a:extLst>
          </p:cNvPr>
          <p:cNvSpPr txBox="1"/>
          <p:nvPr/>
        </p:nvSpPr>
        <p:spPr>
          <a:xfrm>
            <a:off x="6250329" y="5153293"/>
            <a:ext cx="8333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89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B10072-5AFE-4233-8338-48C20670C758}"/>
              </a:ext>
            </a:extLst>
          </p:cNvPr>
          <p:cNvSpPr txBox="1"/>
          <p:nvPr/>
        </p:nvSpPr>
        <p:spPr>
          <a:xfrm>
            <a:off x="7083706" y="523514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Population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9D3C68-7D8B-412D-B143-2D08DA50D164}"/>
              </a:ext>
            </a:extLst>
          </p:cNvPr>
          <p:cNvSpPr txBox="1"/>
          <p:nvPr/>
        </p:nvSpPr>
        <p:spPr>
          <a:xfrm>
            <a:off x="7083706" y="549135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Median Income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26D67-17F1-4DE1-9DD9-F9C02520EF2E}"/>
              </a:ext>
            </a:extLst>
          </p:cNvPr>
          <p:cNvSpPr txBox="1"/>
          <p:nvPr/>
        </p:nvSpPr>
        <p:spPr>
          <a:xfrm>
            <a:off x="7083706" y="574404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Avg. Days on Market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E0D5DD-B33F-437B-853B-A7873156680F}"/>
              </a:ext>
            </a:extLst>
          </p:cNvPr>
          <p:cNvSpPr txBox="1"/>
          <p:nvPr/>
        </p:nvSpPr>
        <p:spPr>
          <a:xfrm>
            <a:off x="7917083" y="523514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19,325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F6D134-6BC7-456A-92BD-3BFE271B42EB}"/>
              </a:ext>
            </a:extLst>
          </p:cNvPr>
          <p:cNvSpPr txBox="1"/>
          <p:nvPr/>
        </p:nvSpPr>
        <p:spPr>
          <a:xfrm>
            <a:off x="7917083" y="549135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$62,324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54676F-D787-4211-AFFA-1801CD4231BB}"/>
              </a:ext>
            </a:extLst>
          </p:cNvPr>
          <p:cNvSpPr txBox="1"/>
          <p:nvPr/>
        </p:nvSpPr>
        <p:spPr>
          <a:xfrm>
            <a:off x="7917083" y="574404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15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8C684F-3CCC-4C95-A0C8-23DD0ED578A3}"/>
              </a:ext>
            </a:extLst>
          </p:cNvPr>
          <p:cNvSpPr txBox="1"/>
          <p:nvPr/>
        </p:nvSpPr>
        <p:spPr>
          <a:xfrm>
            <a:off x="10150997" y="4999404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Percentile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DBECB5-3136-4DC3-86FB-C4FE7DC22326}"/>
              </a:ext>
            </a:extLst>
          </p:cNvPr>
          <p:cNvSpPr/>
          <p:nvPr/>
        </p:nvSpPr>
        <p:spPr>
          <a:xfrm>
            <a:off x="9776749" y="5290239"/>
            <a:ext cx="2103120" cy="182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E28565-FD0A-4798-BF60-A147B6F6B35E}"/>
              </a:ext>
            </a:extLst>
          </p:cNvPr>
          <p:cNvSpPr/>
          <p:nvPr/>
        </p:nvSpPr>
        <p:spPr>
          <a:xfrm>
            <a:off x="9776749" y="5552876"/>
            <a:ext cx="2103120" cy="182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0FCB95-BFEA-42C7-890F-B798902A3FDC}"/>
              </a:ext>
            </a:extLst>
          </p:cNvPr>
          <p:cNvSpPr/>
          <p:nvPr/>
        </p:nvSpPr>
        <p:spPr>
          <a:xfrm>
            <a:off x="9776749" y="5799135"/>
            <a:ext cx="2103120" cy="182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5C42E4-72CD-4FCA-A46E-DD44158B2C95}"/>
              </a:ext>
            </a:extLst>
          </p:cNvPr>
          <p:cNvSpPr/>
          <p:nvPr/>
        </p:nvSpPr>
        <p:spPr>
          <a:xfrm>
            <a:off x="9776749" y="5290239"/>
            <a:ext cx="1280160" cy="1828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7C36A1-8339-4912-A16B-3A432688B33E}"/>
              </a:ext>
            </a:extLst>
          </p:cNvPr>
          <p:cNvSpPr/>
          <p:nvPr/>
        </p:nvSpPr>
        <p:spPr>
          <a:xfrm>
            <a:off x="9776749" y="5560230"/>
            <a:ext cx="1737360" cy="1828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D4219A8-DAD3-4B0D-A3E3-9FB5450E2977}"/>
              </a:ext>
            </a:extLst>
          </p:cNvPr>
          <p:cNvSpPr/>
          <p:nvPr/>
        </p:nvSpPr>
        <p:spPr>
          <a:xfrm>
            <a:off x="9776749" y="5806489"/>
            <a:ext cx="1920240" cy="1828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9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06CC3B-378E-41A3-AE34-13428A3CFA61}"/>
              </a:ext>
            </a:extLst>
          </p:cNvPr>
          <p:cNvSpPr/>
          <p:nvPr/>
        </p:nvSpPr>
        <p:spPr>
          <a:xfrm>
            <a:off x="1309687" y="676274"/>
            <a:ext cx="9572625" cy="11047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1BD918-011E-4AE6-92D5-0074F0D3A003}"/>
              </a:ext>
            </a:extLst>
          </p:cNvPr>
          <p:cNvSpPr/>
          <p:nvPr/>
        </p:nvSpPr>
        <p:spPr>
          <a:xfrm>
            <a:off x="1387018" y="628470"/>
            <a:ext cx="94179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3B3838"/>
                </a:solidFill>
              </a:rPr>
              <a:t>SHOULD WE INVEST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5567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189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Should We Invest</vt:lpstr>
      <vt:lpstr>Recommended Markets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Wagner</dc:creator>
  <cp:lastModifiedBy>Steve Wagner</cp:lastModifiedBy>
  <cp:revision>11</cp:revision>
  <dcterms:created xsi:type="dcterms:W3CDTF">2018-10-09T23:14:25Z</dcterms:created>
  <dcterms:modified xsi:type="dcterms:W3CDTF">2018-10-14T23:54:57Z</dcterms:modified>
</cp:coreProperties>
</file>