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27432000" cy="3657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212121"/>
    <a:srgbClr val="5E5E5E"/>
    <a:srgbClr val="007DC3"/>
    <a:srgbClr val="0074E4"/>
    <a:srgbClr val="080E27"/>
    <a:srgbClr val="E6E6E6"/>
    <a:srgbClr val="EDC94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60DA7-C488-A70C-B5F6-0CE571608412}" v="39" dt="2018-11-19T00:19:42.873"/>
    <p1510:client id="{570D78D4-C75B-3D2F-96B3-87E993B2E468}" v="2" dt="2018-11-19T00:14:28.727"/>
    <p1510:client id="{448BE330-9156-AC4B-FEFD-C685E865953E}" v="1745" dt="2018-11-19T01:17:24.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859" autoAdjust="0"/>
    <p:restoredTop sz="94643"/>
  </p:normalViewPr>
  <p:slideViewPr>
    <p:cSldViewPr snapToGrid="0">
      <p:cViewPr varScale="1">
        <p:scale>
          <a:sx n="21" d="100"/>
          <a:sy n="21" d="100"/>
        </p:scale>
        <p:origin x="369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D5AEA-DC24-4C3F-9714-5B13E6297E00}" type="datetimeFigureOut">
              <a:rPr lang="en-US" smtClean="0"/>
              <a:t>11/21/2018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4525A-4B6B-45F7-BAB4-F9E4EC2A0D15}" type="slidenum">
              <a:rPr lang="en-US" smtClean="0"/>
              <a:t>‹#›</a:t>
            </a:fld>
            <a:endParaRPr lang="en-US"/>
          </a:p>
        </p:txBody>
      </p:sp>
    </p:spTree>
    <p:extLst>
      <p:ext uri="{BB962C8B-B14F-4D97-AF65-F5344CB8AC3E}">
        <p14:creationId xmlns:p14="http://schemas.microsoft.com/office/powerpoint/2010/main" val="199543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4525A-4B6B-45F7-BAB4-F9E4EC2A0D15}" type="slidenum">
              <a:rPr lang="en-US" smtClean="0"/>
              <a:t>1</a:t>
            </a:fld>
            <a:endParaRPr lang="en-US"/>
          </a:p>
        </p:txBody>
      </p:sp>
    </p:spTree>
    <p:extLst>
      <p:ext uri="{BB962C8B-B14F-4D97-AF65-F5344CB8AC3E}">
        <p14:creationId xmlns:p14="http://schemas.microsoft.com/office/powerpoint/2010/main" val="313460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5233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755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5583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800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695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1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872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992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085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3418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599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846CE7D5-CF57-46EF-B807-FDD0502418D4}" type="datetimeFigureOut">
              <a:rPr lang="en-US" smtClean="0"/>
              <a:t>11/21/2018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83092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73A614-E6C9-4327-B650-C750237B1114}"/>
              </a:ext>
            </a:extLst>
          </p:cNvPr>
          <p:cNvSpPr/>
          <p:nvPr/>
        </p:nvSpPr>
        <p:spPr>
          <a:xfrm>
            <a:off x="9010" y="7342085"/>
            <a:ext cx="27432000" cy="4915191"/>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AD120F3-122F-454B-A856-2D2FE41D98F6}"/>
              </a:ext>
            </a:extLst>
          </p:cNvPr>
          <p:cNvSpPr/>
          <p:nvPr/>
        </p:nvSpPr>
        <p:spPr>
          <a:xfrm>
            <a:off x="-18917" y="5763349"/>
            <a:ext cx="27459927" cy="3081265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6E6E6"/>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79D753CE-7DB1-4E5C-9202-EBD032B40ED3}"/>
              </a:ext>
            </a:extLst>
          </p:cNvPr>
          <p:cNvSpPr/>
          <p:nvPr/>
        </p:nvSpPr>
        <p:spPr>
          <a:xfrm>
            <a:off x="-28693" y="7348791"/>
            <a:ext cx="4858398" cy="243082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0FBC59E-3C63-49E1-8A46-3AEA7A89EEAF}"/>
              </a:ext>
            </a:extLst>
          </p:cNvPr>
          <p:cNvSpPr/>
          <p:nvPr/>
        </p:nvSpPr>
        <p:spPr>
          <a:xfrm>
            <a:off x="22573602" y="7348791"/>
            <a:ext cx="4858398" cy="243082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7">
            <a:extLst>
              <a:ext uri="{FF2B5EF4-FFF2-40B4-BE49-F238E27FC236}">
                <a16:creationId xmlns:a16="http://schemas.microsoft.com/office/drawing/2014/main" id="{5F47DC9A-97C3-4721-826B-851E1049A390}"/>
              </a:ext>
            </a:extLst>
          </p:cNvPr>
          <p:cNvPicPr>
            <a:picLocks noChangeAspect="1"/>
          </p:cNvPicPr>
          <p:nvPr/>
        </p:nvPicPr>
        <p:blipFill>
          <a:blip r:embed="rId3"/>
          <a:stretch>
            <a:fillRect/>
          </a:stretch>
        </p:blipFill>
        <p:spPr>
          <a:xfrm>
            <a:off x="4829705" y="7392959"/>
            <a:ext cx="17703250" cy="23878874"/>
          </a:xfrm>
          <a:prstGeom prst="rect">
            <a:avLst/>
          </a:prstGeom>
        </p:spPr>
      </p:pic>
      <p:sp>
        <p:nvSpPr>
          <p:cNvPr id="12" name="Rectangle 11">
            <a:extLst>
              <a:ext uri="{FF2B5EF4-FFF2-40B4-BE49-F238E27FC236}">
                <a16:creationId xmlns:a16="http://schemas.microsoft.com/office/drawing/2014/main" id="{2449384E-9456-48DD-B680-0842B94C567F}"/>
              </a:ext>
            </a:extLst>
          </p:cNvPr>
          <p:cNvSpPr/>
          <p:nvPr/>
        </p:nvSpPr>
        <p:spPr>
          <a:xfrm>
            <a:off x="-2237" y="-10195"/>
            <a:ext cx="27425227" cy="2430384"/>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rgbClr val="EDC948"/>
                </a:solidFill>
                <a:latin typeface="Lobster Two" panose="02000506000000020003" pitchFamily="50" charset="0"/>
                <a:cs typeface="Arial" panose="020B0604020202020204" pitchFamily="34" charset="0"/>
              </a:rPr>
              <a:t>ShouldWeInvest.com</a:t>
            </a:r>
            <a:endParaRPr lang="en-US" sz="9600" dirty="0">
              <a:solidFill>
                <a:srgbClr val="EDC948"/>
              </a:solidFill>
              <a:latin typeface="Lobster Two" panose="02000506000000020003" pitchFamily="50" charset="0"/>
              <a:cs typeface="Arial" panose="020B0604020202020204" pitchFamily="34" charset="0"/>
            </a:endParaRPr>
          </a:p>
          <a:p>
            <a:pPr algn="ctr"/>
            <a:r>
              <a:rPr lang="en-US" sz="2400" dirty="0">
                <a:solidFill>
                  <a:srgbClr val="E6E6E6"/>
                </a:solidFill>
                <a:latin typeface="Arial" panose="020B0604020202020204" pitchFamily="34" charset="0"/>
                <a:cs typeface="Arial" panose="020B0604020202020204" pitchFamily="34" charset="0"/>
              </a:rPr>
              <a:t>Stephen Wagner (swagner34), Kayla Looney (klooney3), Jacob Pierson (jpierson7), Sam Bryan (sbryan35), David Jesse Moody (dmoody6)</a:t>
            </a:r>
            <a:endParaRPr lang="en-US" sz="2400" dirty="0">
              <a:solidFill>
                <a:srgbClr val="E6E6E6"/>
              </a:solidFill>
              <a:latin typeface="Arial" panose="020B0604020202020204" pitchFamily="34" charset="0"/>
              <a:ea typeface="+mn-lt"/>
              <a:cs typeface="Arial" panose="020B0604020202020204" pitchFamily="34" charset="0"/>
            </a:endParaRPr>
          </a:p>
        </p:txBody>
      </p:sp>
      <p:sp>
        <p:nvSpPr>
          <p:cNvPr id="13" name="Rectangle 12">
            <a:extLst>
              <a:ext uri="{FF2B5EF4-FFF2-40B4-BE49-F238E27FC236}">
                <a16:creationId xmlns:a16="http://schemas.microsoft.com/office/drawing/2014/main" id="{91657536-EBC2-4DFA-BA97-24B162669FB3}"/>
              </a:ext>
            </a:extLst>
          </p:cNvPr>
          <p:cNvSpPr/>
          <p:nvPr/>
        </p:nvSpPr>
        <p:spPr>
          <a:xfrm>
            <a:off x="-2237" y="2426895"/>
            <a:ext cx="9016049" cy="491519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EDC948"/>
                </a:solidFill>
                <a:latin typeface="Arial" panose="020B0604020202020204" pitchFamily="34" charset="0"/>
                <a:cs typeface="Arial" panose="020B0604020202020204" pitchFamily="34" charset="0"/>
              </a:rPr>
              <a:t>Summary</a:t>
            </a:r>
          </a:p>
          <a:p>
            <a:endParaRPr lang="en-US" sz="2000" dirty="0">
              <a:solidFill>
                <a:srgbClr val="E6E6E6"/>
              </a:solidFill>
              <a:latin typeface="Arial" panose="020B0604020202020204" pitchFamily="34" charset="0"/>
              <a:cs typeface="Arial" panose="020B0604020202020204" pitchFamily="34" charset="0"/>
            </a:endParaRPr>
          </a:p>
          <a:p>
            <a:r>
              <a:rPr lang="en-US" sz="2000" dirty="0">
                <a:solidFill>
                  <a:srgbClr val="E6E6E6"/>
                </a:solidFill>
                <a:latin typeface="Arial" panose="020B0604020202020204" pitchFamily="34" charset="0"/>
                <a:cs typeface="Arial" panose="020B0604020202020204" pitchFamily="34" charset="0"/>
              </a:rPr>
              <a:t>Shouldweinvest.com solves the problem of identifying geographic markets where real estate investors should focus their investment activity. The process of identifying investment opportunities is streamlined - increasing the ability to identify high ROI investments and decrease time spent researching opportunities. Interactive configuration and results interfaces are used to present market recommendations based on custom investment personas. Recommendations are provided by aggregating and analyzing data predictive of investment property returns.</a:t>
            </a:r>
          </a:p>
          <a:p>
            <a:pPr algn="ctr"/>
            <a:endParaRPr lang="en-US" sz="16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1011A84-919A-4B70-B85A-65A35DBF46BC}"/>
              </a:ext>
            </a:extLst>
          </p:cNvPr>
          <p:cNvSpPr txBox="1"/>
          <p:nvPr/>
        </p:nvSpPr>
        <p:spPr>
          <a:xfrm>
            <a:off x="6858000" y="18059400"/>
            <a:ext cx="137160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E6E6E6"/>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542D9E27-3685-4F01-9A84-826EFA8B46D9}"/>
              </a:ext>
            </a:extLst>
          </p:cNvPr>
          <p:cNvSpPr/>
          <p:nvPr/>
        </p:nvSpPr>
        <p:spPr>
          <a:xfrm>
            <a:off x="5486400" y="10448679"/>
            <a:ext cx="16459200" cy="1645920"/>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solidFill>
                <a:srgbClr val="E6E6E6"/>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5844B050-FAAF-4231-B98A-47C82DA41DBA}"/>
              </a:ext>
            </a:extLst>
          </p:cNvPr>
          <p:cNvSpPr/>
          <p:nvPr/>
        </p:nvSpPr>
        <p:spPr>
          <a:xfrm>
            <a:off x="5505030" y="10481564"/>
            <a:ext cx="548640" cy="548640"/>
          </a:xfrm>
          <a:prstGeom prst="rect">
            <a:avLst/>
          </a:prstGeom>
          <a:solidFill>
            <a:srgbClr val="007DC3"/>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1</a:t>
            </a:r>
          </a:p>
        </p:txBody>
      </p:sp>
      <p:sp>
        <p:nvSpPr>
          <p:cNvPr id="35" name="Rectangle 34">
            <a:extLst>
              <a:ext uri="{FF2B5EF4-FFF2-40B4-BE49-F238E27FC236}">
                <a16:creationId xmlns:a16="http://schemas.microsoft.com/office/drawing/2014/main" id="{EB25E523-FDDF-40CA-B3C3-92371D1000E3}"/>
              </a:ext>
            </a:extLst>
          </p:cNvPr>
          <p:cNvSpPr/>
          <p:nvPr/>
        </p:nvSpPr>
        <p:spPr>
          <a:xfrm>
            <a:off x="5486400" y="12939272"/>
            <a:ext cx="16459200" cy="1869806"/>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6E6E6"/>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9AE3C7F0-B693-456B-BFB3-32533CD91B3D}"/>
              </a:ext>
            </a:extLst>
          </p:cNvPr>
          <p:cNvSpPr/>
          <p:nvPr/>
        </p:nvSpPr>
        <p:spPr>
          <a:xfrm>
            <a:off x="5715000" y="19344458"/>
            <a:ext cx="16002000" cy="3017520"/>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6E6E6"/>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EC3891-5836-4DE4-9891-A333D242F495}"/>
              </a:ext>
            </a:extLst>
          </p:cNvPr>
          <p:cNvSpPr/>
          <p:nvPr/>
        </p:nvSpPr>
        <p:spPr>
          <a:xfrm>
            <a:off x="5486400" y="16064935"/>
            <a:ext cx="16459200" cy="14904720"/>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6E6E6"/>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E92837A2-F65D-4629-8D4C-81D7BCC851D8}"/>
              </a:ext>
            </a:extLst>
          </p:cNvPr>
          <p:cNvSpPr txBox="1"/>
          <p:nvPr/>
        </p:nvSpPr>
        <p:spPr>
          <a:xfrm>
            <a:off x="-11416822" y="43844233"/>
            <a:ext cx="306908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6E6E6"/>
                </a:solidFill>
                <a:latin typeface="Arial" panose="020B0604020202020204" pitchFamily="34" charset="0"/>
                <a:cs typeface="Arial" panose="020B0604020202020204" pitchFamily="34" charset="0"/>
              </a:rPr>
              <a:t>Example of how it could look</a:t>
            </a:r>
          </a:p>
        </p:txBody>
      </p:sp>
      <p:sp>
        <p:nvSpPr>
          <p:cNvPr id="29" name="Rectangle 28">
            <a:extLst>
              <a:ext uri="{FF2B5EF4-FFF2-40B4-BE49-F238E27FC236}">
                <a16:creationId xmlns:a16="http://schemas.microsoft.com/office/drawing/2014/main" id="{12EC01A8-7A5B-47ED-9CC9-3870C11E8C65}"/>
              </a:ext>
            </a:extLst>
          </p:cNvPr>
          <p:cNvSpPr/>
          <p:nvPr/>
        </p:nvSpPr>
        <p:spPr>
          <a:xfrm>
            <a:off x="18215719" y="2424369"/>
            <a:ext cx="9216282" cy="4968589"/>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rgbClr val="EDC948"/>
                </a:solidFill>
                <a:latin typeface="Lobster Two" panose="02000506000000020003" pitchFamily="50" charset="0"/>
                <a:cs typeface="Arial" panose="020B0604020202020204" pitchFamily="34" charset="0"/>
              </a:rPr>
              <a:t>Algorithm</a:t>
            </a:r>
            <a:endParaRPr lang="en-US" sz="4800" dirty="0">
              <a:solidFill>
                <a:srgbClr val="EDC948"/>
              </a:solidFill>
              <a:latin typeface="Lobster Two" panose="02000506000000020003" pitchFamily="50" charset="0"/>
              <a:cs typeface="Arial" panose="020B0604020202020204" pitchFamily="34" charset="0"/>
            </a:endParaRPr>
          </a:p>
          <a:p>
            <a:pPr algn="ctr"/>
            <a:endParaRPr lang="en-US" sz="2000" dirty="0">
              <a:solidFill>
                <a:srgbClr val="E6E6E6"/>
              </a:solidFill>
              <a:latin typeface="Arial" panose="020B0604020202020204" pitchFamily="34" charset="0"/>
              <a:cs typeface="Arial" panose="020B0604020202020204" pitchFamily="34" charset="0"/>
            </a:endParaRPr>
          </a:p>
          <a:p>
            <a:pPr fontAlgn="base"/>
            <a:r>
              <a:rPr lang="en-US" sz="2000" dirty="0">
                <a:latin typeface="Arial" panose="020B0604020202020204" pitchFamily="34" charset="0"/>
                <a:cs typeface="Arial" panose="020B0604020202020204" pitchFamily="34" charset="0"/>
              </a:rPr>
              <a:t>Two predefined investor personas, tailored to the goals and objectives specific to each, are provided for users. Each persona has a related algorithm that produces five ZIP </a:t>
            </a:r>
            <a:r>
              <a:rPr lang="en-US" sz="2000" dirty="0" err="1">
                <a:latin typeface="Arial" panose="020B0604020202020204" pitchFamily="34" charset="0"/>
                <a:cs typeface="Arial" panose="020B0604020202020204" pitchFamily="34" charset="0"/>
              </a:rPr>
              <a:t>Codes</a:t>
            </a:r>
            <a:r>
              <a:rPr lang="en-US" sz="2000" dirty="0" err="1">
                <a:latin typeface="Symbol" panose="05050102010706020507" pitchFamily="18" charset="2"/>
              </a:rPr>
              <a:t>ä</a:t>
            </a:r>
            <a:r>
              <a:rPr lang="en-US" sz="2000" dirty="0">
                <a:latin typeface="Arial" panose="020B0604020202020204" pitchFamily="34" charset="0"/>
                <a:cs typeface="Arial" panose="020B0604020202020204" pitchFamily="34" charset="0"/>
              </a:rPr>
              <a:t> recommended for investment. The algorithms have the following factors:</a:t>
            </a:r>
          </a:p>
          <a:p>
            <a:pPr fontAlgn="base"/>
            <a:endParaRPr lang="en-US" sz="1200" dirty="0">
              <a:latin typeface="Arial" panose="020B0604020202020204" pitchFamily="34" charset="0"/>
              <a:cs typeface="Arial" panose="020B0604020202020204" pitchFamily="34" charset="0"/>
            </a:endParaRPr>
          </a:p>
          <a:p>
            <a:pPr fontAlgn="base"/>
            <a:r>
              <a:rPr lang="en-US" sz="2000" dirty="0">
                <a:latin typeface="Arial" panose="020B0604020202020204" pitchFamily="34" charset="0"/>
                <a:cs typeface="Arial" panose="020B0604020202020204" pitchFamily="34" charset="0"/>
              </a:rPr>
              <a:t>Ideals Common to Both Personas:</a:t>
            </a:r>
          </a:p>
          <a:p>
            <a:pPr marL="471488" indent="-23495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Healthy market with declining home vacancy and good schools</a:t>
            </a:r>
          </a:p>
          <a:p>
            <a:pPr fontAlgn="base"/>
            <a:endParaRPr lang="en-US" sz="1200" dirty="0">
              <a:latin typeface="Arial" panose="020B0604020202020204" pitchFamily="34" charset="0"/>
              <a:cs typeface="Arial" panose="020B0604020202020204" pitchFamily="34" charset="0"/>
            </a:endParaRPr>
          </a:p>
          <a:p>
            <a:pPr fontAlgn="base"/>
            <a:r>
              <a:rPr lang="en-US" sz="2000" dirty="0">
                <a:latin typeface="Arial" panose="020B0604020202020204" pitchFamily="34" charset="0"/>
                <a:cs typeface="Arial" panose="020B0604020202020204" pitchFamily="34" charset="0"/>
              </a:rPr>
              <a:t>Flipper Ideals:</a:t>
            </a:r>
          </a:p>
          <a:p>
            <a:pPr marL="471488" indent="-23495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Properties that are older and sell quickly</a:t>
            </a:r>
          </a:p>
          <a:p>
            <a:pPr fontAlgn="base"/>
            <a:endParaRPr lang="en-US" sz="1200" dirty="0">
              <a:latin typeface="Arial" panose="020B0604020202020204" pitchFamily="34" charset="0"/>
              <a:cs typeface="Arial" panose="020B0604020202020204" pitchFamily="34" charset="0"/>
            </a:endParaRPr>
          </a:p>
          <a:p>
            <a:pPr fontAlgn="base"/>
            <a:r>
              <a:rPr lang="en-US" sz="2000" dirty="0">
                <a:latin typeface="Arial" panose="020B0604020202020204" pitchFamily="34" charset="0"/>
                <a:cs typeface="Arial" panose="020B0604020202020204" pitchFamily="34" charset="0"/>
              </a:rPr>
              <a:t>Landlord Ideals:</a:t>
            </a:r>
          </a:p>
          <a:p>
            <a:pPr marL="471488" indent="-234950"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A buyer's market with a high income to rent ratio</a:t>
            </a:r>
            <a:endParaRPr lang="en-US" sz="1600" dirty="0">
              <a:solidFill>
                <a:srgbClr val="E6E6E6"/>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850EFDCA-4452-4C8F-9DF6-0DD57FD2A36E}"/>
              </a:ext>
            </a:extLst>
          </p:cNvPr>
          <p:cNvSpPr/>
          <p:nvPr/>
        </p:nvSpPr>
        <p:spPr>
          <a:xfrm>
            <a:off x="9020585" y="2425041"/>
            <a:ext cx="9195133" cy="491519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rgbClr val="EDC948"/>
                </a:solidFill>
                <a:latin typeface="Lobster Two" panose="02000506000000020003" pitchFamily="50" charset="0"/>
                <a:cs typeface="Arial" panose="020B0604020202020204" pitchFamily="34" charset="0"/>
              </a:rPr>
              <a:t>Data</a:t>
            </a:r>
            <a:endParaRPr lang="en-US" sz="4800" dirty="0">
              <a:solidFill>
                <a:srgbClr val="EDC948"/>
              </a:solidFill>
              <a:latin typeface="Lobster Two" panose="02000506000000020003" pitchFamily="50" charset="0"/>
              <a:cs typeface="Arial" panose="020B0604020202020204" pitchFamily="34" charset="0"/>
            </a:endParaRPr>
          </a:p>
          <a:p>
            <a:pPr algn="ctr"/>
            <a:endParaRPr lang="en-US" sz="20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350F7333-D1A7-4718-83FF-C3589647C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2759" y="5728910"/>
            <a:ext cx="3011696" cy="1902124"/>
          </a:xfrm>
          <a:prstGeom prst="rect">
            <a:avLst/>
          </a:prstGeom>
        </p:spPr>
      </p:pic>
      <p:pic>
        <p:nvPicPr>
          <p:cNvPr id="26" name="Picture 25">
            <a:extLst>
              <a:ext uri="{FF2B5EF4-FFF2-40B4-BE49-F238E27FC236}">
                <a16:creationId xmlns:a16="http://schemas.microsoft.com/office/drawing/2014/main" id="{55F9E8CA-F7E8-4974-AC44-9BA652A03E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57195" y="3694187"/>
            <a:ext cx="2879778" cy="825686"/>
          </a:xfrm>
          <a:prstGeom prst="rect">
            <a:avLst/>
          </a:prstGeom>
        </p:spPr>
      </p:pic>
      <p:pic>
        <p:nvPicPr>
          <p:cNvPr id="28" name="Picture 27">
            <a:extLst>
              <a:ext uri="{FF2B5EF4-FFF2-40B4-BE49-F238E27FC236}">
                <a16:creationId xmlns:a16="http://schemas.microsoft.com/office/drawing/2014/main" id="{96B34DDE-85A0-45F7-9F89-BE30FB20C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60885" y="5077029"/>
            <a:ext cx="2931118" cy="796722"/>
          </a:xfrm>
          <a:prstGeom prst="rect">
            <a:avLst/>
          </a:prstGeom>
        </p:spPr>
      </p:pic>
      <p:sp>
        <p:nvSpPr>
          <p:cNvPr id="32" name="TextBox 31">
            <a:extLst>
              <a:ext uri="{FF2B5EF4-FFF2-40B4-BE49-F238E27FC236}">
                <a16:creationId xmlns:a16="http://schemas.microsoft.com/office/drawing/2014/main" id="{F3AC055C-B9E8-4264-996F-DFBADA0749E9}"/>
              </a:ext>
            </a:extLst>
          </p:cNvPr>
          <p:cNvSpPr txBox="1"/>
          <p:nvPr/>
        </p:nvSpPr>
        <p:spPr>
          <a:xfrm>
            <a:off x="11282135" y="4502211"/>
            <a:ext cx="4845754" cy="769441"/>
          </a:xfrm>
          <a:prstGeom prst="rect">
            <a:avLst/>
          </a:prstGeom>
          <a:noFill/>
        </p:spPr>
        <p:txBody>
          <a:bodyPr wrap="square" rtlCol="0">
            <a:spAutoFit/>
          </a:bodyPr>
          <a:lstStyle/>
          <a:p>
            <a:pPr algn="ctr"/>
            <a:r>
              <a:rPr lang="en-US" sz="2000" dirty="0">
                <a:solidFill>
                  <a:srgbClr val="E6E6E6"/>
                </a:solidFill>
              </a:rPr>
              <a:t>238 columns  x 248,013 rows</a:t>
            </a:r>
          </a:p>
          <a:p>
            <a:endParaRPr lang="en-US" sz="2400" dirty="0">
              <a:solidFill>
                <a:srgbClr val="E6E6E6"/>
              </a:solidFill>
            </a:endParaRPr>
          </a:p>
        </p:txBody>
      </p:sp>
      <p:sp>
        <p:nvSpPr>
          <p:cNvPr id="40" name="TextBox 39">
            <a:extLst>
              <a:ext uri="{FF2B5EF4-FFF2-40B4-BE49-F238E27FC236}">
                <a16:creationId xmlns:a16="http://schemas.microsoft.com/office/drawing/2014/main" id="{6CD87281-20C8-4B45-B5A5-251A82C63759}"/>
              </a:ext>
            </a:extLst>
          </p:cNvPr>
          <p:cNvSpPr txBox="1"/>
          <p:nvPr/>
        </p:nvSpPr>
        <p:spPr>
          <a:xfrm>
            <a:off x="11274207" y="5837184"/>
            <a:ext cx="4845754" cy="769441"/>
          </a:xfrm>
          <a:prstGeom prst="rect">
            <a:avLst/>
          </a:prstGeom>
          <a:noFill/>
        </p:spPr>
        <p:txBody>
          <a:bodyPr wrap="square" rtlCol="0">
            <a:spAutoFit/>
          </a:bodyPr>
          <a:lstStyle/>
          <a:p>
            <a:pPr algn="ctr"/>
            <a:r>
              <a:rPr lang="en-US" sz="2000" dirty="0">
                <a:solidFill>
                  <a:srgbClr val="E6E6E6"/>
                </a:solidFill>
              </a:rPr>
              <a:t>~200 columns x ~20,000 rows</a:t>
            </a:r>
          </a:p>
          <a:p>
            <a:endParaRPr lang="en-US" sz="2400" dirty="0">
              <a:solidFill>
                <a:srgbClr val="E6E6E6"/>
              </a:solidFill>
            </a:endParaRPr>
          </a:p>
        </p:txBody>
      </p:sp>
      <p:sp>
        <p:nvSpPr>
          <p:cNvPr id="41" name="TextBox 40">
            <a:extLst>
              <a:ext uri="{FF2B5EF4-FFF2-40B4-BE49-F238E27FC236}">
                <a16:creationId xmlns:a16="http://schemas.microsoft.com/office/drawing/2014/main" id="{E9FB0F00-0866-4501-A815-4B5885DADE34}"/>
              </a:ext>
            </a:extLst>
          </p:cNvPr>
          <p:cNvSpPr txBox="1"/>
          <p:nvPr/>
        </p:nvSpPr>
        <p:spPr>
          <a:xfrm>
            <a:off x="11293123" y="6939697"/>
            <a:ext cx="4845754" cy="769441"/>
          </a:xfrm>
          <a:prstGeom prst="rect">
            <a:avLst/>
          </a:prstGeom>
          <a:noFill/>
        </p:spPr>
        <p:txBody>
          <a:bodyPr wrap="square" rtlCol="0">
            <a:spAutoFit/>
          </a:bodyPr>
          <a:lstStyle/>
          <a:p>
            <a:pPr algn="ctr"/>
            <a:r>
              <a:rPr lang="en-US" sz="2000" dirty="0">
                <a:solidFill>
                  <a:srgbClr val="E6E6E6"/>
                </a:solidFill>
              </a:rPr>
              <a:t>16 columns  x ~74,000 rows</a:t>
            </a:r>
          </a:p>
          <a:p>
            <a:endParaRPr lang="en-US" sz="2400" dirty="0">
              <a:solidFill>
                <a:srgbClr val="E6E6E6"/>
              </a:solidFill>
            </a:endParaRPr>
          </a:p>
        </p:txBody>
      </p:sp>
      <p:grpSp>
        <p:nvGrpSpPr>
          <p:cNvPr id="20" name="Group 19">
            <a:extLst>
              <a:ext uri="{FF2B5EF4-FFF2-40B4-BE49-F238E27FC236}">
                <a16:creationId xmlns:a16="http://schemas.microsoft.com/office/drawing/2014/main" id="{94B0B745-D281-4F17-A43A-CD9E7D93D109}"/>
              </a:ext>
            </a:extLst>
          </p:cNvPr>
          <p:cNvGrpSpPr/>
          <p:nvPr/>
        </p:nvGrpSpPr>
        <p:grpSpPr>
          <a:xfrm>
            <a:off x="302265" y="9777816"/>
            <a:ext cx="4206240" cy="2655637"/>
            <a:chOff x="-154505" y="10676014"/>
            <a:chExt cx="4206240" cy="2655637"/>
          </a:xfrm>
        </p:grpSpPr>
        <p:sp>
          <p:nvSpPr>
            <p:cNvPr id="43" name="Speech Bubble: Rectangle 42">
              <a:extLst>
                <a:ext uri="{FF2B5EF4-FFF2-40B4-BE49-F238E27FC236}">
                  <a16:creationId xmlns:a16="http://schemas.microsoft.com/office/drawing/2014/main" id="{1EBB830F-1973-4FA6-91D8-BD19E063412B}"/>
                </a:ext>
              </a:extLst>
            </p:cNvPr>
            <p:cNvSpPr/>
            <p:nvPr/>
          </p:nvSpPr>
          <p:spPr>
            <a:xfrm>
              <a:off x="-154505" y="10676014"/>
              <a:ext cx="4206240" cy="2655637"/>
            </a:xfrm>
            <a:prstGeom prst="wedgeRectCallout">
              <a:avLst>
                <a:gd name="adj1" fmla="val 74295"/>
                <a:gd name="adj2" fmla="val -15853"/>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D4337A1-2528-4B7D-81AB-4C097F0B9778}"/>
                </a:ext>
              </a:extLst>
            </p:cNvPr>
            <p:cNvSpPr txBox="1"/>
            <p:nvPr/>
          </p:nvSpPr>
          <p:spPr>
            <a:xfrm>
              <a:off x="-108785" y="10757337"/>
              <a:ext cx="4114800" cy="2492990"/>
            </a:xfrm>
            <a:prstGeom prst="rect">
              <a:avLst/>
            </a:prstGeom>
            <a:noFill/>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Shouldweinvest.com users are presented with the option to select between two investment personas – </a:t>
              </a:r>
            </a:p>
            <a:p>
              <a:r>
                <a:rPr lang="en-US" sz="2600" dirty="0">
                  <a:solidFill>
                    <a:srgbClr val="E6E6E6"/>
                  </a:solidFill>
                  <a:latin typeface="Arial" panose="020B0604020202020204" pitchFamily="34" charset="0"/>
                  <a:cs typeface="Arial" panose="020B0604020202020204" pitchFamily="34" charset="0"/>
                </a:rPr>
                <a:t>Landlord and Flipper.</a:t>
              </a:r>
            </a:p>
          </p:txBody>
        </p:sp>
      </p:grpSp>
      <p:grpSp>
        <p:nvGrpSpPr>
          <p:cNvPr id="22" name="Group 21">
            <a:extLst>
              <a:ext uri="{FF2B5EF4-FFF2-40B4-BE49-F238E27FC236}">
                <a16:creationId xmlns:a16="http://schemas.microsoft.com/office/drawing/2014/main" id="{FD2AADA3-0200-46B7-84FF-4BF1E772A002}"/>
              </a:ext>
            </a:extLst>
          </p:cNvPr>
          <p:cNvGrpSpPr/>
          <p:nvPr/>
        </p:nvGrpSpPr>
        <p:grpSpPr>
          <a:xfrm>
            <a:off x="22881582" y="12679565"/>
            <a:ext cx="4206240" cy="4915190"/>
            <a:chOff x="23126799" y="15481773"/>
            <a:chExt cx="4206240" cy="4493538"/>
          </a:xfrm>
        </p:grpSpPr>
        <p:sp>
          <p:nvSpPr>
            <p:cNvPr id="46" name="Speech Bubble: Rectangle 45">
              <a:extLst>
                <a:ext uri="{FF2B5EF4-FFF2-40B4-BE49-F238E27FC236}">
                  <a16:creationId xmlns:a16="http://schemas.microsoft.com/office/drawing/2014/main" id="{75873090-C341-41DF-999E-E44723D790E1}"/>
                </a:ext>
              </a:extLst>
            </p:cNvPr>
            <p:cNvSpPr/>
            <p:nvPr/>
          </p:nvSpPr>
          <p:spPr>
            <a:xfrm>
              <a:off x="23126799" y="15535992"/>
              <a:ext cx="4206240" cy="4385101"/>
            </a:xfrm>
            <a:prstGeom prst="wedgeRectCallout">
              <a:avLst>
                <a:gd name="adj1" fmla="val -73881"/>
                <a:gd name="adj2" fmla="val -38179"/>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AAF35B8-E55C-4670-A204-464EE78A6C71}"/>
                </a:ext>
              </a:extLst>
            </p:cNvPr>
            <p:cNvSpPr txBox="1"/>
            <p:nvPr/>
          </p:nvSpPr>
          <p:spPr>
            <a:xfrm>
              <a:off x="23172519" y="15481773"/>
              <a:ext cx="4114800" cy="4493538"/>
            </a:xfrm>
            <a:prstGeom prst="rect">
              <a:avLst/>
            </a:prstGeom>
            <a:noFill/>
            <a:ln>
              <a:noFill/>
            </a:ln>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After selecting a persona, the user can customize the recommendation algorithm by adjusting the importance of the algorithm factors. </a:t>
              </a:r>
            </a:p>
            <a:p>
              <a:endParaRPr lang="en-US" sz="2600" dirty="0">
                <a:solidFill>
                  <a:srgbClr val="E6E6E6"/>
                </a:solidFill>
                <a:latin typeface="Arial" panose="020B0604020202020204" pitchFamily="34" charset="0"/>
                <a:cs typeface="Arial" panose="020B0604020202020204" pitchFamily="34" charset="0"/>
              </a:endParaRPr>
            </a:p>
            <a:p>
              <a:r>
                <a:rPr lang="en-US" sz="2600" dirty="0">
                  <a:solidFill>
                    <a:srgbClr val="E6E6E6"/>
                  </a:solidFill>
                  <a:latin typeface="Arial" panose="020B0604020202020204" pitchFamily="34" charset="0"/>
                  <a:cs typeface="Arial" panose="020B0604020202020204" pitchFamily="34" charset="0"/>
                </a:rPr>
                <a:t>This feature allows each user to tailor results to their individual investment goals and priorities.</a:t>
              </a:r>
              <a:endParaRPr lang="en-US" sz="2000" dirty="0"/>
            </a:p>
          </p:txBody>
        </p:sp>
      </p:grpSp>
      <p:grpSp>
        <p:nvGrpSpPr>
          <p:cNvPr id="21" name="Group 20">
            <a:extLst>
              <a:ext uri="{FF2B5EF4-FFF2-40B4-BE49-F238E27FC236}">
                <a16:creationId xmlns:a16="http://schemas.microsoft.com/office/drawing/2014/main" id="{811C1419-CD6E-4B4D-9DCD-B93374C33F7D}"/>
              </a:ext>
            </a:extLst>
          </p:cNvPr>
          <p:cNvGrpSpPr/>
          <p:nvPr/>
        </p:nvGrpSpPr>
        <p:grpSpPr>
          <a:xfrm>
            <a:off x="302265" y="15898822"/>
            <a:ext cx="4206240" cy="2233685"/>
            <a:chOff x="9010" y="16990205"/>
            <a:chExt cx="4206240" cy="2233685"/>
          </a:xfrm>
        </p:grpSpPr>
        <p:sp>
          <p:nvSpPr>
            <p:cNvPr id="49" name="Speech Bubble: Rectangle 48">
              <a:extLst>
                <a:ext uri="{FF2B5EF4-FFF2-40B4-BE49-F238E27FC236}">
                  <a16:creationId xmlns:a16="http://schemas.microsoft.com/office/drawing/2014/main" id="{17EBBA8A-6295-46BF-9F7C-56DFA5A65890}"/>
                </a:ext>
              </a:extLst>
            </p:cNvPr>
            <p:cNvSpPr/>
            <p:nvPr/>
          </p:nvSpPr>
          <p:spPr>
            <a:xfrm>
              <a:off x="9010" y="16990205"/>
              <a:ext cx="4206240" cy="2233685"/>
            </a:xfrm>
            <a:prstGeom prst="wedgeRectCallout">
              <a:avLst>
                <a:gd name="adj1" fmla="val 76399"/>
                <a:gd name="adj2" fmla="val -29317"/>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F0A4E6A-95F1-4F62-A4AB-2C588DF74B62}"/>
                </a:ext>
              </a:extLst>
            </p:cNvPr>
            <p:cNvSpPr txBox="1"/>
            <p:nvPr/>
          </p:nvSpPr>
          <p:spPr>
            <a:xfrm>
              <a:off x="54730" y="17119601"/>
              <a:ext cx="4114800" cy="2092881"/>
            </a:xfrm>
            <a:prstGeom prst="rect">
              <a:avLst/>
            </a:prstGeom>
            <a:noFill/>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After algorithm customization, the user is presented five markets that most match their investment criteria.</a:t>
              </a:r>
              <a:endParaRPr lang="en-US" sz="2600" dirty="0"/>
            </a:p>
          </p:txBody>
        </p:sp>
      </p:grpSp>
      <p:grpSp>
        <p:nvGrpSpPr>
          <p:cNvPr id="25" name="Group 24">
            <a:extLst>
              <a:ext uri="{FF2B5EF4-FFF2-40B4-BE49-F238E27FC236}">
                <a16:creationId xmlns:a16="http://schemas.microsoft.com/office/drawing/2014/main" id="{193AD012-B8BE-4A93-8170-860D06DE0D71}"/>
              </a:ext>
            </a:extLst>
          </p:cNvPr>
          <p:cNvGrpSpPr/>
          <p:nvPr/>
        </p:nvGrpSpPr>
        <p:grpSpPr>
          <a:xfrm>
            <a:off x="22881582" y="19483165"/>
            <a:ext cx="4206240" cy="2757931"/>
            <a:chOff x="22450526" y="22875297"/>
            <a:chExt cx="4206240" cy="2757931"/>
          </a:xfrm>
        </p:grpSpPr>
        <p:sp>
          <p:nvSpPr>
            <p:cNvPr id="52" name="Speech Bubble: Rectangle 51">
              <a:extLst>
                <a:ext uri="{FF2B5EF4-FFF2-40B4-BE49-F238E27FC236}">
                  <a16:creationId xmlns:a16="http://schemas.microsoft.com/office/drawing/2014/main" id="{A05167F6-9A56-4D7B-BA43-6DE447F489C6}"/>
                </a:ext>
              </a:extLst>
            </p:cNvPr>
            <p:cNvSpPr/>
            <p:nvPr/>
          </p:nvSpPr>
          <p:spPr>
            <a:xfrm>
              <a:off x="22450526" y="22875297"/>
              <a:ext cx="4206240" cy="2757931"/>
            </a:xfrm>
            <a:prstGeom prst="wedgeRectCallout">
              <a:avLst>
                <a:gd name="adj1" fmla="val -80443"/>
                <a:gd name="adj2" fmla="val -44782"/>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02712E01-83EE-4828-B68E-5576B561A8FD}"/>
                </a:ext>
              </a:extLst>
            </p:cNvPr>
            <p:cNvSpPr txBox="1"/>
            <p:nvPr/>
          </p:nvSpPr>
          <p:spPr>
            <a:xfrm>
              <a:off x="22496246" y="23007767"/>
              <a:ext cx="4114800" cy="2492990"/>
            </a:xfrm>
            <a:prstGeom prst="rect">
              <a:avLst/>
            </a:prstGeom>
            <a:noFill/>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Each market location is displayed on a map as well as the relative index of factors included in the algorithm and additional forecasted variables.</a:t>
              </a:r>
              <a:endParaRPr lang="en-US" sz="2600" dirty="0"/>
            </a:p>
          </p:txBody>
        </p:sp>
      </p:grpSp>
      <p:sp>
        <p:nvSpPr>
          <p:cNvPr id="54" name="Rectangle 53">
            <a:extLst>
              <a:ext uri="{FF2B5EF4-FFF2-40B4-BE49-F238E27FC236}">
                <a16:creationId xmlns:a16="http://schemas.microsoft.com/office/drawing/2014/main" id="{30755474-8ED8-416D-8CD4-1786355E2EB4}"/>
              </a:ext>
            </a:extLst>
          </p:cNvPr>
          <p:cNvSpPr/>
          <p:nvPr/>
        </p:nvSpPr>
        <p:spPr>
          <a:xfrm>
            <a:off x="-10988" y="31632785"/>
            <a:ext cx="27432000" cy="4915191"/>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7D89650F-0D3E-4106-A2F5-60D8EFCA9633}"/>
              </a:ext>
            </a:extLst>
          </p:cNvPr>
          <p:cNvSpPr/>
          <p:nvPr/>
        </p:nvSpPr>
        <p:spPr>
          <a:xfrm>
            <a:off x="-2237" y="2424369"/>
            <a:ext cx="9127321" cy="491519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rgbClr val="EDC948"/>
                </a:solidFill>
                <a:latin typeface="Lobster Two" panose="02000506000000020003" pitchFamily="50" charset="0"/>
                <a:cs typeface="Arial" panose="020B0604020202020204" pitchFamily="34" charset="0"/>
              </a:rPr>
              <a:t>Summary</a:t>
            </a:r>
            <a:endParaRPr lang="en-US" sz="4800" dirty="0">
              <a:solidFill>
                <a:srgbClr val="EDC948"/>
              </a:solidFill>
              <a:latin typeface="Lobster Two" panose="02000506000000020003" pitchFamily="50" charset="0"/>
              <a:cs typeface="Arial" panose="020B0604020202020204" pitchFamily="34" charset="0"/>
            </a:endParaRPr>
          </a:p>
          <a:p>
            <a:endParaRPr lang="en-US" sz="2000" dirty="0">
              <a:solidFill>
                <a:srgbClr val="E6E6E6"/>
              </a:solidFill>
              <a:latin typeface="Arial" panose="020B0604020202020204" pitchFamily="34" charset="0"/>
              <a:cs typeface="Arial" panose="020B0604020202020204" pitchFamily="34" charset="0"/>
            </a:endParaRPr>
          </a:p>
          <a:p>
            <a:r>
              <a:rPr lang="en-US" sz="2400" dirty="0">
                <a:solidFill>
                  <a:srgbClr val="E6E6E6"/>
                </a:solidFill>
                <a:latin typeface="Arial" panose="020B0604020202020204" pitchFamily="34" charset="0"/>
                <a:cs typeface="Arial" panose="020B0604020202020204" pitchFamily="34" charset="0"/>
              </a:rPr>
              <a:t>Shouldweinvest.com solves the problem of identifying geographic markets where real estate investors should focus their investment activity. The process of identifying investment opportunities is streamlined - increasing the ability to identify high ROI investments and decrease time spent researching opportunities. Interactive configuration and results interfaces are used to present market recommendations based on custom investment personas. Recommendations are provided by aggregating and analyzing data predictive of investment property returns.</a:t>
            </a:r>
          </a:p>
          <a:p>
            <a:pPr algn="ctr"/>
            <a:endParaRPr lang="en-US" sz="16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010EAE0F-F9B3-4E8D-8111-724F5F78FF95}"/>
              </a:ext>
            </a:extLst>
          </p:cNvPr>
          <p:cNvSpPr/>
          <p:nvPr/>
        </p:nvSpPr>
        <p:spPr>
          <a:xfrm>
            <a:off x="1" y="31626079"/>
            <a:ext cx="9144000" cy="5000794"/>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0" dirty="0">
                <a:solidFill>
                  <a:srgbClr val="EDC948"/>
                </a:solidFill>
                <a:latin typeface="Lobster Two" panose="02000506000000020003" pitchFamily="50" charset="0"/>
                <a:cs typeface="Arial" panose="020B0604020202020204" pitchFamily="34" charset="0"/>
              </a:rPr>
              <a:t>Experimentation</a:t>
            </a:r>
          </a:p>
          <a:p>
            <a:endParaRPr lang="en-US" sz="2000" dirty="0">
              <a:solidFill>
                <a:srgbClr val="E6E6E6"/>
              </a:solidFill>
              <a:latin typeface="Arial" panose="020B0604020202020204" pitchFamily="34" charset="0"/>
              <a:cs typeface="Arial" panose="020B0604020202020204" pitchFamily="34" charset="0"/>
            </a:endParaRPr>
          </a:p>
          <a:p>
            <a:r>
              <a:rPr lang="en-US" sz="2200" dirty="0">
                <a:solidFill>
                  <a:srgbClr val="E6E6E6"/>
                </a:solidFill>
                <a:latin typeface="Arial" panose="020B0604020202020204" pitchFamily="34" charset="0"/>
                <a:cs typeface="Arial" panose="020B0604020202020204" pitchFamily="34" charset="0"/>
              </a:rPr>
              <a:t>Experimentation was done by testing a variety of different use cases in the app. By toggling between the different “personas” (Flipper and Landlord) and manually adjusting the weight of available variables, we were able to observe that our algorithms took the variables into consideration and made appropriate recommendations. The recommendations were manually verified by the team members to assure that they were valid investment opportunities. Design was also experimented iteratively by presenting each design to team members with a fresh perspective and gathering feedback on areas to improve. We believe the final result is clean, easy to use and effective.</a:t>
            </a:r>
          </a:p>
          <a:p>
            <a:pPr algn="ctr"/>
            <a:endParaRPr lang="en-US" sz="1600" dirty="0">
              <a:solidFill>
                <a:srgbClr val="E6E6E6"/>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8894DAE6-541E-4459-8082-816EFE37A72B}"/>
              </a:ext>
            </a:extLst>
          </p:cNvPr>
          <p:cNvSpPr/>
          <p:nvPr/>
        </p:nvSpPr>
        <p:spPr>
          <a:xfrm>
            <a:off x="9125084" y="31632785"/>
            <a:ext cx="9144000" cy="4994088"/>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0" dirty="0">
                <a:solidFill>
                  <a:srgbClr val="EDC948"/>
                </a:solidFill>
                <a:latin typeface="Lobster Two" panose="02000506000000020003" pitchFamily="50" charset="0"/>
                <a:cs typeface="Arial" panose="020B0604020202020204" pitchFamily="34" charset="0"/>
              </a:rPr>
              <a:t>Tech Stack</a:t>
            </a:r>
          </a:p>
          <a:p>
            <a:pPr algn="ctr"/>
            <a:endParaRPr lang="en-US" sz="20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D5048E57-2359-4811-8755-B0A2D343A097}"/>
              </a:ext>
            </a:extLst>
          </p:cNvPr>
          <p:cNvSpPr/>
          <p:nvPr/>
        </p:nvSpPr>
        <p:spPr>
          <a:xfrm>
            <a:off x="18261156" y="31657051"/>
            <a:ext cx="9144000" cy="4976528"/>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0" dirty="0">
                <a:solidFill>
                  <a:srgbClr val="EDC948"/>
                </a:solidFill>
                <a:latin typeface="Lobster Two" panose="02000506000000020003" pitchFamily="50" charset="0"/>
                <a:cs typeface="Arial" panose="020B0604020202020204" pitchFamily="34" charset="0"/>
              </a:rPr>
              <a:t>Design</a:t>
            </a:r>
          </a:p>
          <a:p>
            <a:pPr algn="ctr"/>
            <a:endParaRPr lang="en-US" sz="2000" dirty="0">
              <a:solidFill>
                <a:srgbClr val="E6E6E6"/>
              </a:solidFill>
              <a:latin typeface="Arial" panose="020B0604020202020204" pitchFamily="34" charset="0"/>
              <a:cs typeface="Arial" panose="020B0604020202020204" pitchFamily="34" charset="0"/>
            </a:endParaRPr>
          </a:p>
          <a:p>
            <a:r>
              <a:rPr lang="en-US" sz="3200" dirty="0">
                <a:solidFill>
                  <a:srgbClr val="E6E6E6"/>
                </a:solidFill>
                <a:latin typeface="Arial" panose="020B0604020202020204" pitchFamily="34" charset="0"/>
                <a:cs typeface="Arial" panose="020B0604020202020204" pitchFamily="34" charset="0"/>
              </a:rPr>
              <a:t>ZIP </a:t>
            </a:r>
            <a:r>
              <a:rPr lang="en-US" sz="3200" dirty="0" err="1">
                <a:solidFill>
                  <a:srgbClr val="E6E6E6"/>
                </a:solidFill>
                <a:latin typeface="Arial" panose="020B0604020202020204" pitchFamily="34" charset="0"/>
                <a:cs typeface="Arial" panose="020B0604020202020204" pitchFamily="34" charset="0"/>
              </a:rPr>
              <a:t>Codes</a:t>
            </a:r>
            <a:r>
              <a:rPr lang="en-US" sz="3200" dirty="0" err="1">
                <a:latin typeface="Symbol" panose="05050102010706020507" pitchFamily="18" charset="2"/>
              </a:rPr>
              <a:t>ä</a:t>
            </a:r>
            <a:r>
              <a:rPr lang="en-US" sz="3200" dirty="0">
                <a:solidFill>
                  <a:srgbClr val="E6E6E6"/>
                </a:solidFill>
                <a:latin typeface="Arial" panose="020B0604020202020204" pitchFamily="34" charset="0"/>
                <a:cs typeface="Arial" panose="020B0604020202020204" pitchFamily="34" charset="0"/>
              </a:rPr>
              <a:t> are small areas of the United States. Shouldweinvest.com uses large 'haystack' circles to visualize the top five markets for each persona. Using Tableau, these 'haystacks' move to the best markets in close to real time.</a:t>
            </a:r>
          </a:p>
          <a:p>
            <a:pPr algn="ctr"/>
            <a:endParaRPr lang="en-US" sz="1600" dirty="0">
              <a:solidFill>
                <a:srgbClr val="E6E6E6"/>
              </a:solidFill>
              <a:latin typeface="Arial" panose="020B0604020202020204" pitchFamily="34" charset="0"/>
              <a:cs typeface="Arial" panose="020B0604020202020204" pitchFamily="34" charset="0"/>
            </a:endParaRPr>
          </a:p>
        </p:txBody>
      </p:sp>
      <p:pic>
        <p:nvPicPr>
          <p:cNvPr id="61" name="Picture 60">
            <a:extLst>
              <a:ext uri="{FF2B5EF4-FFF2-40B4-BE49-F238E27FC236}">
                <a16:creationId xmlns:a16="http://schemas.microsoft.com/office/drawing/2014/main" id="{20679222-E50B-4F61-B8B5-902DE6A36C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77033" y="32786839"/>
            <a:ext cx="1127325" cy="1127325"/>
          </a:xfrm>
          <a:prstGeom prst="rect">
            <a:avLst/>
          </a:prstGeom>
        </p:spPr>
      </p:pic>
      <p:pic>
        <p:nvPicPr>
          <p:cNvPr id="63" name="Picture 62">
            <a:extLst>
              <a:ext uri="{FF2B5EF4-FFF2-40B4-BE49-F238E27FC236}">
                <a16:creationId xmlns:a16="http://schemas.microsoft.com/office/drawing/2014/main" id="{FB7E29F3-B85C-43ED-8F43-A010149F04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90040" y="32811987"/>
            <a:ext cx="987932" cy="1127325"/>
          </a:xfrm>
          <a:prstGeom prst="rect">
            <a:avLst/>
          </a:prstGeom>
        </p:spPr>
      </p:pic>
      <p:pic>
        <p:nvPicPr>
          <p:cNvPr id="1025" name="Picture 1024">
            <a:extLst>
              <a:ext uri="{FF2B5EF4-FFF2-40B4-BE49-F238E27FC236}">
                <a16:creationId xmlns:a16="http://schemas.microsoft.com/office/drawing/2014/main" id="{46CB2D01-9AAA-43A3-A0E3-DA0ADFCF00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63873" y="33612060"/>
            <a:ext cx="2470630" cy="2470630"/>
          </a:xfrm>
          <a:prstGeom prst="rect">
            <a:avLst/>
          </a:prstGeom>
        </p:spPr>
      </p:pic>
      <p:pic>
        <p:nvPicPr>
          <p:cNvPr id="1034" name="Picture 1033">
            <a:extLst>
              <a:ext uri="{FF2B5EF4-FFF2-40B4-BE49-F238E27FC236}">
                <a16:creationId xmlns:a16="http://schemas.microsoft.com/office/drawing/2014/main" id="{39D69E9C-0880-4996-995E-2516C36DD64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35042" y="33842085"/>
            <a:ext cx="3170232" cy="2180144"/>
          </a:xfrm>
          <a:prstGeom prst="rect">
            <a:avLst/>
          </a:prstGeom>
        </p:spPr>
      </p:pic>
      <p:pic>
        <p:nvPicPr>
          <p:cNvPr id="1036" name="Picture 1035">
            <a:extLst>
              <a:ext uri="{FF2B5EF4-FFF2-40B4-BE49-F238E27FC236}">
                <a16:creationId xmlns:a16="http://schemas.microsoft.com/office/drawing/2014/main" id="{87CD016E-2441-439F-9A99-F9F7159E81E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805559" y="34136316"/>
            <a:ext cx="1425685" cy="1425685"/>
          </a:xfrm>
          <a:prstGeom prst="rect">
            <a:avLst/>
          </a:prstGeom>
        </p:spPr>
      </p:pic>
      <p:pic>
        <p:nvPicPr>
          <p:cNvPr id="1038" name="Picture 1037">
            <a:extLst>
              <a:ext uri="{FF2B5EF4-FFF2-40B4-BE49-F238E27FC236}">
                <a16:creationId xmlns:a16="http://schemas.microsoft.com/office/drawing/2014/main" id="{52974C84-5C9C-4209-80F9-962DD69BD89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37367" y="32441806"/>
            <a:ext cx="2286295" cy="1778229"/>
          </a:xfrm>
          <a:prstGeom prst="rect">
            <a:avLst/>
          </a:prstGeom>
        </p:spPr>
      </p:pic>
      <p:pic>
        <p:nvPicPr>
          <p:cNvPr id="1040" name="Picture 1039">
            <a:extLst>
              <a:ext uri="{FF2B5EF4-FFF2-40B4-BE49-F238E27FC236}">
                <a16:creationId xmlns:a16="http://schemas.microsoft.com/office/drawing/2014/main" id="{A62291E1-5FAC-4212-986C-716550A4DB2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717102" y="32786839"/>
            <a:ext cx="1206909" cy="1130401"/>
          </a:xfrm>
          <a:prstGeom prst="rect">
            <a:avLst/>
          </a:prstGeom>
        </p:spPr>
      </p:pic>
      <p:pic>
        <p:nvPicPr>
          <p:cNvPr id="1042" name="Picture 1041">
            <a:extLst>
              <a:ext uri="{FF2B5EF4-FFF2-40B4-BE49-F238E27FC236}">
                <a16:creationId xmlns:a16="http://schemas.microsoft.com/office/drawing/2014/main" id="{87881348-A581-4282-9E98-A534A9D868B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584750" y="34134533"/>
            <a:ext cx="1425685" cy="1425685"/>
          </a:xfrm>
          <a:prstGeom prst="rect">
            <a:avLst/>
          </a:prstGeom>
        </p:spPr>
      </p:pic>
      <p:pic>
        <p:nvPicPr>
          <p:cNvPr id="1044" name="Picture 1043">
            <a:extLst>
              <a:ext uri="{FF2B5EF4-FFF2-40B4-BE49-F238E27FC236}">
                <a16:creationId xmlns:a16="http://schemas.microsoft.com/office/drawing/2014/main" id="{C6E862BD-AE81-4463-8C64-52C36F21457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6269057" y="34184587"/>
            <a:ext cx="1668291" cy="1386767"/>
          </a:xfrm>
          <a:prstGeom prst="rect">
            <a:avLst/>
          </a:prstGeom>
        </p:spPr>
      </p:pic>
      <p:pic>
        <p:nvPicPr>
          <p:cNvPr id="1046" name="Picture 1045">
            <a:extLst>
              <a:ext uri="{FF2B5EF4-FFF2-40B4-BE49-F238E27FC236}">
                <a16:creationId xmlns:a16="http://schemas.microsoft.com/office/drawing/2014/main" id="{875CB873-4E0F-4379-ACC9-D45318B67F5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342583" y="32700550"/>
            <a:ext cx="1305803" cy="1350201"/>
          </a:xfrm>
          <a:prstGeom prst="rect">
            <a:avLst/>
          </a:prstGeom>
        </p:spPr>
      </p:pic>
      <p:sp>
        <p:nvSpPr>
          <p:cNvPr id="39" name="Rectangle 38">
            <a:extLst>
              <a:ext uri="{FF2B5EF4-FFF2-40B4-BE49-F238E27FC236}">
                <a16:creationId xmlns:a16="http://schemas.microsoft.com/office/drawing/2014/main" id="{5531D4EC-4A32-4AEC-B215-FED5C7BAC4D7}"/>
              </a:ext>
            </a:extLst>
          </p:cNvPr>
          <p:cNvSpPr/>
          <p:nvPr/>
        </p:nvSpPr>
        <p:spPr>
          <a:xfrm>
            <a:off x="5522300" y="16064936"/>
            <a:ext cx="548640" cy="548640"/>
          </a:xfrm>
          <a:prstGeom prst="rect">
            <a:avLst/>
          </a:prstGeom>
          <a:solidFill>
            <a:srgbClr val="0074E4"/>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3</a:t>
            </a:r>
          </a:p>
        </p:txBody>
      </p:sp>
      <p:sp>
        <p:nvSpPr>
          <p:cNvPr id="36" name="Rectangle 35">
            <a:extLst>
              <a:ext uri="{FF2B5EF4-FFF2-40B4-BE49-F238E27FC236}">
                <a16:creationId xmlns:a16="http://schemas.microsoft.com/office/drawing/2014/main" id="{E7AF6CE3-8D61-43F7-A153-40F4CE043738}"/>
              </a:ext>
            </a:extLst>
          </p:cNvPr>
          <p:cNvSpPr/>
          <p:nvPr/>
        </p:nvSpPr>
        <p:spPr>
          <a:xfrm>
            <a:off x="21361060" y="12970864"/>
            <a:ext cx="548640" cy="548640"/>
          </a:xfrm>
          <a:prstGeom prst="rect">
            <a:avLst/>
          </a:prstGeom>
          <a:solidFill>
            <a:srgbClr val="007DC3"/>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2</a:t>
            </a:r>
          </a:p>
        </p:txBody>
      </p:sp>
      <p:sp>
        <p:nvSpPr>
          <p:cNvPr id="38" name="Rectangle 37">
            <a:extLst>
              <a:ext uri="{FF2B5EF4-FFF2-40B4-BE49-F238E27FC236}">
                <a16:creationId xmlns:a16="http://schemas.microsoft.com/office/drawing/2014/main" id="{B7A5F132-E9B3-4245-A394-5E90A1DEE571}"/>
              </a:ext>
            </a:extLst>
          </p:cNvPr>
          <p:cNvSpPr/>
          <p:nvPr/>
        </p:nvSpPr>
        <p:spPr>
          <a:xfrm>
            <a:off x="21172461" y="19344457"/>
            <a:ext cx="548640" cy="548640"/>
          </a:xfrm>
          <a:prstGeom prst="rect">
            <a:avLst/>
          </a:prstGeom>
          <a:solidFill>
            <a:srgbClr val="007DC3"/>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549</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Lobster Two</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Pierson</dc:creator>
  <cp:lastModifiedBy>Steve Wagner</cp:lastModifiedBy>
  <cp:revision>131</cp:revision>
  <dcterms:created xsi:type="dcterms:W3CDTF">2013-07-15T20:26:40Z</dcterms:created>
  <dcterms:modified xsi:type="dcterms:W3CDTF">2018-11-21T18:09:13Z</dcterms:modified>
</cp:coreProperties>
</file>