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6" r:id="rId2"/>
    <p:sldId id="296" r:id="rId3"/>
    <p:sldId id="298" r:id="rId4"/>
    <p:sldId id="299" r:id="rId5"/>
    <p:sldId id="301" r:id="rId6"/>
    <p:sldId id="300" r:id="rId7"/>
    <p:sldId id="257" r:id="rId8"/>
    <p:sldId id="302" r:id="rId9"/>
    <p:sldId id="280" r:id="rId10"/>
    <p:sldId id="278" r:id="rId11"/>
    <p:sldId id="279" r:id="rId12"/>
    <p:sldId id="281" r:id="rId13"/>
    <p:sldId id="287" r:id="rId14"/>
    <p:sldId id="310" r:id="rId15"/>
    <p:sldId id="311" r:id="rId16"/>
    <p:sldId id="312" r:id="rId17"/>
    <p:sldId id="313" r:id="rId18"/>
    <p:sldId id="282" r:id="rId19"/>
    <p:sldId id="290" r:id="rId20"/>
    <p:sldId id="291" r:id="rId21"/>
    <p:sldId id="292" r:id="rId22"/>
    <p:sldId id="293" r:id="rId23"/>
    <p:sldId id="294" r:id="rId24"/>
    <p:sldId id="309" r:id="rId25"/>
    <p:sldId id="303" r:id="rId26"/>
    <p:sldId id="304" r:id="rId27"/>
    <p:sldId id="305" r:id="rId28"/>
    <p:sldId id="307"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E2AC00"/>
    <a:srgbClr val="434343"/>
    <a:srgbClr val="589CEB"/>
    <a:srgbClr val="D8621D"/>
    <a:srgbClr val="71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4660"/>
  </p:normalViewPr>
  <p:slideViewPr>
    <p:cSldViewPr>
      <p:cViewPr>
        <p:scale>
          <a:sx n="96" d="100"/>
          <a:sy n="96" d="100"/>
        </p:scale>
        <p:origin x="9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DE156-A9E9-497A-83A7-25407792CABB}" type="datetimeFigureOut">
              <a:rPr lang="en-US" smtClean="0"/>
              <a:t>7/14/2019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B48E8-F571-45D8-A176-D40444ABEB71}" type="slidenum">
              <a:rPr lang="en-US" smtClean="0"/>
              <a:t>‹N°›</a:t>
            </a:fld>
            <a:endParaRPr lang="en-US"/>
          </a:p>
        </p:txBody>
      </p:sp>
    </p:spTree>
    <p:extLst>
      <p:ext uri="{BB962C8B-B14F-4D97-AF65-F5344CB8AC3E}">
        <p14:creationId xmlns:p14="http://schemas.microsoft.com/office/powerpoint/2010/main" val="61663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7</a:t>
            </a:fld>
            <a:endParaRPr lang="en-US"/>
          </a:p>
        </p:txBody>
      </p:sp>
    </p:spTree>
    <p:extLst>
      <p:ext uri="{BB962C8B-B14F-4D97-AF65-F5344CB8AC3E}">
        <p14:creationId xmlns:p14="http://schemas.microsoft.com/office/powerpoint/2010/main" val="256154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9</a:t>
            </a:fld>
            <a:endParaRPr lang="en-US"/>
          </a:p>
        </p:txBody>
      </p:sp>
    </p:spTree>
    <p:extLst>
      <p:ext uri="{BB962C8B-B14F-4D97-AF65-F5344CB8AC3E}">
        <p14:creationId xmlns:p14="http://schemas.microsoft.com/office/powerpoint/2010/main" val="266817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10</a:t>
            </a:fld>
            <a:endParaRPr lang="en-US"/>
          </a:p>
        </p:txBody>
      </p:sp>
    </p:spTree>
    <p:extLst>
      <p:ext uri="{BB962C8B-B14F-4D97-AF65-F5344CB8AC3E}">
        <p14:creationId xmlns:p14="http://schemas.microsoft.com/office/powerpoint/2010/main" val="250450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11</a:t>
            </a:fld>
            <a:endParaRPr lang="en-US"/>
          </a:p>
        </p:txBody>
      </p:sp>
    </p:spTree>
    <p:extLst>
      <p:ext uri="{BB962C8B-B14F-4D97-AF65-F5344CB8AC3E}">
        <p14:creationId xmlns:p14="http://schemas.microsoft.com/office/powerpoint/2010/main" val="264276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12</a:t>
            </a:fld>
            <a:endParaRPr lang="en-US"/>
          </a:p>
        </p:txBody>
      </p:sp>
    </p:spTree>
    <p:extLst>
      <p:ext uri="{BB962C8B-B14F-4D97-AF65-F5344CB8AC3E}">
        <p14:creationId xmlns:p14="http://schemas.microsoft.com/office/powerpoint/2010/main" val="20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B48E8-F571-45D8-A176-D40444ABEB71}" type="slidenum">
              <a:rPr lang="en-US" smtClean="0"/>
              <a:t>18</a:t>
            </a:fld>
            <a:endParaRPr lang="en-US"/>
          </a:p>
        </p:txBody>
      </p:sp>
    </p:spTree>
    <p:extLst>
      <p:ext uri="{BB962C8B-B14F-4D97-AF65-F5344CB8AC3E}">
        <p14:creationId xmlns:p14="http://schemas.microsoft.com/office/powerpoint/2010/main" val="11501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DD2369-C15B-49B0-A302-12B383575091}"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274421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D2369-C15B-49B0-A302-12B383575091}"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397557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D2369-C15B-49B0-A302-12B383575091}"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342975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D2369-C15B-49B0-A302-12B383575091}"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392223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D2369-C15B-49B0-A302-12B383575091}"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221996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DD2369-C15B-49B0-A302-12B383575091}"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176169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DD2369-C15B-49B0-A302-12B383575091}"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5184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DD2369-C15B-49B0-A302-12B383575091}"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221844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D2369-C15B-49B0-A302-12B383575091}"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221612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D2369-C15B-49B0-A302-12B383575091}"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284065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D2369-C15B-49B0-A302-12B383575091}"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BAD2D-A1A9-46C8-958E-76970C0ED3B0}" type="slidenum">
              <a:rPr lang="en-US" smtClean="0"/>
              <a:t>‹N°›</a:t>
            </a:fld>
            <a:endParaRPr lang="en-US"/>
          </a:p>
        </p:txBody>
      </p:sp>
    </p:spTree>
    <p:extLst>
      <p:ext uri="{BB962C8B-B14F-4D97-AF65-F5344CB8AC3E}">
        <p14:creationId xmlns:p14="http://schemas.microsoft.com/office/powerpoint/2010/main" val="199909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D2369-C15B-49B0-A302-12B383575091}" type="datetimeFigureOut">
              <a:rPr lang="en-US" smtClean="0"/>
              <a:t>7/14/2019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BAD2D-A1A9-46C8-958E-76970C0ED3B0}" type="slidenum">
              <a:rPr lang="en-US" smtClean="0"/>
              <a:t>‹N°›</a:t>
            </a:fld>
            <a:endParaRPr lang="en-US"/>
          </a:p>
        </p:txBody>
      </p:sp>
    </p:spTree>
    <p:extLst>
      <p:ext uri="{BB962C8B-B14F-4D97-AF65-F5344CB8AC3E}">
        <p14:creationId xmlns:p14="http://schemas.microsoft.com/office/powerpoint/2010/main" val="193840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E6A4168F-2DC1-48C0-9DAA-80D2B6CFDCFF}"/>
              </a:ext>
            </a:extLst>
          </p:cNvPr>
          <p:cNvSpPr txBox="1"/>
          <p:nvPr/>
        </p:nvSpPr>
        <p:spPr>
          <a:xfrm>
            <a:off x="4267200" y="5105400"/>
            <a:ext cx="4572000" cy="1569660"/>
          </a:xfrm>
          <a:prstGeom prst="rect">
            <a:avLst/>
          </a:prstGeom>
          <a:noFill/>
          <a:ln w="12700">
            <a:solidFill>
              <a:schemeClr val="bg1"/>
            </a:solidFill>
          </a:ln>
          <a:effectLst>
            <a:outerShdw blurRad="50800" dist="38100" dir="2700000" algn="tl" rotWithShape="0">
              <a:prstClr val="black">
                <a:alpha val="40000"/>
              </a:prstClr>
            </a:outerShdw>
          </a:effectLst>
        </p:spPr>
        <p:txBody>
          <a:bodyPr wrap="square" rtlCol="0">
            <a:spAutoFit/>
          </a:bodyPr>
          <a:lstStyle/>
          <a:p>
            <a:r>
              <a:rPr lang="fr-FR" sz="9600" dirty="0">
                <a:solidFill>
                  <a:srgbClr val="FF8C00"/>
                </a:solidFill>
                <a:latin typeface="Impact" panose="020B0806030902050204" pitchFamily="34" charset="0"/>
              </a:rPr>
              <a:t>CHATBOT</a:t>
            </a:r>
            <a:endParaRPr lang="fr-FR" sz="4800" dirty="0">
              <a:solidFill>
                <a:srgbClr val="FF8C00"/>
              </a:solidFill>
              <a:latin typeface="Impact" panose="020B0806030902050204" pitchFamily="34" charset="0"/>
            </a:endParaRPr>
          </a:p>
        </p:txBody>
      </p:sp>
    </p:spTree>
    <p:extLst>
      <p:ext uri="{BB962C8B-B14F-4D97-AF65-F5344CB8AC3E}">
        <p14:creationId xmlns:p14="http://schemas.microsoft.com/office/powerpoint/2010/main" val="96744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5410200" y="1266855"/>
            <a:ext cx="3124200" cy="4114800"/>
          </a:xfrm>
          <a:prstGeom prst="ellipse">
            <a:avLst/>
          </a:prstGeom>
          <a:ln w="63500">
            <a:solidFill>
              <a:srgbClr val="434343"/>
            </a:solidFill>
          </a:ln>
        </p:spPr>
      </p:pic>
      <p:sp>
        <p:nvSpPr>
          <p:cNvPr id="2" name="Title 1"/>
          <p:cNvSpPr>
            <a:spLocks noGrp="1"/>
          </p:cNvSpPr>
          <p:nvPr>
            <p:ph type="title"/>
          </p:nvPr>
        </p:nvSpPr>
        <p:spPr>
          <a:xfrm>
            <a:off x="457200" y="152400"/>
            <a:ext cx="5105400" cy="869244"/>
          </a:xfrm>
        </p:spPr>
        <p:txBody>
          <a:bodyPr anchor="ctr">
            <a:normAutofit/>
          </a:bodyPr>
          <a:lstStyle/>
          <a:p>
            <a:r>
              <a:rPr lang="fr-FR" sz="4400" dirty="0">
                <a:solidFill>
                  <a:schemeClr val="accent6">
                    <a:lumMod val="75000"/>
                  </a:schemeClr>
                </a:solidFill>
                <a:latin typeface="Verdana" pitchFamily="34" charset="0"/>
                <a:ea typeface="Verdana" pitchFamily="34" charset="0"/>
                <a:cs typeface="Verdana" pitchFamily="34" charset="0"/>
              </a:rPr>
              <a:t>Marco</a:t>
            </a:r>
          </a:p>
        </p:txBody>
      </p:sp>
      <p:sp>
        <p:nvSpPr>
          <p:cNvPr id="4" name="Text Placeholder 3"/>
          <p:cNvSpPr>
            <a:spLocks noGrp="1"/>
          </p:cNvSpPr>
          <p:nvPr>
            <p:ph type="body" sz="half" idx="2"/>
          </p:nvPr>
        </p:nvSpPr>
        <p:spPr>
          <a:xfrm>
            <a:off x="457200" y="1143000"/>
            <a:ext cx="4572000" cy="5257800"/>
          </a:xfrm>
        </p:spPr>
        <p:txBody>
          <a:bodyPr>
            <a:normAutofit fontScale="92500" lnSpcReduction="20000"/>
          </a:bodyPr>
          <a:lstStyle/>
          <a:p>
            <a:r>
              <a:rPr lang="en-US" sz="1600" b="1" dirty="0">
                <a:solidFill>
                  <a:schemeClr val="accent6">
                    <a:lumMod val="75000"/>
                  </a:schemeClr>
                </a:solidFill>
                <a:latin typeface="Verdana" pitchFamily="34" charset="0"/>
                <a:ea typeface="Verdana" pitchFamily="34" charset="0"/>
                <a:cs typeface="Verdana" pitchFamily="34" charset="0"/>
              </a:rPr>
              <a:t>PRESENTATION:</a:t>
            </a:r>
          </a:p>
          <a:p>
            <a:pPr marL="285750" indent="-285750">
              <a:buFont typeface="Arial" pitchFamily="34" charset="0"/>
              <a:buChar char="•"/>
            </a:pPr>
            <a:r>
              <a:rPr lang="en-US" sz="1500" dirty="0">
                <a:solidFill>
                  <a:srgbClr val="434343"/>
                </a:solidFill>
                <a:latin typeface="Verdana" pitchFamily="34" charset="0"/>
                <a:ea typeface="Verdana" pitchFamily="34" charset="0"/>
                <a:cs typeface="Verdana" pitchFamily="34" charset="0"/>
              </a:rPr>
              <a:t>Jeune Garçon, </a:t>
            </a:r>
            <a:r>
              <a:rPr lang="fr-FR" sz="1500" dirty="0">
                <a:solidFill>
                  <a:srgbClr val="434343"/>
                </a:solidFill>
                <a:latin typeface="Verdana" pitchFamily="34" charset="0"/>
                <a:ea typeface="Verdana" pitchFamily="34" charset="0"/>
                <a:cs typeface="Verdana" pitchFamily="34" charset="0"/>
              </a:rPr>
              <a:t>âgée de</a:t>
            </a:r>
            <a:r>
              <a:rPr lang="en-US" sz="1500" dirty="0">
                <a:solidFill>
                  <a:srgbClr val="434343"/>
                </a:solidFill>
                <a:latin typeface="Verdana" pitchFamily="34" charset="0"/>
                <a:ea typeface="Verdana" pitchFamily="34" charset="0"/>
                <a:cs typeface="Verdana" pitchFamily="34" charset="0"/>
              </a:rPr>
              <a:t> </a:t>
            </a:r>
            <a:r>
              <a:rPr lang="fr-FR" sz="1500" dirty="0">
                <a:solidFill>
                  <a:srgbClr val="434343"/>
                </a:solidFill>
                <a:latin typeface="Verdana" pitchFamily="34" charset="0"/>
                <a:ea typeface="Verdana" pitchFamily="34" charset="0"/>
                <a:cs typeface="Verdana" pitchFamily="34" charset="0"/>
              </a:rPr>
              <a:t>20</a:t>
            </a:r>
            <a:r>
              <a:rPr lang="en-US" sz="1500" dirty="0">
                <a:solidFill>
                  <a:srgbClr val="434343"/>
                </a:solidFill>
                <a:latin typeface="Verdana" pitchFamily="34" charset="0"/>
                <a:ea typeface="Verdana" pitchFamily="34" charset="0"/>
                <a:cs typeface="Verdana" pitchFamily="34" charset="0"/>
              </a:rPr>
              <a:t> Ans</a:t>
            </a:r>
          </a:p>
          <a:p>
            <a:pPr marL="285750" indent="-285750">
              <a:buFont typeface="Arial" pitchFamily="34" charset="0"/>
              <a:buChar char="•"/>
            </a:pPr>
            <a:r>
              <a:rPr lang="en-US" sz="1500" dirty="0">
                <a:solidFill>
                  <a:srgbClr val="434343"/>
                </a:solidFill>
                <a:latin typeface="Verdana" pitchFamily="34" charset="0"/>
                <a:ea typeface="Verdana" pitchFamily="34" charset="0"/>
                <a:cs typeface="Verdana" pitchFamily="34" charset="0"/>
              </a:rPr>
              <a:t>Etudiant en Radiologie</a:t>
            </a:r>
          </a:p>
          <a:p>
            <a:pPr marL="285750" indent="-285750">
              <a:buFont typeface="Arial" pitchFamily="34" charset="0"/>
              <a:buChar char="•"/>
            </a:pPr>
            <a:r>
              <a:rPr lang="fr-FR" sz="1500" dirty="0">
                <a:solidFill>
                  <a:srgbClr val="434343"/>
                </a:solidFill>
                <a:latin typeface="Verdana" pitchFamily="34" charset="0"/>
                <a:ea typeface="Verdana" pitchFamily="34" charset="0"/>
                <a:cs typeface="Verdana" pitchFamily="34" charset="0"/>
              </a:rPr>
              <a:t>Il aime l’argot ivoirien</a:t>
            </a:r>
            <a:endParaRPr lang="en-US" sz="1500" dirty="0">
              <a:solidFill>
                <a:srgbClr val="434343"/>
              </a:solidFill>
              <a:latin typeface="Verdana" pitchFamily="34" charset="0"/>
              <a:ea typeface="Verdana" pitchFamily="34" charset="0"/>
              <a:cs typeface="Verdana" pitchFamily="34" charset="0"/>
            </a:endParaRPr>
          </a:p>
          <a:p>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ASPIRATION &amp; BESOINS:</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aime la technologie, les nouveautés. </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utilise fréquemment les réseaux sociaux.</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aime obtenir toutes les infos sur son smartphone.</a:t>
            </a:r>
          </a:p>
          <a:p>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AVERSIONS:</a:t>
            </a:r>
          </a:p>
          <a:p>
            <a:pPr marL="285750" indent="-285750">
              <a:buFont typeface="Arial" panose="020B0604020202020204" pitchFamily="34" charset="0"/>
              <a:buChar char="•"/>
            </a:pPr>
            <a:r>
              <a:rPr lang="fr-FR" dirty="0">
                <a:solidFill>
                  <a:srgbClr val="434343"/>
                </a:solidFill>
                <a:latin typeface="Verdana" pitchFamily="34" charset="0"/>
                <a:ea typeface="Verdana" pitchFamily="34" charset="0"/>
                <a:cs typeface="Verdana" pitchFamily="34" charset="0"/>
              </a:rPr>
              <a:t>I</a:t>
            </a:r>
            <a:r>
              <a:rPr lang="fr-FR" sz="1500" dirty="0">
                <a:solidFill>
                  <a:srgbClr val="434343"/>
                </a:solidFill>
                <a:latin typeface="Verdana" pitchFamily="34" charset="0"/>
                <a:ea typeface="Verdana" pitchFamily="34" charset="0"/>
                <a:cs typeface="Verdana" pitchFamily="34" charset="0"/>
              </a:rPr>
              <a:t>l déteste patienter,</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n’aime pas les tâches répétitives,</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n’aime pas les longs processus.</a:t>
            </a:r>
            <a:br>
              <a:rPr lang="fr-FR" sz="1600" dirty="0"/>
            </a:br>
            <a:endParaRPr lang="fr-FR" sz="1600" dirty="0"/>
          </a:p>
          <a:p>
            <a:r>
              <a:rPr lang="fr-FR" sz="1500" b="1" dirty="0">
                <a:solidFill>
                  <a:schemeClr val="accent6">
                    <a:lumMod val="75000"/>
                  </a:schemeClr>
                </a:solidFill>
                <a:latin typeface="Verdana" pitchFamily="34" charset="0"/>
                <a:ea typeface="Verdana" pitchFamily="34" charset="0"/>
                <a:cs typeface="Verdana" pitchFamily="34" charset="0"/>
              </a:rPr>
              <a:t>OBJECTIFS:</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souhaite faire ses réclamations sur un service ou un produit de l’entreprise sans avoir a se déplacer </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souhaite que les informations des produits et services  de l’entreprise viennent à lui</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souhaite accéder aux informations de façon compréhensible pour lui</a:t>
            </a:r>
          </a:p>
          <a:p>
            <a:pPr marL="285750" indent="-285750">
              <a:buFont typeface="Arial" pitchFamily="34" charset="0"/>
              <a:buChar char="•"/>
            </a:pPr>
            <a:r>
              <a:rPr lang="fr-FR" dirty="0">
                <a:solidFill>
                  <a:srgbClr val="434343"/>
                </a:solidFill>
                <a:latin typeface="Verdana" pitchFamily="34" charset="0"/>
                <a:ea typeface="Verdana" pitchFamily="34" charset="0"/>
                <a:cs typeface="Verdana" pitchFamily="34" charset="0"/>
              </a:rPr>
              <a:t>Il souhaite être informer et bénéficier des nouvelles tendances du moment</a:t>
            </a:r>
          </a:p>
          <a:p>
            <a:endParaRPr lang="en-US" sz="1500" b="1" dirty="0">
              <a:solidFill>
                <a:schemeClr val="accent6">
                  <a:lumMod val="75000"/>
                </a:schemeClr>
              </a:solidFill>
              <a:latin typeface="Verdana" pitchFamily="34" charset="0"/>
              <a:ea typeface="Verdana" pitchFamily="34" charset="0"/>
              <a:cs typeface="Verdana" pitchFamily="34" charset="0"/>
            </a:endParaRPr>
          </a:p>
          <a:p>
            <a:endParaRPr lang="en-US" sz="1600" dirty="0">
              <a:solidFill>
                <a:srgbClr val="434343"/>
              </a:solidFill>
              <a:latin typeface="Verdana" pitchFamily="34" charset="0"/>
              <a:ea typeface="Verdana" pitchFamily="34" charset="0"/>
              <a:cs typeface="Verdana" pitchFamily="34" charset="0"/>
            </a:endParaRPr>
          </a:p>
        </p:txBody>
      </p:sp>
      <p:grpSp>
        <p:nvGrpSpPr>
          <p:cNvPr id="5" name="Groupe 4">
            <a:extLst>
              <a:ext uri="{FF2B5EF4-FFF2-40B4-BE49-F238E27FC236}">
                <a16:creationId xmlns:a16="http://schemas.microsoft.com/office/drawing/2014/main" id="{23BDA04A-EFED-4DB9-96A6-2E166B6983E3}"/>
              </a:ext>
            </a:extLst>
          </p:cNvPr>
          <p:cNvGrpSpPr/>
          <p:nvPr/>
        </p:nvGrpSpPr>
        <p:grpSpPr>
          <a:xfrm>
            <a:off x="7620000" y="6324600"/>
            <a:ext cx="1447800" cy="457200"/>
            <a:chOff x="7620000" y="6324600"/>
            <a:chExt cx="1447800" cy="457200"/>
          </a:xfrm>
        </p:grpSpPr>
        <p:sp>
          <p:nvSpPr>
            <p:cNvPr id="6" name="ZoneTexte 5">
              <a:extLst>
                <a:ext uri="{FF2B5EF4-FFF2-40B4-BE49-F238E27FC236}">
                  <a16:creationId xmlns:a16="http://schemas.microsoft.com/office/drawing/2014/main" id="{EB160AA8-AC8F-4CED-950F-3016E8CC9845}"/>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7" name="Image 6">
              <a:extLst>
                <a:ext uri="{FF2B5EF4-FFF2-40B4-BE49-F238E27FC236}">
                  <a16:creationId xmlns:a16="http://schemas.microsoft.com/office/drawing/2014/main" id="{8C6CB9AA-3DA7-4CDC-BEA4-19E3BEC77C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171592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21616" y="1418048"/>
            <a:ext cx="3401674" cy="3687352"/>
          </a:xfrm>
          <a:prstGeom prst="ellipse">
            <a:avLst/>
          </a:prstGeom>
          <a:ln w="63500">
            <a:solidFill>
              <a:srgbClr val="434343"/>
            </a:solidFill>
          </a:ln>
        </p:spPr>
      </p:pic>
      <p:sp>
        <p:nvSpPr>
          <p:cNvPr id="2" name="Title 1"/>
          <p:cNvSpPr>
            <a:spLocks noGrp="1"/>
          </p:cNvSpPr>
          <p:nvPr>
            <p:ph type="title"/>
          </p:nvPr>
        </p:nvSpPr>
        <p:spPr>
          <a:xfrm>
            <a:off x="469005" y="120939"/>
            <a:ext cx="3422561" cy="674988"/>
          </a:xfrm>
        </p:spPr>
        <p:txBody>
          <a:bodyPr anchor="ctr">
            <a:normAutofit fontScale="90000"/>
          </a:bodyPr>
          <a:lstStyle/>
          <a:p>
            <a:r>
              <a:rPr lang="fr-FR" sz="4400" dirty="0">
                <a:solidFill>
                  <a:schemeClr val="accent6">
                    <a:lumMod val="75000"/>
                  </a:schemeClr>
                </a:solidFill>
                <a:latin typeface="Verdana" pitchFamily="34" charset="0"/>
                <a:ea typeface="Verdana" pitchFamily="34" charset="0"/>
                <a:cs typeface="Verdana" pitchFamily="34" charset="0"/>
              </a:rPr>
              <a:t>Mr Albert</a:t>
            </a:r>
          </a:p>
        </p:txBody>
      </p:sp>
      <p:sp>
        <p:nvSpPr>
          <p:cNvPr id="4" name="Text Placeholder 3"/>
          <p:cNvSpPr>
            <a:spLocks noGrp="1"/>
          </p:cNvSpPr>
          <p:nvPr>
            <p:ph type="body" sz="half" idx="2"/>
          </p:nvPr>
        </p:nvSpPr>
        <p:spPr>
          <a:xfrm>
            <a:off x="469005" y="914400"/>
            <a:ext cx="4572000" cy="5334000"/>
          </a:xfrm>
        </p:spPr>
        <p:txBody>
          <a:bodyPr>
            <a:normAutofit fontScale="85000" lnSpcReduction="20000"/>
          </a:bodyPr>
          <a:lstStyle/>
          <a:p>
            <a:r>
              <a:rPr lang="en-US" sz="1600" b="1" dirty="0">
                <a:solidFill>
                  <a:schemeClr val="accent6">
                    <a:lumMod val="75000"/>
                  </a:schemeClr>
                </a:solidFill>
                <a:latin typeface="Verdana" pitchFamily="34" charset="0"/>
                <a:ea typeface="Verdana" pitchFamily="34" charset="0"/>
                <a:cs typeface="Verdana" pitchFamily="34" charset="0"/>
              </a:rPr>
              <a:t>PRESENTATION:</a:t>
            </a:r>
          </a:p>
          <a:p>
            <a:pPr marL="285750" indent="-285750">
              <a:buFont typeface="Arial" pitchFamily="34" charset="0"/>
              <a:buChar char="•"/>
            </a:pPr>
            <a:r>
              <a:rPr lang="fr-FR" sz="1600" dirty="0">
                <a:solidFill>
                  <a:srgbClr val="434343"/>
                </a:solidFill>
                <a:latin typeface="Verdana" pitchFamily="34" charset="0"/>
                <a:ea typeface="Verdana" pitchFamily="34" charset="0"/>
                <a:cs typeface="Verdana" pitchFamily="34" charset="0"/>
              </a:rPr>
              <a:t>Âgée de</a:t>
            </a:r>
            <a:r>
              <a:rPr lang="en-US" sz="1600" dirty="0">
                <a:solidFill>
                  <a:srgbClr val="434343"/>
                </a:solidFill>
                <a:latin typeface="Verdana" pitchFamily="34" charset="0"/>
                <a:ea typeface="Verdana" pitchFamily="34" charset="0"/>
                <a:cs typeface="Verdana" pitchFamily="34" charset="0"/>
              </a:rPr>
              <a:t> </a:t>
            </a:r>
            <a:r>
              <a:rPr lang="fr-FR" sz="1600" dirty="0">
                <a:solidFill>
                  <a:srgbClr val="434343"/>
                </a:solidFill>
                <a:latin typeface="Verdana" pitchFamily="34" charset="0"/>
                <a:ea typeface="Verdana" pitchFamily="34" charset="0"/>
                <a:cs typeface="Verdana" pitchFamily="34" charset="0"/>
              </a:rPr>
              <a:t>62</a:t>
            </a:r>
            <a:r>
              <a:rPr lang="en-US" sz="1600" dirty="0">
                <a:solidFill>
                  <a:srgbClr val="434343"/>
                </a:solidFill>
                <a:latin typeface="Verdana" pitchFamily="34" charset="0"/>
                <a:ea typeface="Verdana" pitchFamily="34" charset="0"/>
                <a:cs typeface="Verdana" pitchFamily="34" charset="0"/>
              </a:rPr>
              <a:t> Ans</a:t>
            </a:r>
          </a:p>
          <a:p>
            <a:pPr marL="285750" indent="-285750">
              <a:buFont typeface="Arial" pitchFamily="34" charset="0"/>
              <a:buChar char="•"/>
            </a:pPr>
            <a:r>
              <a:rPr lang="en-US" sz="1600" dirty="0">
                <a:solidFill>
                  <a:srgbClr val="434343"/>
                </a:solidFill>
                <a:latin typeface="Verdana" pitchFamily="34" charset="0"/>
                <a:ea typeface="Verdana" pitchFamily="34" charset="0"/>
                <a:cs typeface="Verdana" pitchFamily="34" charset="0"/>
              </a:rPr>
              <a:t>Consultant financier</a:t>
            </a:r>
          </a:p>
          <a:p>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ASPIRATION &amp; BESOINS:</a:t>
            </a:r>
          </a:p>
          <a:p>
            <a:pPr marL="285750" indent="-285750">
              <a:buFont typeface="Arial" pitchFamily="34" charset="0"/>
              <a:buChar char="•"/>
            </a:pPr>
            <a:r>
              <a:rPr lang="fr-FR" sz="1500" dirty="0">
                <a:solidFill>
                  <a:srgbClr val="434343"/>
                </a:solidFill>
                <a:latin typeface="Verdana" pitchFamily="34" charset="0"/>
                <a:ea typeface="Verdana" pitchFamily="34" charset="0"/>
                <a:cs typeface="Verdana" pitchFamily="34" charset="0"/>
              </a:rPr>
              <a:t>Il aime utiliser les outils collaboratifs,</a:t>
            </a:r>
          </a:p>
          <a:p>
            <a:pPr marL="285750" indent="-285750">
              <a:buFont typeface="Arial" pitchFamily="34" charset="0"/>
              <a:buChar char="•"/>
            </a:pPr>
            <a:r>
              <a:rPr lang="fr-FR" sz="1500" dirty="0">
                <a:solidFill>
                  <a:srgbClr val="434343"/>
                </a:solidFill>
                <a:latin typeface="Verdana" pitchFamily="34" charset="0"/>
                <a:ea typeface="Verdana" pitchFamily="34" charset="0"/>
                <a:cs typeface="Verdana" pitchFamily="34" charset="0"/>
              </a:rPr>
              <a:t>Il aime lire et être à point sur l’actualité du monde,</a:t>
            </a:r>
          </a:p>
          <a:p>
            <a:pPr marL="285750" indent="-285750">
              <a:buFont typeface="Arial" pitchFamily="34" charset="0"/>
              <a:buChar char="•"/>
            </a:pPr>
            <a:r>
              <a:rPr lang="fr-FR" sz="1500" dirty="0">
                <a:solidFill>
                  <a:srgbClr val="434343"/>
                </a:solidFill>
                <a:latin typeface="Verdana" pitchFamily="34" charset="0"/>
                <a:ea typeface="Verdana" pitchFamily="34" charset="0"/>
                <a:cs typeface="Verdana" pitchFamily="34" charset="0"/>
              </a:rPr>
              <a:t>Il utilise beaucoup le GPS pour localiser ses clients et pour se déplacer,</a:t>
            </a:r>
          </a:p>
          <a:p>
            <a:pPr marL="285750" indent="-285750">
              <a:buFont typeface="Arial" pitchFamily="34" charset="0"/>
              <a:buChar char="•"/>
            </a:pPr>
            <a:r>
              <a:rPr lang="fr-FR" sz="1500" dirty="0">
                <a:solidFill>
                  <a:srgbClr val="434343"/>
                </a:solidFill>
                <a:latin typeface="Verdana" pitchFamily="34" charset="0"/>
                <a:ea typeface="Verdana" pitchFamily="34" charset="0"/>
                <a:cs typeface="Verdana" pitchFamily="34" charset="0"/>
              </a:rPr>
              <a:t>Il aime beaucoup voyager donc, il aime être informer des avantages à l’international</a:t>
            </a:r>
          </a:p>
          <a:p>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AVERSIONS:</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n’a pas un très fort goût pour les réseaux sociaux,</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n’a pas un bon sens d’humour</a:t>
            </a:r>
          </a:p>
          <a:p>
            <a:endParaRPr lang="fr-FR" sz="1600" dirty="0"/>
          </a:p>
          <a:p>
            <a:r>
              <a:rPr lang="fr-FR" sz="1600" b="1" dirty="0">
                <a:solidFill>
                  <a:schemeClr val="accent6">
                    <a:lumMod val="75000"/>
                  </a:schemeClr>
                </a:solidFill>
                <a:latin typeface="Verdana" pitchFamily="34" charset="0"/>
                <a:ea typeface="Verdana" pitchFamily="34" charset="0"/>
                <a:cs typeface="Verdana" pitchFamily="34" charset="0"/>
              </a:rPr>
              <a:t>OBJECTIFS:</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souhaite gagner du temps dans la recherche d’information</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souhaite pouvoir accéder aux offres de l’entreprise en temps réel</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souhaite accéder au call center sans attente et sans difficulté.</a:t>
            </a:r>
          </a:p>
          <a:p>
            <a:pPr marL="285750" indent="-285750">
              <a:buFont typeface="Arial" panose="020B0604020202020204" pitchFamily="34" charset="0"/>
              <a:buChar char="•"/>
            </a:pPr>
            <a:r>
              <a:rPr lang="fr-FR" sz="1500" dirty="0">
                <a:solidFill>
                  <a:srgbClr val="434343"/>
                </a:solidFill>
                <a:latin typeface="Verdana" pitchFamily="34" charset="0"/>
                <a:ea typeface="Verdana" pitchFamily="34" charset="0"/>
                <a:cs typeface="Verdana" pitchFamily="34" charset="0"/>
              </a:rPr>
              <a:t>Il souhaite utiliser les service de l’entreprise tout en étant à l’international </a:t>
            </a:r>
          </a:p>
          <a:p>
            <a:pPr marL="285750" indent="-285750">
              <a:buFont typeface="Arial" panose="020B0604020202020204" pitchFamily="34" charset="0"/>
              <a:buChar char="•"/>
            </a:pPr>
            <a:endParaRPr lang="en-US" sz="1600" dirty="0">
              <a:solidFill>
                <a:srgbClr val="434343"/>
              </a:solidFill>
              <a:latin typeface="Verdana" pitchFamily="34" charset="0"/>
              <a:ea typeface="Verdana" pitchFamily="34" charset="0"/>
              <a:cs typeface="Verdana" pitchFamily="34" charset="0"/>
            </a:endParaRPr>
          </a:p>
        </p:txBody>
      </p:sp>
      <p:grpSp>
        <p:nvGrpSpPr>
          <p:cNvPr id="5" name="Groupe 4">
            <a:extLst>
              <a:ext uri="{FF2B5EF4-FFF2-40B4-BE49-F238E27FC236}">
                <a16:creationId xmlns:a16="http://schemas.microsoft.com/office/drawing/2014/main" id="{AB04624A-3049-4A61-BDCB-BAC011F1EBF2}"/>
              </a:ext>
            </a:extLst>
          </p:cNvPr>
          <p:cNvGrpSpPr/>
          <p:nvPr/>
        </p:nvGrpSpPr>
        <p:grpSpPr>
          <a:xfrm>
            <a:off x="7620000" y="6324600"/>
            <a:ext cx="1447800" cy="457200"/>
            <a:chOff x="7620000" y="6324600"/>
            <a:chExt cx="1447800" cy="457200"/>
          </a:xfrm>
        </p:grpSpPr>
        <p:sp>
          <p:nvSpPr>
            <p:cNvPr id="6" name="ZoneTexte 5">
              <a:extLst>
                <a:ext uri="{FF2B5EF4-FFF2-40B4-BE49-F238E27FC236}">
                  <a16:creationId xmlns:a16="http://schemas.microsoft.com/office/drawing/2014/main" id="{B7ECBC16-77D4-4052-953C-551293FCED07}"/>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7" name="Image 6">
              <a:extLst>
                <a:ext uri="{FF2B5EF4-FFF2-40B4-BE49-F238E27FC236}">
                  <a16:creationId xmlns:a16="http://schemas.microsoft.com/office/drawing/2014/main" id="{760E3E64-2ED6-4810-A842-3173FC1B8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265496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381000"/>
            <a:ext cx="4648200" cy="762000"/>
          </a:xfrm>
        </p:spPr>
        <p:txBody>
          <a:bodyPr anchor="ctr">
            <a:normAutofit/>
          </a:bodyPr>
          <a:lstStyle/>
          <a:p>
            <a:pPr algn="ctr"/>
            <a:r>
              <a:rPr lang="fr-FR" sz="2400" dirty="0">
                <a:solidFill>
                  <a:schemeClr val="accent6">
                    <a:lumMod val="75000"/>
                  </a:schemeClr>
                </a:solidFill>
                <a:latin typeface="Verdana" pitchFamily="34" charset="0"/>
                <a:ea typeface="Verdana" pitchFamily="34" charset="0"/>
                <a:cs typeface="Verdana" pitchFamily="34" charset="0"/>
              </a:rPr>
              <a:t>problèmes</a:t>
            </a:r>
          </a:p>
        </p:txBody>
      </p:sp>
      <p:sp>
        <p:nvSpPr>
          <p:cNvPr id="6" name="Rectangle 5">
            <a:extLst>
              <a:ext uri="{FF2B5EF4-FFF2-40B4-BE49-F238E27FC236}">
                <a16:creationId xmlns:a16="http://schemas.microsoft.com/office/drawing/2014/main" id="{806C6BA5-DAB9-4F3C-9E83-2916E0ED7F84}"/>
              </a:ext>
            </a:extLst>
          </p:cNvPr>
          <p:cNvSpPr/>
          <p:nvPr/>
        </p:nvSpPr>
        <p:spPr>
          <a:xfrm>
            <a:off x="571500" y="1447800"/>
            <a:ext cx="8001000" cy="1219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500" dirty="0">
                <a:solidFill>
                  <a:srgbClr val="434343"/>
                </a:solidFill>
                <a:latin typeface="Verdana" pitchFamily="34" charset="0"/>
                <a:ea typeface="Verdana" pitchFamily="34" charset="0"/>
                <a:cs typeface="Verdana" pitchFamily="34" charset="0"/>
              </a:rPr>
              <a:t>Comment fournir rapidement et efficacement les informations sur un service, un article, un événement etc. aux clients d’une entreprise de manière interactive tout en allégeant le travail des collaborateurs humains?</a:t>
            </a:r>
          </a:p>
        </p:txBody>
      </p:sp>
      <p:sp>
        <p:nvSpPr>
          <p:cNvPr id="7" name="Rectangle 6">
            <a:extLst>
              <a:ext uri="{FF2B5EF4-FFF2-40B4-BE49-F238E27FC236}">
                <a16:creationId xmlns:a16="http://schemas.microsoft.com/office/drawing/2014/main" id="{30ECD415-D0EC-47D4-9BFB-47A293BF9E4A}"/>
              </a:ext>
            </a:extLst>
          </p:cNvPr>
          <p:cNvSpPr/>
          <p:nvPr/>
        </p:nvSpPr>
        <p:spPr>
          <a:xfrm>
            <a:off x="457200" y="2743200"/>
            <a:ext cx="8382000" cy="3352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fr-FR" sz="1700" dirty="0">
              <a:solidFill>
                <a:srgbClr val="434343"/>
              </a:solidFill>
              <a:latin typeface="Verdana" pitchFamily="34" charset="0"/>
              <a:ea typeface="Verdana" pitchFamily="34" charset="0"/>
              <a:cs typeface="Verdana" pitchFamily="34" charset="0"/>
            </a:endParaRP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Les clients éprouvent certaines difficultés pour accéder aux services de l’entreprise.</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Ils sont souvent limités par le temps ou le canal d’information.</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Les clients ont du mal à avoir des informations sur les services d’une entreprise.</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Informations restreints pour des cas spécifiques.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Perte de temps dans la recherche des infos sur les services et les offres de entreprise.</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Le call center est très souvent saturé.</a:t>
            </a:r>
          </a:p>
          <a:p>
            <a:pPr algn="ctr"/>
            <a:endParaRPr lang="fr-FR" dirty="0"/>
          </a:p>
        </p:txBody>
      </p:sp>
      <p:grpSp>
        <p:nvGrpSpPr>
          <p:cNvPr id="5" name="Groupe 4">
            <a:extLst>
              <a:ext uri="{FF2B5EF4-FFF2-40B4-BE49-F238E27FC236}">
                <a16:creationId xmlns:a16="http://schemas.microsoft.com/office/drawing/2014/main" id="{C0E83759-88DF-49E7-8D69-1FC6E5FAC05B}"/>
              </a:ext>
            </a:extLst>
          </p:cNvPr>
          <p:cNvGrpSpPr/>
          <p:nvPr/>
        </p:nvGrpSpPr>
        <p:grpSpPr>
          <a:xfrm>
            <a:off x="7620000" y="6324600"/>
            <a:ext cx="1447800" cy="457200"/>
            <a:chOff x="7620000" y="6324600"/>
            <a:chExt cx="1447800" cy="457200"/>
          </a:xfrm>
        </p:grpSpPr>
        <p:sp>
          <p:nvSpPr>
            <p:cNvPr id="8" name="ZoneTexte 7">
              <a:extLst>
                <a:ext uri="{FF2B5EF4-FFF2-40B4-BE49-F238E27FC236}">
                  <a16:creationId xmlns:a16="http://schemas.microsoft.com/office/drawing/2014/main" id="{D14DA3D5-1EA8-4AA0-8414-EFAFC744F663}"/>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9" name="Image 8">
              <a:extLst>
                <a:ext uri="{FF2B5EF4-FFF2-40B4-BE49-F238E27FC236}">
                  <a16:creationId xmlns:a16="http://schemas.microsoft.com/office/drawing/2014/main" id="{F18B3A96-2D53-4CF6-BEF7-76A61722BF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27176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F241840-AC02-4CA9-A4A6-1CCA91993756}"/>
              </a:ext>
            </a:extLst>
          </p:cNvPr>
          <p:cNvSpPr>
            <a:spLocks noGrp="1"/>
          </p:cNvSpPr>
          <p:nvPr>
            <p:ph type="title"/>
          </p:nvPr>
        </p:nvSpPr>
        <p:spPr>
          <a:xfrm>
            <a:off x="1504950" y="2057400"/>
            <a:ext cx="6134100" cy="1905000"/>
          </a:xfrm>
        </p:spPr>
        <p:txBody>
          <a:bodyPr anchor="ctr">
            <a:normAutofit/>
          </a:bodyPr>
          <a:lstStyle/>
          <a:p>
            <a:pPr algn="ctr"/>
            <a:r>
              <a:rPr lang="fr-FR" sz="5900" dirty="0">
                <a:solidFill>
                  <a:schemeClr val="accent6">
                    <a:lumMod val="75000"/>
                  </a:schemeClr>
                </a:solidFill>
                <a:latin typeface="Verdana" pitchFamily="34" charset="0"/>
                <a:ea typeface="Verdana" pitchFamily="34" charset="0"/>
                <a:cs typeface="Verdana" pitchFamily="34" charset="0"/>
              </a:rPr>
              <a:t>User Stories</a:t>
            </a:r>
          </a:p>
        </p:txBody>
      </p:sp>
      <p:grpSp>
        <p:nvGrpSpPr>
          <p:cNvPr id="3" name="Groupe 2">
            <a:extLst>
              <a:ext uri="{FF2B5EF4-FFF2-40B4-BE49-F238E27FC236}">
                <a16:creationId xmlns:a16="http://schemas.microsoft.com/office/drawing/2014/main" id="{38151B5D-958A-4751-9A68-2C5D0FEECF71}"/>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1B421EDA-543F-4EE8-9C7F-089A5B28DB9E}"/>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E243A534-E823-4D22-BB12-DF791CBE7C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85483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53C4AC75-34D6-4D2D-98EB-DF6D4CA33E59}"/>
              </a:ext>
            </a:extLst>
          </p:cNvPr>
          <p:cNvGraphicFramePr>
            <a:graphicFrameLocks noGrp="1"/>
          </p:cNvGraphicFramePr>
          <p:nvPr>
            <p:extLst>
              <p:ext uri="{D42A27DB-BD31-4B8C-83A1-F6EECF244321}">
                <p14:modId xmlns:p14="http://schemas.microsoft.com/office/powerpoint/2010/main" val="2228600940"/>
              </p:ext>
            </p:extLst>
          </p:nvPr>
        </p:nvGraphicFramePr>
        <p:xfrm>
          <a:off x="304800" y="137160"/>
          <a:ext cx="8534400" cy="64770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544085312"/>
                    </a:ext>
                  </a:extLst>
                </a:gridCol>
                <a:gridCol w="2844800">
                  <a:extLst>
                    <a:ext uri="{9D8B030D-6E8A-4147-A177-3AD203B41FA5}">
                      <a16:colId xmlns:a16="http://schemas.microsoft.com/office/drawing/2014/main" val="2932225600"/>
                    </a:ext>
                  </a:extLst>
                </a:gridCol>
                <a:gridCol w="2844800">
                  <a:extLst>
                    <a:ext uri="{9D8B030D-6E8A-4147-A177-3AD203B41FA5}">
                      <a16:colId xmlns:a16="http://schemas.microsoft.com/office/drawing/2014/main" val="819923222"/>
                    </a:ext>
                  </a:extLst>
                </a:gridCol>
              </a:tblGrid>
              <a:tr h="657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UTILISATEURS</a:t>
                      </a: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BESOINS</a:t>
                      </a: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OBJECTIFS VISES</a:t>
                      </a:r>
                    </a:p>
                    <a:p>
                      <a:endParaRPr lang="fr-FR" dirty="0"/>
                    </a:p>
                  </a:txBody>
                  <a:tcPr/>
                </a:tc>
                <a:extLst>
                  <a:ext uri="{0D108BD9-81ED-4DB2-BD59-A6C34878D82A}">
                    <a16:rowId xmlns:a16="http://schemas.microsoft.com/office/drawing/2014/main" val="4227201918"/>
                  </a:ext>
                </a:extLst>
              </a:tr>
              <a:tr h="5819597">
                <a:tc>
                  <a:txBody>
                    <a:bodyPr/>
                    <a:lstStyle/>
                    <a:p>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En tant que client(e)</a:t>
                      </a:r>
                    </a:p>
                    <a:p>
                      <a:endParaRPr lang="fr-FR" dirty="0"/>
                    </a:p>
                    <a:p>
                      <a:endParaRPr lang="fr-FR" dirty="0"/>
                    </a:p>
                    <a:p>
                      <a:endParaRPr lang="fr-FR" dirty="0"/>
                    </a:p>
                    <a:p>
                      <a:endParaRPr lang="fr-FR"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Je veux pouvoir faire mes courses sans me déplacer</a:t>
                      </a:r>
                    </a:p>
                    <a:p>
                      <a:pPr marL="0" indent="0">
                        <a:buFont typeface="Arial" panose="020B0604020202020204" pitchFamily="34" charset="0"/>
                        <a:buNone/>
                      </a:pPr>
                      <a:endParaRPr lang="fr-FR" sz="1500" dirty="0"/>
                    </a:p>
                    <a:p>
                      <a:pPr marL="0" indent="0">
                        <a:buFont typeface="Arial" panose="020B0604020202020204" pitchFamily="34" charset="0"/>
                        <a:buNone/>
                      </a:pPr>
                      <a:endParaRPr lang="fr-FR" sz="1500" dirty="0"/>
                    </a:p>
                    <a:p>
                      <a:pPr marL="285750" indent="-285750">
                        <a:buFont typeface="Arial" panose="020B0604020202020204" pitchFamily="34" charset="0"/>
                        <a:buChar char="•"/>
                      </a:pPr>
                      <a:r>
                        <a:rPr lang="fr-FR" sz="1500" dirty="0"/>
                        <a:t>Je veux être  informé à temps plein sur vos service </a:t>
                      </a:r>
                    </a:p>
                    <a:p>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Je veux pouvoir faire mes réclamations à toute heure et en tout  lieu</a:t>
                      </a:r>
                    </a:p>
                    <a:p>
                      <a:endParaRPr lang="fr-FR" sz="1500" dirty="0"/>
                    </a:p>
                    <a:p>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Je veux pouvoir exploiter tous les services de l’entreprise à partir de mon smartphone </a:t>
                      </a:r>
                    </a:p>
                    <a:p>
                      <a:endParaRPr lang="fr-FR" sz="1500" dirty="0"/>
                    </a:p>
                    <a:p>
                      <a:endParaRPr lang="fr-FR" sz="1500" dirty="0"/>
                    </a:p>
                    <a:p>
                      <a:pPr marL="285750" indent="-285750">
                        <a:buFont typeface="Arial" panose="020B0604020202020204" pitchFamily="34" charset="0"/>
                        <a:buChar char="•"/>
                      </a:pPr>
                      <a:r>
                        <a:rPr lang="fr-FR" sz="1500" dirty="0"/>
                        <a:t>Je veux pouvoir changer de service </a:t>
                      </a:r>
                    </a:p>
                    <a:p>
                      <a:pPr marL="285750" indent="-285750">
                        <a:buFont typeface="Arial" panose="020B0604020202020204" pitchFamily="34" charset="0"/>
                        <a:buChar char="•"/>
                      </a:pPr>
                      <a:endParaRPr lang="fr-FR" sz="1500" dirty="0"/>
                    </a:p>
                    <a:p>
                      <a:pPr marL="285750" indent="-285750">
                        <a:buFont typeface="Arial" panose="020B0604020202020204" pitchFamily="34" charset="0"/>
                        <a:buChar char="•"/>
                      </a:pPr>
                      <a:r>
                        <a:rPr lang="fr-FR" sz="1500" dirty="0"/>
                        <a:t>Je veux pouvoir me réabonner ou </a:t>
                      </a:r>
                      <a:r>
                        <a:rPr lang="fr-FR" sz="1500" kern="1200" dirty="0">
                          <a:solidFill>
                            <a:schemeClr val="dk1"/>
                          </a:solidFill>
                          <a:latin typeface="+mn-lt"/>
                          <a:ea typeface="+mn-ea"/>
                          <a:cs typeface="+mn-cs"/>
                        </a:rPr>
                        <a:t>désouscrire</a:t>
                      </a:r>
                      <a:r>
                        <a:rPr lang="fr-FR" sz="1500" dirty="0"/>
                        <a:t> à un service</a:t>
                      </a:r>
                    </a:p>
                    <a:p>
                      <a:endParaRPr lang="fr-FR" sz="1500" dirty="0"/>
                    </a:p>
                    <a:p>
                      <a:endParaRPr lang="fr-FR" sz="1500" dirty="0"/>
                    </a:p>
                  </a:txBody>
                  <a:tcPr/>
                </a:tc>
                <a:tc>
                  <a:txBody>
                    <a:bodyPr/>
                    <a:lstStyle/>
                    <a:p>
                      <a:pPr marL="285750" indent="-285750">
                        <a:buFont typeface="Arial" panose="020B0604020202020204" pitchFamily="34" charset="0"/>
                        <a:buChar char="•"/>
                      </a:pPr>
                      <a:r>
                        <a:rPr lang="fr-FR" sz="1500" dirty="0"/>
                        <a:t>Afin de limiter mes coûts de déplacement et de conserver mes clients</a:t>
                      </a:r>
                    </a:p>
                    <a:p>
                      <a:pPr marL="0" indent="0">
                        <a:buFont typeface="Arial" panose="020B0604020202020204" pitchFamily="34" charset="0"/>
                        <a:buNone/>
                      </a:pPr>
                      <a:endParaRPr lang="fr-FR" sz="1500" dirty="0"/>
                    </a:p>
                    <a:p>
                      <a:pPr marL="285750" indent="-285750">
                        <a:buFont typeface="Arial" panose="020B0604020202020204" pitchFamily="34" charset="0"/>
                        <a:buChar char="•"/>
                      </a:pPr>
                      <a:r>
                        <a:rPr lang="fr-FR" sz="1500" dirty="0"/>
                        <a:t>Afin de ne rater aucune offre de l’entreprise</a:t>
                      </a:r>
                    </a:p>
                    <a:p>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Afin d’avoir la certitude d’un retour à mes préoccupations et de pouvoir les  soumettre quelque soit l’heure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Afin d’accéder aux services de votre entreprise via mon environnement habituel(ex : Facebook)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Afin d’être libre dans le choix de mes services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5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t>Afin de continuer d’utiliser un service</a:t>
                      </a:r>
                    </a:p>
                  </a:txBody>
                  <a:tcPr/>
                </a:tc>
                <a:extLst>
                  <a:ext uri="{0D108BD9-81ED-4DB2-BD59-A6C34878D82A}">
                    <a16:rowId xmlns:a16="http://schemas.microsoft.com/office/drawing/2014/main" val="96964333"/>
                  </a:ext>
                </a:extLst>
              </a:tr>
            </a:tbl>
          </a:graphicData>
        </a:graphic>
      </p:graphicFrame>
    </p:spTree>
    <p:extLst>
      <p:ext uri="{BB962C8B-B14F-4D97-AF65-F5344CB8AC3E}">
        <p14:creationId xmlns:p14="http://schemas.microsoft.com/office/powerpoint/2010/main" val="20427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A5BB89E7-AEBB-48E9-890C-B6A42905C205}"/>
              </a:ext>
            </a:extLst>
          </p:cNvPr>
          <p:cNvGraphicFramePr>
            <a:graphicFrameLocks noGrp="1"/>
          </p:cNvGraphicFramePr>
          <p:nvPr>
            <p:extLst>
              <p:ext uri="{D42A27DB-BD31-4B8C-83A1-F6EECF244321}">
                <p14:modId xmlns:p14="http://schemas.microsoft.com/office/powerpoint/2010/main" val="1985956180"/>
              </p:ext>
            </p:extLst>
          </p:nvPr>
        </p:nvGraphicFramePr>
        <p:xfrm>
          <a:off x="381000" y="76200"/>
          <a:ext cx="8382000" cy="539496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73626826"/>
                    </a:ext>
                  </a:extLst>
                </a:gridCol>
                <a:gridCol w="2794000">
                  <a:extLst>
                    <a:ext uri="{9D8B030D-6E8A-4147-A177-3AD203B41FA5}">
                      <a16:colId xmlns:a16="http://schemas.microsoft.com/office/drawing/2014/main" val="2034691943"/>
                    </a:ext>
                  </a:extLst>
                </a:gridCol>
                <a:gridCol w="2794000">
                  <a:extLst>
                    <a:ext uri="{9D8B030D-6E8A-4147-A177-3AD203B41FA5}">
                      <a16:colId xmlns:a16="http://schemas.microsoft.com/office/drawing/2014/main" val="63896830"/>
                    </a:ext>
                  </a:extLst>
                </a:gridCol>
              </a:tblGrid>
              <a:tr h="574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UTILISATEURS</a:t>
                      </a: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BESOINS</a:t>
                      </a: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OBJECTIFS VISES</a:t>
                      </a:r>
                    </a:p>
                    <a:p>
                      <a:endParaRPr lang="fr-FR" dirty="0"/>
                    </a:p>
                  </a:txBody>
                  <a:tcPr/>
                </a:tc>
                <a:extLst>
                  <a:ext uri="{0D108BD9-81ED-4DB2-BD59-A6C34878D82A}">
                    <a16:rowId xmlns:a16="http://schemas.microsoft.com/office/drawing/2014/main" val="41348831"/>
                  </a:ext>
                </a:extLst>
              </a:tr>
              <a:tr h="574040">
                <a:tc>
                  <a:txBody>
                    <a:bodyPr/>
                    <a:lstStyle/>
                    <a:p>
                      <a:endParaRPr lang="fr-FR" dirty="0"/>
                    </a:p>
                    <a:p>
                      <a:endParaRPr lang="fr-FR"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En tant que client(e)</a:t>
                      </a:r>
                    </a:p>
                    <a:p>
                      <a:endParaRPr lang="fr-FR"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t>Je veux accéder aux informations de façon plus fun</a:t>
                      </a:r>
                    </a:p>
                    <a:p>
                      <a:endParaRPr lang="fr-FR" dirty="0"/>
                    </a:p>
                    <a:p>
                      <a:pPr marL="285750" indent="-285750">
                        <a:buFont typeface="Arial" panose="020B0604020202020204" pitchFamily="34" charset="0"/>
                        <a:buChar char="•"/>
                      </a:pPr>
                      <a:r>
                        <a:rPr lang="fr-FR" dirty="0"/>
                        <a:t>Je veux que le canal d’accès soit plus flexible pour moi </a:t>
                      </a:r>
                    </a:p>
                    <a:p>
                      <a:pPr marL="0" indent="0">
                        <a:buFont typeface="Arial" panose="020B0604020202020204" pitchFamily="34" charset="0"/>
                        <a:buNone/>
                      </a:pPr>
                      <a:endParaRPr lang="fr-FR" dirty="0"/>
                    </a:p>
                    <a:p>
                      <a:pPr marL="285750" indent="-285750">
                        <a:buFont typeface="Arial" panose="020B0604020202020204" pitchFamily="34" charset="0"/>
                        <a:buChar char="•"/>
                      </a:pPr>
                      <a:r>
                        <a:rPr lang="fr-FR" dirty="0"/>
                        <a:t>Je veux pouvoir exploité les services de l’entreprise à l’international </a:t>
                      </a:r>
                    </a:p>
                    <a:p>
                      <a:pPr marL="0" indent="0">
                        <a:buFont typeface="Arial" panose="020B0604020202020204" pitchFamily="34" charset="0"/>
                        <a:buNone/>
                      </a:pPr>
                      <a:endParaRPr lang="fr-FR" sz="1800" dirty="0"/>
                    </a:p>
                    <a:p>
                      <a:pPr marL="285750" indent="-285750">
                        <a:buFont typeface="Arial" panose="020B0604020202020204" pitchFamily="34" charset="0"/>
                        <a:buChar char="•"/>
                      </a:pPr>
                      <a:r>
                        <a:rPr lang="fr-FR" sz="1800" dirty="0"/>
                        <a:t>Je veux pouvoir voir les services auxquels je suis abonné</a:t>
                      </a:r>
                    </a:p>
                  </a:txBody>
                  <a:tcPr/>
                </a:tc>
                <a:tc>
                  <a:txBody>
                    <a:bodyPr/>
                    <a:lstStyle/>
                    <a:p>
                      <a:endParaRPr lang="fr-FR" dirty="0"/>
                    </a:p>
                    <a:p>
                      <a:endParaRPr lang="fr-FR" dirty="0"/>
                    </a:p>
                    <a:p>
                      <a:endParaRPr lang="fr-FR" dirty="0"/>
                    </a:p>
                    <a:p>
                      <a:pPr marL="285750" indent="-285750">
                        <a:buFont typeface="Arial" panose="020B0604020202020204" pitchFamily="34" charset="0"/>
                        <a:buChar char="•"/>
                      </a:pPr>
                      <a:r>
                        <a:rPr lang="fr-FR" dirty="0"/>
                        <a:t>Afin de l’utiliser aisément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Afin conservé ma relation avec l’entreprise quelque soit ma position géographique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Afin de fait un contrôle sur mes abonnements</a:t>
                      </a:r>
                    </a:p>
                    <a:p>
                      <a:pPr marL="285750" indent="-285750">
                        <a:buFont typeface="Arial" panose="020B0604020202020204" pitchFamily="34" charset="0"/>
                        <a:buChar char="•"/>
                      </a:pPr>
                      <a:endParaRPr lang="fr-FR" dirty="0"/>
                    </a:p>
                    <a:p>
                      <a:endParaRPr lang="fr-FR" dirty="0"/>
                    </a:p>
                    <a:p>
                      <a:endParaRPr lang="fr-FR" dirty="0"/>
                    </a:p>
                  </a:txBody>
                  <a:tcPr/>
                </a:tc>
                <a:extLst>
                  <a:ext uri="{0D108BD9-81ED-4DB2-BD59-A6C34878D82A}">
                    <a16:rowId xmlns:a16="http://schemas.microsoft.com/office/drawing/2014/main" val="73489535"/>
                  </a:ext>
                </a:extLst>
              </a:tr>
            </a:tbl>
          </a:graphicData>
        </a:graphic>
      </p:graphicFrame>
    </p:spTree>
    <p:extLst>
      <p:ext uri="{BB962C8B-B14F-4D97-AF65-F5344CB8AC3E}">
        <p14:creationId xmlns:p14="http://schemas.microsoft.com/office/powerpoint/2010/main" val="328624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FC3600B2-E087-4BC8-B4C9-787D82E97E32}"/>
              </a:ext>
            </a:extLst>
          </p:cNvPr>
          <p:cNvGraphicFramePr>
            <a:graphicFrameLocks noGrp="1"/>
          </p:cNvGraphicFramePr>
          <p:nvPr>
            <p:extLst>
              <p:ext uri="{D42A27DB-BD31-4B8C-83A1-F6EECF244321}">
                <p14:modId xmlns:p14="http://schemas.microsoft.com/office/powerpoint/2010/main" val="3642817238"/>
              </p:ext>
            </p:extLst>
          </p:nvPr>
        </p:nvGraphicFramePr>
        <p:xfrm>
          <a:off x="647700" y="381000"/>
          <a:ext cx="7848600" cy="512572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947028117"/>
                    </a:ext>
                  </a:extLst>
                </a:gridCol>
                <a:gridCol w="2616200">
                  <a:extLst>
                    <a:ext uri="{9D8B030D-6E8A-4147-A177-3AD203B41FA5}">
                      <a16:colId xmlns:a16="http://schemas.microsoft.com/office/drawing/2014/main" val="2907824005"/>
                    </a:ext>
                  </a:extLst>
                </a:gridCol>
                <a:gridCol w="2616200">
                  <a:extLst>
                    <a:ext uri="{9D8B030D-6E8A-4147-A177-3AD203B41FA5}">
                      <a16:colId xmlns:a16="http://schemas.microsoft.com/office/drawing/2014/main" val="398350189"/>
                    </a:ext>
                  </a:extLst>
                </a:gridCol>
              </a:tblGrid>
              <a:tr h="370840">
                <a:tc>
                  <a:txBody>
                    <a:bodyPr/>
                    <a:lstStyle/>
                    <a:p>
                      <a:r>
                        <a:rPr lang="fr-FR" dirty="0"/>
                        <a:t>UTILISATEUR</a:t>
                      </a:r>
                    </a:p>
                  </a:txBody>
                  <a:tcPr/>
                </a:tc>
                <a:tc>
                  <a:txBody>
                    <a:bodyPr/>
                    <a:lstStyle/>
                    <a:p>
                      <a:r>
                        <a:rPr lang="fr-FR" dirty="0"/>
                        <a:t>BESOINS</a:t>
                      </a:r>
                    </a:p>
                  </a:txBody>
                  <a:tcPr/>
                </a:tc>
                <a:tc>
                  <a:txBody>
                    <a:bodyPr/>
                    <a:lstStyle/>
                    <a:p>
                      <a:r>
                        <a:rPr lang="fr-FR" dirty="0"/>
                        <a:t>OBJECTIFS VISES</a:t>
                      </a:r>
                    </a:p>
                  </a:txBody>
                  <a:tcPr/>
                </a:tc>
                <a:extLst>
                  <a:ext uri="{0D108BD9-81ED-4DB2-BD59-A6C34878D82A}">
                    <a16:rowId xmlns:a16="http://schemas.microsoft.com/office/drawing/2014/main" val="512755552"/>
                  </a:ext>
                </a:extLst>
              </a:tr>
              <a:tr h="370840">
                <a:tc>
                  <a:txBody>
                    <a:bodyPr/>
                    <a:lstStyle/>
                    <a:p>
                      <a:endParaRPr lang="fr-FR" dirty="0"/>
                    </a:p>
                    <a:p>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r>
                        <a:rPr lang="fr-FR" dirty="0"/>
                        <a:t>En tant que prospect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t>Je veux être assisté dans la recherche d’information sur les service de votre entreprise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t>Je veux pouvoir m’abonner  à un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8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8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8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t>Je  pouvoir essayé un service avant de m’y abonner</a:t>
                      </a:r>
                    </a:p>
                    <a:p>
                      <a:endParaRPr lang="fr-FR"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700" dirty="0"/>
                        <a:t>Afin de ne pas fournir trop d’effort intellectuel pour trouver directement une information précise </a:t>
                      </a:r>
                    </a:p>
                    <a:p>
                      <a:pPr marL="0" indent="0">
                        <a:buFont typeface="Arial" panose="020B0604020202020204" pitchFamily="34" charset="0"/>
                        <a:buNone/>
                      </a:pPr>
                      <a:endParaRPr lang="fr-FR" dirty="0"/>
                    </a:p>
                    <a:p>
                      <a:pPr marL="285750" indent="-285750">
                        <a:buFont typeface="Arial" panose="020B0604020202020204" pitchFamily="34" charset="0"/>
                        <a:buChar char="•"/>
                      </a:pPr>
                      <a:r>
                        <a:rPr lang="fr-FR" dirty="0"/>
                        <a:t>Afin de profiter de ces avantages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Afin de vérifier la qualité du service</a:t>
                      </a:r>
                    </a:p>
                    <a:p>
                      <a:pPr marL="285750" indent="-285750">
                        <a:buFont typeface="Arial" panose="020B0604020202020204" pitchFamily="34" charset="0"/>
                        <a:buChar char="•"/>
                      </a:pPr>
                      <a:endParaRPr lang="fr-FR" dirty="0"/>
                    </a:p>
                  </a:txBody>
                  <a:tcPr/>
                </a:tc>
                <a:extLst>
                  <a:ext uri="{0D108BD9-81ED-4DB2-BD59-A6C34878D82A}">
                    <a16:rowId xmlns:a16="http://schemas.microsoft.com/office/drawing/2014/main" val="3571376424"/>
                  </a:ext>
                </a:extLst>
              </a:tr>
            </a:tbl>
          </a:graphicData>
        </a:graphic>
      </p:graphicFrame>
    </p:spTree>
    <p:extLst>
      <p:ext uri="{BB962C8B-B14F-4D97-AF65-F5344CB8AC3E}">
        <p14:creationId xmlns:p14="http://schemas.microsoft.com/office/powerpoint/2010/main" val="1582986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552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228600"/>
            <a:ext cx="4038600" cy="869244"/>
          </a:xfrm>
        </p:spPr>
        <p:txBody>
          <a:bodyPr anchor="ctr">
            <a:normAutofit/>
          </a:bodyPr>
          <a:lstStyle/>
          <a:p>
            <a:pPr algn="ctr"/>
            <a:r>
              <a:rPr lang="fr-FR" sz="4400" dirty="0">
                <a:solidFill>
                  <a:schemeClr val="accent6">
                    <a:lumMod val="75000"/>
                  </a:schemeClr>
                </a:solidFill>
                <a:latin typeface="Verdana" pitchFamily="34" charset="0"/>
                <a:ea typeface="Verdana" pitchFamily="34" charset="0"/>
                <a:cs typeface="Verdana" pitchFamily="34" charset="0"/>
              </a:rPr>
              <a:t>L’idéation</a:t>
            </a:r>
          </a:p>
        </p:txBody>
      </p:sp>
      <p:sp>
        <p:nvSpPr>
          <p:cNvPr id="3" name="Rectangle 2">
            <a:extLst>
              <a:ext uri="{FF2B5EF4-FFF2-40B4-BE49-F238E27FC236}">
                <a16:creationId xmlns:a16="http://schemas.microsoft.com/office/drawing/2014/main" id="{0491BE76-3AAC-4BF3-AADC-75D54A65C14C}"/>
              </a:ext>
            </a:extLst>
          </p:cNvPr>
          <p:cNvSpPr/>
          <p:nvPr/>
        </p:nvSpPr>
        <p:spPr>
          <a:xfrm>
            <a:off x="304800" y="1097844"/>
            <a:ext cx="8001000" cy="495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700" b="1" i="1" dirty="0">
                <a:solidFill>
                  <a:srgbClr val="434343"/>
                </a:solidFill>
                <a:latin typeface="Verdana" pitchFamily="34" charset="0"/>
                <a:ea typeface="Verdana" pitchFamily="34" charset="0"/>
                <a:cs typeface="Verdana" pitchFamily="34" charset="0"/>
              </a:rPr>
              <a:t>Pour répondre efficacement aux problèmes rencontré par les clients, nous allons mettre en place une solution intelligente, rapide et accessible.</a:t>
            </a:r>
          </a:p>
          <a:p>
            <a:pPr algn="ctr"/>
            <a:endParaRPr lang="fr-FR" sz="1700" dirty="0">
              <a:solidFill>
                <a:srgbClr val="434343"/>
              </a:solidFill>
              <a:latin typeface="Verdana" pitchFamily="34" charset="0"/>
              <a:ea typeface="Verdana" pitchFamily="34" charset="0"/>
              <a:cs typeface="Verdana" pitchFamily="34" charset="0"/>
            </a:endParaRPr>
          </a:p>
          <a:p>
            <a:pPr algn="ctr"/>
            <a:r>
              <a:rPr lang="fr-FR" sz="1700" dirty="0">
                <a:solidFill>
                  <a:srgbClr val="434343"/>
                </a:solidFill>
                <a:latin typeface="Verdana" pitchFamily="34" charset="0"/>
                <a:ea typeface="Verdana" pitchFamily="34" charset="0"/>
                <a:cs typeface="Verdana" pitchFamily="34" charset="0"/>
              </a:rPr>
              <a:t>Il s'agira donc de: </a:t>
            </a:r>
          </a:p>
          <a:p>
            <a:pPr algn="ctr"/>
            <a:endParaRPr lang="fr-FR" sz="1700" dirty="0">
              <a:solidFill>
                <a:srgbClr val="434343"/>
              </a:solidFill>
              <a:latin typeface="Verdana" pitchFamily="34" charset="0"/>
              <a:ea typeface="Verdana" pitchFamily="34" charset="0"/>
              <a:cs typeface="Verdana" pitchFamily="34" charset="0"/>
            </a:endParaRP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Recommander de nouvelles offres ou fonctionnalités des services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Comprendre le clients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Répondre instantanément  aux questions fréquemment posées et Résoudre les préoccupations des clients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Permettre aux clients d’accéder à toutes les informations de l’entreprise qui sont disponible (non compromettant)</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Répondre aux questions communes relatives aux ressource humaines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Assistance des ventes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Multiplier les canaux d’accès aux services</a:t>
            </a:r>
          </a:p>
          <a:p>
            <a:pPr marL="285750" indent="-285750" fontAlgn="base">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Recueillir l’avis des clients sur la qualité des services</a:t>
            </a:r>
          </a:p>
          <a:p>
            <a:pPr marL="285750" indent="-285750" fontAlgn="base">
              <a:buFont typeface="Arial" panose="020B0604020202020204" pitchFamily="34" charset="0"/>
              <a:buChar char="•"/>
            </a:pPr>
            <a:endParaRPr lang="fr-FR" sz="1700" dirty="0">
              <a:solidFill>
                <a:srgbClr val="434343"/>
              </a:solidFill>
              <a:latin typeface="Verdana" pitchFamily="34" charset="0"/>
              <a:ea typeface="Verdana" pitchFamily="34" charset="0"/>
              <a:cs typeface="Verdana" pitchFamily="34" charset="0"/>
            </a:endParaRPr>
          </a:p>
          <a:p>
            <a:pPr algn="ctr"/>
            <a:endParaRPr lang="fr-FR" sz="1500" dirty="0">
              <a:solidFill>
                <a:srgbClr val="434343"/>
              </a:solidFill>
              <a:latin typeface="Verdana" pitchFamily="34" charset="0"/>
              <a:ea typeface="Verdana" pitchFamily="34" charset="0"/>
              <a:cs typeface="Verdana" pitchFamily="34" charset="0"/>
            </a:endParaRPr>
          </a:p>
        </p:txBody>
      </p:sp>
      <p:grpSp>
        <p:nvGrpSpPr>
          <p:cNvPr id="4" name="Groupe 3">
            <a:extLst>
              <a:ext uri="{FF2B5EF4-FFF2-40B4-BE49-F238E27FC236}">
                <a16:creationId xmlns:a16="http://schemas.microsoft.com/office/drawing/2014/main" id="{26470A96-C4E8-4FA9-8792-C512146F6087}"/>
              </a:ext>
            </a:extLst>
          </p:cNvPr>
          <p:cNvGrpSpPr/>
          <p:nvPr/>
        </p:nvGrpSpPr>
        <p:grpSpPr>
          <a:xfrm>
            <a:off x="7620000" y="6324600"/>
            <a:ext cx="1447800" cy="457200"/>
            <a:chOff x="7620000" y="6324600"/>
            <a:chExt cx="1447800" cy="457200"/>
          </a:xfrm>
        </p:grpSpPr>
        <p:sp>
          <p:nvSpPr>
            <p:cNvPr id="5" name="ZoneTexte 4">
              <a:extLst>
                <a:ext uri="{FF2B5EF4-FFF2-40B4-BE49-F238E27FC236}">
                  <a16:creationId xmlns:a16="http://schemas.microsoft.com/office/drawing/2014/main" id="{3F07A77C-7CC6-448D-95BD-478DCA58519C}"/>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9F7B9840-8696-4D94-B16A-02FB6B8F05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159997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F0588A-59D0-4E67-926C-48864DC9E851}"/>
              </a:ext>
            </a:extLst>
          </p:cNvPr>
          <p:cNvSpPr/>
          <p:nvPr/>
        </p:nvSpPr>
        <p:spPr>
          <a:xfrm>
            <a:off x="647700" y="1143000"/>
            <a:ext cx="7848600" cy="4038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spcBef>
                <a:spcPct val="0"/>
              </a:spcBef>
            </a:pPr>
            <a:r>
              <a:rPr lang="fr-FR" sz="6000" b="1" dirty="0">
                <a:solidFill>
                  <a:schemeClr val="tx1">
                    <a:lumMod val="85000"/>
                    <a:lumOff val="15000"/>
                  </a:schemeClr>
                </a:solidFill>
                <a:latin typeface="Verdana" pitchFamily="34" charset="0"/>
                <a:ea typeface="Verdana" pitchFamily="34" charset="0"/>
                <a:cs typeface="Verdana" pitchFamily="34" charset="0"/>
              </a:rPr>
              <a:t>Backlog</a:t>
            </a:r>
          </a:p>
        </p:txBody>
      </p:sp>
      <p:grpSp>
        <p:nvGrpSpPr>
          <p:cNvPr id="3" name="Groupe 2">
            <a:extLst>
              <a:ext uri="{FF2B5EF4-FFF2-40B4-BE49-F238E27FC236}">
                <a16:creationId xmlns:a16="http://schemas.microsoft.com/office/drawing/2014/main" id="{AC8432AB-5163-441E-9CCC-DAFD27FDD677}"/>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42972956-A6B7-4FEF-B0F8-BECD1E2E692A}"/>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67F9FC38-34AF-48A4-B13F-7AEF3ED661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23104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EC339C-36DE-451B-94BB-19A4F417FFE0}"/>
              </a:ext>
            </a:extLst>
          </p:cNvPr>
          <p:cNvSpPr/>
          <p:nvPr/>
        </p:nvSpPr>
        <p:spPr>
          <a:xfrm>
            <a:off x="1352550" y="533400"/>
            <a:ext cx="6438900" cy="990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500" b="1" dirty="0">
                <a:solidFill>
                  <a:schemeClr val="tx1">
                    <a:lumMod val="85000"/>
                    <a:lumOff val="15000"/>
                  </a:schemeClr>
                </a:solidFill>
                <a:latin typeface="Verdana" pitchFamily="34" charset="0"/>
                <a:ea typeface="Verdana" pitchFamily="34" charset="0"/>
                <a:cs typeface="Verdana" pitchFamily="34" charset="0"/>
              </a:rPr>
              <a:t>OBJECTIFS DU CHATBOT</a:t>
            </a:r>
          </a:p>
          <a:p>
            <a:pPr algn="ctr"/>
            <a:endParaRPr lang="fr-FR" dirty="0"/>
          </a:p>
        </p:txBody>
      </p:sp>
      <p:sp>
        <p:nvSpPr>
          <p:cNvPr id="6" name="Rectangle 5">
            <a:extLst>
              <a:ext uri="{FF2B5EF4-FFF2-40B4-BE49-F238E27FC236}">
                <a16:creationId xmlns:a16="http://schemas.microsoft.com/office/drawing/2014/main" id="{CE63D8A4-AB70-4CEE-902F-4FB9D7B606B9}"/>
              </a:ext>
            </a:extLst>
          </p:cNvPr>
          <p:cNvSpPr/>
          <p:nvPr/>
        </p:nvSpPr>
        <p:spPr>
          <a:xfrm>
            <a:off x="495300" y="1942070"/>
            <a:ext cx="8153400" cy="46111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dirty="0"/>
              <a:t>Les bots sont des automates qui </a:t>
            </a:r>
            <a:r>
              <a:rPr lang="fr-FR" i="1" dirty="0"/>
              <a:t>« agissent selon un scénario préétabli qui n’autorise (quasiment) aucune sortie de route côté utilisateur. Pour faire simple, il peut vous répondre B si il comprend que vous lui posez une question A que ses développeurs ont pensé à coder dans son arbre de décision »</a:t>
            </a:r>
            <a:r>
              <a:rPr lang="fr-FR" dirty="0"/>
              <a:t>. il s’agit en gros </a:t>
            </a:r>
            <a:r>
              <a:rPr lang="fr-FR" i="1" dirty="0"/>
              <a:t>« d’automatiser des tâches simples en leur ajoutant une interface qui ressemble à de la conversation »</a:t>
            </a:r>
            <a:r>
              <a:rPr lang="fr-FR" dirty="0"/>
              <a:t>.</a:t>
            </a:r>
          </a:p>
          <a:p>
            <a:r>
              <a:rPr lang="fr-FR" dirty="0"/>
              <a:t>En fonction de leurs Objectif on peut cependant les diviser en 5 groupes qui ont tous une finalité particulière :</a:t>
            </a:r>
          </a:p>
          <a:p>
            <a:endParaRPr lang="fr-FR" dirty="0"/>
          </a:p>
          <a:p>
            <a:pPr marL="742950" lvl="1" indent="-285750">
              <a:buFont typeface="Arial" panose="020B0604020202020204" pitchFamily="34" charset="0"/>
              <a:buChar char="•"/>
            </a:pPr>
            <a:r>
              <a:rPr lang="fr-FR" dirty="0"/>
              <a:t>Génération de trafic</a:t>
            </a:r>
          </a:p>
          <a:p>
            <a:pPr marL="742950" lvl="1" indent="-285750">
              <a:buFont typeface="Arial" panose="020B0604020202020204" pitchFamily="34" charset="0"/>
              <a:buChar char="•"/>
            </a:pPr>
            <a:r>
              <a:rPr lang="fr-FR" dirty="0"/>
              <a:t>Génération de leads</a:t>
            </a:r>
          </a:p>
          <a:p>
            <a:pPr marL="742950" lvl="1" indent="-285750">
              <a:buFont typeface="Arial" panose="020B0604020202020204" pitchFamily="34" charset="0"/>
              <a:buChar char="•"/>
            </a:pPr>
            <a:r>
              <a:rPr lang="fr-FR" dirty="0"/>
              <a:t>Service clients</a:t>
            </a:r>
          </a:p>
          <a:p>
            <a:pPr marL="742950" lvl="1" indent="-285750">
              <a:buFont typeface="Arial" panose="020B0604020202020204" pitchFamily="34" charset="0"/>
              <a:buChar char="•"/>
            </a:pPr>
            <a:r>
              <a:rPr lang="fr-FR" dirty="0"/>
              <a:t>Assistants personnels et/ou professionnels</a:t>
            </a:r>
          </a:p>
          <a:p>
            <a:pPr marL="742950" lvl="1" indent="-285750">
              <a:buFont typeface="Arial" panose="020B0604020202020204" pitchFamily="34" charset="0"/>
              <a:buChar char="•"/>
            </a:pPr>
            <a:r>
              <a:rPr lang="fr-FR" dirty="0"/>
              <a:t>Chatbots créatifs</a:t>
            </a:r>
          </a:p>
          <a:p>
            <a:pPr lvl="1"/>
            <a:endParaRPr lang="fr-FR" dirty="0"/>
          </a:p>
          <a:p>
            <a:pPr lvl="1"/>
            <a:endParaRPr lang="fr-FR" dirty="0"/>
          </a:p>
          <a:p>
            <a:pPr algn="ctr"/>
            <a:endParaRPr lang="fr-FR" dirty="0"/>
          </a:p>
          <a:p>
            <a:pPr algn="ctr"/>
            <a:endParaRPr lang="fr-FR" dirty="0"/>
          </a:p>
        </p:txBody>
      </p:sp>
      <p:grpSp>
        <p:nvGrpSpPr>
          <p:cNvPr id="12" name="Groupe 11">
            <a:extLst>
              <a:ext uri="{FF2B5EF4-FFF2-40B4-BE49-F238E27FC236}">
                <a16:creationId xmlns:a16="http://schemas.microsoft.com/office/drawing/2014/main" id="{3E79BB69-6E41-4FD6-9AB6-2E34DF064977}"/>
              </a:ext>
            </a:extLst>
          </p:cNvPr>
          <p:cNvGrpSpPr/>
          <p:nvPr/>
        </p:nvGrpSpPr>
        <p:grpSpPr>
          <a:xfrm>
            <a:off x="7620000" y="6324600"/>
            <a:ext cx="1447800" cy="457200"/>
            <a:chOff x="7620000" y="6324600"/>
            <a:chExt cx="1447800" cy="457200"/>
          </a:xfrm>
        </p:grpSpPr>
        <p:sp>
          <p:nvSpPr>
            <p:cNvPr id="9" name="ZoneTexte 8">
              <a:extLst>
                <a:ext uri="{FF2B5EF4-FFF2-40B4-BE49-F238E27FC236}">
                  <a16:creationId xmlns:a16="http://schemas.microsoft.com/office/drawing/2014/main" id="{DF2E11EA-6FEC-4161-9DE2-F22A7BD33C2F}"/>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11" name="Image 10">
              <a:extLst>
                <a:ext uri="{FF2B5EF4-FFF2-40B4-BE49-F238E27FC236}">
                  <a16:creationId xmlns:a16="http://schemas.microsoft.com/office/drawing/2014/main" id="{4AFEFC3A-7E5A-4FED-AB5D-04D17586B3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291731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C8CC9-ADDD-4AB0-AF20-85DD97718743}"/>
              </a:ext>
            </a:extLst>
          </p:cNvPr>
          <p:cNvSpPr>
            <a:spLocks noGrp="1"/>
          </p:cNvSpPr>
          <p:nvPr>
            <p:ph type="title"/>
          </p:nvPr>
        </p:nvSpPr>
        <p:spPr>
          <a:xfrm>
            <a:off x="1409700" y="228600"/>
            <a:ext cx="6324600" cy="838200"/>
          </a:xfrm>
          <a:ln>
            <a:noFill/>
          </a:ln>
        </p:spPr>
        <p:txBody>
          <a:bodyPr>
            <a:normAutofit fontScale="90000"/>
          </a:bodyPr>
          <a:lstStyle/>
          <a:p>
            <a:r>
              <a:rPr lang="fr-FR" sz="3100" dirty="0">
                <a:solidFill>
                  <a:schemeClr val="accent6">
                    <a:lumMod val="75000"/>
                  </a:schemeClr>
                </a:solidFill>
                <a:latin typeface="Verdana" pitchFamily="34" charset="0"/>
                <a:ea typeface="Verdana" pitchFamily="34" charset="0"/>
                <a:cs typeface="Verdana" pitchFamily="34" charset="0"/>
              </a:rPr>
              <a:t>Fonctionnalité utilisateurs</a:t>
            </a:r>
            <a:br>
              <a:rPr lang="fr-FR" dirty="0"/>
            </a:br>
            <a:endParaRPr lang="fr-FR" dirty="0"/>
          </a:p>
        </p:txBody>
      </p:sp>
      <p:sp>
        <p:nvSpPr>
          <p:cNvPr id="5" name="Rectangle 4">
            <a:extLst>
              <a:ext uri="{FF2B5EF4-FFF2-40B4-BE49-F238E27FC236}">
                <a16:creationId xmlns:a16="http://schemas.microsoft.com/office/drawing/2014/main" id="{5DFBF60B-5A2A-4DCB-868B-3F5ABF259E3E}"/>
              </a:ext>
            </a:extLst>
          </p:cNvPr>
          <p:cNvSpPr/>
          <p:nvPr/>
        </p:nvSpPr>
        <p:spPr>
          <a:xfrm>
            <a:off x="304800" y="1219200"/>
            <a:ext cx="845820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Arial" panose="020B0604020202020204" pitchFamily="34" charset="0"/>
              <a:buChar char="•"/>
            </a:pPr>
            <a:r>
              <a:rPr lang="fr-CI" dirty="0"/>
              <a:t>Faire un achat de produit ou de service en ligne</a:t>
            </a:r>
            <a:endParaRPr lang="fr-FR" dirty="0"/>
          </a:p>
          <a:p>
            <a:pPr marL="285750" lvl="0" indent="-285750">
              <a:buFont typeface="Arial" panose="020B0604020202020204" pitchFamily="34" charset="0"/>
              <a:buChar char="•"/>
            </a:pPr>
            <a:r>
              <a:rPr lang="fr-FR" dirty="0"/>
              <a:t>Faire une recherche assistée sur les services ou les produits</a:t>
            </a:r>
          </a:p>
          <a:p>
            <a:pPr marL="285750" lvl="0" indent="-285750">
              <a:buFont typeface="Arial" panose="020B0604020202020204" pitchFamily="34" charset="0"/>
              <a:buChar char="•"/>
            </a:pPr>
            <a:r>
              <a:rPr lang="fr-FR" dirty="0"/>
              <a:t>Diriger un utilisateur vers un but</a:t>
            </a:r>
          </a:p>
          <a:p>
            <a:pPr marL="285750" lvl="0" indent="-285750">
              <a:buFont typeface="Arial" panose="020B0604020202020204" pitchFamily="34" charset="0"/>
              <a:buChar char="•"/>
            </a:pPr>
            <a:r>
              <a:rPr lang="fr-FR" dirty="0"/>
              <a:t>Rationnaliser et optimiser les services numériques de l’entreprise</a:t>
            </a:r>
          </a:p>
          <a:p>
            <a:pPr marL="285750" lvl="0" indent="-285750">
              <a:buFont typeface="Arial" panose="020B0604020202020204" pitchFamily="34" charset="0"/>
              <a:buChar char="•"/>
            </a:pPr>
            <a:r>
              <a:rPr lang="fr-FR" dirty="0"/>
              <a:t>Faire une diffusion automatique des informations sur les services, les produits ou autres</a:t>
            </a:r>
          </a:p>
          <a:p>
            <a:pPr marL="285750" lvl="0" indent="-285750">
              <a:buFont typeface="Arial" panose="020B0604020202020204" pitchFamily="34" charset="0"/>
              <a:buChar char="•"/>
            </a:pPr>
            <a:r>
              <a:rPr lang="fr-FR" dirty="0"/>
              <a:t>Fournir des conseils appropriés sur un service ou un produit (conseiller de vente)</a:t>
            </a:r>
          </a:p>
          <a:p>
            <a:pPr marL="285750" lvl="0" indent="-285750">
              <a:buFont typeface="Arial" panose="020B0604020202020204" pitchFamily="34" charset="0"/>
              <a:buChar char="•"/>
            </a:pPr>
            <a:r>
              <a:rPr lang="fr-FR" dirty="0"/>
              <a:t>Fournir des aides pour l’utilisation d’un service ou d’un produit</a:t>
            </a:r>
          </a:p>
          <a:p>
            <a:pPr marL="285750" lvl="0" indent="-285750">
              <a:buFont typeface="Arial" panose="020B0604020202020204" pitchFamily="34" charset="0"/>
              <a:buChar char="•"/>
            </a:pPr>
            <a:r>
              <a:rPr lang="fr-FR" dirty="0"/>
              <a:t>Faire une comparaison de produits, d’offres ou de services </a:t>
            </a:r>
          </a:p>
          <a:p>
            <a:pPr marL="285750" lvl="0" indent="-285750">
              <a:buFont typeface="Arial" panose="020B0604020202020204" pitchFamily="34" charset="0"/>
              <a:buChar char="•"/>
            </a:pPr>
            <a:r>
              <a:rPr lang="fr-FR" dirty="0"/>
              <a:t>Faire une suggestion ou recommandation à l’utilisateur </a:t>
            </a:r>
          </a:p>
          <a:p>
            <a:pPr marL="285750" lvl="0" indent="-285750">
              <a:buFont typeface="Arial" panose="020B0604020202020204" pitchFamily="34" charset="0"/>
              <a:buChar char="•"/>
            </a:pPr>
            <a:r>
              <a:rPr lang="fr-FR" dirty="0"/>
              <a:t>Faire des réclamations</a:t>
            </a:r>
          </a:p>
          <a:p>
            <a:pPr marL="285750" lvl="0" indent="-285750">
              <a:buFont typeface="Arial" panose="020B0604020202020204" pitchFamily="34" charset="0"/>
              <a:buChar char="•"/>
            </a:pPr>
            <a:r>
              <a:rPr lang="fr-FR" dirty="0"/>
              <a:t>Faire de la publicité</a:t>
            </a:r>
          </a:p>
          <a:p>
            <a:pPr marL="285750" lvl="0" indent="-285750">
              <a:buFont typeface="Arial" panose="020B0604020202020204" pitchFamily="34" charset="0"/>
              <a:buChar char="•"/>
            </a:pPr>
            <a:r>
              <a:rPr lang="fr-FR" dirty="0"/>
              <a:t>Afficher la liste des services de l’entreprise</a:t>
            </a:r>
          </a:p>
          <a:p>
            <a:pPr marL="285750" lvl="0" indent="-285750">
              <a:buFont typeface="Arial" panose="020B0604020202020204" pitchFamily="34" charset="0"/>
              <a:buChar char="•"/>
            </a:pPr>
            <a:r>
              <a:rPr lang="fr-FR" dirty="0"/>
              <a:t>Recueillir des feedbacks auprès des utilisateurs</a:t>
            </a:r>
          </a:p>
          <a:p>
            <a:pPr marL="285750" lvl="0" indent="-285750">
              <a:buFont typeface="Arial" panose="020B0604020202020204" pitchFamily="34" charset="0"/>
              <a:buChar char="•"/>
            </a:pPr>
            <a:r>
              <a:rPr lang="fr-FR" dirty="0"/>
              <a:t>Gérer un compte</a:t>
            </a:r>
          </a:p>
          <a:p>
            <a:pPr marL="285750" lvl="0" indent="-285750">
              <a:buFont typeface="Arial" panose="020B0604020202020204" pitchFamily="34" charset="0"/>
              <a:buChar char="•"/>
            </a:pPr>
            <a:r>
              <a:rPr lang="fr-FR" dirty="0"/>
              <a:t>Fournir des informations sur l’entreprise et son fonctionnement </a:t>
            </a:r>
          </a:p>
          <a:p>
            <a:pPr algn="ctr"/>
            <a:endParaRPr lang="fr-FR" dirty="0"/>
          </a:p>
        </p:txBody>
      </p:sp>
      <p:grpSp>
        <p:nvGrpSpPr>
          <p:cNvPr id="4" name="Groupe 3">
            <a:extLst>
              <a:ext uri="{FF2B5EF4-FFF2-40B4-BE49-F238E27FC236}">
                <a16:creationId xmlns:a16="http://schemas.microsoft.com/office/drawing/2014/main" id="{22E42E09-9C66-4E37-B74B-215A8532E945}"/>
              </a:ext>
            </a:extLst>
          </p:cNvPr>
          <p:cNvGrpSpPr/>
          <p:nvPr/>
        </p:nvGrpSpPr>
        <p:grpSpPr>
          <a:xfrm>
            <a:off x="7620000" y="6324600"/>
            <a:ext cx="1447800" cy="457200"/>
            <a:chOff x="7620000" y="6324600"/>
            <a:chExt cx="1447800" cy="457200"/>
          </a:xfrm>
        </p:grpSpPr>
        <p:sp>
          <p:nvSpPr>
            <p:cNvPr id="6" name="ZoneTexte 5">
              <a:extLst>
                <a:ext uri="{FF2B5EF4-FFF2-40B4-BE49-F238E27FC236}">
                  <a16:creationId xmlns:a16="http://schemas.microsoft.com/office/drawing/2014/main" id="{6BFFF158-95C9-41A7-A33E-F4E208DFFE5C}"/>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7" name="Image 6">
              <a:extLst>
                <a:ext uri="{FF2B5EF4-FFF2-40B4-BE49-F238E27FC236}">
                  <a16:creationId xmlns:a16="http://schemas.microsoft.com/office/drawing/2014/main" id="{7B9AAB2F-06FA-409F-BED2-C7B17314E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75787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E6BB9-79BC-42BA-AF00-F711D3A3AFA0}"/>
              </a:ext>
            </a:extLst>
          </p:cNvPr>
          <p:cNvSpPr>
            <a:spLocks noGrp="1"/>
          </p:cNvSpPr>
          <p:nvPr>
            <p:ph type="title"/>
          </p:nvPr>
        </p:nvSpPr>
        <p:spPr>
          <a:xfrm>
            <a:off x="1562100" y="273050"/>
            <a:ext cx="5600700" cy="1022350"/>
          </a:xfrm>
        </p:spPr>
        <p:txBody>
          <a:bodyPr>
            <a:normAutofit fontScale="90000"/>
          </a:bodyPr>
          <a:lstStyle/>
          <a:p>
            <a:r>
              <a:rPr lang="fr-FR" sz="2800" dirty="0">
                <a:solidFill>
                  <a:schemeClr val="accent6">
                    <a:lumMod val="75000"/>
                  </a:schemeClr>
                </a:solidFill>
                <a:latin typeface="Verdana" pitchFamily="34" charset="0"/>
                <a:ea typeface="Verdana" pitchFamily="34" charset="0"/>
                <a:cs typeface="Verdana" pitchFamily="34" charset="0"/>
              </a:rPr>
              <a:t>Fonctionnalités développeurs</a:t>
            </a:r>
            <a:br>
              <a:rPr lang="fr-FR" dirty="0"/>
            </a:br>
            <a:endParaRPr lang="fr-FR" dirty="0"/>
          </a:p>
        </p:txBody>
      </p:sp>
      <p:sp>
        <p:nvSpPr>
          <p:cNvPr id="5" name="Rectangle 4">
            <a:extLst>
              <a:ext uri="{FF2B5EF4-FFF2-40B4-BE49-F238E27FC236}">
                <a16:creationId xmlns:a16="http://schemas.microsoft.com/office/drawing/2014/main" id="{E2738289-D444-4A60-BCEA-E66004EE3E61}"/>
              </a:ext>
            </a:extLst>
          </p:cNvPr>
          <p:cNvSpPr/>
          <p:nvPr/>
        </p:nvSpPr>
        <p:spPr>
          <a:xfrm>
            <a:off x="457200" y="1447800"/>
            <a:ext cx="8305800" cy="2438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Arial" panose="020B0604020202020204" pitchFamily="34" charset="0"/>
              <a:buChar char="•"/>
            </a:pPr>
            <a:r>
              <a:rPr lang="fr-FR" sz="2000" dirty="0"/>
              <a:t>Produire de la Statistique (B.I)</a:t>
            </a:r>
          </a:p>
          <a:p>
            <a:pPr marL="285750" lvl="0" indent="-285750">
              <a:buFont typeface="Arial" panose="020B0604020202020204" pitchFamily="34" charset="0"/>
              <a:buChar char="•"/>
            </a:pPr>
            <a:r>
              <a:rPr lang="fr-FR" sz="2000" dirty="0"/>
              <a:t>Faire du profiling</a:t>
            </a:r>
          </a:p>
          <a:p>
            <a:pPr marL="285750" lvl="0" indent="-285750">
              <a:buFont typeface="Arial" panose="020B0604020202020204" pitchFamily="34" charset="0"/>
              <a:buChar char="•"/>
            </a:pPr>
            <a:r>
              <a:rPr lang="fr-FR" sz="2000" dirty="0"/>
              <a:t>Géolocaliser un client et l’entreprise</a:t>
            </a:r>
          </a:p>
          <a:p>
            <a:pPr marL="285750" lvl="0" indent="-285750">
              <a:buFont typeface="Arial" panose="020B0604020202020204" pitchFamily="34" charset="0"/>
              <a:buChar char="•"/>
            </a:pPr>
            <a:r>
              <a:rPr lang="fr-FR" sz="2000" dirty="0"/>
              <a:t>Matcher les informations en fonction des données utilisateur</a:t>
            </a:r>
          </a:p>
          <a:p>
            <a:pPr marL="285750" lvl="0" indent="-285750">
              <a:buFont typeface="Arial" panose="020B0604020202020204" pitchFamily="34" charset="0"/>
              <a:buChar char="•"/>
            </a:pPr>
            <a:r>
              <a:rPr lang="fr-FR" sz="2000" dirty="0"/>
              <a:t>Gérer l’intelligence du chatbot</a:t>
            </a:r>
          </a:p>
          <a:p>
            <a:pPr marL="285750" lvl="0" indent="-285750">
              <a:buFont typeface="Arial" panose="020B0604020202020204" pitchFamily="34" charset="0"/>
              <a:buChar char="•"/>
            </a:pPr>
            <a:r>
              <a:rPr lang="fr-FR" sz="2000" dirty="0"/>
              <a:t>Créer un compte administrateur</a:t>
            </a:r>
          </a:p>
          <a:p>
            <a:pPr marL="285750" indent="-285750" algn="ctr">
              <a:buFont typeface="Arial" panose="020B0604020202020204" pitchFamily="34" charset="0"/>
              <a:buChar char="•"/>
            </a:pPr>
            <a:endParaRPr lang="fr-FR" sz="2000" dirty="0"/>
          </a:p>
        </p:txBody>
      </p:sp>
      <p:grpSp>
        <p:nvGrpSpPr>
          <p:cNvPr id="4" name="Groupe 3">
            <a:extLst>
              <a:ext uri="{FF2B5EF4-FFF2-40B4-BE49-F238E27FC236}">
                <a16:creationId xmlns:a16="http://schemas.microsoft.com/office/drawing/2014/main" id="{296FB429-4D08-43A6-97D2-2569C1602627}"/>
              </a:ext>
            </a:extLst>
          </p:cNvPr>
          <p:cNvGrpSpPr/>
          <p:nvPr/>
        </p:nvGrpSpPr>
        <p:grpSpPr>
          <a:xfrm>
            <a:off x="7620000" y="6324600"/>
            <a:ext cx="1447800" cy="457200"/>
            <a:chOff x="7620000" y="6324600"/>
            <a:chExt cx="1447800" cy="457200"/>
          </a:xfrm>
        </p:grpSpPr>
        <p:sp>
          <p:nvSpPr>
            <p:cNvPr id="6" name="ZoneTexte 5">
              <a:extLst>
                <a:ext uri="{FF2B5EF4-FFF2-40B4-BE49-F238E27FC236}">
                  <a16:creationId xmlns:a16="http://schemas.microsoft.com/office/drawing/2014/main" id="{152EF7CD-5BA1-4C8A-B640-B6393EF91867}"/>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7" name="Image 6">
              <a:extLst>
                <a:ext uri="{FF2B5EF4-FFF2-40B4-BE49-F238E27FC236}">
                  <a16:creationId xmlns:a16="http://schemas.microsoft.com/office/drawing/2014/main" id="{8991386E-53F6-4146-AEA2-77A1D696B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231550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D2E1E9-92C9-4CDE-9942-C0BFD641DB6F}"/>
              </a:ext>
            </a:extLst>
          </p:cNvPr>
          <p:cNvSpPr/>
          <p:nvPr/>
        </p:nvSpPr>
        <p:spPr>
          <a:xfrm>
            <a:off x="533400" y="1139780"/>
            <a:ext cx="8077200" cy="42704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a:p>
            <a:pPr algn="ctr"/>
            <a:endParaRPr lang="fr-FR" dirty="0"/>
          </a:p>
          <a:p>
            <a:pPr algn="ctr"/>
            <a:endParaRPr lang="fr-FR" dirty="0"/>
          </a:p>
          <a:p>
            <a:r>
              <a:rPr lang="fr-FR" sz="2000" b="1" dirty="0">
                <a:solidFill>
                  <a:schemeClr val="accent6">
                    <a:lumMod val="75000"/>
                  </a:schemeClr>
                </a:solidFill>
                <a:latin typeface="Verdana" pitchFamily="34" charset="0"/>
                <a:ea typeface="Verdana" pitchFamily="34" charset="0"/>
                <a:cs typeface="Verdana" pitchFamily="34" charset="0"/>
              </a:rPr>
              <a:t>Must : Fonctionnalités principales</a:t>
            </a:r>
          </a:p>
          <a:p>
            <a:endParaRPr lang="fr-FR" sz="2000" b="1" dirty="0">
              <a:solidFill>
                <a:schemeClr val="accent6">
                  <a:lumMod val="75000"/>
                </a:schemeClr>
              </a:solidFill>
              <a:latin typeface="Verdana" pitchFamily="34" charset="0"/>
              <a:ea typeface="Verdana" pitchFamily="34" charset="0"/>
              <a:cs typeface="Verdana" pitchFamily="34" charset="0"/>
            </a:endParaRPr>
          </a:p>
          <a:p>
            <a:pPr marL="285750" lvl="0" indent="-285750">
              <a:buFont typeface="Arial" panose="020B0604020202020204" pitchFamily="34" charset="0"/>
              <a:buChar char="•"/>
            </a:pPr>
            <a:r>
              <a:rPr lang="fr-FR" dirty="0"/>
              <a:t>Diriger un utilisateur vers un but</a:t>
            </a:r>
          </a:p>
          <a:p>
            <a:pPr marL="285750" lvl="0" indent="-285750">
              <a:buFont typeface="Arial" panose="020B0604020202020204" pitchFamily="34" charset="0"/>
              <a:buChar char="•"/>
            </a:pPr>
            <a:r>
              <a:rPr lang="fr-FR" dirty="0"/>
              <a:t>Rationnaliser et optimiser les services numériques de l’entreprise</a:t>
            </a:r>
          </a:p>
          <a:p>
            <a:pPr marL="285750" lvl="0" indent="-285750">
              <a:buFont typeface="Arial" panose="020B0604020202020204" pitchFamily="34" charset="0"/>
              <a:buChar char="•"/>
            </a:pPr>
            <a:r>
              <a:rPr lang="fr-FR" dirty="0"/>
              <a:t>Fournir des conseils appropriés sur un service ou un produit (conseiller de vente)</a:t>
            </a:r>
          </a:p>
          <a:p>
            <a:pPr marL="285750" lvl="0" indent="-285750">
              <a:buFont typeface="Arial" panose="020B0604020202020204" pitchFamily="34" charset="0"/>
              <a:buChar char="•"/>
            </a:pPr>
            <a:r>
              <a:rPr lang="fr-FR" dirty="0"/>
              <a:t>Fournir des aides pour l’utilisation d’un service ou d’un produit</a:t>
            </a:r>
          </a:p>
          <a:p>
            <a:pPr marL="285750" lvl="0" indent="-285750">
              <a:buFont typeface="Arial" panose="020B0604020202020204" pitchFamily="34" charset="0"/>
              <a:buChar char="•"/>
            </a:pPr>
            <a:r>
              <a:rPr lang="fr-FR" dirty="0"/>
              <a:t>Faire une suggestion ou recommandation à l’utilisateur </a:t>
            </a:r>
          </a:p>
          <a:p>
            <a:pPr marL="285750" lvl="0" indent="-285750">
              <a:buFont typeface="Arial" panose="020B0604020202020204" pitchFamily="34" charset="0"/>
              <a:buChar char="•"/>
            </a:pPr>
            <a:r>
              <a:rPr lang="fr-FR" dirty="0"/>
              <a:t>Afficher la liste des services de l’entreprise</a:t>
            </a:r>
          </a:p>
          <a:p>
            <a:pPr marL="285750" lvl="0" indent="-285750">
              <a:buFont typeface="Arial" panose="020B0604020202020204" pitchFamily="34" charset="0"/>
              <a:buChar char="•"/>
            </a:pPr>
            <a:r>
              <a:rPr lang="fr-FR" dirty="0"/>
              <a:t>Recueillir des feedbacks auprès des utilisateurs</a:t>
            </a:r>
          </a:p>
          <a:p>
            <a:pPr marL="285750" lvl="0" indent="-285750">
              <a:buFont typeface="Arial" panose="020B0604020202020204" pitchFamily="34" charset="0"/>
              <a:buChar char="•"/>
            </a:pPr>
            <a:r>
              <a:rPr lang="fr-FR" dirty="0"/>
              <a:t>Fournir des informations sur l’entreprise et son fonctionnement </a:t>
            </a:r>
          </a:p>
          <a:p>
            <a:pPr algn="ctr"/>
            <a:endParaRPr lang="fr-FR" dirty="0"/>
          </a:p>
          <a:p>
            <a:pPr algn="ctr"/>
            <a:endParaRPr lang="fr-FR" dirty="0"/>
          </a:p>
        </p:txBody>
      </p:sp>
      <p:sp>
        <p:nvSpPr>
          <p:cNvPr id="8" name="Rectangle 7">
            <a:extLst>
              <a:ext uri="{FF2B5EF4-FFF2-40B4-BE49-F238E27FC236}">
                <a16:creationId xmlns:a16="http://schemas.microsoft.com/office/drawing/2014/main" id="{07764F85-5937-4B5B-9D3D-F40430322578}"/>
              </a:ext>
            </a:extLst>
          </p:cNvPr>
          <p:cNvSpPr/>
          <p:nvPr/>
        </p:nvSpPr>
        <p:spPr>
          <a:xfrm>
            <a:off x="457200" y="381000"/>
            <a:ext cx="8229600" cy="7587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solidFill>
                  <a:schemeClr val="accent6">
                    <a:lumMod val="75000"/>
                  </a:schemeClr>
                </a:solidFill>
                <a:latin typeface="Verdana" pitchFamily="34" charset="0"/>
                <a:ea typeface="Verdana" pitchFamily="34" charset="0"/>
                <a:cs typeface="Verdana" pitchFamily="34" charset="0"/>
              </a:rPr>
              <a:t>Classement des fonctionnalités utilisateurs par ordre de priorité</a:t>
            </a:r>
          </a:p>
          <a:p>
            <a:pPr algn="ctr"/>
            <a:endParaRPr lang="fr-FR" sz="2000" dirty="0"/>
          </a:p>
        </p:txBody>
      </p:sp>
      <p:grpSp>
        <p:nvGrpSpPr>
          <p:cNvPr id="4" name="Groupe 3">
            <a:extLst>
              <a:ext uri="{FF2B5EF4-FFF2-40B4-BE49-F238E27FC236}">
                <a16:creationId xmlns:a16="http://schemas.microsoft.com/office/drawing/2014/main" id="{9822350B-4971-4DD9-961A-E1DD396C26CB}"/>
              </a:ext>
            </a:extLst>
          </p:cNvPr>
          <p:cNvGrpSpPr/>
          <p:nvPr/>
        </p:nvGrpSpPr>
        <p:grpSpPr>
          <a:xfrm>
            <a:off x="7620000" y="6324600"/>
            <a:ext cx="1447800" cy="457200"/>
            <a:chOff x="7620000" y="6324600"/>
            <a:chExt cx="1447800" cy="457200"/>
          </a:xfrm>
        </p:grpSpPr>
        <p:sp>
          <p:nvSpPr>
            <p:cNvPr id="5" name="ZoneTexte 4">
              <a:extLst>
                <a:ext uri="{FF2B5EF4-FFF2-40B4-BE49-F238E27FC236}">
                  <a16:creationId xmlns:a16="http://schemas.microsoft.com/office/drawing/2014/main" id="{CC07A725-FCFB-41A6-9082-2EB66FDF9C65}"/>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69E18659-5EE4-4381-9473-B46AE9B85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208131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258C9-3EA7-4FCC-ABFD-AEF4C7BAA4C7}"/>
              </a:ext>
            </a:extLst>
          </p:cNvPr>
          <p:cNvSpPr/>
          <p:nvPr/>
        </p:nvSpPr>
        <p:spPr>
          <a:xfrm>
            <a:off x="609600" y="3429000"/>
            <a:ext cx="8001000" cy="2971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spcBef>
                <a:spcPct val="0"/>
              </a:spcBef>
            </a:pPr>
            <a:r>
              <a:rPr lang="fr-FR" sz="2000" b="1" dirty="0">
                <a:solidFill>
                  <a:schemeClr val="accent6">
                    <a:lumMod val="75000"/>
                  </a:schemeClr>
                </a:solidFill>
                <a:latin typeface="Verdana" pitchFamily="34" charset="0"/>
                <a:ea typeface="Verdana" pitchFamily="34" charset="0"/>
                <a:cs typeface="Verdana" pitchFamily="34" charset="0"/>
              </a:rPr>
              <a:t>Could : Fonctionnalité facultatives</a:t>
            </a:r>
          </a:p>
          <a:p>
            <a:pPr>
              <a:spcBef>
                <a:spcPct val="0"/>
              </a:spcBef>
            </a:pPr>
            <a:endParaRPr lang="fr-FR" sz="2000" b="1" dirty="0">
              <a:solidFill>
                <a:schemeClr val="accent6">
                  <a:lumMod val="75000"/>
                </a:schemeClr>
              </a:solidFill>
              <a:latin typeface="Verdana" pitchFamily="34" charset="0"/>
              <a:ea typeface="Verdana" pitchFamily="34" charset="0"/>
              <a:cs typeface="Verdana" pitchFamily="34" charset="0"/>
            </a:endParaRPr>
          </a:p>
          <a:p>
            <a:pPr marL="285750" lvl="0" indent="-285750">
              <a:buFont typeface="Arial" panose="020B0604020202020204" pitchFamily="34" charset="0"/>
              <a:buChar char="•"/>
            </a:pPr>
            <a:r>
              <a:rPr lang="fr-FR" sz="2000" dirty="0"/>
              <a:t>Gérer un compte</a:t>
            </a:r>
          </a:p>
          <a:p>
            <a:pPr marL="285750" lvl="0" indent="-285750">
              <a:buFont typeface="Arial" panose="020B0604020202020204" pitchFamily="34" charset="0"/>
              <a:buChar char="•"/>
            </a:pPr>
            <a:r>
              <a:rPr lang="fr-FR" sz="2000" dirty="0"/>
              <a:t>Faire une comparaison de produits, d’offres ou de services </a:t>
            </a:r>
          </a:p>
          <a:p>
            <a:endParaRPr lang="fr-FR" dirty="0"/>
          </a:p>
        </p:txBody>
      </p:sp>
      <p:sp>
        <p:nvSpPr>
          <p:cNvPr id="3" name="Rectangle 2">
            <a:extLst>
              <a:ext uri="{FF2B5EF4-FFF2-40B4-BE49-F238E27FC236}">
                <a16:creationId xmlns:a16="http://schemas.microsoft.com/office/drawing/2014/main" id="{EAC25293-99C9-42C4-A8E4-AEC7DE47EEF3}"/>
              </a:ext>
            </a:extLst>
          </p:cNvPr>
          <p:cNvSpPr/>
          <p:nvPr/>
        </p:nvSpPr>
        <p:spPr>
          <a:xfrm>
            <a:off x="459258" y="1752600"/>
            <a:ext cx="8151341" cy="19163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CI" sz="2000" dirty="0"/>
              <a:t>Faire un achat de produit ou de service en ligne</a:t>
            </a:r>
          </a:p>
          <a:p>
            <a:pPr marL="285750" indent="-285750">
              <a:buFont typeface="Arial" panose="020B0604020202020204" pitchFamily="34" charset="0"/>
              <a:buChar char="•"/>
            </a:pPr>
            <a:r>
              <a:rPr lang="fr-FR" sz="2000" dirty="0"/>
              <a:t>Faire une recherche assistée sur les services ou les produits</a:t>
            </a:r>
          </a:p>
          <a:p>
            <a:pPr marL="285750" indent="-285750">
              <a:buFont typeface="Arial" panose="020B0604020202020204" pitchFamily="34" charset="0"/>
              <a:buChar char="•"/>
            </a:pPr>
            <a:r>
              <a:rPr lang="fr-FR" sz="2000" dirty="0"/>
              <a:t>Faire une diffusion automatique des informations sur les services, les produits ou autres</a:t>
            </a:r>
          </a:p>
          <a:p>
            <a:pPr marL="285750" indent="-285750">
              <a:buFont typeface="Arial" panose="020B0604020202020204" pitchFamily="34" charset="0"/>
              <a:buChar char="•"/>
            </a:pPr>
            <a:r>
              <a:rPr lang="fr-FR" sz="2000" dirty="0"/>
              <a:t>Faire des réclamations</a:t>
            </a:r>
          </a:p>
          <a:p>
            <a:pPr marL="285750" indent="-285750">
              <a:buFont typeface="Arial" panose="020B0604020202020204" pitchFamily="34" charset="0"/>
              <a:buChar char="•"/>
            </a:pPr>
            <a:r>
              <a:rPr lang="fr-FR" sz="2000" dirty="0"/>
              <a:t>Faire de la publicité</a:t>
            </a:r>
          </a:p>
        </p:txBody>
      </p:sp>
      <p:sp>
        <p:nvSpPr>
          <p:cNvPr id="4" name="Titre 1">
            <a:extLst>
              <a:ext uri="{FF2B5EF4-FFF2-40B4-BE49-F238E27FC236}">
                <a16:creationId xmlns:a16="http://schemas.microsoft.com/office/drawing/2014/main" id="{20BD39CC-982B-4F9C-83C4-D509E0383341}"/>
              </a:ext>
            </a:extLst>
          </p:cNvPr>
          <p:cNvSpPr txBox="1">
            <a:spLocks/>
          </p:cNvSpPr>
          <p:nvPr/>
        </p:nvSpPr>
        <p:spPr>
          <a:xfrm>
            <a:off x="597242" y="914400"/>
            <a:ext cx="7708557" cy="533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00" b="1" dirty="0">
                <a:solidFill>
                  <a:schemeClr val="accent6">
                    <a:lumMod val="75000"/>
                  </a:schemeClr>
                </a:solidFill>
                <a:latin typeface="Verdana" pitchFamily="34" charset="0"/>
                <a:ea typeface="Verdana" pitchFamily="34" charset="0"/>
                <a:cs typeface="Verdana" pitchFamily="34" charset="0"/>
              </a:rPr>
              <a:t>Should : Fonctionnalités secondaires importantes</a:t>
            </a:r>
            <a:endParaRPr lang="fr-FR" sz="2000" b="1" dirty="0"/>
          </a:p>
        </p:txBody>
      </p:sp>
      <p:grpSp>
        <p:nvGrpSpPr>
          <p:cNvPr id="5" name="Groupe 4">
            <a:extLst>
              <a:ext uri="{FF2B5EF4-FFF2-40B4-BE49-F238E27FC236}">
                <a16:creationId xmlns:a16="http://schemas.microsoft.com/office/drawing/2014/main" id="{152FDAFB-A4FF-4BDF-8A3E-0294A634B329}"/>
              </a:ext>
            </a:extLst>
          </p:cNvPr>
          <p:cNvGrpSpPr/>
          <p:nvPr/>
        </p:nvGrpSpPr>
        <p:grpSpPr>
          <a:xfrm>
            <a:off x="7620000" y="6324600"/>
            <a:ext cx="1447800" cy="457200"/>
            <a:chOff x="7620000" y="6324600"/>
            <a:chExt cx="1447800" cy="457200"/>
          </a:xfrm>
        </p:grpSpPr>
        <p:sp>
          <p:nvSpPr>
            <p:cNvPr id="6" name="ZoneTexte 5">
              <a:extLst>
                <a:ext uri="{FF2B5EF4-FFF2-40B4-BE49-F238E27FC236}">
                  <a16:creationId xmlns:a16="http://schemas.microsoft.com/office/drawing/2014/main" id="{6A9AAA96-AC6E-4F1A-AF36-C4B22632A98B}"/>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7" name="Image 6">
              <a:extLst>
                <a:ext uri="{FF2B5EF4-FFF2-40B4-BE49-F238E27FC236}">
                  <a16:creationId xmlns:a16="http://schemas.microsoft.com/office/drawing/2014/main" id="{C03C1BF2-E75A-4709-B72F-121D5ABF6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196659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0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42F925-54AD-467E-96BA-4D771A42EF10}"/>
              </a:ext>
            </a:extLst>
          </p:cNvPr>
          <p:cNvSpPr/>
          <p:nvPr/>
        </p:nvSpPr>
        <p:spPr>
          <a:xfrm>
            <a:off x="2133600" y="1905000"/>
            <a:ext cx="5029200" cy="1981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6000" b="1" dirty="0">
                <a:solidFill>
                  <a:schemeClr val="tx1">
                    <a:lumMod val="85000"/>
                    <a:lumOff val="15000"/>
                  </a:schemeClr>
                </a:solidFill>
                <a:latin typeface="Verdana" pitchFamily="34" charset="0"/>
                <a:ea typeface="Verdana" pitchFamily="34" charset="0"/>
                <a:cs typeface="Verdana" pitchFamily="34" charset="0"/>
              </a:rPr>
              <a:t>Prototypes</a:t>
            </a:r>
          </a:p>
        </p:txBody>
      </p:sp>
      <p:grpSp>
        <p:nvGrpSpPr>
          <p:cNvPr id="3" name="Groupe 2">
            <a:extLst>
              <a:ext uri="{FF2B5EF4-FFF2-40B4-BE49-F238E27FC236}">
                <a16:creationId xmlns:a16="http://schemas.microsoft.com/office/drawing/2014/main" id="{CEE9C3C8-DB6B-4D9C-8AAC-021973180782}"/>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E4A0EAA8-7B35-4E94-8AEA-5B788F265463}"/>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5" name="Image 4">
              <a:extLst>
                <a:ext uri="{FF2B5EF4-FFF2-40B4-BE49-F238E27FC236}">
                  <a16:creationId xmlns:a16="http://schemas.microsoft.com/office/drawing/2014/main" id="{2092B391-84B8-4AF0-90BF-86D5FBC32B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251577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0C0F2-BE69-4CF4-BAD4-D4050A267947}"/>
              </a:ext>
            </a:extLst>
          </p:cNvPr>
          <p:cNvSpPr/>
          <p:nvPr/>
        </p:nvSpPr>
        <p:spPr>
          <a:xfrm>
            <a:off x="533400" y="304800"/>
            <a:ext cx="35052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spcBef>
                <a:spcPct val="0"/>
              </a:spcBef>
            </a:pPr>
            <a:r>
              <a:rPr lang="fr-FR" sz="2000" b="1" dirty="0">
                <a:solidFill>
                  <a:schemeClr val="accent6">
                    <a:lumMod val="75000"/>
                  </a:schemeClr>
                </a:solidFill>
                <a:latin typeface="Verdana" pitchFamily="34" charset="0"/>
                <a:ea typeface="Verdana" pitchFamily="34" charset="0"/>
                <a:cs typeface="Verdana" pitchFamily="34" charset="0"/>
              </a:rPr>
              <a:t>Assistants personnels</a:t>
            </a:r>
          </a:p>
          <a:p>
            <a:pPr>
              <a:spcBef>
                <a:spcPct val="0"/>
              </a:spcBef>
            </a:pPr>
            <a:endParaRPr lang="fr-FR" sz="2000" b="1" dirty="0">
              <a:solidFill>
                <a:schemeClr val="accent6">
                  <a:lumMod val="75000"/>
                </a:schemeClr>
              </a:solidFill>
              <a:latin typeface="Verdana" pitchFamily="34" charset="0"/>
              <a:ea typeface="Verdana" pitchFamily="34" charset="0"/>
              <a:cs typeface="Verdana" pitchFamily="34" charset="0"/>
            </a:endParaRPr>
          </a:p>
        </p:txBody>
      </p:sp>
      <p:pic>
        <p:nvPicPr>
          <p:cNvPr id="6" name="Image 5">
            <a:extLst>
              <a:ext uri="{FF2B5EF4-FFF2-40B4-BE49-F238E27FC236}">
                <a16:creationId xmlns:a16="http://schemas.microsoft.com/office/drawing/2014/main" id="{93902318-2245-4246-92D5-36457BEE03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90500" y="685799"/>
            <a:ext cx="8763000" cy="5742481"/>
          </a:xfrm>
          <a:prstGeom prst="rect">
            <a:avLst/>
          </a:prstGeom>
        </p:spPr>
      </p:pic>
    </p:spTree>
    <p:extLst>
      <p:ext uri="{BB962C8B-B14F-4D97-AF65-F5344CB8AC3E}">
        <p14:creationId xmlns:p14="http://schemas.microsoft.com/office/powerpoint/2010/main" val="150627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33AF74-3713-4AC8-8A15-F41AA66D11A3}"/>
              </a:ext>
            </a:extLst>
          </p:cNvPr>
          <p:cNvSpPr/>
          <p:nvPr/>
        </p:nvSpPr>
        <p:spPr>
          <a:xfrm>
            <a:off x="228600" y="762000"/>
            <a:ext cx="8686800" cy="5715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3D62C336-4D87-4DB5-A6C2-F239612E7803}"/>
              </a:ext>
            </a:extLst>
          </p:cNvPr>
          <p:cNvSpPr/>
          <p:nvPr/>
        </p:nvSpPr>
        <p:spPr>
          <a:xfrm>
            <a:off x="228600" y="152400"/>
            <a:ext cx="3657600" cy="533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solidFill>
                  <a:schemeClr val="accent6">
                    <a:lumMod val="75000"/>
                  </a:schemeClr>
                </a:solidFill>
                <a:latin typeface="Verdana" pitchFamily="34" charset="0"/>
                <a:ea typeface="Verdana" pitchFamily="34" charset="0"/>
                <a:cs typeface="Verdana" pitchFamily="34" charset="0"/>
              </a:rPr>
              <a:t>Service client</a:t>
            </a:r>
          </a:p>
        </p:txBody>
      </p:sp>
      <p:pic>
        <p:nvPicPr>
          <p:cNvPr id="5" name="Image 4">
            <a:extLst>
              <a:ext uri="{FF2B5EF4-FFF2-40B4-BE49-F238E27FC236}">
                <a16:creationId xmlns:a16="http://schemas.microsoft.com/office/drawing/2014/main" id="{804F0E44-2A05-48A3-A4CD-BDDFA9DF6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419" y="839419"/>
            <a:ext cx="2757781" cy="5408981"/>
          </a:xfrm>
          <a:prstGeom prst="rect">
            <a:avLst/>
          </a:prstGeom>
        </p:spPr>
      </p:pic>
      <p:pic>
        <p:nvPicPr>
          <p:cNvPr id="7" name="Image 6">
            <a:extLst>
              <a:ext uri="{FF2B5EF4-FFF2-40B4-BE49-F238E27FC236}">
                <a16:creationId xmlns:a16="http://schemas.microsoft.com/office/drawing/2014/main" id="{3728CC1C-88BD-437E-893A-C5E00C7BF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838200"/>
            <a:ext cx="2757781" cy="5408981"/>
          </a:xfrm>
          <a:prstGeom prst="rect">
            <a:avLst/>
          </a:prstGeom>
        </p:spPr>
      </p:pic>
      <p:pic>
        <p:nvPicPr>
          <p:cNvPr id="9" name="Image 8">
            <a:extLst>
              <a:ext uri="{FF2B5EF4-FFF2-40B4-BE49-F238E27FC236}">
                <a16:creationId xmlns:a16="http://schemas.microsoft.com/office/drawing/2014/main" id="{9765FCFF-94D8-4B56-ADA5-86F7FA1D0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10" y="838200"/>
            <a:ext cx="2497990" cy="5408981"/>
          </a:xfrm>
          <a:prstGeom prst="rect">
            <a:avLst/>
          </a:prstGeom>
        </p:spPr>
      </p:pic>
    </p:spTree>
    <p:extLst>
      <p:ext uri="{BB962C8B-B14F-4D97-AF65-F5344CB8AC3E}">
        <p14:creationId xmlns:p14="http://schemas.microsoft.com/office/powerpoint/2010/main" val="298859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326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70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24403-E83B-4A37-9F7C-BC5BB49B431A}"/>
              </a:ext>
            </a:extLst>
          </p:cNvPr>
          <p:cNvSpPr/>
          <p:nvPr/>
        </p:nvSpPr>
        <p:spPr>
          <a:xfrm>
            <a:off x="342900" y="609600"/>
            <a:ext cx="8458200" cy="5638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2000" b="1" dirty="0">
                <a:solidFill>
                  <a:schemeClr val="accent6">
                    <a:lumMod val="75000"/>
                  </a:schemeClr>
                </a:solidFill>
                <a:latin typeface="Verdana" pitchFamily="34" charset="0"/>
                <a:ea typeface="Verdana" pitchFamily="34" charset="0"/>
                <a:cs typeface="Verdana" pitchFamily="34" charset="0"/>
              </a:rPr>
              <a:t>Les chatbots générateurs de trafic : intégration, proximité, personnalisation (ex: </a:t>
            </a:r>
            <a:r>
              <a:rPr lang="fr-FR" sz="2000" b="1" i="1" dirty="0">
                <a:solidFill>
                  <a:schemeClr val="accent6">
                    <a:lumMod val="75000"/>
                  </a:schemeClr>
                </a:solidFill>
                <a:latin typeface="Verdana" pitchFamily="34" charset="0"/>
                <a:ea typeface="Verdana" pitchFamily="34" charset="0"/>
                <a:cs typeface="Verdana" pitchFamily="34" charset="0"/>
              </a:rPr>
              <a:t>le chatbot de CNN</a:t>
            </a:r>
            <a:r>
              <a:rPr lang="fr-FR" sz="2000" b="1" dirty="0">
                <a:solidFill>
                  <a:schemeClr val="accent6">
                    <a:lumMod val="75000"/>
                  </a:schemeClr>
                </a:solidFill>
                <a:latin typeface="Verdana" pitchFamily="34" charset="0"/>
                <a:ea typeface="Verdana" pitchFamily="34" charset="0"/>
                <a:cs typeface="Verdana" pitchFamily="34" charset="0"/>
              </a:rPr>
              <a:t>)</a:t>
            </a:r>
          </a:p>
          <a:p>
            <a:pPr algn="ctr"/>
            <a:endParaRPr lang="fr-FR" b="1" dirty="0"/>
          </a:p>
          <a:p>
            <a:r>
              <a:rPr lang="fr-FR" dirty="0"/>
              <a:t>Ils  s’articulent autour de 3 piliers :</a:t>
            </a:r>
          </a:p>
          <a:p>
            <a:endParaRPr lang="fr-FR" dirty="0"/>
          </a:p>
          <a:p>
            <a:pPr marL="285750" indent="-285750">
              <a:buFont typeface="Arial" panose="020B0604020202020204" pitchFamily="34" charset="0"/>
              <a:buChar char="•"/>
            </a:pPr>
            <a:r>
              <a:rPr lang="fr-FR" dirty="0"/>
              <a:t>S’intégrer dans les usages quotidiens des utilisateurs mobiles, au cœur de leur messagerie “sociale” (ex : Messenger).</a:t>
            </a:r>
          </a:p>
          <a:p>
            <a:pPr marL="285750" indent="-285750">
              <a:buFont typeface="Arial" panose="020B0604020202020204" pitchFamily="34" charset="0"/>
              <a:buChar char="•"/>
            </a:pPr>
            <a:r>
              <a:rPr lang="fr-FR" dirty="0"/>
              <a:t>Renforcer la proximité avec le lecteur par un simulacre de conversation.</a:t>
            </a:r>
          </a:p>
          <a:p>
            <a:pPr marL="285750" indent="-285750">
              <a:buFont typeface="Arial" panose="020B0604020202020204" pitchFamily="34" charset="0"/>
              <a:buChar char="•"/>
            </a:pPr>
            <a:r>
              <a:rPr lang="fr-FR" dirty="0"/>
              <a:t>Permettre de personnaliser l’expérience pour proposer du contenu pertinent.</a:t>
            </a:r>
          </a:p>
          <a:p>
            <a:pPr marL="285750" indent="-285750">
              <a:buFont typeface="Arial" panose="020B0604020202020204" pitchFamily="34" charset="0"/>
              <a:buChar char="•"/>
            </a:pPr>
            <a:endParaRPr lang="fr-FR" dirty="0"/>
          </a:p>
          <a:p>
            <a:endParaRPr lang="fr-FR" sz="2400" dirty="0"/>
          </a:p>
          <a:p>
            <a:r>
              <a:rPr lang="fr-FR" sz="2000" b="1" dirty="0">
                <a:solidFill>
                  <a:schemeClr val="accent6">
                    <a:lumMod val="75000"/>
                  </a:schemeClr>
                </a:solidFill>
                <a:latin typeface="Verdana" pitchFamily="34" charset="0"/>
                <a:ea typeface="Verdana" pitchFamily="34" charset="0"/>
                <a:cs typeface="Verdana" pitchFamily="34" charset="0"/>
              </a:rPr>
              <a:t>Les générateurs de leads : pour « exploiter le big data et proposer une offre ultra personnalisée »</a:t>
            </a:r>
          </a:p>
          <a:p>
            <a:pPr algn="ctr"/>
            <a:endParaRPr lang="fr-FR" sz="1600" b="1" dirty="0">
              <a:solidFill>
                <a:schemeClr val="accent6">
                  <a:lumMod val="75000"/>
                </a:schemeClr>
              </a:solidFill>
              <a:latin typeface="Verdana" pitchFamily="34" charset="0"/>
              <a:ea typeface="Verdana" pitchFamily="34" charset="0"/>
              <a:cs typeface="Verdana" pitchFamily="34" charset="0"/>
            </a:endParaRPr>
          </a:p>
          <a:p>
            <a:pPr algn="ctr"/>
            <a:endParaRPr lang="fr-FR" sz="1600" b="1" dirty="0">
              <a:solidFill>
                <a:schemeClr val="accent6">
                  <a:lumMod val="75000"/>
                </a:schemeClr>
              </a:solidFill>
              <a:latin typeface="Verdana" pitchFamily="34" charset="0"/>
              <a:ea typeface="Verdana" pitchFamily="34" charset="0"/>
              <a:cs typeface="Verdana" pitchFamily="34" charset="0"/>
            </a:endParaRPr>
          </a:p>
          <a:p>
            <a:r>
              <a:rPr lang="fr-FR" dirty="0"/>
              <a:t>Dans ce cas de figure, les bots servent à préparer l’achat de choses simples comme des billets d’avion ou de train etc.  Cependant sur certains produits et certaines offres comme l’abonnement.</a:t>
            </a:r>
            <a:endParaRPr lang="fr-FR" sz="1600" b="1" dirty="0">
              <a:solidFill>
                <a:schemeClr val="accent6">
                  <a:lumMod val="75000"/>
                </a:schemeClr>
              </a:solidFill>
              <a:latin typeface="Verdana" pitchFamily="34" charset="0"/>
              <a:ea typeface="Verdana" pitchFamily="34" charset="0"/>
              <a:cs typeface="Verdana" pitchFamily="34" charset="0"/>
            </a:endParaRPr>
          </a:p>
          <a:p>
            <a:endParaRPr lang="fr-FR" dirty="0"/>
          </a:p>
          <a:p>
            <a:endParaRPr lang="fr-FR" dirty="0"/>
          </a:p>
          <a:p>
            <a:pPr algn="ctr"/>
            <a:endParaRPr lang="fr-FR" dirty="0"/>
          </a:p>
        </p:txBody>
      </p:sp>
      <p:grpSp>
        <p:nvGrpSpPr>
          <p:cNvPr id="3" name="Groupe 2">
            <a:extLst>
              <a:ext uri="{FF2B5EF4-FFF2-40B4-BE49-F238E27FC236}">
                <a16:creationId xmlns:a16="http://schemas.microsoft.com/office/drawing/2014/main" id="{A53507F1-589C-45BF-811C-65107886F485}"/>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1C7D23E3-BF2E-477F-8CDC-18FE6D8EAD30}"/>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5" name="Image 4">
              <a:extLst>
                <a:ext uri="{FF2B5EF4-FFF2-40B4-BE49-F238E27FC236}">
                  <a16:creationId xmlns:a16="http://schemas.microsoft.com/office/drawing/2014/main" id="{D30DF4EE-DA0C-42B7-A45D-535DA36A9D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8521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2D470C-FA5F-4341-8C74-A605A2881DCE}"/>
              </a:ext>
            </a:extLst>
          </p:cNvPr>
          <p:cNvSpPr/>
          <p:nvPr/>
        </p:nvSpPr>
        <p:spPr>
          <a:xfrm>
            <a:off x="533400" y="419100"/>
            <a:ext cx="8077200" cy="6019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2400" b="1" dirty="0">
                <a:solidFill>
                  <a:schemeClr val="accent6">
                    <a:lumMod val="75000"/>
                  </a:schemeClr>
                </a:solidFill>
                <a:latin typeface="Verdana" pitchFamily="34" charset="0"/>
                <a:ea typeface="Verdana" pitchFamily="34" charset="0"/>
                <a:cs typeface="Verdana" pitchFamily="34" charset="0"/>
              </a:rPr>
              <a:t>Les bots dédiés au service client : économies et fluidification de l’accès aux services de support</a:t>
            </a:r>
          </a:p>
          <a:p>
            <a:endParaRPr lang="fr-FR" dirty="0"/>
          </a:p>
          <a:p>
            <a:r>
              <a:rPr lang="fr-FR" dirty="0"/>
              <a:t>Pour beaucoup de sociétés, le service client est un point crucial, compliqué, et onéreux.  La multiplicité des points de contact entre le physique (point de vente), le numérique (site web, réseaux sociaux) en passant par le mail et le téléphone représente un gros volume de cas à traiter, par des humains qui coûtent cher.</a:t>
            </a:r>
          </a:p>
          <a:p>
            <a:endParaRPr lang="fr-FR" dirty="0"/>
          </a:p>
          <a:p>
            <a:r>
              <a:rPr lang="fr-FR" b="1" dirty="0"/>
              <a:t>Exemple : </a:t>
            </a:r>
            <a:r>
              <a:rPr lang="fr-FR" dirty="0"/>
              <a:t>Dans le cas de </a:t>
            </a:r>
            <a:r>
              <a:rPr lang="fr-FR" i="1" dirty="0"/>
              <a:t>Direct Énergie</a:t>
            </a:r>
            <a:r>
              <a:rPr lang="fr-FR" dirty="0"/>
              <a:t>, </a:t>
            </a:r>
          </a:p>
          <a:p>
            <a:r>
              <a:rPr lang="fr-FR" dirty="0"/>
              <a:t>       </a:t>
            </a:r>
            <a:r>
              <a:rPr lang="fr-FR" b="1" dirty="0"/>
              <a:t>un premier chatbot </a:t>
            </a:r>
            <a:r>
              <a:rPr lang="fr-FR" dirty="0"/>
              <a:t>permet de récupérer des relevés de compteur, fournir une aide audio ou en image, mettre en relation le client et un téléconseiller (</a:t>
            </a:r>
            <a:r>
              <a:rPr lang="fr-FR" i="1" dirty="0"/>
              <a:t>sur Messenger ou au téléphone</a:t>
            </a:r>
            <a:r>
              <a:rPr lang="fr-FR" dirty="0"/>
              <a:t>), ou encore permettre au client de recommencer sa relève si il s’est trompé. Des « Master bots », chargés de rediriger les clients vers le bon bot en fonction de leur besoin, devraient quant à eux voir le jour durant l’année en cours. </a:t>
            </a:r>
          </a:p>
          <a:p>
            <a:r>
              <a:rPr lang="fr-FR" dirty="0"/>
              <a:t>       </a:t>
            </a:r>
            <a:r>
              <a:rPr lang="fr-FR" b="1" dirty="0"/>
              <a:t>Un second chatbot </a:t>
            </a:r>
            <a:r>
              <a:rPr lang="fr-FR" dirty="0"/>
              <a:t>est destiné à proposer un nouveau canal de suivi de souscription / activation de contrat directement via Messenger et non par mail. L’enjeu ? « S’adapter aux nouveaux usages de la population, qui privilégie de plus en plus les messageries instantanées à l’email dans leur vie de tous les jours.</a:t>
            </a:r>
          </a:p>
        </p:txBody>
      </p:sp>
      <p:grpSp>
        <p:nvGrpSpPr>
          <p:cNvPr id="3" name="Groupe 2">
            <a:extLst>
              <a:ext uri="{FF2B5EF4-FFF2-40B4-BE49-F238E27FC236}">
                <a16:creationId xmlns:a16="http://schemas.microsoft.com/office/drawing/2014/main" id="{886A6A5A-6056-47D9-92C2-E361B7971DD1}"/>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DA96FB3C-2515-451F-A591-FD60DEE8AAFD}"/>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5" name="Image 4">
              <a:extLst>
                <a:ext uri="{FF2B5EF4-FFF2-40B4-BE49-F238E27FC236}">
                  <a16:creationId xmlns:a16="http://schemas.microsoft.com/office/drawing/2014/main" id="{A3C1AD90-595D-40CE-B050-698D1F075F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94815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3CDEAB-C139-48EB-8B29-CAC8B67E7711}"/>
              </a:ext>
            </a:extLst>
          </p:cNvPr>
          <p:cNvSpPr/>
          <p:nvPr/>
        </p:nvSpPr>
        <p:spPr>
          <a:xfrm>
            <a:off x="457200" y="228600"/>
            <a:ext cx="8001000" cy="6324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solidFill>
                  <a:schemeClr val="accent6">
                    <a:lumMod val="75000"/>
                  </a:schemeClr>
                </a:solidFill>
                <a:latin typeface="Verdana" pitchFamily="34" charset="0"/>
                <a:ea typeface="Verdana" pitchFamily="34" charset="0"/>
                <a:cs typeface="Verdana" pitchFamily="34" charset="0"/>
              </a:rPr>
              <a:t>Les assistants personnels : « pour devancer vos besoins, prendre en main des choses qu’ils peuvent comprendre et les réaliser en autonomie »</a:t>
            </a:r>
          </a:p>
          <a:p>
            <a:pPr algn="ctr"/>
            <a:endParaRPr lang="fr-FR" b="1" dirty="0">
              <a:solidFill>
                <a:schemeClr val="accent6">
                  <a:lumMod val="75000"/>
                </a:schemeClr>
              </a:solidFill>
              <a:latin typeface="Verdana" pitchFamily="34" charset="0"/>
              <a:ea typeface="Verdana" pitchFamily="34" charset="0"/>
              <a:cs typeface="Verdana" pitchFamily="34" charset="0"/>
            </a:endParaRPr>
          </a:p>
          <a:p>
            <a:r>
              <a:rPr lang="fr-FR" dirty="0"/>
              <a:t>Disponibles tous les jours et à toute heure, les assistants de demain vont « prendre en charge des choses aussi variées que l’organisation de vos rendez-vous professionnels, le suivi de votre santé, ou vos PV de stationnement ».</a:t>
            </a:r>
          </a:p>
          <a:p>
            <a:endParaRPr lang="fr-FR" b="1" dirty="0">
              <a:solidFill>
                <a:schemeClr val="accent6">
                  <a:lumMod val="75000"/>
                </a:schemeClr>
              </a:solidFill>
              <a:latin typeface="Verdana" pitchFamily="34" charset="0"/>
              <a:ea typeface="Verdana" pitchFamily="34" charset="0"/>
              <a:cs typeface="Verdana" pitchFamily="34" charset="0"/>
            </a:endParaRPr>
          </a:p>
          <a:p>
            <a:r>
              <a:rPr lang="fr-FR" sz="2000" b="1" dirty="0"/>
              <a:t>Julie</a:t>
            </a:r>
            <a:r>
              <a:rPr lang="fr-FR" dirty="0"/>
              <a:t> fait un bon exemple, elle s’occupe de tous vos rendez-vous. En se basant sur votre agenda au moment où elle est sollicitée, le bot propose des créneaux aux partenaires ou clients à rencontrer puis échange avec eux (et vous) sur les plannings, avant de confirmer le rendez-vous quand tout le monde est d’accord. Julie peut également gérer plusieurs interlocuteurs et réagir efficacement en cas d’imprévus ou de changements de programme.</a:t>
            </a:r>
            <a:endParaRPr lang="fr-FR" b="1" dirty="0">
              <a:solidFill>
                <a:schemeClr val="accent6">
                  <a:lumMod val="75000"/>
                </a:schemeClr>
              </a:solidFill>
              <a:latin typeface="Verdana" pitchFamily="34" charset="0"/>
              <a:ea typeface="Verdana" pitchFamily="34" charset="0"/>
              <a:cs typeface="Verdana" pitchFamily="34" charset="0"/>
            </a:endParaRPr>
          </a:p>
          <a:p>
            <a:pPr algn="ctr"/>
            <a:endParaRPr lang="fr-FR" b="1" dirty="0">
              <a:solidFill>
                <a:schemeClr val="accent6">
                  <a:lumMod val="75000"/>
                </a:schemeClr>
              </a:solidFill>
              <a:latin typeface="Verdana" pitchFamily="34" charset="0"/>
              <a:ea typeface="Verdana" pitchFamily="34" charset="0"/>
              <a:cs typeface="Verdana" pitchFamily="34" charset="0"/>
            </a:endParaRPr>
          </a:p>
          <a:p>
            <a:pPr algn="ctr"/>
            <a:r>
              <a:rPr lang="fr-FR" b="1" dirty="0">
                <a:solidFill>
                  <a:schemeClr val="accent6">
                    <a:lumMod val="75000"/>
                  </a:schemeClr>
                </a:solidFill>
                <a:latin typeface="Verdana" pitchFamily="34" charset="0"/>
                <a:ea typeface="Verdana" pitchFamily="34" charset="0"/>
                <a:cs typeface="Verdana" pitchFamily="34" charset="0"/>
              </a:rPr>
              <a:t>Les chatbots créatifs : une démarche moins axée sur le business, avec l’image et la notoriété comme ROI</a:t>
            </a:r>
          </a:p>
          <a:p>
            <a:pPr algn="ctr"/>
            <a:endParaRPr lang="fr-FR" b="1" dirty="0">
              <a:solidFill>
                <a:schemeClr val="accent6">
                  <a:lumMod val="75000"/>
                </a:schemeClr>
              </a:solidFill>
              <a:latin typeface="Verdana" pitchFamily="34" charset="0"/>
              <a:ea typeface="Verdana" pitchFamily="34" charset="0"/>
              <a:cs typeface="Verdana" pitchFamily="34" charset="0"/>
            </a:endParaRPr>
          </a:p>
          <a:p>
            <a:pPr algn="ctr"/>
            <a:endParaRPr lang="fr-FR" b="1" dirty="0">
              <a:solidFill>
                <a:schemeClr val="accent6">
                  <a:lumMod val="75000"/>
                </a:schemeClr>
              </a:solidFill>
              <a:latin typeface="Verdana" pitchFamily="34" charset="0"/>
              <a:ea typeface="Verdana" pitchFamily="34" charset="0"/>
              <a:cs typeface="Verdana" pitchFamily="34" charset="0"/>
            </a:endParaRPr>
          </a:p>
          <a:p>
            <a:pPr algn="ctr"/>
            <a:endParaRPr lang="fr-FR" b="1" dirty="0">
              <a:solidFill>
                <a:schemeClr val="accent6">
                  <a:lumMod val="75000"/>
                </a:schemeClr>
              </a:solidFill>
              <a:latin typeface="Verdana" pitchFamily="34" charset="0"/>
              <a:ea typeface="Verdana" pitchFamily="34" charset="0"/>
              <a:cs typeface="Verdana" pitchFamily="34" charset="0"/>
            </a:endParaRPr>
          </a:p>
          <a:p>
            <a:pPr algn="ctr"/>
            <a:endParaRPr lang="fr-FR" dirty="0"/>
          </a:p>
        </p:txBody>
      </p:sp>
      <p:grpSp>
        <p:nvGrpSpPr>
          <p:cNvPr id="4" name="Groupe 3">
            <a:extLst>
              <a:ext uri="{FF2B5EF4-FFF2-40B4-BE49-F238E27FC236}">
                <a16:creationId xmlns:a16="http://schemas.microsoft.com/office/drawing/2014/main" id="{BC9DB731-62AE-4E98-AAB8-E92B62294275}"/>
              </a:ext>
            </a:extLst>
          </p:cNvPr>
          <p:cNvGrpSpPr/>
          <p:nvPr/>
        </p:nvGrpSpPr>
        <p:grpSpPr>
          <a:xfrm>
            <a:off x="7620000" y="6324600"/>
            <a:ext cx="1447800" cy="457200"/>
            <a:chOff x="7620000" y="6324600"/>
            <a:chExt cx="1447800" cy="457200"/>
          </a:xfrm>
        </p:grpSpPr>
        <p:sp>
          <p:nvSpPr>
            <p:cNvPr id="5" name="ZoneTexte 4">
              <a:extLst>
                <a:ext uri="{FF2B5EF4-FFF2-40B4-BE49-F238E27FC236}">
                  <a16:creationId xmlns:a16="http://schemas.microsoft.com/office/drawing/2014/main" id="{532D03FA-A609-4A31-BF23-FA97A207A66E}"/>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EE61A089-4903-422C-A2FB-EFBE1AAEBA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14133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5779C7-06F1-4EC6-B0EB-933711001A04}"/>
              </a:ext>
            </a:extLst>
          </p:cNvPr>
          <p:cNvSpPr/>
          <p:nvPr/>
        </p:nvSpPr>
        <p:spPr>
          <a:xfrm>
            <a:off x="1181100" y="381000"/>
            <a:ext cx="6781800" cy="838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500" b="1" dirty="0">
                <a:solidFill>
                  <a:schemeClr val="tx1">
                    <a:lumMod val="85000"/>
                    <a:lumOff val="15000"/>
                  </a:schemeClr>
                </a:solidFill>
                <a:latin typeface="Verdana" pitchFamily="34" charset="0"/>
                <a:ea typeface="Verdana" pitchFamily="34" charset="0"/>
                <a:cs typeface="Verdana" pitchFamily="34" charset="0"/>
              </a:rPr>
              <a:t>CIBLE CLIENT</a:t>
            </a:r>
          </a:p>
        </p:txBody>
      </p:sp>
      <p:sp>
        <p:nvSpPr>
          <p:cNvPr id="3" name="Rectangle 2">
            <a:extLst>
              <a:ext uri="{FF2B5EF4-FFF2-40B4-BE49-F238E27FC236}">
                <a16:creationId xmlns:a16="http://schemas.microsoft.com/office/drawing/2014/main" id="{A1ED777D-2061-4C0C-8A17-AF2B5E8DB862}"/>
              </a:ext>
            </a:extLst>
          </p:cNvPr>
          <p:cNvSpPr/>
          <p:nvPr/>
        </p:nvSpPr>
        <p:spPr>
          <a:xfrm>
            <a:off x="1981200" y="2057400"/>
            <a:ext cx="5486400" cy="2895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a:t>Hommes </a:t>
            </a:r>
          </a:p>
          <a:p>
            <a:pPr marL="285750" indent="-285750">
              <a:buFont typeface="Arial" panose="020B0604020202020204" pitchFamily="34" charset="0"/>
              <a:buChar char="•"/>
            </a:pPr>
            <a:r>
              <a:rPr lang="fr-FR" dirty="0"/>
              <a:t>Femmes</a:t>
            </a:r>
          </a:p>
          <a:p>
            <a:pPr marL="285750" indent="-285750">
              <a:buFont typeface="Arial" panose="020B0604020202020204" pitchFamily="34" charset="0"/>
              <a:buChar char="•"/>
            </a:pPr>
            <a:r>
              <a:rPr lang="fr-FR" dirty="0"/>
              <a:t>Quelque soit l’âge et le métier exercé</a:t>
            </a:r>
          </a:p>
        </p:txBody>
      </p:sp>
      <p:grpSp>
        <p:nvGrpSpPr>
          <p:cNvPr id="4" name="Groupe 3">
            <a:extLst>
              <a:ext uri="{FF2B5EF4-FFF2-40B4-BE49-F238E27FC236}">
                <a16:creationId xmlns:a16="http://schemas.microsoft.com/office/drawing/2014/main" id="{5B5776B9-82A0-45A0-BE68-C41E1115F4CC}"/>
              </a:ext>
            </a:extLst>
          </p:cNvPr>
          <p:cNvGrpSpPr/>
          <p:nvPr/>
        </p:nvGrpSpPr>
        <p:grpSpPr>
          <a:xfrm>
            <a:off x="7620000" y="6324600"/>
            <a:ext cx="1447800" cy="457200"/>
            <a:chOff x="7620000" y="6324600"/>
            <a:chExt cx="1447800" cy="457200"/>
          </a:xfrm>
        </p:grpSpPr>
        <p:sp>
          <p:nvSpPr>
            <p:cNvPr id="5" name="ZoneTexte 4">
              <a:extLst>
                <a:ext uri="{FF2B5EF4-FFF2-40B4-BE49-F238E27FC236}">
                  <a16:creationId xmlns:a16="http://schemas.microsoft.com/office/drawing/2014/main" id="{3401AA18-D733-4B27-B449-7C8C80724C8E}"/>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6" name="Image 5">
              <a:extLst>
                <a:ext uri="{FF2B5EF4-FFF2-40B4-BE49-F238E27FC236}">
                  <a16:creationId xmlns:a16="http://schemas.microsoft.com/office/drawing/2014/main" id="{F8708027-EFAA-4E58-91CC-5B773EE2E8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416320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905000"/>
            <a:ext cx="7848600" cy="2286000"/>
          </a:xfrm>
        </p:spPr>
        <p:txBody>
          <a:bodyPr anchor="ctr">
            <a:normAutofit fontScale="90000"/>
          </a:bodyPr>
          <a:lstStyle/>
          <a:p>
            <a:pPr algn="ctr"/>
            <a:r>
              <a:rPr lang="fr-FR" sz="5000" dirty="0">
                <a:solidFill>
                  <a:schemeClr val="tx1">
                    <a:lumMod val="85000"/>
                    <a:lumOff val="15000"/>
                  </a:schemeClr>
                </a:solidFill>
                <a:latin typeface="Verdana" pitchFamily="34" charset="0"/>
                <a:ea typeface="Verdana" pitchFamily="34" charset="0"/>
                <a:cs typeface="Verdana" pitchFamily="34" charset="0"/>
              </a:rPr>
              <a:t>BESOINS / PROBLEMES CLIENT</a:t>
            </a:r>
            <a:br>
              <a:rPr lang="fr-FR" dirty="0"/>
            </a:br>
            <a:endParaRPr lang="fr-FR" sz="6600" dirty="0">
              <a:solidFill>
                <a:schemeClr val="accent6">
                  <a:lumMod val="75000"/>
                </a:schemeClr>
              </a:solidFill>
              <a:latin typeface="Verdana" pitchFamily="34" charset="0"/>
              <a:ea typeface="Verdana" pitchFamily="34" charset="0"/>
              <a:cs typeface="Verdana" pitchFamily="34" charset="0"/>
            </a:endParaRPr>
          </a:p>
        </p:txBody>
      </p:sp>
      <p:grpSp>
        <p:nvGrpSpPr>
          <p:cNvPr id="3" name="Groupe 2">
            <a:extLst>
              <a:ext uri="{FF2B5EF4-FFF2-40B4-BE49-F238E27FC236}">
                <a16:creationId xmlns:a16="http://schemas.microsoft.com/office/drawing/2014/main" id="{D1F3AC47-47E7-40EC-BCF4-40A19F8A399E}"/>
              </a:ext>
            </a:extLst>
          </p:cNvPr>
          <p:cNvGrpSpPr/>
          <p:nvPr/>
        </p:nvGrpSpPr>
        <p:grpSpPr>
          <a:xfrm>
            <a:off x="7620000" y="6324600"/>
            <a:ext cx="1447800" cy="457200"/>
            <a:chOff x="7620000" y="6324600"/>
            <a:chExt cx="1447800" cy="457200"/>
          </a:xfrm>
        </p:grpSpPr>
        <p:sp>
          <p:nvSpPr>
            <p:cNvPr id="4" name="ZoneTexte 3">
              <a:extLst>
                <a:ext uri="{FF2B5EF4-FFF2-40B4-BE49-F238E27FC236}">
                  <a16:creationId xmlns:a16="http://schemas.microsoft.com/office/drawing/2014/main" id="{C653395F-A437-44D4-80C1-D997D9B75211}"/>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5" name="Image 4">
              <a:extLst>
                <a:ext uri="{FF2B5EF4-FFF2-40B4-BE49-F238E27FC236}">
                  <a16:creationId xmlns:a16="http://schemas.microsoft.com/office/drawing/2014/main" id="{1298F36E-A873-4AE3-AD51-3F0578BA22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60870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16837-0E67-41E8-8447-9845450605C1}"/>
              </a:ext>
            </a:extLst>
          </p:cNvPr>
          <p:cNvSpPr/>
          <p:nvPr/>
        </p:nvSpPr>
        <p:spPr>
          <a:xfrm>
            <a:off x="2057400" y="2209800"/>
            <a:ext cx="5334000" cy="2057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4500" b="1" dirty="0">
                <a:solidFill>
                  <a:schemeClr val="accent6">
                    <a:lumMod val="75000"/>
                  </a:schemeClr>
                </a:solidFill>
                <a:latin typeface="Verdana" pitchFamily="34" charset="0"/>
                <a:ea typeface="Verdana" pitchFamily="34" charset="0"/>
                <a:cs typeface="Verdana" pitchFamily="34" charset="0"/>
              </a:rPr>
              <a:t>Les Persona</a:t>
            </a:r>
            <a:endParaRPr lang="fr-FR" sz="4500" b="1" dirty="0"/>
          </a:p>
        </p:txBody>
      </p:sp>
      <p:grpSp>
        <p:nvGrpSpPr>
          <p:cNvPr id="6" name="Groupe 5">
            <a:extLst>
              <a:ext uri="{FF2B5EF4-FFF2-40B4-BE49-F238E27FC236}">
                <a16:creationId xmlns:a16="http://schemas.microsoft.com/office/drawing/2014/main" id="{A574E153-E444-4AB4-B7B1-51BD8D3D2853}"/>
              </a:ext>
            </a:extLst>
          </p:cNvPr>
          <p:cNvGrpSpPr/>
          <p:nvPr/>
        </p:nvGrpSpPr>
        <p:grpSpPr>
          <a:xfrm>
            <a:off x="7620000" y="6324600"/>
            <a:ext cx="1447800" cy="457200"/>
            <a:chOff x="7620000" y="6324600"/>
            <a:chExt cx="1447800" cy="457200"/>
          </a:xfrm>
        </p:grpSpPr>
        <p:sp>
          <p:nvSpPr>
            <p:cNvPr id="7" name="ZoneTexte 6">
              <a:extLst>
                <a:ext uri="{FF2B5EF4-FFF2-40B4-BE49-F238E27FC236}">
                  <a16:creationId xmlns:a16="http://schemas.microsoft.com/office/drawing/2014/main" id="{20CA5602-0E6C-4194-BF1A-7DE7DAF4F86C}"/>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8" name="Image 7">
              <a:extLst>
                <a:ext uri="{FF2B5EF4-FFF2-40B4-BE49-F238E27FC236}">
                  <a16:creationId xmlns:a16="http://schemas.microsoft.com/office/drawing/2014/main" id="{957EC444-4A88-434E-AFB2-F5A83EEB1A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06990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5486400" y="1828800"/>
            <a:ext cx="3401674" cy="4114800"/>
          </a:xfrm>
          <a:prstGeom prst="ellipse">
            <a:avLst/>
          </a:prstGeom>
          <a:ln w="63500">
            <a:solidFill>
              <a:srgbClr val="434343"/>
            </a:solidFill>
          </a:ln>
        </p:spPr>
      </p:pic>
      <p:sp>
        <p:nvSpPr>
          <p:cNvPr id="2" name="Title 1"/>
          <p:cNvSpPr>
            <a:spLocks noGrp="1"/>
          </p:cNvSpPr>
          <p:nvPr>
            <p:ph type="title"/>
          </p:nvPr>
        </p:nvSpPr>
        <p:spPr>
          <a:xfrm>
            <a:off x="457200" y="609600"/>
            <a:ext cx="3124200" cy="640644"/>
          </a:xfrm>
        </p:spPr>
        <p:txBody>
          <a:bodyPr anchor="ctr">
            <a:normAutofit/>
          </a:bodyPr>
          <a:lstStyle/>
          <a:p>
            <a:r>
              <a:rPr lang="fr-FR" sz="3500" dirty="0">
                <a:solidFill>
                  <a:schemeClr val="accent6">
                    <a:lumMod val="75000"/>
                  </a:schemeClr>
                </a:solidFill>
                <a:latin typeface="Verdana" pitchFamily="34" charset="0"/>
                <a:ea typeface="Verdana" pitchFamily="34" charset="0"/>
                <a:cs typeface="Verdana" pitchFamily="34" charset="0"/>
              </a:rPr>
              <a:t>Elodie</a:t>
            </a:r>
          </a:p>
        </p:txBody>
      </p:sp>
      <p:sp>
        <p:nvSpPr>
          <p:cNvPr id="4" name="Text Placeholder 3"/>
          <p:cNvSpPr>
            <a:spLocks noGrp="1"/>
          </p:cNvSpPr>
          <p:nvPr>
            <p:ph type="body" sz="half" idx="2"/>
          </p:nvPr>
        </p:nvSpPr>
        <p:spPr>
          <a:xfrm>
            <a:off x="457200" y="1396466"/>
            <a:ext cx="4648200" cy="5302956"/>
          </a:xfrm>
        </p:spPr>
        <p:txBody>
          <a:bodyPr>
            <a:normAutofit fontScale="77500" lnSpcReduction="20000"/>
          </a:bodyPr>
          <a:lstStyle/>
          <a:p>
            <a:r>
              <a:rPr lang="en-US" sz="1600" b="1" dirty="0">
                <a:solidFill>
                  <a:schemeClr val="accent6">
                    <a:lumMod val="75000"/>
                  </a:schemeClr>
                </a:solidFill>
                <a:latin typeface="Verdana" pitchFamily="34" charset="0"/>
                <a:ea typeface="Verdana" pitchFamily="34" charset="0"/>
                <a:cs typeface="Verdana" pitchFamily="34" charset="0"/>
              </a:rPr>
              <a:t>PRESENTATION:</a:t>
            </a:r>
          </a:p>
          <a:p>
            <a:pPr marL="285750" indent="-285750">
              <a:buFont typeface="Arial" pitchFamily="34" charset="0"/>
              <a:buChar char="•"/>
            </a:pPr>
            <a:r>
              <a:rPr lang="en-US" sz="1700" dirty="0">
                <a:solidFill>
                  <a:srgbClr val="434343"/>
                </a:solidFill>
                <a:latin typeface="Verdana" pitchFamily="34" charset="0"/>
                <a:ea typeface="Verdana" pitchFamily="34" charset="0"/>
                <a:cs typeface="Verdana" pitchFamily="34" charset="0"/>
              </a:rPr>
              <a:t>Femme, </a:t>
            </a:r>
            <a:r>
              <a:rPr lang="fr-FR" sz="1700" dirty="0">
                <a:solidFill>
                  <a:srgbClr val="434343"/>
                </a:solidFill>
                <a:latin typeface="Verdana" pitchFamily="34" charset="0"/>
                <a:ea typeface="Verdana" pitchFamily="34" charset="0"/>
                <a:cs typeface="Verdana" pitchFamily="34" charset="0"/>
              </a:rPr>
              <a:t>âgée de</a:t>
            </a:r>
            <a:r>
              <a:rPr lang="en-US" sz="1700" dirty="0">
                <a:solidFill>
                  <a:srgbClr val="434343"/>
                </a:solidFill>
                <a:latin typeface="Verdana" pitchFamily="34" charset="0"/>
                <a:ea typeface="Verdana" pitchFamily="34" charset="0"/>
                <a:cs typeface="Verdana" pitchFamily="34" charset="0"/>
              </a:rPr>
              <a:t> 32 Ans</a:t>
            </a:r>
          </a:p>
          <a:p>
            <a:pPr marL="285750" indent="-285750">
              <a:buFont typeface="Arial" pitchFamily="34" charset="0"/>
              <a:buChar char="•"/>
            </a:pPr>
            <a:r>
              <a:rPr lang="en-US" sz="1700" dirty="0">
                <a:solidFill>
                  <a:srgbClr val="434343"/>
                </a:solidFill>
                <a:latin typeface="Verdana" pitchFamily="34" charset="0"/>
                <a:ea typeface="Verdana" pitchFamily="34" charset="0"/>
                <a:cs typeface="Verdana" pitchFamily="34" charset="0"/>
              </a:rPr>
              <a:t>Coiffeuse</a:t>
            </a:r>
          </a:p>
          <a:p>
            <a:pPr marL="285750" indent="-285750">
              <a:buFont typeface="Arial" pitchFamily="34" charset="0"/>
              <a:buChar char="•"/>
            </a:pPr>
            <a:r>
              <a:rPr lang="fr-FR" sz="1700" dirty="0">
                <a:solidFill>
                  <a:srgbClr val="434343"/>
                </a:solidFill>
                <a:latin typeface="Verdana" pitchFamily="34" charset="0"/>
                <a:ea typeface="Verdana" pitchFamily="34" charset="0"/>
                <a:cs typeface="Verdana" pitchFamily="34" charset="0"/>
              </a:rPr>
              <a:t>Mariée, vit avec son mari et ses</a:t>
            </a:r>
            <a:r>
              <a:rPr lang="en-US" sz="1700" dirty="0">
                <a:solidFill>
                  <a:srgbClr val="434343"/>
                </a:solidFill>
                <a:latin typeface="Verdana" pitchFamily="34" charset="0"/>
                <a:ea typeface="Verdana" pitchFamily="34" charset="0"/>
                <a:cs typeface="Verdana" pitchFamily="34" charset="0"/>
              </a:rPr>
              <a:t> de 2 enfants (10 et 8 Ans)</a:t>
            </a:r>
          </a:p>
          <a:p>
            <a:endParaRPr lang="en-US" sz="1600" dirty="0">
              <a:solidFill>
                <a:srgbClr val="434343"/>
              </a:solidFill>
              <a:latin typeface="Verdana" pitchFamily="34" charset="0"/>
              <a:ea typeface="Verdana" pitchFamily="34" charset="0"/>
              <a:cs typeface="Verdana" pitchFamily="34" charset="0"/>
            </a:endParaRPr>
          </a:p>
          <a:p>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ASPIRATIONS &amp; BESOINS:</a:t>
            </a:r>
          </a:p>
          <a:p>
            <a:pPr marL="285750" indent="-285750">
              <a:buFont typeface="Arial" pitchFamily="34" charset="0"/>
              <a:buChar char="•"/>
            </a:pPr>
            <a:r>
              <a:rPr lang="fr-FR" sz="1700" dirty="0">
                <a:solidFill>
                  <a:srgbClr val="434343"/>
                </a:solidFill>
                <a:latin typeface="Verdana" pitchFamily="34" charset="0"/>
                <a:ea typeface="Verdana" pitchFamily="34" charset="0"/>
                <a:cs typeface="Verdana" pitchFamily="34" charset="0"/>
              </a:rPr>
              <a:t>Pour elle, les meilleurs affaires se passent sur internet</a:t>
            </a:r>
          </a:p>
          <a:p>
            <a:pPr marL="285750" indent="-285750">
              <a:buFont typeface="Arial" pitchFamily="34" charset="0"/>
              <a:buChar char="•"/>
            </a:pPr>
            <a:r>
              <a:rPr lang="fr-FR" sz="1700" dirty="0">
                <a:solidFill>
                  <a:srgbClr val="434343"/>
                </a:solidFill>
                <a:latin typeface="Verdana" pitchFamily="34" charset="0"/>
                <a:ea typeface="Verdana" pitchFamily="34" charset="0"/>
                <a:cs typeface="Verdana" pitchFamily="34" charset="0"/>
              </a:rPr>
              <a:t>Elle aime la mode, elle fait des achats en ligne au moins  un fois par mois et envisage plus que les autres d'acheter sur des sites qu'elle ne connaît pas</a:t>
            </a:r>
          </a:p>
          <a:p>
            <a:pPr marL="285750" indent="-285750">
              <a:buFont typeface="Arial" pitchFamily="34" charset="0"/>
              <a:buChar char="•"/>
            </a:pPr>
            <a:endParaRPr lang="en-US" sz="1600" dirty="0">
              <a:solidFill>
                <a:srgbClr val="434343"/>
              </a:solidFill>
              <a:latin typeface="Verdana" pitchFamily="34" charset="0"/>
              <a:ea typeface="Verdana" pitchFamily="34" charset="0"/>
              <a:cs typeface="Verdana" pitchFamily="34" charset="0"/>
            </a:endParaRPr>
          </a:p>
          <a:p>
            <a:r>
              <a:rPr lang="en-US" sz="1600" b="1" dirty="0">
                <a:solidFill>
                  <a:schemeClr val="accent6">
                    <a:lumMod val="75000"/>
                  </a:schemeClr>
                </a:solidFill>
                <a:latin typeface="Verdana" pitchFamily="34" charset="0"/>
                <a:ea typeface="Verdana" pitchFamily="34" charset="0"/>
                <a:cs typeface="Verdana" pitchFamily="34" charset="0"/>
              </a:rPr>
              <a:t>AVERSIONS:</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Elle n’aime pas les longues files d’attente,</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Elle n’aime pas trop se déplacer</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Elle n’aime pas trop faire d’effort intellectuel</a:t>
            </a:r>
          </a:p>
          <a:p>
            <a:pPr marL="285750" indent="-285750">
              <a:buFont typeface="Arial" panose="020B0604020202020204" pitchFamily="34" charset="0"/>
              <a:buChar char="•"/>
            </a:pPr>
            <a:endParaRPr lang="fr-FR" sz="1600" dirty="0">
              <a:solidFill>
                <a:srgbClr val="434343"/>
              </a:solidFill>
              <a:latin typeface="Verdana" pitchFamily="34" charset="0"/>
              <a:ea typeface="Verdana" pitchFamily="34" charset="0"/>
              <a:cs typeface="Verdana" pitchFamily="34" charset="0"/>
            </a:endParaRPr>
          </a:p>
          <a:p>
            <a:r>
              <a:rPr lang="fr-FR" sz="1500" b="1" dirty="0">
                <a:solidFill>
                  <a:schemeClr val="accent6">
                    <a:lumMod val="75000"/>
                  </a:schemeClr>
                </a:solidFill>
                <a:latin typeface="Verdana" pitchFamily="34" charset="0"/>
                <a:ea typeface="Verdana" pitchFamily="34" charset="0"/>
                <a:cs typeface="Verdana" pitchFamily="34" charset="0"/>
              </a:rPr>
              <a:t>OBJECTIFS:</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Elle souhaite ne pas se déplacer pour faire ses courses</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Souhaite pouvoir être assister de manière permanente dans la recherche d’information</a:t>
            </a:r>
          </a:p>
          <a:p>
            <a:pPr marL="285750" indent="-285750">
              <a:buFont typeface="Arial" panose="020B0604020202020204" pitchFamily="34" charset="0"/>
              <a:buChar char="•"/>
            </a:pPr>
            <a:r>
              <a:rPr lang="fr-FR" sz="1700" dirty="0">
                <a:solidFill>
                  <a:srgbClr val="434343"/>
                </a:solidFill>
                <a:latin typeface="Verdana" pitchFamily="34" charset="0"/>
                <a:ea typeface="Verdana" pitchFamily="34" charset="0"/>
                <a:cs typeface="Verdana" pitchFamily="34" charset="0"/>
              </a:rPr>
              <a:t>Elle aimerait géré son portefeuille électronique (Mobile money) en ligne</a:t>
            </a:r>
          </a:p>
          <a:p>
            <a:br>
              <a:rPr lang="fr-FR" sz="1600" dirty="0"/>
            </a:br>
            <a:endParaRPr lang="en-US" sz="1600" dirty="0">
              <a:solidFill>
                <a:srgbClr val="434343"/>
              </a:solidFill>
              <a:latin typeface="Verdana" pitchFamily="34" charset="0"/>
              <a:ea typeface="Verdana" pitchFamily="34" charset="0"/>
              <a:cs typeface="Verdana" pitchFamily="34" charset="0"/>
            </a:endParaRPr>
          </a:p>
          <a:p>
            <a:endParaRPr lang="en-US" sz="1600" dirty="0">
              <a:solidFill>
                <a:srgbClr val="434343"/>
              </a:solidFill>
              <a:latin typeface="Verdana" pitchFamily="34" charset="0"/>
              <a:ea typeface="Verdana" pitchFamily="34" charset="0"/>
              <a:cs typeface="Verdana" pitchFamily="34" charset="0"/>
            </a:endParaRPr>
          </a:p>
        </p:txBody>
      </p:sp>
      <p:grpSp>
        <p:nvGrpSpPr>
          <p:cNvPr id="6" name="Groupe 5">
            <a:extLst>
              <a:ext uri="{FF2B5EF4-FFF2-40B4-BE49-F238E27FC236}">
                <a16:creationId xmlns:a16="http://schemas.microsoft.com/office/drawing/2014/main" id="{DFE7162F-96A5-4E27-8434-D79D55453950}"/>
              </a:ext>
            </a:extLst>
          </p:cNvPr>
          <p:cNvGrpSpPr/>
          <p:nvPr/>
        </p:nvGrpSpPr>
        <p:grpSpPr>
          <a:xfrm>
            <a:off x="7620000" y="6324600"/>
            <a:ext cx="1447800" cy="457200"/>
            <a:chOff x="7620000" y="6324600"/>
            <a:chExt cx="1447800" cy="457200"/>
          </a:xfrm>
        </p:grpSpPr>
        <p:sp>
          <p:nvSpPr>
            <p:cNvPr id="7" name="ZoneTexte 6">
              <a:extLst>
                <a:ext uri="{FF2B5EF4-FFF2-40B4-BE49-F238E27FC236}">
                  <a16:creationId xmlns:a16="http://schemas.microsoft.com/office/drawing/2014/main" id="{A1274530-50BD-43BA-9D76-0C2D9DD5A234}"/>
                </a:ext>
              </a:extLst>
            </p:cNvPr>
            <p:cNvSpPr txBox="1"/>
            <p:nvPr/>
          </p:nvSpPr>
          <p:spPr>
            <a:xfrm>
              <a:off x="7620000" y="6412468"/>
              <a:ext cx="1066800" cy="369332"/>
            </a:xfrm>
            <a:prstGeom prst="rect">
              <a:avLst/>
            </a:prstGeom>
            <a:noFill/>
          </p:spPr>
          <p:txBody>
            <a:bodyPr wrap="square" rtlCol="0">
              <a:spAutoFit/>
            </a:bodyPr>
            <a:lstStyle/>
            <a:p>
              <a:r>
                <a:rPr lang="fr-FR" dirty="0">
                  <a:solidFill>
                    <a:schemeClr val="accent6">
                      <a:lumMod val="75000"/>
                    </a:schemeClr>
                  </a:solidFill>
                </a:rPr>
                <a:t>CHATBOT</a:t>
              </a:r>
            </a:p>
          </p:txBody>
        </p:sp>
        <p:pic>
          <p:nvPicPr>
            <p:cNvPr id="8" name="Image 7">
              <a:extLst>
                <a:ext uri="{FF2B5EF4-FFF2-40B4-BE49-F238E27FC236}">
                  <a16:creationId xmlns:a16="http://schemas.microsoft.com/office/drawing/2014/main" id="{58D6268F-7CDC-4D01-8E37-A29336D271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6324600"/>
              <a:ext cx="457200" cy="457200"/>
            </a:xfrm>
            <a:prstGeom prst="rect">
              <a:avLst/>
            </a:prstGeom>
          </p:spPr>
        </p:pic>
      </p:grpSp>
    </p:spTree>
    <p:extLst>
      <p:ext uri="{BB962C8B-B14F-4D97-AF65-F5344CB8AC3E}">
        <p14:creationId xmlns:p14="http://schemas.microsoft.com/office/powerpoint/2010/main" val="3418489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3256</TotalTime>
  <Words>1005</Words>
  <Application>Microsoft Office PowerPoint</Application>
  <PresentationFormat>Affichage à l'écran (4:3)</PresentationFormat>
  <Paragraphs>304</Paragraphs>
  <Slides>29</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Impact</vt:lpstr>
      <vt:lpstr>Verdana</vt:lpstr>
      <vt:lpstr>Office Theme</vt:lpstr>
      <vt:lpstr>Présentation PowerPoint</vt:lpstr>
      <vt:lpstr>Présentation PowerPoint</vt:lpstr>
      <vt:lpstr>Présentation PowerPoint</vt:lpstr>
      <vt:lpstr>Présentation PowerPoint</vt:lpstr>
      <vt:lpstr>Présentation PowerPoint</vt:lpstr>
      <vt:lpstr>Présentation PowerPoint</vt:lpstr>
      <vt:lpstr>BESOINS / PROBLEMES CLIENT </vt:lpstr>
      <vt:lpstr>Présentation PowerPoint</vt:lpstr>
      <vt:lpstr>Elodie</vt:lpstr>
      <vt:lpstr>Marco</vt:lpstr>
      <vt:lpstr>Mr Albert</vt:lpstr>
      <vt:lpstr>problèmes</vt:lpstr>
      <vt:lpstr>User Stories</vt:lpstr>
      <vt:lpstr>Présentation PowerPoint</vt:lpstr>
      <vt:lpstr>Présentation PowerPoint</vt:lpstr>
      <vt:lpstr>Présentation PowerPoint</vt:lpstr>
      <vt:lpstr>Présentation PowerPoint</vt:lpstr>
      <vt:lpstr>L’idéation</vt:lpstr>
      <vt:lpstr>Présentation PowerPoint</vt:lpstr>
      <vt:lpstr>Fonctionnalité utilisateurs </vt:lpstr>
      <vt:lpstr>Fonctionnalités développeurs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ABC’s Customer Personas</dc:title>
  <dc:creator>Ellie Mirman</dc:creator>
  <cp:lastModifiedBy>auguinard kouame</cp:lastModifiedBy>
  <cp:revision>167</cp:revision>
  <dcterms:created xsi:type="dcterms:W3CDTF">2012-08-15T22:15:16Z</dcterms:created>
  <dcterms:modified xsi:type="dcterms:W3CDTF">2019-07-15T21:34:29Z</dcterms:modified>
</cp:coreProperties>
</file>