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5" r:id="rId5"/>
    <p:sldMasterId id="2147483656" r:id="rId6"/>
    <p:sldMasterId id="2147483658" r:id="rId7"/>
    <p:sldMasterId id="2147483663" r:id="rId8"/>
    <p:sldMasterId id="2147483668" r:id="rId9"/>
    <p:sldMasterId id="2147483669" r:id="rId10"/>
    <p:sldMasterId id="2147483670" r:id="rId11"/>
    <p:sldMasterId id="2147483676" r:id="rId12"/>
    <p:sldMasterId id="2147483679" r:id="rId13"/>
    <p:sldMasterId id="2147483682" r:id="rId14"/>
  </p:sldMasterIdLst>
  <p:notesMasterIdLst>
    <p:notesMasterId r:id="rId101"/>
  </p:notesMasterIdLst>
  <p:sldIdLst>
    <p:sldId id="258" r:id="rId15"/>
    <p:sldId id="299" r:id="rId16"/>
    <p:sldId id="301" r:id="rId17"/>
    <p:sldId id="302" r:id="rId18"/>
    <p:sldId id="263" r:id="rId19"/>
    <p:sldId id="300" r:id="rId20"/>
    <p:sldId id="261" r:id="rId21"/>
    <p:sldId id="303" r:id="rId22"/>
    <p:sldId id="304" r:id="rId23"/>
    <p:sldId id="260" r:id="rId24"/>
    <p:sldId id="305" r:id="rId25"/>
    <p:sldId id="262" r:id="rId26"/>
    <p:sldId id="306" r:id="rId27"/>
    <p:sldId id="264" r:id="rId28"/>
    <p:sldId id="265" r:id="rId29"/>
    <p:sldId id="266" r:id="rId30"/>
    <p:sldId id="267" r:id="rId31"/>
    <p:sldId id="307" r:id="rId32"/>
    <p:sldId id="308" r:id="rId33"/>
    <p:sldId id="309" r:id="rId34"/>
    <p:sldId id="375" r:id="rId35"/>
    <p:sldId id="376" r:id="rId36"/>
    <p:sldId id="314" r:id="rId37"/>
    <p:sldId id="377" r:id="rId38"/>
    <p:sldId id="310" r:id="rId39"/>
    <p:sldId id="379" r:id="rId40"/>
    <p:sldId id="380" r:id="rId41"/>
    <p:sldId id="378" r:id="rId42"/>
    <p:sldId id="381" r:id="rId43"/>
    <p:sldId id="382" r:id="rId44"/>
    <p:sldId id="384" r:id="rId45"/>
    <p:sldId id="385" r:id="rId46"/>
    <p:sldId id="386" r:id="rId47"/>
    <p:sldId id="387" r:id="rId48"/>
    <p:sldId id="311" r:id="rId49"/>
    <p:sldId id="317" r:id="rId50"/>
    <p:sldId id="330" r:id="rId51"/>
    <p:sldId id="313" r:id="rId52"/>
    <p:sldId id="281" r:id="rId53"/>
    <p:sldId id="331" r:id="rId54"/>
    <p:sldId id="327" r:id="rId55"/>
    <p:sldId id="332" r:id="rId56"/>
    <p:sldId id="333" r:id="rId57"/>
    <p:sldId id="334" r:id="rId58"/>
    <p:sldId id="338" r:id="rId59"/>
    <p:sldId id="319" r:id="rId60"/>
    <p:sldId id="339" r:id="rId61"/>
    <p:sldId id="337" r:id="rId62"/>
    <p:sldId id="340" r:id="rId63"/>
    <p:sldId id="336" r:id="rId64"/>
    <p:sldId id="341" r:id="rId65"/>
    <p:sldId id="342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5" r:id="rId77"/>
    <p:sldId id="354" r:id="rId78"/>
    <p:sldId id="356" r:id="rId79"/>
    <p:sldId id="357" r:id="rId80"/>
    <p:sldId id="359" r:id="rId81"/>
    <p:sldId id="335" r:id="rId82"/>
    <p:sldId id="360" r:id="rId83"/>
    <p:sldId id="361" r:id="rId84"/>
    <p:sldId id="363" r:id="rId85"/>
    <p:sldId id="323" r:id="rId86"/>
    <p:sldId id="364" r:id="rId87"/>
    <p:sldId id="365" r:id="rId88"/>
    <p:sldId id="388" r:id="rId89"/>
    <p:sldId id="276" r:id="rId90"/>
    <p:sldId id="277" r:id="rId91"/>
    <p:sldId id="366" r:id="rId92"/>
    <p:sldId id="368" r:id="rId93"/>
    <p:sldId id="367" r:id="rId94"/>
    <p:sldId id="369" r:id="rId95"/>
    <p:sldId id="370" r:id="rId96"/>
    <p:sldId id="371" r:id="rId97"/>
    <p:sldId id="372" r:id="rId98"/>
    <p:sldId id="373" r:id="rId99"/>
    <p:sldId id="374" r:id="rId100"/>
  </p:sldIdLst>
  <p:sldSz cx="24384000" cy="13716000"/>
  <p:notesSz cx="6858000" cy="9144000"/>
  <p:defaultTextStyle>
    <a:defPPr>
      <a:defRPr lang="en-US"/>
    </a:defPPr>
    <a:lvl1pPr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1pPr>
    <a:lvl2pPr marL="457200"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2pPr>
    <a:lvl3pPr marL="914400"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3pPr>
    <a:lvl4pPr marL="1371600"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4pPr>
    <a:lvl5pPr marL="1828800" algn="ctr" defTabSz="24384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Arial" pitchFamily="34" charset="0"/>
        <a:ea typeface="ＭＳ Ｐゴシック" pitchFamily="34" charset="-128"/>
        <a:cs typeface="+mn-cs"/>
        <a:sym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1D5525E-A2A1-4057-A2A9-04378DC83E32}">
          <p14:sldIdLst>
            <p14:sldId id="258"/>
            <p14:sldId id="299"/>
            <p14:sldId id="301"/>
            <p14:sldId id="302"/>
            <p14:sldId id="263"/>
            <p14:sldId id="300"/>
            <p14:sldId id="261"/>
            <p14:sldId id="303"/>
            <p14:sldId id="304"/>
            <p14:sldId id="260"/>
            <p14:sldId id="305"/>
            <p14:sldId id="262"/>
            <p14:sldId id="306"/>
            <p14:sldId id="264"/>
            <p14:sldId id="265"/>
            <p14:sldId id="266"/>
            <p14:sldId id="267"/>
            <p14:sldId id="307"/>
            <p14:sldId id="308"/>
            <p14:sldId id="309"/>
            <p14:sldId id="375"/>
            <p14:sldId id="376"/>
            <p14:sldId id="314"/>
            <p14:sldId id="377"/>
            <p14:sldId id="310"/>
            <p14:sldId id="379"/>
            <p14:sldId id="380"/>
            <p14:sldId id="378"/>
            <p14:sldId id="381"/>
          </p14:sldIdLst>
        </p14:section>
        <p14:section name="Untitled Section" id="{769A21E7-EE21-4FF5-AA6F-99A3E4E55B6F}">
          <p14:sldIdLst>
            <p14:sldId id="382"/>
            <p14:sldId id="384"/>
            <p14:sldId id="385"/>
            <p14:sldId id="386"/>
            <p14:sldId id="387"/>
            <p14:sldId id="311"/>
            <p14:sldId id="317"/>
            <p14:sldId id="330"/>
            <p14:sldId id="313"/>
            <p14:sldId id="281"/>
            <p14:sldId id="331"/>
            <p14:sldId id="327"/>
            <p14:sldId id="332"/>
            <p14:sldId id="333"/>
            <p14:sldId id="334"/>
            <p14:sldId id="338"/>
            <p14:sldId id="319"/>
            <p14:sldId id="339"/>
            <p14:sldId id="337"/>
            <p14:sldId id="340"/>
            <p14:sldId id="336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5"/>
            <p14:sldId id="354"/>
            <p14:sldId id="356"/>
            <p14:sldId id="357"/>
            <p14:sldId id="359"/>
            <p14:sldId id="335"/>
            <p14:sldId id="360"/>
            <p14:sldId id="361"/>
            <p14:sldId id="363"/>
            <p14:sldId id="323"/>
            <p14:sldId id="364"/>
            <p14:sldId id="365"/>
            <p14:sldId id="388"/>
            <p14:sldId id="276"/>
            <p14:sldId id="277"/>
            <p14:sldId id="366"/>
            <p14:sldId id="368"/>
            <p14:sldId id="367"/>
            <p14:sldId id="369"/>
            <p14:sldId id="370"/>
            <p14:sldId id="371"/>
            <p14:sldId id="372"/>
            <p14:sldId id="373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A81"/>
    <a:srgbClr val="F25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78" y="7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63" Type="http://schemas.openxmlformats.org/officeDocument/2006/relationships/slide" Target="slides/slide49.xml"/><Relationship Id="rId68" Type="http://schemas.openxmlformats.org/officeDocument/2006/relationships/slide" Target="slides/slide54.xml"/><Relationship Id="rId84" Type="http://schemas.openxmlformats.org/officeDocument/2006/relationships/slide" Target="slides/slide70.xml"/><Relationship Id="rId89" Type="http://schemas.openxmlformats.org/officeDocument/2006/relationships/slide" Target="slides/slide75.xml"/><Relationship Id="rId16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74" Type="http://schemas.openxmlformats.org/officeDocument/2006/relationships/slide" Target="slides/slide60.xml"/><Relationship Id="rId79" Type="http://schemas.openxmlformats.org/officeDocument/2006/relationships/slide" Target="slides/slide65.xml"/><Relationship Id="rId10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6.xml"/><Relationship Id="rId95" Type="http://schemas.openxmlformats.org/officeDocument/2006/relationships/slide" Target="slides/slide8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64" Type="http://schemas.openxmlformats.org/officeDocument/2006/relationships/slide" Target="slides/slide50.xml"/><Relationship Id="rId69" Type="http://schemas.openxmlformats.org/officeDocument/2006/relationships/slide" Target="slides/slide55.xml"/><Relationship Id="rId80" Type="http://schemas.openxmlformats.org/officeDocument/2006/relationships/slide" Target="slides/slide66.xml"/><Relationship Id="rId85" Type="http://schemas.openxmlformats.org/officeDocument/2006/relationships/slide" Target="slides/slide71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59" Type="http://schemas.openxmlformats.org/officeDocument/2006/relationships/slide" Target="slides/slide45.xml"/><Relationship Id="rId103" Type="http://schemas.openxmlformats.org/officeDocument/2006/relationships/viewProps" Target="viewProps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62" Type="http://schemas.openxmlformats.org/officeDocument/2006/relationships/slide" Target="slides/slide48.xml"/><Relationship Id="rId70" Type="http://schemas.openxmlformats.org/officeDocument/2006/relationships/slide" Target="slides/slide56.xml"/><Relationship Id="rId75" Type="http://schemas.openxmlformats.org/officeDocument/2006/relationships/slide" Target="slides/slide61.xml"/><Relationship Id="rId83" Type="http://schemas.openxmlformats.org/officeDocument/2006/relationships/slide" Target="slides/slide69.xml"/><Relationship Id="rId88" Type="http://schemas.openxmlformats.org/officeDocument/2006/relationships/slide" Target="slides/slide74.xml"/><Relationship Id="rId91" Type="http://schemas.openxmlformats.org/officeDocument/2006/relationships/slide" Target="slides/slide77.xml"/><Relationship Id="rId96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slide" Target="slides/slide51.xml"/><Relationship Id="rId73" Type="http://schemas.openxmlformats.org/officeDocument/2006/relationships/slide" Target="slides/slide59.xml"/><Relationship Id="rId78" Type="http://schemas.openxmlformats.org/officeDocument/2006/relationships/slide" Target="slides/slide64.xml"/><Relationship Id="rId81" Type="http://schemas.openxmlformats.org/officeDocument/2006/relationships/slide" Target="slides/slide67.xml"/><Relationship Id="rId86" Type="http://schemas.openxmlformats.org/officeDocument/2006/relationships/slide" Target="slides/slide72.xml"/><Relationship Id="rId94" Type="http://schemas.openxmlformats.org/officeDocument/2006/relationships/slide" Target="slides/slide80.xml"/><Relationship Id="rId99" Type="http://schemas.openxmlformats.org/officeDocument/2006/relationships/slide" Target="slides/slide85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34" Type="http://schemas.openxmlformats.org/officeDocument/2006/relationships/slide" Target="slides/slide20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76" Type="http://schemas.openxmlformats.org/officeDocument/2006/relationships/slide" Target="slides/slide62.xml"/><Relationship Id="rId97" Type="http://schemas.openxmlformats.org/officeDocument/2006/relationships/slide" Target="slides/slide83.xml"/><Relationship Id="rId10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7.xml"/><Relationship Id="rId92" Type="http://schemas.openxmlformats.org/officeDocument/2006/relationships/slide" Target="slides/slide7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4" Type="http://schemas.openxmlformats.org/officeDocument/2006/relationships/slide" Target="slides/slide10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66" Type="http://schemas.openxmlformats.org/officeDocument/2006/relationships/slide" Target="slides/slide52.xml"/><Relationship Id="rId87" Type="http://schemas.openxmlformats.org/officeDocument/2006/relationships/slide" Target="slides/slide73.xml"/><Relationship Id="rId61" Type="http://schemas.openxmlformats.org/officeDocument/2006/relationships/slide" Target="slides/slide47.xml"/><Relationship Id="rId82" Type="http://schemas.openxmlformats.org/officeDocument/2006/relationships/slide" Target="slides/slide68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56" Type="http://schemas.openxmlformats.org/officeDocument/2006/relationships/slide" Target="slides/slide42.xml"/><Relationship Id="rId77" Type="http://schemas.openxmlformats.org/officeDocument/2006/relationships/slide" Target="slides/slide63.xml"/><Relationship Id="rId100" Type="http://schemas.openxmlformats.org/officeDocument/2006/relationships/slide" Target="slides/slide86.xml"/><Relationship Id="rId105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openxmlformats.org/officeDocument/2006/relationships/slide" Target="slides/slide58.xml"/><Relationship Id="rId93" Type="http://schemas.openxmlformats.org/officeDocument/2006/relationships/slide" Target="slides/slide79.xml"/><Relationship Id="rId98" Type="http://schemas.openxmlformats.org/officeDocument/2006/relationships/slide" Target="slides/slide8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1.xml"/><Relationship Id="rId46" Type="http://schemas.openxmlformats.org/officeDocument/2006/relationships/slide" Target="slides/slide32.xml"/><Relationship Id="rId6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Arial" charset="0"/>
              </a:rPr>
              <a:t>Second level</a:t>
            </a:r>
          </a:p>
          <a:p>
            <a:pPr lvl="2"/>
            <a:r>
              <a:rPr lang="en-US" noProof="0" smtClean="0">
                <a:sym typeface="Arial" charset="0"/>
              </a:rPr>
              <a:t>Third level</a:t>
            </a:r>
          </a:p>
          <a:p>
            <a:pPr lvl="3"/>
            <a:r>
              <a:rPr lang="en-US" noProof="0" smtClean="0">
                <a:sym typeface="Arial" charset="0"/>
              </a:rPr>
              <a:t>Fourth level</a:t>
            </a:r>
          </a:p>
          <a:p>
            <a:pPr lvl="4"/>
            <a:r>
              <a:rPr lang="en-US" noProof="0" smtClean="0">
                <a:sym typeface="Arial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778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pitchFamily="34" charset="0"/>
      </a:defRPr>
    </a:lvl1pPr>
    <a:lvl2pPr indent="228600"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Arial" charset="0"/>
        <a:cs typeface="Arial" charset="0"/>
        <a:sym typeface="Arial" pitchFamily="34" charset="0"/>
      </a:defRPr>
    </a:lvl2pPr>
    <a:lvl3pPr indent="457200"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Arial" charset="0"/>
        <a:cs typeface="Arial" charset="0"/>
        <a:sym typeface="Arial" pitchFamily="34" charset="0"/>
      </a:defRPr>
    </a:lvl3pPr>
    <a:lvl4pPr indent="685800"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Arial" charset="0"/>
        <a:cs typeface="Arial" charset="0"/>
        <a:sym typeface="Arial" pitchFamily="34" charset="0"/>
      </a:defRPr>
    </a:lvl4pPr>
    <a:lvl5pPr indent="914400" algn="l" defTabSz="1219200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charset="0"/>
        <a:ea typeface="Arial" charset="0"/>
        <a:cs typeface="Arial" charset="0"/>
        <a:sym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210E8-2BD3-4308-853B-B4C075A0E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83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34652-DE55-4333-842E-EB19214A70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4782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772344-E516-4860-8470-7EED93C88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83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F0E54-FB8A-4435-8991-2CE3491285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62289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673975-F22A-4C1E-B1B3-A86D66D16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8806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C6A58-A3E9-4A95-BB3A-6D5332EB8B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02122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8A640-A613-430F-8DE6-2707191B90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3992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0366A-FDDF-45BC-BFB4-90FA3F75F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7708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7B0981-B0FF-4621-961F-3D7805969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02734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E9B9D-E22A-4119-853A-CAF672192B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7251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5FEB1-EB12-4E07-A2EB-8CFED8B05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42575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B1993-AC9C-4E97-814E-BA9CA5A156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2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F160B-B5C7-4ED6-B173-E216F47FC4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5224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1A592-C1CA-45EE-AE57-2FAE46732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91785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6EA6B-8F4F-40C4-8D1B-C2B25846C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09394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704B2-C563-4CE4-B742-30DE6B61B4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7684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52685-111D-49F1-97E3-9D43C87EF6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88386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5AB89-8E88-4AA3-9019-93397E79E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9340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2D6C0-3842-4854-954E-0308C1299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49617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E7942-F6B8-475E-A458-636F05B88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50785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B6DCB-F2DC-4A4A-B4BB-0040FE98C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66399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17B8-4493-4D8B-A93C-FC06138E2D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72455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7C21F-D14C-4E6A-8C96-05700DD00E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38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F4409-540D-4C7B-A6D0-AA7158321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67474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A5249-93DF-4D5E-A18B-F02185C951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91893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2CD1B-B78F-4254-B3BE-FEEAA077A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9143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3BB05-A3AB-4022-90A1-3AB3A48DA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2026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F736D-6B8D-4B78-86AD-E682C4FA31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25446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C86DE-2105-42C4-8061-5CFC709699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120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0D55CC-199C-4740-839F-4529DC6CCB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5102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2B13A1-7EC3-4EA1-8EBC-9458B7BB8B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79437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2B284-600F-4A29-BFB9-1766BCE1FB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94747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38631-CFD1-4657-BFD6-BD24AE2197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35863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29A43-DD4F-46DC-9343-EF15729AE2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06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DC86-52F0-46DA-B9C9-5BD36F705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7519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2DD9A-9CB4-445B-B6F1-04EA6F18D5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37929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B9F73-2BAC-4855-BD4B-286702D93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94485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FB2D4-B27E-462A-A130-CB982AC06D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1279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647E1-F1C3-49DF-A7A8-0DCED99A7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37336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B4B44-749F-444B-BF55-19B8E8C16A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58604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9E7A6-0CB3-4743-9682-763BD4BC5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05327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ED69E-1E96-4E73-883E-E921D55EA2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6708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D23B3-5C87-4098-BD49-EFA1910D6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92200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359DC-8D71-4E7C-8637-F0F9AB4DF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94549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CA644-87EE-4758-9642-88EE2FDD2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37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C4B62-448F-48B0-8967-DB2E48C4F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77898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9F89B-86D0-444D-BB4D-493C0F432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12114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F91DC-23FA-4604-AE34-9FC3441D9C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1728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D55E3-4178-45DF-BC68-533955D52F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80057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028CB-151F-448D-B2A7-5563F7326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45737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9DD45-5075-4B59-A049-B6D8E8927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72123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0ED2B-7E47-436F-85DD-2CE7AAB415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80090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18F28-48FD-472B-843B-B7FD0FF00E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53504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60866-F738-424A-A669-18EDF06747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55658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3BCD7-3F27-461F-A8FC-72BACE4B5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98177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AA8AF-6F1A-452E-9E4C-E7A2500FA4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11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938" y="2987675"/>
            <a:ext cx="10328275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987675"/>
            <a:ext cx="10329862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52923-65D4-44FD-9402-C4860441E1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9400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973CA-8078-47F4-B778-F6187990F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71040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70596-FAD8-43C4-9016-DDA84E571A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20645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4DE70-2B14-42ED-A394-BA691ED43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57382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3304B-3BA9-4487-802A-2EFD210EAB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94055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1649A-EF38-41AF-86BF-5F7833AB50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81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F50A1-290D-42F8-A097-F07F3AEFF3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20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593C6-400B-440B-BB17-2CD9142E13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090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3A5C1-CF9C-407F-9B1E-396E16AE9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652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56CE6-8013-497E-94D6-EC4E1730C9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85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5186E-8BA2-47E6-8A26-B671CC6DFD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474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6AA2F-231C-475C-9FA2-9C76876CA0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369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803A0-22B6-4BB1-89A2-4026C08D93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180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2753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2753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35F17-006F-4426-8AFF-4FB191084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490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D81B4-48B0-4687-ABA2-FC7230BF98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707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2003B-5139-4F69-8412-C14E9BF380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730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B4584-2230-4307-9F45-F8CCEB2CB9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89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FDC98-0CB1-4A96-9383-E3514C5C2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722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88A12-372B-4104-8E25-2CB2D58EF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137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7C436-BC7B-41B9-9D73-4DFA665A46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59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467316-A7EA-43C8-B0A0-781763C09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88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68DEB-6A53-4E7E-8AB7-C46DC6A46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311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BFF68-B988-46EF-ACFF-6DEC46091D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861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1BB36-9640-4382-99CF-0BBAE266C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7929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728FA-DC70-4B15-BDA7-1AEA0FB59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503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200400"/>
            <a:ext cx="5486400" cy="9051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3200400"/>
            <a:ext cx="16308387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F21E-5F56-43A9-8583-556571B5E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072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84063-8A75-410A-8DF3-F97C64E781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785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2C624-2B95-449F-9D30-F5233534B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8711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3F25F-F17F-401E-AE3C-2A6EF67813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393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81E00-7CB9-49DA-9C52-A01E627128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559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C4C4C-A46A-49EA-9C0C-81CD8888EE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1733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56074-BACB-434D-B375-9DBE275244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5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24D7-7EBD-4AEB-BDF9-8CF1E8B51D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3357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BADB9-59B2-48EC-9B88-63C84265C8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298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5FDF-0CD5-42FF-9D18-65088AD5F4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021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171EF-888B-4C0D-BA76-305D0A67E7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1803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37B9A-EE0F-4916-92B4-479E5923A8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276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200400"/>
            <a:ext cx="5486400" cy="9051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3200400"/>
            <a:ext cx="16308387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3580A-C757-475E-AB56-B10DA4575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644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A0601-D1DD-445B-9C88-EBD7354B0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5615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76C1A-5163-451F-82BB-736C548F9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7689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3F9B6-46B2-41FF-A2C8-D4509F6841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8336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938" y="2987675"/>
            <a:ext cx="10328275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987675"/>
            <a:ext cx="10329862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C98A5-3E5D-40D1-A943-312437AB5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8994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E75A1-31BD-4366-A56C-576DECB6C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62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F7997-65C7-44B3-81BC-77CCAD220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701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A063A-B409-4B7A-8920-2D20130CC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233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6B555-C08F-45B0-B4D7-63E66533CC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7940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E1326-2144-45BC-99A8-0AF316839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6826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14BC-52EB-4445-9F5A-584FB4B10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5221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B5FEC-ABB5-4C28-81C4-212E1A908C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10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2753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2753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8D182-D13A-4D35-9604-F88AF01FFA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9891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6B4A7-645A-4C9D-A090-A7E565B88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2333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D78BA-EAE9-4CFD-904E-B9EAE0494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7090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F491C-C25E-4CB5-B2E8-C935A8A29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2249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938" y="2987675"/>
            <a:ext cx="10328275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987675"/>
            <a:ext cx="10329862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0D6A7-4964-414C-A63B-CB1A29337E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13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96898-7DE1-4339-AD47-5E16BA215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130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860A-051D-42A4-AD69-16FA53DF6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9340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05FEE-E484-4E19-A182-D3FE849F8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5154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083233-4E2E-40E1-A8FB-A61ECD026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0026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440EB-3180-4490-A3F0-F210B372D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9529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1AE9D-987C-40B7-A0E9-5139E530A4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831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E846A-B76A-41CE-88B1-8BF93AE7F8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5546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2753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2753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467E3-C1A2-48A6-9786-52CD90F3F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3115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E175E-DBF2-425C-8248-DCBD38B56A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9926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1F01B-89C0-42C4-9296-010335A383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8019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C6577-1F8A-4B75-B2B8-BA802F18A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0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E2396-BF31-4162-B625-A5DB035B5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3997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E9C94-031E-471D-8F2C-A1B2CCCE77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7472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8A6E1-D707-433C-9E06-1380E011FC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2869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CDA63-1A9A-4790-8410-DC75279A1E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3787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F1466-DC20-4FD0-B58E-FF6D21D276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081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6409C-D2E3-425B-B731-2077BA8A4F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6134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43FFC-8C51-4FD4-B82C-5FFD09EAC6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5843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ED32A-0995-4EC2-8557-E0F01589EC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43517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B5DAC-8F7E-4701-8738-678681EEB3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5851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D186A-9202-4DD3-92CC-0AFEB8B30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1013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AF075-B2AB-4F6F-BA00-4861B3D34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97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6AB6-04A3-4B1E-BDE2-B8E38DC07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607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A02F8C-379B-4536-93B3-C2E21AEA5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4615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058988"/>
            <a:ext cx="11404600" cy="11720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6FD33-B5AD-405F-8527-6E0F81B62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940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92FF7-0A33-41F4-90E9-5F6B94C3F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8447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1A390-D0B5-4B5B-96E7-8A011FD3F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69338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E7F06-74D8-489A-9944-5BE9C42A6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9940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B6002-5641-4DA8-B83B-B20A300F0A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29946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A4582-E55A-4A7B-9A16-5EE258AE58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3607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18057-0083-4B04-BD9C-C7952EC946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79054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375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375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26990-C81F-4475-B98D-8F49841366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5871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FDE22-3114-4120-A068-432C2D33C4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90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5A4CD-3244-47B4-8F59-B14C7A55A2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49043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BEE36-E8C7-4772-8B6A-8EE44EE21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1465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B972A-1E93-4F2D-8708-752BC11FE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87810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5938" y="2987675"/>
            <a:ext cx="10328275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6613" y="2987675"/>
            <a:ext cx="10329862" cy="978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77AD6-CF6A-4DF4-BB3C-0A3660475D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7468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F56A11-01AA-4428-A333-B024C6ED8F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4385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E44D9-99BF-45AD-9CD3-B39507E3E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1929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62DFA-E324-4421-A3B6-14A3AF73B5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84611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D86-A189-4B82-937F-2E1C13B49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8910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Open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CD5E1-FA6D-4145-92B9-198A89C66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56879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3C67D-289F-4D93-8D68-0373B2D877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20240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30813" y="22225"/>
            <a:ext cx="5740400" cy="12753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613" y="22225"/>
            <a:ext cx="17068800" cy="12753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5CB5A-2E51-4673-8AF8-F1AF5E8DF6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3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FF6F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28321325-D901-4E92-9D58-F1C395AFE3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293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22532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3B55D5CF-E1DB-4B5A-8619-EA3C604E98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009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23556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9802927A-04AB-467B-B0D2-4AA6345D99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29700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BBB70346-CF80-44C7-85C1-2DF19797CE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293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32772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3349ACEE-6FCA-4FF1-8A87-5F10A9ACFC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FF6F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35844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4318ED91-DF7A-4D4E-B887-110F8A2A3C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0" y="-1588"/>
            <a:ext cx="24382413" cy="13719176"/>
          </a:xfrm>
          <a:prstGeom prst="rect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3074" name="AutoShape 2"/>
          <p:cNvSpPr>
            <a:spLocks/>
          </p:cNvSpPr>
          <p:nvPr/>
        </p:nvSpPr>
        <p:spPr bwMode="auto">
          <a:xfrm>
            <a:off x="742950" y="1973263"/>
            <a:ext cx="22898100" cy="11006137"/>
          </a:xfrm>
          <a:prstGeom prst="roundRect">
            <a:avLst>
              <a:gd name="adj" fmla="val 179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5" name="Oval 3"/>
          <p:cNvSpPr>
            <a:spLocks/>
          </p:cNvSpPr>
          <p:nvPr/>
        </p:nvSpPr>
        <p:spPr bwMode="auto">
          <a:xfrm>
            <a:off x="923925" y="2166938"/>
            <a:ext cx="222250" cy="220662"/>
          </a:xfrm>
          <a:prstGeom prst="ellipse">
            <a:avLst/>
          </a:prstGeom>
          <a:solidFill>
            <a:srgbClr val="FF2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6" name="Oval 4"/>
          <p:cNvSpPr>
            <a:spLocks/>
          </p:cNvSpPr>
          <p:nvPr/>
        </p:nvSpPr>
        <p:spPr bwMode="auto">
          <a:xfrm>
            <a:off x="1249363" y="2166938"/>
            <a:ext cx="220662" cy="220662"/>
          </a:xfrm>
          <a:prstGeom prst="ellipse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7" name="Oval 5"/>
          <p:cNvSpPr>
            <a:spLocks/>
          </p:cNvSpPr>
          <p:nvPr/>
        </p:nvSpPr>
        <p:spPr bwMode="auto">
          <a:xfrm>
            <a:off x="1573213" y="2166938"/>
            <a:ext cx="222250" cy="220662"/>
          </a:xfrm>
          <a:prstGeom prst="ellipse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749300" y="2570163"/>
            <a:ext cx="22898100" cy="0"/>
          </a:xfrm>
          <a:prstGeom prst="line">
            <a:avLst/>
          </a:prstGeom>
          <a:noFill/>
          <a:ln w="12700" cap="flat" cmpd="sng">
            <a:solidFill>
              <a:srgbClr val="FFFFFF">
                <a:alpha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079" name="Rectangle 7"/>
          <p:cNvSpPr>
            <a:spLocks/>
          </p:cNvSpPr>
          <p:nvPr/>
        </p:nvSpPr>
        <p:spPr bwMode="auto">
          <a:xfrm>
            <a:off x="906463" y="3095625"/>
            <a:ext cx="712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919" tIns="121919" rIns="121919" bIns="121919">
            <a:spAutoFit/>
          </a:bodyPr>
          <a:lstStyle/>
          <a:p>
            <a:pPr algn="l">
              <a:defRPr/>
            </a:pPr>
            <a:r>
              <a:rPr lang="en-US" sz="300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&gt;_</a:t>
            </a:r>
          </a:p>
        </p:txBody>
      </p:sp>
      <p:sp>
        <p:nvSpPr>
          <p:cNvPr id="3080" name="Rectangle 8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3081" name="Rectangle 9"/>
          <p:cNvSpPr>
            <a:spLocks noGrp="1"/>
          </p:cNvSpPr>
          <p:nvPr>
            <p:ph type="body" idx="1"/>
          </p:nvPr>
        </p:nvSpPr>
        <p:spPr bwMode="auto">
          <a:xfrm>
            <a:off x="1785938" y="2987675"/>
            <a:ext cx="20810537" cy="978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3082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8EB19A65-7C3A-4147-8979-5C61BCE86E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0" y="-1588"/>
            <a:ext cx="24382413" cy="13714413"/>
          </a:xfrm>
          <a:prstGeom prst="rect">
            <a:avLst/>
          </a:prstGeom>
          <a:solidFill>
            <a:srgbClr val="FF6F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xfrm>
            <a:off x="1217613" y="4803775"/>
            <a:ext cx="21945600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BED5D632-2DA5-40B4-B629-2C97C676E1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-1588"/>
            <a:ext cx="24382413" cy="13714413"/>
          </a:xfrm>
          <a:prstGeom prst="rect">
            <a:avLst/>
          </a:prstGeom>
          <a:solidFill>
            <a:srgbClr val="009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 bwMode="auto">
          <a:xfrm>
            <a:off x="1217613" y="4803775"/>
            <a:ext cx="21945600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A72792A1-B03B-454C-ABAA-135B95262E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-1588"/>
            <a:ext cx="24382413" cy="13719176"/>
          </a:xfrm>
          <a:prstGeom prst="rect">
            <a:avLst/>
          </a:prstGeom>
          <a:solidFill>
            <a:srgbClr val="293A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8194" name="AutoShape 2"/>
          <p:cNvSpPr>
            <a:spLocks/>
          </p:cNvSpPr>
          <p:nvPr/>
        </p:nvSpPr>
        <p:spPr bwMode="auto">
          <a:xfrm>
            <a:off x="742950" y="1973263"/>
            <a:ext cx="22898100" cy="11006137"/>
          </a:xfrm>
          <a:prstGeom prst="roundRect">
            <a:avLst>
              <a:gd name="adj" fmla="val 179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5" name="Oval 3"/>
          <p:cNvSpPr>
            <a:spLocks/>
          </p:cNvSpPr>
          <p:nvPr/>
        </p:nvSpPr>
        <p:spPr bwMode="auto">
          <a:xfrm>
            <a:off x="923925" y="2166938"/>
            <a:ext cx="222250" cy="220662"/>
          </a:xfrm>
          <a:prstGeom prst="ellipse">
            <a:avLst/>
          </a:prstGeom>
          <a:solidFill>
            <a:srgbClr val="FF2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6" name="Oval 4"/>
          <p:cNvSpPr>
            <a:spLocks/>
          </p:cNvSpPr>
          <p:nvPr/>
        </p:nvSpPr>
        <p:spPr bwMode="auto">
          <a:xfrm>
            <a:off x="1249363" y="2166938"/>
            <a:ext cx="220662" cy="220662"/>
          </a:xfrm>
          <a:prstGeom prst="ellipse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7" name="Oval 5"/>
          <p:cNvSpPr>
            <a:spLocks/>
          </p:cNvSpPr>
          <p:nvPr/>
        </p:nvSpPr>
        <p:spPr bwMode="auto">
          <a:xfrm>
            <a:off x="1573213" y="2166938"/>
            <a:ext cx="222250" cy="220662"/>
          </a:xfrm>
          <a:prstGeom prst="ellipse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749300" y="2570163"/>
            <a:ext cx="22898100" cy="0"/>
          </a:xfrm>
          <a:prstGeom prst="line">
            <a:avLst/>
          </a:prstGeom>
          <a:noFill/>
          <a:ln w="12700" cap="flat" cmpd="sng">
            <a:solidFill>
              <a:srgbClr val="FFFFFF">
                <a:alpha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8199" name="Rectangle 7"/>
          <p:cNvSpPr>
            <a:spLocks/>
          </p:cNvSpPr>
          <p:nvPr/>
        </p:nvSpPr>
        <p:spPr bwMode="auto">
          <a:xfrm>
            <a:off x="906463" y="3095625"/>
            <a:ext cx="712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919" tIns="121919" rIns="121919" bIns="121919">
            <a:spAutoFit/>
          </a:bodyPr>
          <a:lstStyle/>
          <a:p>
            <a:pPr algn="l">
              <a:defRPr/>
            </a:pPr>
            <a:r>
              <a:rPr lang="en-US" sz="300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&gt;_</a:t>
            </a:r>
          </a:p>
        </p:txBody>
      </p:sp>
      <p:sp>
        <p:nvSpPr>
          <p:cNvPr id="8200" name="Rectangle 8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8201" name="Rectangle 9"/>
          <p:cNvSpPr>
            <a:spLocks noGrp="1"/>
          </p:cNvSpPr>
          <p:nvPr>
            <p:ph type="body" idx="1"/>
          </p:nvPr>
        </p:nvSpPr>
        <p:spPr bwMode="auto">
          <a:xfrm>
            <a:off x="1785938" y="2987675"/>
            <a:ext cx="20810537" cy="978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8202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7659A2AC-716B-47AE-925C-D2BD347EC5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0" y="-1588"/>
            <a:ext cx="24382413" cy="13719176"/>
          </a:xfrm>
          <a:prstGeom prst="rect">
            <a:avLst/>
          </a:prstGeom>
          <a:solidFill>
            <a:srgbClr val="009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9218" name="AutoShape 2"/>
          <p:cNvSpPr>
            <a:spLocks/>
          </p:cNvSpPr>
          <p:nvPr/>
        </p:nvSpPr>
        <p:spPr bwMode="auto">
          <a:xfrm>
            <a:off x="742950" y="1973263"/>
            <a:ext cx="22898100" cy="11006137"/>
          </a:xfrm>
          <a:prstGeom prst="roundRect">
            <a:avLst>
              <a:gd name="adj" fmla="val 179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19" name="Oval 3"/>
          <p:cNvSpPr>
            <a:spLocks/>
          </p:cNvSpPr>
          <p:nvPr/>
        </p:nvSpPr>
        <p:spPr bwMode="auto">
          <a:xfrm>
            <a:off x="923925" y="2166938"/>
            <a:ext cx="222250" cy="220662"/>
          </a:xfrm>
          <a:prstGeom prst="ellipse">
            <a:avLst/>
          </a:prstGeom>
          <a:solidFill>
            <a:srgbClr val="FF2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20" name="Oval 4"/>
          <p:cNvSpPr>
            <a:spLocks/>
          </p:cNvSpPr>
          <p:nvPr/>
        </p:nvSpPr>
        <p:spPr bwMode="auto">
          <a:xfrm>
            <a:off x="1249363" y="2166938"/>
            <a:ext cx="220662" cy="220662"/>
          </a:xfrm>
          <a:prstGeom prst="ellipse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21" name="Oval 5"/>
          <p:cNvSpPr>
            <a:spLocks/>
          </p:cNvSpPr>
          <p:nvPr/>
        </p:nvSpPr>
        <p:spPr bwMode="auto">
          <a:xfrm>
            <a:off x="1573213" y="2166938"/>
            <a:ext cx="222250" cy="220662"/>
          </a:xfrm>
          <a:prstGeom prst="ellipse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749300" y="2570163"/>
            <a:ext cx="22898100" cy="0"/>
          </a:xfrm>
          <a:prstGeom prst="line">
            <a:avLst/>
          </a:prstGeom>
          <a:noFill/>
          <a:ln w="12700" cap="flat" cmpd="sng">
            <a:solidFill>
              <a:srgbClr val="FFFFFF">
                <a:alpha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9223" name="Rectangle 7"/>
          <p:cNvSpPr>
            <a:spLocks/>
          </p:cNvSpPr>
          <p:nvPr/>
        </p:nvSpPr>
        <p:spPr bwMode="auto">
          <a:xfrm>
            <a:off x="906463" y="3095625"/>
            <a:ext cx="712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919" tIns="121919" rIns="121919" bIns="121919">
            <a:spAutoFit/>
          </a:bodyPr>
          <a:lstStyle/>
          <a:p>
            <a:pPr algn="l">
              <a:defRPr/>
            </a:pPr>
            <a:r>
              <a:rPr lang="en-US" sz="300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&gt;_</a:t>
            </a:r>
          </a:p>
        </p:txBody>
      </p:sp>
      <p:sp>
        <p:nvSpPr>
          <p:cNvPr id="9224" name="Rectangle 8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9225" name="Rectangle 9"/>
          <p:cNvSpPr>
            <a:spLocks noGrp="1"/>
          </p:cNvSpPr>
          <p:nvPr>
            <p:ph type="body" idx="1"/>
          </p:nvPr>
        </p:nvSpPr>
        <p:spPr bwMode="auto">
          <a:xfrm>
            <a:off x="1785938" y="2987675"/>
            <a:ext cx="20810537" cy="978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9226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9C3AF1C5-C72F-4BD6-8E20-A6EDCB9D98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009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1126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DC97804D-FE6C-410A-9FF2-518B78A49A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-1588"/>
            <a:ext cx="24382413" cy="1930401"/>
          </a:xfrm>
          <a:prstGeom prst="rect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 defTabSz="2363788">
              <a:lnSpc>
                <a:spcPct val="120000"/>
              </a:lnSpc>
              <a:defRPr/>
            </a:pPr>
            <a:endParaRPr lang="en-US" sz="93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xfrm>
            <a:off x="709613" y="2058988"/>
            <a:ext cx="22961600" cy="117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1638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86CCC43B-BCDA-45DB-80FB-FB07EC40CF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-1588"/>
            <a:ext cx="24382413" cy="13719176"/>
          </a:xfrm>
          <a:prstGeom prst="rect">
            <a:avLst/>
          </a:prstGeom>
          <a:solidFill>
            <a:srgbClr val="FF6F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43800" tIns="243800" rIns="243800" bIns="243800"/>
          <a:lstStyle/>
          <a:p>
            <a:pPr algn="l">
              <a:lnSpc>
                <a:spcPct val="120000"/>
              </a:lnSpc>
              <a:defRPr/>
            </a:pPr>
            <a:endParaRPr lang="en-US" sz="9600">
              <a:solidFill>
                <a:srgbClr val="FFFFFF"/>
              </a:solidFill>
              <a:latin typeface="Montserrat-Regular" charset="0"/>
              <a:ea typeface="ＭＳ Ｐゴシック" charset="0"/>
              <a:cs typeface="Montserrat-Regular" charset="0"/>
              <a:sym typeface="Montserrat-Regular" charset="0"/>
            </a:endParaRPr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742950" y="1973263"/>
            <a:ext cx="22898100" cy="11006137"/>
          </a:xfrm>
          <a:prstGeom prst="roundRect">
            <a:avLst>
              <a:gd name="adj" fmla="val 1792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07" name="Oval 3"/>
          <p:cNvSpPr>
            <a:spLocks/>
          </p:cNvSpPr>
          <p:nvPr/>
        </p:nvSpPr>
        <p:spPr bwMode="auto">
          <a:xfrm>
            <a:off x="923925" y="2166938"/>
            <a:ext cx="222250" cy="220662"/>
          </a:xfrm>
          <a:prstGeom prst="ellipse">
            <a:avLst/>
          </a:prstGeom>
          <a:solidFill>
            <a:srgbClr val="FF2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08" name="Oval 4"/>
          <p:cNvSpPr>
            <a:spLocks/>
          </p:cNvSpPr>
          <p:nvPr/>
        </p:nvSpPr>
        <p:spPr bwMode="auto">
          <a:xfrm>
            <a:off x="1249363" y="2166938"/>
            <a:ext cx="220662" cy="220662"/>
          </a:xfrm>
          <a:prstGeom prst="ellipse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09" name="Oval 5"/>
          <p:cNvSpPr>
            <a:spLocks/>
          </p:cNvSpPr>
          <p:nvPr/>
        </p:nvSpPr>
        <p:spPr bwMode="auto">
          <a:xfrm>
            <a:off x="1573213" y="2166938"/>
            <a:ext cx="222250" cy="220662"/>
          </a:xfrm>
          <a:prstGeom prst="ellipse">
            <a:avLst/>
          </a:prstGeom>
          <a:solidFill>
            <a:srgbClr val="84B5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749300" y="2570163"/>
            <a:ext cx="22898100" cy="0"/>
          </a:xfrm>
          <a:prstGeom prst="line">
            <a:avLst/>
          </a:prstGeom>
          <a:noFill/>
          <a:ln w="12700" cap="flat" cmpd="sng">
            <a:solidFill>
              <a:srgbClr val="FFFFFF">
                <a:alpha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1919" tIns="121919" rIns="121919" bIns="121919"/>
          <a:lstStyle/>
          <a:p>
            <a:pPr algn="l">
              <a:defRPr/>
            </a:pPr>
            <a:endParaRPr lang="en-US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906463" y="3095625"/>
            <a:ext cx="7127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919" tIns="121919" rIns="121919" bIns="121919">
            <a:spAutoFit/>
          </a:bodyPr>
          <a:lstStyle/>
          <a:p>
            <a:pPr algn="l">
              <a:defRPr/>
            </a:pPr>
            <a:r>
              <a:rPr lang="en-US" sz="300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&gt;_</a:t>
            </a:r>
          </a:p>
        </p:txBody>
      </p:sp>
      <p:sp>
        <p:nvSpPr>
          <p:cNvPr id="21512" name="Rectangle 8"/>
          <p:cNvSpPr>
            <a:spLocks noGrp="1"/>
          </p:cNvSpPr>
          <p:nvPr>
            <p:ph type="title"/>
          </p:nvPr>
        </p:nvSpPr>
        <p:spPr bwMode="auto">
          <a:xfrm>
            <a:off x="709613" y="22225"/>
            <a:ext cx="2296160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ontserrat-Regular" charset="0"/>
              </a:rPr>
              <a:t>Click to edit Master title style</a:t>
            </a:r>
          </a:p>
        </p:txBody>
      </p:sp>
      <p:sp>
        <p:nvSpPr>
          <p:cNvPr id="21513" name="Rectangle 9"/>
          <p:cNvSpPr>
            <a:spLocks noGrp="1"/>
          </p:cNvSpPr>
          <p:nvPr>
            <p:ph type="body" idx="1"/>
          </p:nvPr>
        </p:nvSpPr>
        <p:spPr bwMode="auto">
          <a:xfrm>
            <a:off x="1785938" y="2987675"/>
            <a:ext cx="20810537" cy="978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43800" tIns="243800" rIns="243800" bIns="243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" charset="0"/>
              </a:rPr>
              <a:t>Click to edit Master text styles</a:t>
            </a:r>
          </a:p>
          <a:p>
            <a:pPr lvl="1"/>
            <a:r>
              <a:rPr lang="en-US">
                <a:sym typeface="Open Sans" charset="0"/>
              </a:rPr>
              <a:t>Second level</a:t>
            </a:r>
          </a:p>
          <a:p>
            <a:pPr lvl="2"/>
            <a:r>
              <a:rPr lang="en-US">
                <a:sym typeface="Open Sans" charset="0"/>
              </a:rPr>
              <a:t>Third level</a:t>
            </a:r>
          </a:p>
          <a:p>
            <a:pPr lvl="3"/>
            <a:r>
              <a:rPr lang="en-US">
                <a:sym typeface="Open Sans" charset="0"/>
              </a:rPr>
              <a:t>Fourth level</a:t>
            </a:r>
          </a:p>
          <a:p>
            <a:pPr lvl="4"/>
            <a:r>
              <a:rPr lang="en-US">
                <a:sym typeface="Open Sans" charset="0"/>
              </a:rPr>
              <a:t>Fifth level</a:t>
            </a:r>
          </a:p>
        </p:txBody>
      </p:sp>
      <p:sp>
        <p:nvSpPr>
          <p:cNvPr id="21514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23847425" y="12755563"/>
            <a:ext cx="8667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43800" tIns="243800" rIns="243800" bIns="243800" numCol="1" anchor="ctr" anchorCtr="0" compatLnSpc="1">
            <a:prstTxWarp prst="textNoShape">
              <a:avLst/>
            </a:prstTxWarp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C9147AA1-6232-4B3C-9925-4788727B32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Montserrat-Regular" charset="0"/>
        </a:defRPr>
      </a:lvl1pPr>
      <a:lvl2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2pPr>
      <a:lvl3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3pPr>
      <a:lvl4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4pPr>
      <a:lvl5pPr algn="l" defTabSz="2438400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5pPr>
      <a:lvl6pPr marL="4572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6pPr>
      <a:lvl7pPr marL="9144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7pPr>
      <a:lvl8pPr marL="13716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8pPr>
      <a:lvl9pPr marL="1828800" algn="l" defTabSz="2438400" rtl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Montserrat-Regular" charset="0"/>
          <a:ea typeface="ＭＳ Ｐゴシック" charset="0"/>
          <a:cs typeface="Montserrat-Regular" charset="0"/>
          <a:sym typeface="Montserrat-Regular" charset="0"/>
        </a:defRPr>
      </a:lvl9pPr>
    </p:titleStyle>
    <p:bodyStyle>
      <a:lvl1pPr marL="641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+mn-ea"/>
          <a:cs typeface="+mn-cs"/>
          <a:sym typeface="Open Sans" charset="0"/>
        </a:defRPr>
      </a:lvl1pPr>
      <a:lvl2pPr marL="1022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2pPr>
      <a:lvl3pPr marL="1403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3pPr>
      <a:lvl4pPr marL="1784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4pPr>
      <a:lvl5pPr marL="2165350" indent="-641350" algn="l" defTabSz="24384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5pPr>
      <a:lvl6pPr marL="26225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6pPr>
      <a:lvl7pPr marL="30797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7pPr>
      <a:lvl8pPr marL="35369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8pPr>
      <a:lvl9pPr marL="3994150" indent="-641350" algn="l" defTabSz="2438400" rtl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Char char="•"/>
        <a:defRPr sz="6400">
          <a:solidFill>
            <a:srgbClr val="293A4A"/>
          </a:solidFill>
          <a:latin typeface="+mn-lt"/>
          <a:ea typeface="Open Sans" charset="0"/>
          <a:cs typeface="+mn-cs"/>
          <a:sym typeface="Open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mg@cpanel.n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github.com/cpane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guide.cpanel.net/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cpanel.net/display/SDK/UAPI+-+Custom+UAPI+Modules" TargetMode="External"/><Relationship Id="rId2" Type="http://schemas.openxmlformats.org/officeDocument/2006/relationships/hyperlink" Target="https://documentation.cpanel.net/display/SDK/Guide+to+UAPI" TargetMode="External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service/$q" TargetMode="External"/><Relationship Id="rId1" Type="http://schemas.openxmlformats.org/officeDocument/2006/relationships/slideLayout" Target="../slideLayouts/slideLayout7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yleguide.cpanel.net/" TargetMode="External"/><Relationship Id="rId1" Type="http://schemas.openxmlformats.org/officeDocument/2006/relationships/slideLayout" Target="../slideLayouts/slideLayout1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 descr="imag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2413" cy="137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7213" y="4205288"/>
            <a:ext cx="20726400" cy="3092450"/>
          </a:xfrm>
        </p:spPr>
        <p:txBody>
          <a:bodyPr/>
          <a:lstStyle/>
          <a:p>
            <a:pPr algn="ctr" eaLnBrk="1">
              <a:defRPr/>
            </a:pPr>
            <a:r>
              <a:rPr lang="en-US" sz="9600" b="1" dirty="0"/>
              <a:t>Develop Front-End Plugins Like a cPanel Pro</a:t>
            </a:r>
            <a:endParaRPr lang="en-US" sz="12800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quarter" idx="1"/>
          </p:nvPr>
        </p:nvSpPr>
        <p:spPr>
          <a:xfrm>
            <a:off x="1827213" y="9601200"/>
            <a:ext cx="20726400" cy="2057399"/>
          </a:xfrm>
        </p:spPr>
        <p:txBody>
          <a:bodyPr/>
          <a:lstStyle/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</a:rPr>
              <a:t>Tom Green</a:t>
            </a: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User Interface Dev III</a:t>
            </a: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Twitter: @</a:t>
            </a:r>
            <a:r>
              <a:rPr lang="en-US" sz="3200" dirty="0" err="1" smtClean="0">
                <a:solidFill>
                  <a:srgbClr val="FFFFFF"/>
                </a:solidFill>
              </a:rPr>
              <a:t>cPanelTomG</a:t>
            </a:r>
            <a:endParaRPr lang="en-US" sz="3200" dirty="0" smtClean="0">
              <a:solidFill>
                <a:srgbClr val="FFFFFF"/>
              </a:solidFill>
            </a:endParaRP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Email: </a:t>
            </a:r>
            <a:r>
              <a:rPr lang="en-US" sz="3200" dirty="0" smtClean="0">
                <a:solidFill>
                  <a:srgbClr val="FFFFFF"/>
                </a:solidFill>
                <a:hlinkClick r:id="rId3"/>
              </a:rPr>
              <a:t>tomg@cpanel.net</a:t>
            </a:r>
            <a:endParaRPr lang="en-US" sz="3200" dirty="0" smtClean="0">
              <a:solidFill>
                <a:srgbClr val="FFFFFF"/>
              </a:solidFill>
            </a:endParaRP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Code: </a:t>
            </a:r>
            <a:r>
              <a:rPr lang="en-US" sz="3200" dirty="0" smtClean="0">
                <a:solidFill>
                  <a:srgbClr val="FFFFFF"/>
                </a:solidFill>
                <a:hlinkClick r:id="rId4"/>
              </a:rPr>
              <a:t>http</a:t>
            </a:r>
            <a:r>
              <a:rPr lang="en-US" sz="3200" smtClean="0">
                <a:solidFill>
                  <a:srgbClr val="FFFFFF"/>
                </a:solidFill>
                <a:hlinkClick r:id="rId4"/>
              </a:rPr>
              <a:t>://github.com/cpanel</a:t>
            </a:r>
            <a:endParaRPr lang="en-US" sz="3200" smtClean="0">
              <a:solidFill>
                <a:srgbClr val="FFFFFF"/>
              </a:solidFill>
            </a:endParaRPr>
          </a:p>
          <a:p>
            <a:pPr marL="0" indent="0" defTabSz="2022475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en-US" sz="3200" dirty="0" smtClean="0">
              <a:solidFill>
                <a:srgbClr val="FFFFFF"/>
              </a:solidFill>
            </a:endParaRPr>
          </a:p>
        </p:txBody>
      </p:sp>
      <p:pic>
        <p:nvPicPr>
          <p:cNvPr id="40964" name="Picture 4" descr="cpanel-white-logo-RGB-v0708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200" y="3211513"/>
            <a:ext cx="3402013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What are each of these components?</a:t>
            </a:r>
            <a:endParaRPr lang="en-US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sz="5400" dirty="0" smtClean="0"/>
              <a:t>Bootstrap 3 – </a:t>
            </a:r>
            <a:r>
              <a:rPr lang="en-US" sz="5400" dirty="0" smtClean="0">
                <a:hlinkClick r:id="rId2"/>
              </a:rPr>
              <a:t>http://getbootstrap.com/</a:t>
            </a:r>
            <a:endParaRPr lang="en-US" sz="5400" dirty="0" smtClean="0"/>
          </a:p>
          <a:p>
            <a:pPr eaLnBrk="1">
              <a:defRPr/>
            </a:pPr>
            <a:r>
              <a:rPr lang="en-US" sz="4800" dirty="0"/>
              <a:t>A library of design layout components that make </a:t>
            </a:r>
            <a:r>
              <a:rPr lang="en-US" sz="4800" dirty="0" smtClean="0"/>
              <a:t>writing </a:t>
            </a:r>
            <a:r>
              <a:rPr lang="en-US" sz="4800" dirty="0"/>
              <a:t>mobile friendly apps </a:t>
            </a:r>
            <a:r>
              <a:rPr lang="en-US" sz="4800" dirty="0" smtClean="0"/>
              <a:t>easier.</a:t>
            </a:r>
          </a:p>
          <a:p>
            <a:pPr lvl="2" eaLnBrk="1">
              <a:defRPr/>
            </a:pPr>
            <a:r>
              <a:rPr lang="en-US" sz="4800" dirty="0" smtClean="0"/>
              <a:t>It’s a little wording in the html markup</a:t>
            </a:r>
          </a:p>
          <a:p>
            <a:pPr lvl="2" eaLnBrk="1">
              <a:defRPr/>
            </a:pPr>
            <a:r>
              <a:rPr lang="en-US" sz="4800" dirty="0" smtClean="0"/>
              <a:t>Its easy to use.</a:t>
            </a:r>
          </a:p>
          <a:p>
            <a:pPr lvl="2" eaLnBrk="1">
              <a:defRPr/>
            </a:pPr>
            <a:r>
              <a:rPr lang="en-US" sz="4800" dirty="0" smtClean="0"/>
              <a:t>It get you consistency across desktop and </a:t>
            </a:r>
            <a:r>
              <a:rPr lang="en-US" sz="4800" dirty="0" err="1" smtClean="0"/>
              <a:t>moble</a:t>
            </a:r>
            <a:r>
              <a:rPr lang="en-US" sz="4800" dirty="0" smtClean="0"/>
              <a:t> browsers.</a:t>
            </a:r>
          </a:p>
          <a:p>
            <a:pPr eaLnBrk="1">
              <a:defRPr/>
            </a:pPr>
            <a:r>
              <a:rPr lang="en-US" sz="4800" dirty="0"/>
              <a:t>T</a:t>
            </a:r>
            <a:r>
              <a:rPr lang="en-US" sz="4800" dirty="0" smtClean="0"/>
              <a:t>o </a:t>
            </a:r>
            <a:r>
              <a:rPr lang="en-US" sz="4800" dirty="0"/>
              <a:t>get your apps to look like </a:t>
            </a:r>
            <a:r>
              <a:rPr lang="en-US" sz="4800" dirty="0" err="1"/>
              <a:t>cPanels</a:t>
            </a:r>
            <a:r>
              <a:rPr lang="en-US" sz="4800" dirty="0"/>
              <a:t>, use our style guide that is based on </a:t>
            </a:r>
            <a:r>
              <a:rPr lang="en-US" sz="4800" dirty="0" smtClean="0"/>
              <a:t>Bootstrap.</a:t>
            </a:r>
          </a:p>
          <a:p>
            <a:pPr lvl="2" eaLnBrk="1">
              <a:defRPr/>
            </a:pPr>
            <a:r>
              <a:rPr lang="en-US" sz="4800" dirty="0" smtClean="0">
                <a:hlinkClick r:id="rId3"/>
              </a:rPr>
              <a:t>https</a:t>
            </a:r>
            <a:r>
              <a:rPr lang="en-US" sz="4800" dirty="0">
                <a:hlinkClick r:id="rId3"/>
              </a:rPr>
              <a:t>://</a:t>
            </a:r>
            <a:r>
              <a:rPr lang="en-US" sz="4800" dirty="0" smtClean="0">
                <a:hlinkClick r:id="rId3"/>
              </a:rPr>
              <a:t>styleguide.cpanel.net</a:t>
            </a:r>
            <a:endParaRPr lang="en-US" sz="4800" dirty="0" smtClean="0"/>
          </a:p>
          <a:p>
            <a:pPr eaLnBrk="1">
              <a:defRPr/>
            </a:pPr>
            <a:r>
              <a:rPr lang="en-US" sz="4800" dirty="0" smtClean="0"/>
              <a:t>Things </a:t>
            </a:r>
            <a:r>
              <a:rPr lang="en-US" sz="4800" dirty="0"/>
              <a:t>we use in </a:t>
            </a:r>
            <a:r>
              <a:rPr lang="en-US" sz="4800" dirty="0" smtClean="0"/>
              <a:t>cPanel </a:t>
            </a:r>
            <a:r>
              <a:rPr lang="en-US" sz="4800" dirty="0"/>
              <a:t>from bootstrap:  buttons, wells, alerts, grid, forms, glyph icons.</a:t>
            </a:r>
          </a:p>
          <a:p>
            <a:pPr eaLnBrk="1">
              <a:defRPr/>
            </a:pPr>
            <a:r>
              <a:rPr lang="en-US" sz="4800" dirty="0" smtClean="0"/>
              <a:t>We </a:t>
            </a:r>
            <a:r>
              <a:rPr lang="en-US" sz="4800" dirty="0"/>
              <a:t>also use </a:t>
            </a:r>
            <a:r>
              <a:rPr lang="en-US" sz="4800" dirty="0" err="1"/>
              <a:t>FontAwsome</a:t>
            </a:r>
            <a:r>
              <a:rPr lang="en-US" sz="4800" dirty="0"/>
              <a:t> for additional glyph icons.</a:t>
            </a:r>
            <a:endParaRPr lang="en-US" sz="4800" dirty="0" smtClean="0"/>
          </a:p>
        </p:txBody>
      </p:sp>
      <p:pic>
        <p:nvPicPr>
          <p:cNvPr id="43011" name="Picture 3" descr="cpanel-logo-RGB-v070816.png"/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each of these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7200" b="1" dirty="0" err="1" smtClean="0"/>
              <a:t>requirejs</a:t>
            </a:r>
            <a:r>
              <a:rPr lang="en-US" sz="7200" b="1" dirty="0" smtClean="0"/>
              <a:t> - http://requirejs.org/</a:t>
            </a:r>
          </a:p>
          <a:p>
            <a:r>
              <a:rPr lang="en-US" sz="6600" dirty="0" smtClean="0"/>
              <a:t>Its a JavaScript utility for loading application dependencies.</a:t>
            </a:r>
          </a:p>
          <a:p>
            <a:r>
              <a:rPr lang="en-US" sz="6600" dirty="0" smtClean="0"/>
              <a:t>You write small single purpose modules.</a:t>
            </a:r>
          </a:p>
          <a:p>
            <a:r>
              <a:rPr lang="en-US" sz="6600" dirty="0" smtClean="0"/>
              <a:t>Each module lists its dependencies at the top.</a:t>
            </a:r>
          </a:p>
          <a:p>
            <a:r>
              <a:rPr lang="en-US" sz="6600" dirty="0" smtClean="0"/>
              <a:t>The tool will fetch all the dependences for you from your server.</a:t>
            </a:r>
          </a:p>
          <a:p>
            <a:r>
              <a:rPr lang="en-US" sz="6600" dirty="0" err="1" smtClean="0"/>
              <a:t>requirejs</a:t>
            </a:r>
            <a:r>
              <a:rPr lang="en-US" sz="6600" dirty="0" smtClean="0"/>
              <a:t> comes with a specialized code optimizer that will help you build optimized resources for you site. (r.js)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0149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What are each of these components?</a:t>
            </a:r>
            <a:endParaRPr lang="en-US" dirty="0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sz="6600" b="1" dirty="0" err="1"/>
              <a:t>jquery</a:t>
            </a:r>
            <a:r>
              <a:rPr lang="en-US" sz="6600" b="1" dirty="0"/>
              <a:t> - https://jquery.com/</a:t>
            </a:r>
          </a:p>
          <a:p>
            <a:pPr eaLnBrk="1">
              <a:defRPr/>
            </a:pPr>
            <a:r>
              <a:rPr lang="en-US" sz="7200" dirty="0" smtClean="0"/>
              <a:t>A </a:t>
            </a:r>
            <a:r>
              <a:rPr lang="en-US" sz="7200" dirty="0"/>
              <a:t>very helpful set of DOM </a:t>
            </a:r>
            <a:r>
              <a:rPr lang="en-US" sz="7200" dirty="0" smtClean="0"/>
              <a:t>manipulators </a:t>
            </a:r>
            <a:r>
              <a:rPr lang="en-US" sz="7200" dirty="0"/>
              <a:t>and AJAX tools.</a:t>
            </a:r>
          </a:p>
          <a:p>
            <a:pPr eaLnBrk="1">
              <a:defRPr/>
            </a:pPr>
            <a:r>
              <a:rPr lang="en-US" sz="7200" dirty="0" smtClean="0"/>
              <a:t>You </a:t>
            </a:r>
            <a:r>
              <a:rPr lang="en-US" sz="7200" dirty="0"/>
              <a:t>usually don't need this with </a:t>
            </a:r>
            <a:r>
              <a:rPr lang="en-US" sz="7200" dirty="0" err="1"/>
              <a:t>angularjs</a:t>
            </a:r>
            <a:r>
              <a:rPr lang="en-US" sz="7200" dirty="0"/>
              <a:t>, but its available for some more advanced scenarios.</a:t>
            </a:r>
            <a:endParaRPr lang="en-US" sz="7200" dirty="0" smtClean="0"/>
          </a:p>
        </p:txBody>
      </p:sp>
      <p:pic>
        <p:nvPicPr>
          <p:cNvPr id="45059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each of these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CJT 2.0 - </a:t>
            </a:r>
            <a:r>
              <a:rPr lang="en-US" dirty="0" smtClean="0"/>
              <a:t>Custom JavaScript and Angular components developed by cPanel.</a:t>
            </a:r>
          </a:p>
          <a:p>
            <a:r>
              <a:rPr lang="en-US" dirty="0" smtClean="0"/>
              <a:t>Available to us and to you.</a:t>
            </a:r>
          </a:p>
          <a:p>
            <a:r>
              <a:rPr lang="en-US" dirty="0" smtClean="0"/>
              <a:t>Substantial documentation in the JavaScript files.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cpanel</a:t>
            </a:r>
            <a:r>
              <a:rPr lang="en-US" dirty="0" smtClean="0"/>
              <a:t>/base/frontend/</a:t>
            </a:r>
            <a:r>
              <a:rPr lang="en-US" dirty="0" err="1" smtClean="0"/>
              <a:t>paper_lantern</a:t>
            </a:r>
            <a:r>
              <a:rPr lang="en-US" dirty="0" smtClean="0"/>
              <a:t>/libraries/cjt2</a:t>
            </a:r>
          </a:p>
          <a:p>
            <a:r>
              <a:rPr lang="en-US" dirty="0" smtClean="0"/>
              <a:t>We distribute both a production build and debug versions of CJT 2.0 with the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9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What are each of these components?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sz="4800" b="1" dirty="0"/>
              <a:t>UAPI </a:t>
            </a:r>
            <a:r>
              <a:rPr lang="en-US" sz="4800" dirty="0"/>
              <a:t>- </a:t>
            </a:r>
            <a:r>
              <a:rPr lang="en-US" sz="4800" dirty="0">
                <a:hlinkClick r:id="rId2"/>
              </a:rPr>
              <a:t>https://</a:t>
            </a:r>
            <a:r>
              <a:rPr lang="en-US" sz="4800" dirty="0" smtClean="0">
                <a:hlinkClick r:id="rId2"/>
              </a:rPr>
              <a:t>documentation.cpanel.net/display/SDK/Guide+to+UAPI</a:t>
            </a:r>
            <a:endParaRPr lang="en-US" sz="4800" dirty="0" smtClean="0"/>
          </a:p>
          <a:p>
            <a:pPr eaLnBrk="1">
              <a:defRPr/>
            </a:pPr>
            <a:r>
              <a:rPr lang="en-US" sz="4800" dirty="0" err="1" smtClean="0"/>
              <a:t>cPanels</a:t>
            </a:r>
            <a:r>
              <a:rPr lang="en-US" sz="4800" dirty="0" smtClean="0"/>
              <a:t> </a:t>
            </a:r>
            <a:r>
              <a:rPr lang="en-US" sz="4800" dirty="0"/>
              <a:t>preferred API </a:t>
            </a:r>
            <a:r>
              <a:rPr lang="en-US" sz="4800" dirty="0" smtClean="0"/>
              <a:t>for </a:t>
            </a:r>
            <a:r>
              <a:rPr lang="en-US" sz="4800" dirty="0"/>
              <a:t>developing applications for cPanel and </a:t>
            </a:r>
            <a:r>
              <a:rPr lang="en-US" sz="4800" dirty="0" smtClean="0"/>
              <a:t>Webmail.</a:t>
            </a:r>
          </a:p>
          <a:p>
            <a:pPr eaLnBrk="1">
              <a:defRPr/>
            </a:pPr>
            <a:r>
              <a:rPr lang="en-US" sz="4800" dirty="0" smtClean="0"/>
              <a:t>There are hundreds of UAPI calls we developed already that allow you to view and manipulate the cPanel users view of the system.</a:t>
            </a:r>
          </a:p>
          <a:p>
            <a:pPr eaLnBrk="1">
              <a:defRPr/>
            </a:pPr>
            <a:r>
              <a:rPr lang="en-US" sz="4800" dirty="0" smtClean="0"/>
              <a:t>You can add your own UAPI modules to </a:t>
            </a:r>
            <a:r>
              <a:rPr lang="en-US" sz="4800" dirty="0"/>
              <a:t>the </a:t>
            </a:r>
            <a:r>
              <a:rPr lang="en-US" sz="4800" dirty="0" smtClean="0"/>
              <a:t>system: </a:t>
            </a:r>
            <a:r>
              <a:rPr lang="en-US" sz="4800" dirty="0" smtClean="0">
                <a:hlinkClick r:id="rId3"/>
              </a:rPr>
              <a:t>https</a:t>
            </a:r>
            <a:r>
              <a:rPr lang="en-US" sz="4800" dirty="0">
                <a:hlinkClick r:id="rId3"/>
              </a:rPr>
              <a:t>://documentation.cpanel.net/display/SDK/UAPI+-+</a:t>
            </a:r>
            <a:r>
              <a:rPr lang="en-US" sz="4800" dirty="0" smtClean="0">
                <a:hlinkClick r:id="rId3"/>
              </a:rPr>
              <a:t>Custom+UAPI+Modules</a:t>
            </a:r>
            <a:endParaRPr lang="en-US" sz="4800" dirty="0" smtClean="0"/>
          </a:p>
          <a:p>
            <a:pPr eaLnBrk="1">
              <a:defRPr/>
            </a:pPr>
            <a:r>
              <a:rPr lang="en-US" sz="4800" dirty="0" smtClean="0"/>
              <a:t>UAPI modules are limited to what you can do as the user.</a:t>
            </a:r>
          </a:p>
          <a:p>
            <a:pPr eaLnBrk="1">
              <a:defRPr/>
            </a:pPr>
            <a:r>
              <a:rPr lang="en-US" sz="4800" dirty="0" smtClean="0"/>
              <a:t>Unless, you want to also develop a custom </a:t>
            </a:r>
            <a:r>
              <a:rPr lang="en-US" sz="4800" dirty="0" err="1" smtClean="0"/>
              <a:t>adminbin</a:t>
            </a:r>
            <a:r>
              <a:rPr lang="en-US" sz="4800" dirty="0" smtClean="0"/>
              <a:t>. </a:t>
            </a:r>
          </a:p>
          <a:p>
            <a:pPr eaLnBrk="1">
              <a:defRPr/>
            </a:pPr>
            <a:r>
              <a:rPr lang="en-US" sz="4800" dirty="0" err="1" smtClean="0"/>
              <a:t>Adminbin’s</a:t>
            </a:r>
            <a:r>
              <a:rPr lang="en-US" sz="4800" dirty="0" smtClean="0"/>
              <a:t> let you play outside the users permission restrictions. (Not covered here)</a:t>
            </a:r>
          </a:p>
          <a:p>
            <a:pPr eaLnBrk="1">
              <a:defRPr/>
            </a:pPr>
            <a:endParaRPr lang="en-US" sz="4800" dirty="0" smtClean="0"/>
          </a:p>
          <a:p>
            <a:pPr marL="0" indent="0" eaLnBrk="1">
              <a:buNone/>
              <a:defRPr/>
            </a:pPr>
            <a:endParaRPr lang="en-US" sz="4200" dirty="0"/>
          </a:p>
          <a:p>
            <a:pPr eaLnBrk="1">
              <a:defRPr/>
            </a:pPr>
            <a:endParaRPr lang="en-US" sz="4200" dirty="0"/>
          </a:p>
          <a:p>
            <a:pPr eaLnBrk="1">
              <a:defRPr/>
            </a:pPr>
            <a:endParaRPr lang="en-US" sz="4200" dirty="0" smtClean="0"/>
          </a:p>
        </p:txBody>
      </p:sp>
      <p:pic>
        <p:nvPicPr>
          <p:cNvPr id="47107" name="Picture 3" descr="cpanel-logo-RGB-v070816.png"/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A note about </a:t>
            </a:r>
            <a:r>
              <a:rPr lang="en-US" dirty="0" smtClean="0"/>
              <a:t>the cPanel folder structure.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2058988"/>
            <a:ext cx="22961600" cy="10742612"/>
          </a:xfrm>
        </p:spPr>
        <p:txBody>
          <a:bodyPr/>
          <a:lstStyle/>
          <a:p>
            <a:pPr marL="0" indent="0" eaLnBrk="1">
              <a:buNone/>
              <a:defRPr/>
            </a:pPr>
            <a:r>
              <a:rPr lang="en-US" sz="4100" b="1" dirty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dirty="0"/>
              <a:t> - base directory for all </a:t>
            </a:r>
            <a:r>
              <a:rPr lang="en-US" sz="4100" dirty="0" err="1"/>
              <a:t>cpanel</a:t>
            </a:r>
            <a:r>
              <a:rPr lang="en-US" sz="4100" dirty="0"/>
              <a:t> code.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</a:t>
            </a:r>
            <a:r>
              <a:rPr lang="en-US" sz="4100" b="1" dirty="0" err="1"/>
              <a:t>Cpanel</a:t>
            </a:r>
            <a:r>
              <a:rPr lang="en-US" sz="4100" dirty="0"/>
              <a:t> - </a:t>
            </a:r>
            <a:r>
              <a:rPr lang="en-US" sz="4100" dirty="0" err="1"/>
              <a:t>perl</a:t>
            </a:r>
            <a:r>
              <a:rPr lang="en-US" sz="4100" dirty="0"/>
              <a:t> modules related to the product. Any custom modules you write will be somewhere here. Plus you can use anything in here to build your app.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/base/frontend/</a:t>
            </a:r>
            <a:r>
              <a:rPr lang="en-US" sz="4100" b="1" dirty="0" err="1"/>
              <a:t>paper_lantern</a:t>
            </a:r>
            <a:r>
              <a:rPr lang="en-US" sz="4100" dirty="0"/>
              <a:t> - all front end resource will be under this folder for cPanel.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/base/frontend/</a:t>
            </a:r>
            <a:r>
              <a:rPr lang="en-US" sz="4100" b="1" dirty="0" err="1"/>
              <a:t>paper_lantern</a:t>
            </a:r>
            <a:r>
              <a:rPr lang="en-US" sz="4100" b="1" dirty="0"/>
              <a:t>/libraries</a:t>
            </a:r>
            <a:r>
              <a:rPr lang="en-US" sz="4100" dirty="0"/>
              <a:t> - third party libraries and cjt2 live here</a:t>
            </a:r>
            <a:r>
              <a:rPr lang="en-US" sz="4100" dirty="0" smtClean="0"/>
              <a:t>.</a:t>
            </a:r>
          </a:p>
          <a:p>
            <a:pPr marL="0" indent="0" eaLnBrk="1">
              <a:buNone/>
              <a:defRPr/>
            </a:pPr>
            <a:r>
              <a:rPr lang="en-US" sz="4100" b="1" dirty="0"/>
              <a:t>/</a:t>
            </a:r>
            <a:r>
              <a:rPr lang="en-US" sz="4100" b="1" dirty="0" err="1" smtClean="0"/>
              <a:t>usr</a:t>
            </a:r>
            <a:r>
              <a:rPr lang="en-US" sz="4100" b="1" dirty="0" smtClean="0"/>
              <a:t>/local/</a:t>
            </a:r>
            <a:r>
              <a:rPr lang="en-US" sz="4100" b="1" dirty="0" err="1" smtClean="0"/>
              <a:t>cpanel</a:t>
            </a:r>
            <a:r>
              <a:rPr lang="en-US" sz="4100" b="1" dirty="0" smtClean="0"/>
              <a:t>/base/frontend/</a:t>
            </a:r>
            <a:r>
              <a:rPr lang="en-US" sz="4100" b="1" dirty="0" err="1" smtClean="0"/>
              <a:t>paper_lantern</a:t>
            </a:r>
            <a:r>
              <a:rPr lang="en-US" sz="4100" b="1" dirty="0" smtClean="0"/>
              <a:t>/_assets </a:t>
            </a:r>
            <a:r>
              <a:rPr lang="en-US" sz="4100" dirty="0" smtClean="0"/>
              <a:t>– master page assets.</a:t>
            </a:r>
            <a:endParaRPr lang="en-US" sz="4100" dirty="0"/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/base/webmail/</a:t>
            </a:r>
            <a:r>
              <a:rPr lang="en-US" sz="4100" b="1" dirty="0" err="1"/>
              <a:t>paper_lantern</a:t>
            </a:r>
            <a:r>
              <a:rPr lang="en-US" sz="4100" dirty="0"/>
              <a:t> - all front end resource will be under this folder for Webmail.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/base/webmail/</a:t>
            </a:r>
            <a:r>
              <a:rPr lang="en-US" sz="4100" b="1" dirty="0" err="1"/>
              <a:t>paper_lantern</a:t>
            </a:r>
            <a:r>
              <a:rPr lang="en-US" sz="4100" b="1" dirty="0"/>
              <a:t>/libraries</a:t>
            </a:r>
            <a:r>
              <a:rPr lang="en-US" sz="4100" dirty="0"/>
              <a:t> - third party libraries and cjt2 live here.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</a:t>
            </a:r>
            <a:r>
              <a:rPr lang="en-US" sz="4100" b="1" dirty="0" err="1"/>
              <a:t>whostmgr</a:t>
            </a:r>
            <a:r>
              <a:rPr lang="en-US" sz="4100" b="1" dirty="0"/>
              <a:t>/</a:t>
            </a:r>
            <a:r>
              <a:rPr lang="en-US" sz="4100" b="1" dirty="0" err="1"/>
              <a:t>docroot</a:t>
            </a:r>
            <a:r>
              <a:rPr lang="en-US" sz="4100" dirty="0"/>
              <a:t> - all front end resource will be under this folder for WHM.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</a:t>
            </a:r>
            <a:r>
              <a:rPr lang="en-US" sz="4100" b="1" dirty="0" err="1"/>
              <a:t>whostmgr</a:t>
            </a:r>
            <a:r>
              <a:rPr lang="en-US" sz="4100" b="1" dirty="0"/>
              <a:t>/</a:t>
            </a:r>
            <a:r>
              <a:rPr lang="en-US" sz="4100" b="1" dirty="0" err="1"/>
              <a:t>docroot</a:t>
            </a:r>
            <a:r>
              <a:rPr lang="en-US" sz="4100" b="1" dirty="0"/>
              <a:t>/templates</a:t>
            </a:r>
            <a:r>
              <a:rPr lang="en-US" sz="4100" dirty="0"/>
              <a:t> - all cjt2 frontend app resource will be under this folder for WHM</a:t>
            </a:r>
            <a:r>
              <a:rPr lang="en-US" sz="4100" dirty="0" smtClean="0"/>
              <a:t>.</a:t>
            </a:r>
          </a:p>
          <a:p>
            <a:pPr marL="0" indent="0" eaLnBrk="1">
              <a:buNone/>
              <a:defRPr/>
            </a:pPr>
            <a:r>
              <a:rPr lang="en-US" sz="4100" b="1" dirty="0" smtClean="0"/>
              <a:t>/</a:t>
            </a:r>
            <a:r>
              <a:rPr lang="en-US" sz="4100" b="1" dirty="0" err="1"/>
              <a:t>usr</a:t>
            </a:r>
            <a:r>
              <a:rPr lang="en-US" sz="4100" b="1" dirty="0"/>
              <a:t>/local/</a:t>
            </a:r>
            <a:r>
              <a:rPr lang="en-US" sz="4100" b="1" dirty="0" err="1"/>
              <a:t>cpanel</a:t>
            </a:r>
            <a:r>
              <a:rPr lang="en-US" sz="4100" b="1" dirty="0"/>
              <a:t>/</a:t>
            </a:r>
            <a:r>
              <a:rPr lang="en-US" sz="4100" b="1" dirty="0" err="1"/>
              <a:t>whostmgr</a:t>
            </a:r>
            <a:r>
              <a:rPr lang="en-US" sz="4100" b="1" dirty="0"/>
              <a:t>/</a:t>
            </a:r>
            <a:r>
              <a:rPr lang="en-US" sz="4100" b="1" dirty="0" err="1"/>
              <a:t>docroot</a:t>
            </a:r>
            <a:r>
              <a:rPr lang="en-US" sz="4100" b="1" dirty="0"/>
              <a:t>/libraries</a:t>
            </a:r>
            <a:r>
              <a:rPr lang="en-US" sz="4100" dirty="0"/>
              <a:t> - third party libraries and cjt2 live here.</a:t>
            </a:r>
            <a:endParaRPr lang="en-US" sz="4100" dirty="0" smtClean="0"/>
          </a:p>
        </p:txBody>
      </p:sp>
      <p:pic>
        <p:nvPicPr>
          <p:cNvPr id="48131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Where your plugin should put your files</a:t>
            </a:r>
            <a:r>
              <a:rPr lang="en-US" dirty="0" smtClean="0"/>
              <a:t>: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sz="4200" dirty="0"/>
              <a:t>Plugins are just code (</a:t>
            </a:r>
            <a:r>
              <a:rPr lang="en-US" sz="4200" dirty="0" err="1"/>
              <a:t>perl</a:t>
            </a:r>
            <a:r>
              <a:rPr lang="en-US" sz="4200" dirty="0"/>
              <a:t>/</a:t>
            </a:r>
            <a:r>
              <a:rPr lang="en-US" sz="4200" dirty="0" err="1"/>
              <a:t>php</a:t>
            </a:r>
            <a:r>
              <a:rPr lang="en-US" sz="4200" dirty="0"/>
              <a:t>/python for your backend) + html templates, </a:t>
            </a:r>
            <a:r>
              <a:rPr lang="en-US" sz="4200" dirty="0" smtClean="0"/>
              <a:t>CSS, JavaScript</a:t>
            </a:r>
            <a:r>
              <a:rPr lang="en-US" sz="4200" dirty="0"/>
              <a:t>, and images.</a:t>
            </a:r>
          </a:p>
          <a:p>
            <a:pPr eaLnBrk="1">
              <a:defRPr/>
            </a:pPr>
            <a:r>
              <a:rPr lang="en-US" sz="4200" dirty="0" smtClean="0"/>
              <a:t>Few </a:t>
            </a:r>
            <a:r>
              <a:rPr lang="en-US" sz="4200" dirty="0"/>
              <a:t>requirements about where you put your files on disk within the cPanel directories.</a:t>
            </a:r>
          </a:p>
          <a:p>
            <a:pPr eaLnBrk="1">
              <a:defRPr/>
            </a:pPr>
            <a:r>
              <a:rPr lang="en-US" sz="4200" dirty="0" smtClean="0"/>
              <a:t>Some </a:t>
            </a:r>
            <a:r>
              <a:rPr lang="en-US" sz="4200" dirty="0"/>
              <a:t>folders are important</a:t>
            </a:r>
            <a:r>
              <a:rPr lang="en-US" sz="4200" dirty="0" smtClean="0"/>
              <a:t>:</a:t>
            </a:r>
          </a:p>
          <a:p>
            <a:pPr marL="0" indent="0" eaLnBrk="1">
              <a:buNone/>
              <a:defRPr/>
            </a:pPr>
            <a:endParaRPr lang="en-US" sz="4200" dirty="0" smtClean="0"/>
          </a:p>
          <a:p>
            <a:pPr marL="0" indent="0" eaLnBrk="1">
              <a:buNone/>
              <a:defRPr/>
            </a:pPr>
            <a:r>
              <a:rPr lang="en-US" sz="4200" dirty="0" smtClean="0"/>
              <a:t>       </a:t>
            </a:r>
            <a:r>
              <a:rPr lang="en-US" sz="4200" b="1" dirty="0" smtClean="0"/>
              <a:t>/</a:t>
            </a:r>
            <a:r>
              <a:rPr lang="en-US" sz="4200" b="1" dirty="0" err="1"/>
              <a:t>usr</a:t>
            </a:r>
            <a:r>
              <a:rPr lang="en-US" sz="4200" b="1" dirty="0"/>
              <a:t>/local/</a:t>
            </a:r>
            <a:r>
              <a:rPr lang="en-US" sz="4200" b="1" dirty="0" err="1"/>
              <a:t>cpanel</a:t>
            </a:r>
            <a:r>
              <a:rPr lang="en-US" sz="4200" b="1" dirty="0"/>
              <a:t>/</a:t>
            </a:r>
            <a:r>
              <a:rPr lang="en-US" sz="4200" b="1" dirty="0" err="1"/>
              <a:t>Cpanel</a:t>
            </a:r>
            <a:r>
              <a:rPr lang="en-US" sz="4200" b="1" dirty="0"/>
              <a:t>/API</a:t>
            </a:r>
            <a:r>
              <a:rPr lang="en-US" sz="4200" dirty="0"/>
              <a:t> - Your modules implementing UAPI calls must go here.</a:t>
            </a:r>
          </a:p>
          <a:p>
            <a:pPr eaLnBrk="1">
              <a:defRPr/>
            </a:pPr>
            <a:endParaRPr lang="en-US" sz="4200" dirty="0" smtClean="0"/>
          </a:p>
          <a:p>
            <a:pPr eaLnBrk="1">
              <a:defRPr/>
            </a:pPr>
            <a:r>
              <a:rPr lang="en-US" sz="4200" dirty="0" smtClean="0"/>
              <a:t>Other </a:t>
            </a:r>
            <a:r>
              <a:rPr lang="en-US" sz="4200" dirty="0"/>
              <a:t>not so much. Lets put our cPanel application here:</a:t>
            </a:r>
          </a:p>
          <a:p>
            <a:pPr eaLnBrk="1">
              <a:defRPr/>
            </a:pPr>
            <a:endParaRPr lang="en-US" sz="4200" dirty="0"/>
          </a:p>
          <a:p>
            <a:pPr marL="0" indent="0" eaLnBrk="1">
              <a:buNone/>
              <a:defRPr/>
            </a:pPr>
            <a:r>
              <a:rPr lang="en-US" sz="4200" dirty="0" smtClean="0"/>
              <a:t>       </a:t>
            </a:r>
            <a:r>
              <a:rPr lang="en-US" sz="4200" b="1" dirty="0" smtClean="0"/>
              <a:t>/</a:t>
            </a:r>
            <a:r>
              <a:rPr lang="en-US" sz="4200" b="1" dirty="0" err="1" smtClean="0"/>
              <a:t>usr</a:t>
            </a:r>
            <a:r>
              <a:rPr lang="en-US" sz="4200" b="1" dirty="0" smtClean="0"/>
              <a:t>/local/</a:t>
            </a:r>
            <a:r>
              <a:rPr lang="en-US" sz="4200" b="1" dirty="0" err="1" smtClean="0"/>
              <a:t>cpanel</a:t>
            </a:r>
            <a:r>
              <a:rPr lang="en-US" sz="4200" b="1" dirty="0" smtClean="0"/>
              <a:t>/base/frontend/</a:t>
            </a:r>
            <a:r>
              <a:rPr lang="en-US" sz="4200" b="1" dirty="0" err="1" smtClean="0"/>
              <a:t>paper_lantern</a:t>
            </a:r>
            <a:r>
              <a:rPr lang="en-US" sz="4200" b="1" dirty="0" smtClean="0"/>
              <a:t>/plugins/</a:t>
            </a:r>
            <a:r>
              <a:rPr lang="en-US" sz="4200" b="1" dirty="0" err="1" smtClean="0"/>
              <a:t>cpanel</a:t>
            </a:r>
            <a:r>
              <a:rPr lang="en-US" sz="4200" b="1" dirty="0" smtClean="0"/>
              <a:t>/</a:t>
            </a:r>
            <a:r>
              <a:rPr lang="en-US" sz="4200" b="1" dirty="0" err="1" smtClean="0"/>
              <a:t>todo</a:t>
            </a:r>
            <a:endParaRPr lang="en-US" sz="4200" b="1" dirty="0" smtClean="0"/>
          </a:p>
          <a:p>
            <a:pPr marL="0" indent="0" eaLnBrk="1">
              <a:buNone/>
              <a:defRPr/>
            </a:pPr>
            <a:endParaRPr lang="en-US" sz="4200" b="1" dirty="0"/>
          </a:p>
        </p:txBody>
      </p:sp>
      <p:pic>
        <p:nvPicPr>
          <p:cNvPr id="49155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Where your plugin should put your files:</a:t>
            </a:r>
            <a:endParaRPr lang="en-US" dirty="0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sz="6600" dirty="0"/>
              <a:t>Well, actually, I put mine in another place:</a:t>
            </a:r>
          </a:p>
          <a:p>
            <a:pPr eaLnBrk="1">
              <a:defRPr/>
            </a:pPr>
            <a:endParaRPr lang="en-US" sz="6600" dirty="0"/>
          </a:p>
          <a:p>
            <a:pPr marL="0" indent="0" eaLnBrk="1">
              <a:buNone/>
              <a:defRPr/>
            </a:pPr>
            <a:r>
              <a:rPr lang="en-US" sz="6600" b="1" dirty="0" smtClean="0"/>
              <a:t>        /</a:t>
            </a:r>
            <a:r>
              <a:rPr lang="en-US" sz="6600" b="1" dirty="0" err="1" smtClean="0"/>
              <a:t>var</a:t>
            </a:r>
            <a:r>
              <a:rPr lang="en-US" sz="6600" b="1" dirty="0" smtClean="0"/>
              <a:t>/</a:t>
            </a:r>
            <a:r>
              <a:rPr lang="en-US" sz="6600" b="1" dirty="0" err="1" smtClean="0"/>
              <a:t>cpanel</a:t>
            </a:r>
            <a:r>
              <a:rPr lang="en-US" sz="6600" b="1" dirty="0" smtClean="0"/>
              <a:t>/plugins/</a:t>
            </a:r>
            <a:r>
              <a:rPr lang="en-US" sz="6600" b="1" dirty="0" err="1" smtClean="0"/>
              <a:t>cpanel</a:t>
            </a:r>
            <a:r>
              <a:rPr lang="en-US" sz="6600" b="1" dirty="0" smtClean="0"/>
              <a:t>/</a:t>
            </a:r>
            <a:r>
              <a:rPr lang="en-US" sz="6600" b="1" dirty="0" err="1" smtClean="0"/>
              <a:t>todo</a:t>
            </a:r>
            <a:endParaRPr lang="en-US" sz="6600" b="1" dirty="0"/>
          </a:p>
          <a:p>
            <a:pPr eaLnBrk="1">
              <a:defRPr/>
            </a:pPr>
            <a:endParaRPr lang="en-US" sz="6600" b="1" dirty="0"/>
          </a:p>
          <a:p>
            <a:pPr eaLnBrk="1">
              <a:defRPr/>
            </a:pPr>
            <a:r>
              <a:rPr lang="en-US" sz="6600" dirty="0"/>
              <a:t>And </a:t>
            </a:r>
            <a:r>
              <a:rPr lang="en-US" sz="6600" dirty="0" err="1"/>
              <a:t>symlinked</a:t>
            </a:r>
            <a:r>
              <a:rPr lang="en-US" sz="6600" dirty="0"/>
              <a:t> the various code directories </a:t>
            </a:r>
            <a:r>
              <a:rPr lang="en-US" sz="6600" dirty="0" smtClean="0"/>
              <a:t>and files into the spots in under /</a:t>
            </a:r>
            <a:r>
              <a:rPr lang="en-US" sz="6600" dirty="0" err="1" smtClean="0"/>
              <a:t>usr</a:t>
            </a:r>
            <a:r>
              <a:rPr lang="en-US" sz="6600" dirty="0" smtClean="0"/>
              <a:t>/local/</a:t>
            </a:r>
            <a:r>
              <a:rPr lang="en-US" sz="6600" dirty="0" err="1" smtClean="0"/>
              <a:t>cpanel</a:t>
            </a:r>
            <a:r>
              <a:rPr lang="en-US" sz="6600" dirty="0" smtClean="0"/>
              <a:t>/ since it keeps my application directory cleaner.</a:t>
            </a:r>
            <a:endParaRPr lang="en-US" sz="6600" dirty="0"/>
          </a:p>
        </p:txBody>
      </p:sp>
      <p:pic>
        <p:nvPicPr>
          <p:cNvPr id="50179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organize our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CJT 2.0 application folder, we create the following files and folders.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4000" b="1" dirty="0" smtClean="0"/>
              <a:t>     directives/</a:t>
            </a:r>
            <a:r>
              <a:rPr lang="en-US" sz="4000" dirty="0" smtClean="0"/>
              <a:t> - angular directives (</a:t>
            </a:r>
            <a:r>
              <a:rPr lang="en-US" sz="4000" dirty="0" err="1" smtClean="0"/>
              <a:t>js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r>
              <a:rPr lang="en-US" sz="4000" b="1" dirty="0" smtClean="0"/>
              <a:t>     filters/</a:t>
            </a:r>
            <a:r>
              <a:rPr lang="en-US" sz="4000" dirty="0" smtClean="0"/>
              <a:t> - angular filters (</a:t>
            </a:r>
            <a:r>
              <a:rPr lang="en-US" sz="4000" dirty="0" err="1" smtClean="0"/>
              <a:t>js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r>
              <a:rPr lang="en-US" sz="4000" b="1" dirty="0" smtClean="0"/>
              <a:t>     services/</a:t>
            </a:r>
            <a:r>
              <a:rPr lang="en-US" sz="4000" dirty="0" smtClean="0"/>
              <a:t> - angular services/</a:t>
            </a:r>
            <a:r>
              <a:rPr lang="en-US" sz="4000" dirty="0" err="1" smtClean="0"/>
              <a:t>api</a:t>
            </a:r>
            <a:r>
              <a:rPr lang="en-US" sz="4000" dirty="0" smtClean="0"/>
              <a:t> interfaces/factories (</a:t>
            </a:r>
            <a:r>
              <a:rPr lang="en-US" sz="4000" dirty="0" err="1" smtClean="0"/>
              <a:t>js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r>
              <a:rPr lang="en-US" sz="4000" dirty="0" smtClean="0"/>
              <a:t>     </a:t>
            </a:r>
            <a:r>
              <a:rPr lang="en-US" sz="4000" b="1" dirty="0" smtClean="0"/>
              <a:t>views/</a:t>
            </a:r>
            <a:r>
              <a:rPr lang="en-US" sz="4000" dirty="0" smtClean="0"/>
              <a:t> - view partials (html/tt2) and controllers (</a:t>
            </a:r>
            <a:r>
              <a:rPr lang="en-US" sz="4000" dirty="0" err="1" smtClean="0"/>
              <a:t>js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r>
              <a:rPr lang="en-US" sz="4000" b="1" dirty="0" smtClean="0"/>
              <a:t>     models/</a:t>
            </a:r>
            <a:r>
              <a:rPr lang="en-US" sz="4000" dirty="0" smtClean="0"/>
              <a:t> - sometimes not present if not need.</a:t>
            </a:r>
          </a:p>
          <a:p>
            <a:pPr marL="0" indent="0">
              <a:buNone/>
            </a:pPr>
            <a:r>
              <a:rPr lang="en-US" sz="4000" b="1" dirty="0" smtClean="0"/>
              <a:t>     index.html.tt</a:t>
            </a:r>
            <a:r>
              <a:rPr lang="en-US" sz="4000" dirty="0" smtClean="0"/>
              <a:t> - the main application template</a:t>
            </a:r>
          </a:p>
          <a:p>
            <a:pPr marL="0" indent="0">
              <a:buNone/>
            </a:pPr>
            <a:r>
              <a:rPr lang="en-US" sz="4000" b="1" dirty="0" smtClean="0"/>
              <a:t>     index.css</a:t>
            </a:r>
            <a:r>
              <a:rPr lang="en-US" sz="4000" dirty="0" smtClean="0"/>
              <a:t> - the </a:t>
            </a:r>
            <a:r>
              <a:rPr lang="en-US" sz="4000" dirty="0" err="1" smtClean="0"/>
              <a:t>css</a:t>
            </a:r>
            <a:r>
              <a:rPr lang="en-US" sz="4000" dirty="0" smtClean="0"/>
              <a:t> file for the application, custom styling only.</a:t>
            </a:r>
          </a:p>
          <a:p>
            <a:pPr marL="0" indent="0">
              <a:buNone/>
            </a:pPr>
            <a:r>
              <a:rPr lang="en-US" sz="4000" b="1" dirty="0" smtClean="0"/>
              <a:t>     index.js</a:t>
            </a:r>
            <a:r>
              <a:rPr lang="en-US" sz="4000" dirty="0" smtClean="0"/>
              <a:t> - startup code for you application</a:t>
            </a:r>
          </a:p>
          <a:p>
            <a:pPr marL="0" indent="0">
              <a:buNone/>
            </a:pPr>
            <a:r>
              <a:rPr lang="en-US" sz="4000" b="1" dirty="0" smtClean="0"/>
              <a:t>     index.dist.js</a:t>
            </a:r>
            <a:r>
              <a:rPr lang="en-US" sz="4000" dirty="0" smtClean="0"/>
              <a:t> - production loader, will attempt to load minified/combined files.</a:t>
            </a:r>
          </a:p>
          <a:p>
            <a:pPr marL="0" indent="0">
              <a:buNone/>
            </a:pPr>
            <a:r>
              <a:rPr lang="en-US" sz="4000" b="1" dirty="0" smtClean="0"/>
              <a:t>     index.devel.js</a:t>
            </a:r>
            <a:r>
              <a:rPr lang="en-US" sz="4000" dirty="0" smtClean="0"/>
              <a:t> - development loader, will load all non-minified/non-combined files.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047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Getting our app built in 11 steps.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2058988"/>
            <a:ext cx="22961600" cy="10742612"/>
          </a:xfrm>
        </p:spPr>
        <p:txBody>
          <a:bodyPr/>
          <a:lstStyle/>
          <a:p>
            <a:pPr marL="0" indent="0" eaLnBrk="1">
              <a:buNone/>
              <a:defRPr/>
            </a:pPr>
            <a:r>
              <a:rPr lang="en-US" sz="4100" b="1" dirty="0" smtClean="0"/>
              <a:t>     </a:t>
            </a:r>
            <a:r>
              <a:rPr lang="en-US" sz="5400" b="1" dirty="0" smtClean="0"/>
              <a:t>Step </a:t>
            </a:r>
            <a:r>
              <a:rPr lang="en-US" sz="5400" b="1" dirty="0"/>
              <a:t>1: Add the applications main template and </a:t>
            </a:r>
            <a:r>
              <a:rPr lang="en-US" sz="5400" b="1" dirty="0" smtClean="0"/>
              <a:t>CSS</a:t>
            </a:r>
            <a:endParaRPr lang="en-US" sz="5400" b="1" dirty="0"/>
          </a:p>
          <a:p>
            <a:pPr marL="0" indent="0" eaLnBrk="1">
              <a:buNone/>
              <a:defRPr/>
            </a:pPr>
            <a:r>
              <a:rPr lang="en-US" sz="5400" b="1" dirty="0"/>
              <a:t>    Step 2: Added application </a:t>
            </a:r>
            <a:r>
              <a:rPr lang="en-US" sz="5400" b="1" dirty="0" smtClean="0"/>
              <a:t>JavaScript </a:t>
            </a:r>
            <a:r>
              <a:rPr lang="en-US" sz="5400" b="1" dirty="0"/>
              <a:t>and </a:t>
            </a:r>
            <a:r>
              <a:rPr lang="en-US" sz="5400" b="1" dirty="0" err="1" smtClean="0"/>
              <a:t>angularjs</a:t>
            </a:r>
            <a:r>
              <a:rPr lang="en-US" sz="5400" b="1" dirty="0" smtClean="0"/>
              <a:t> </a:t>
            </a:r>
            <a:r>
              <a:rPr lang="en-US" sz="5400" b="1" dirty="0"/>
              <a:t>bootstrap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3: Add router and first view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4: Use some components from </a:t>
            </a:r>
            <a:r>
              <a:rPr lang="en-US" sz="5400" b="1" dirty="0" smtClean="0"/>
              <a:t>CJT </a:t>
            </a:r>
            <a:r>
              <a:rPr lang="en-US" sz="5400" b="1" dirty="0"/>
              <a:t>2.0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5: Wire up the view with fake data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6: Wire in the real </a:t>
            </a:r>
            <a:r>
              <a:rPr lang="en-US" sz="5400" b="1" dirty="0" smtClean="0"/>
              <a:t>API. </a:t>
            </a:r>
            <a:r>
              <a:rPr lang="en-US" sz="5400" b="1" dirty="0"/>
              <a:t>Handle both success and failure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7: Add the new </a:t>
            </a:r>
            <a:r>
              <a:rPr lang="en-US" sz="5400" b="1" dirty="0" smtClean="0"/>
              <a:t>item view </a:t>
            </a:r>
            <a:r>
              <a:rPr lang="en-US" sz="5400" b="1" dirty="0"/>
              <a:t>and its supporting code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8: Add support for marking </a:t>
            </a:r>
            <a:r>
              <a:rPr lang="en-US" sz="5400" b="1" dirty="0" smtClean="0"/>
              <a:t>an item done</a:t>
            </a:r>
            <a:endParaRPr lang="en-US" sz="5400" b="1" dirty="0"/>
          </a:p>
          <a:p>
            <a:pPr marL="0" indent="0" eaLnBrk="1">
              <a:buNone/>
              <a:defRPr/>
            </a:pPr>
            <a:r>
              <a:rPr lang="en-US" sz="5400" b="1" dirty="0"/>
              <a:t>    Step 9: Adding search and done filter</a:t>
            </a:r>
          </a:p>
          <a:p>
            <a:pPr marL="0" indent="0" eaLnBrk="1">
              <a:buNone/>
              <a:defRPr/>
            </a:pPr>
            <a:r>
              <a:rPr lang="en-US" sz="5400" b="1" dirty="0"/>
              <a:t>    Step 10: Editing a </a:t>
            </a:r>
            <a:r>
              <a:rPr lang="en-US" sz="5400" b="1" dirty="0" smtClean="0"/>
              <a:t>item</a:t>
            </a:r>
            <a:endParaRPr lang="en-US" sz="5400" b="1" dirty="0"/>
          </a:p>
          <a:p>
            <a:pPr marL="0" indent="0" eaLnBrk="1">
              <a:buNone/>
              <a:defRPr/>
            </a:pPr>
            <a:r>
              <a:rPr lang="en-US" sz="5400" b="1" dirty="0"/>
              <a:t>    Step 11: Add ability to </a:t>
            </a:r>
            <a:r>
              <a:rPr lang="en-US" sz="5400" b="1" dirty="0" smtClean="0"/>
              <a:t>delete </a:t>
            </a:r>
            <a:r>
              <a:rPr lang="en-US" sz="5400" b="1" dirty="0"/>
              <a:t>an item</a:t>
            </a:r>
            <a:endParaRPr lang="en-US" sz="5400" dirty="0" smtClean="0"/>
          </a:p>
        </p:txBody>
      </p:sp>
      <p:pic>
        <p:nvPicPr>
          <p:cNvPr id="48131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7160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great idea.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problems are users facing?</a:t>
            </a:r>
          </a:p>
          <a:p>
            <a:r>
              <a:rPr lang="en-US" dirty="0" smtClean="0"/>
              <a:t>What would make supporting cPanel easier?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My great idea: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a cPanel user, I want to manage a list of TODOs, so I can track my progress setting up and managing my cPanel account.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104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/>
              <a:t> </a:t>
            </a:r>
            <a:r>
              <a:rPr lang="en-US" sz="8800" b="1" dirty="0" smtClean="0"/>
              <a:t>Step 1: Add the main template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index.html.tt</a:t>
            </a:r>
          </a:p>
          <a:p>
            <a:pPr lvl="2"/>
            <a:r>
              <a:rPr lang="en-US" dirty="0" smtClean="0"/>
              <a:t>Its the template for our applications main body.</a:t>
            </a:r>
          </a:p>
          <a:p>
            <a:pPr lvl="2"/>
            <a:r>
              <a:rPr lang="en-US" dirty="0" smtClean="0"/>
              <a:t>It uses the master template just like our cPanel applications so it fits right into the product.</a:t>
            </a:r>
          </a:p>
          <a:p>
            <a:pPr lvl="2"/>
            <a:r>
              <a:rPr lang="en-US" dirty="0" smtClean="0"/>
              <a:t>Its mostly boiler plate.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5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 </a:t>
            </a:r>
            <a:r>
              <a:rPr lang="en-US" sz="8000" b="1" dirty="0" smtClean="0"/>
              <a:t>Step 1: Add the main template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[%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SET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CPANEL.CPVAR.dprefix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"../";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6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WRAPPER '_assets/master.html.tt'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app_key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'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plugin_cpanel_todo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include_legacy_stylesheets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0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include_legacy_scripts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0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include_cjt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0 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include_lang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0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use_master_bootstrap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0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page_stylesheets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'</a:t>
            </a:r>
            <a:r>
              <a:rPr lang="en-US" altLang="en-US" sz="36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/index.css'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];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6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%]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 </a:t>
            </a:r>
            <a:r>
              <a:rPr lang="en-US" sz="8000" b="1" dirty="0" smtClean="0"/>
              <a:t>Step 1: Add the main template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&lt;div class="body-content"&gt;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MADE IT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&lt;div ng-controller="</a:t>
            </a:r>
            <a:r>
              <a:rPr lang="en-US" altLang="en-US" sz="4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applicationController</a:t>
            </a: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&lt;div id="</a:t>
            </a:r>
            <a:r>
              <a:rPr lang="en-US" altLang="en-US" sz="4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viewContent</a:t>
            </a: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class="ng-cloak"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ng-view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ng-cloak&gt;&lt;/div&gt;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&lt;/div&gt;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441318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b="1" dirty="0" smtClean="0"/>
              <a:t>Step 1: Add the main template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lets get the loader and main application JavaScript file in place.</a:t>
            </a:r>
          </a:p>
          <a:p>
            <a:endParaRPr lang="en-US" dirty="0" smtClean="0"/>
          </a:p>
          <a:p>
            <a:r>
              <a:rPr lang="en-US" dirty="0" smtClean="0"/>
              <a:t>Create the following:</a:t>
            </a:r>
          </a:p>
          <a:p>
            <a:pPr marL="0" indent="0">
              <a:buNone/>
            </a:pPr>
            <a:endParaRPr lang="en-US" dirty="0" smtClean="0"/>
          </a:p>
          <a:p>
            <a:pPr marL="762000" lvl="2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todo</a:t>
            </a:r>
            <a:r>
              <a:rPr lang="en-US" b="1" dirty="0" smtClean="0"/>
              <a:t>/index.js</a:t>
            </a:r>
          </a:p>
          <a:p>
            <a:pPr marL="762000" lvl="2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todo</a:t>
            </a:r>
            <a:r>
              <a:rPr lang="en-US" b="1" dirty="0" smtClean="0"/>
              <a:t>/index.dist.js</a:t>
            </a:r>
          </a:p>
          <a:p>
            <a:pPr marL="762000" lvl="2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todo</a:t>
            </a:r>
            <a:r>
              <a:rPr lang="en-US" b="1" dirty="0" smtClean="0"/>
              <a:t>/index.devel.js</a:t>
            </a:r>
          </a:p>
        </p:txBody>
      </p:sp>
    </p:spTree>
    <p:extLst>
      <p:ext uri="{BB962C8B-B14F-4D97-AF65-F5344CB8AC3E}">
        <p14:creationId xmlns:p14="http://schemas.microsoft.com/office/powerpoint/2010/main" val="1549963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b="1" dirty="0" smtClean="0"/>
              <a:t>Step 1: Add the main template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Running your app in production mode: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     </a:t>
            </a:r>
            <a:r>
              <a:rPr lang="en-US" sz="3600" dirty="0" smtClean="0"/>
              <a:t>https://&lt;server&gt;:2082/&lt;session&gt;/frontend/paper_lantern/plugins/cpanel/todo/index.html</a:t>
            </a:r>
          </a:p>
          <a:p>
            <a:pPr marL="0" indent="0">
              <a:buNone/>
            </a:pPr>
            <a:endParaRPr lang="en-US" sz="4000" dirty="0" smtClean="0"/>
          </a:p>
          <a:p>
            <a:pPr lvl="2"/>
            <a:r>
              <a:rPr lang="en-US" sz="4000" dirty="0" smtClean="0"/>
              <a:t>expects the presence of minified and combined files.</a:t>
            </a:r>
          </a:p>
          <a:p>
            <a:pPr lvl="2"/>
            <a:r>
              <a:rPr lang="en-US" sz="4000" dirty="0" smtClean="0"/>
              <a:t>we will be tricking this by creating </a:t>
            </a:r>
            <a:r>
              <a:rPr lang="en-US" sz="4000" dirty="0" err="1" smtClean="0"/>
              <a:t>symlinks</a:t>
            </a:r>
            <a:r>
              <a:rPr lang="en-US" sz="4000" dirty="0" smtClean="0"/>
              <a:t>.</a:t>
            </a:r>
          </a:p>
          <a:p>
            <a:pPr lvl="2"/>
            <a:endParaRPr lang="en-US" sz="4000" dirty="0"/>
          </a:p>
          <a:p>
            <a:r>
              <a:rPr lang="en-US" sz="4000" dirty="0" smtClean="0"/>
              <a:t>Running your app in debug/development mode: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</a:t>
            </a:r>
            <a:r>
              <a:rPr lang="en-US" sz="3600" dirty="0" smtClean="0"/>
              <a:t>https://&lt;server&gt;:2082/&lt;session&gt;/frontend/paper_lantern/plugins/cpanel/todo/index.html?debug=1</a:t>
            </a:r>
          </a:p>
          <a:p>
            <a:pPr marL="0" indent="0">
              <a:buNone/>
            </a:pPr>
            <a:endParaRPr lang="en-US" sz="4000" dirty="0"/>
          </a:p>
          <a:p>
            <a:pPr lvl="2"/>
            <a:r>
              <a:rPr lang="en-US" sz="4000" dirty="0" smtClean="0"/>
              <a:t>loads slower since it loads all JavaScript modules individually.</a:t>
            </a:r>
          </a:p>
          <a:p>
            <a:pPr lvl="2"/>
            <a:r>
              <a:rPr lang="en-US" sz="4000" dirty="0" smtClean="0"/>
              <a:t>easier for development since you don't have to build each time.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5726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>
              <a:defRPr/>
            </a:pPr>
            <a:r>
              <a:rPr lang="en-US" sz="8000" b="1" dirty="0"/>
              <a:t>Step 2: </a:t>
            </a:r>
            <a:r>
              <a:rPr lang="en-US" sz="8000" b="1" dirty="0" smtClean="0"/>
              <a:t>Add app JavaScript </a:t>
            </a:r>
            <a:r>
              <a:rPr lang="en-US" sz="8000" b="1" dirty="0"/>
              <a:t>and </a:t>
            </a:r>
            <a:r>
              <a:rPr lang="en-US" sz="8000" b="1" dirty="0" smtClean="0"/>
              <a:t>bootstrap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will wire in the bootstrap code into your template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[%PROCESS '_assets/cjt2_include.tmpl';%]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loads </a:t>
            </a:r>
            <a:r>
              <a:rPr lang="en-US" dirty="0" err="1" smtClean="0"/>
              <a:t>requirejs</a:t>
            </a:r>
            <a:r>
              <a:rPr lang="en-US" dirty="0" smtClean="0"/>
              <a:t> and your applications startup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0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2: Add app JavaScript and bootstrap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</a:t>
            </a: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index.dist.js</a:t>
            </a:r>
            <a:endParaRPr lang="en-US" altLang="en-US" sz="40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Loads the application with the </a:t>
            </a: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combined/minified files</a:t>
            </a:r>
            <a:endParaRPr lang="en-US" altLang="en-US" sz="40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require( ["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frameworksBuild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locale!cjtBuild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"app/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index.cmb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"],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require(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"master/master</a:t>
            </a: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app/index"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],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function(MASTER, APP)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MASTER</a:t>
            </a: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  APP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});</a:t>
            </a:r>
            <a:endParaRPr lang="en-US" altLang="en-US" sz="3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210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2: Add app JavaScript and bootstrap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</a:t>
            </a: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index.devel.js</a:t>
            </a:r>
            <a:endParaRPr lang="en-US" altLang="en-US" sz="40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0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Loads the application with the </a:t>
            </a:r>
            <a:r>
              <a:rPr lang="en-US" altLang="en-US" sz="4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non-combined/non-minified 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files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require(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"master/master",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"app/index"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],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function(MASTER, APP)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MASTER();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APP();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438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2: Add app JavaScript and bootstrap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index.js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define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"angular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jquery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/core",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/modules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ngRoute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uiBootstrap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],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function(angular, $, 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return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// First create the application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angular.module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("App", </a:t>
            </a: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["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ngRoute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ui.bootstrap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"cjt2.cpanel"]);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6319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/>
              <a:t>Step 2: Add app JavaScript and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require(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// Application Modules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"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/views/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applicationController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],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appContent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angular.element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("#content");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if(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appContent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[0] !== null){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// apply the app after 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requirejs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loads everything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angular.bootstrap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US" altLang="en-US" sz="40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appContent</a:t>
            </a: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[0], ["App"]);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2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 have my idea.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lets build it leveraging as much cPanel and third-party infrastructure as possible.</a:t>
            </a:r>
          </a:p>
          <a:p>
            <a:r>
              <a:rPr lang="en-US" dirty="0" smtClean="0"/>
              <a:t>These were the same overriding principals we applied when we built the new UI application framework used for our internal development.</a:t>
            </a:r>
          </a:p>
          <a:p>
            <a:r>
              <a:rPr lang="en-US" dirty="0" smtClean="0"/>
              <a:t>I’m going to show you how to leverage these same tools in your cPanel plugins.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34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3: Add router and first view</a:t>
            </a:r>
            <a:endParaRPr lang="en-US" dirty="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2058988"/>
            <a:ext cx="22961600" cy="10742612"/>
          </a:xfrm>
        </p:spPr>
        <p:txBody>
          <a:bodyPr/>
          <a:lstStyle/>
          <a:p>
            <a:r>
              <a:rPr lang="en-US" sz="6000" dirty="0"/>
              <a:t>Next </a:t>
            </a:r>
            <a:r>
              <a:rPr lang="en-US" sz="6000" dirty="0" smtClean="0"/>
              <a:t>we add </a:t>
            </a:r>
            <a:r>
              <a:rPr lang="en-US" sz="6000" dirty="0"/>
              <a:t>our first view</a:t>
            </a:r>
          </a:p>
          <a:p>
            <a:pPr marL="762000" lvl="2" indent="0">
              <a:buNone/>
            </a:pPr>
            <a:r>
              <a:rPr lang="en-US" sz="6000" dirty="0" smtClean="0"/>
              <a:t>   </a:t>
            </a:r>
            <a:r>
              <a:rPr lang="en-US" sz="6000" b="1" dirty="0" err="1" smtClean="0"/>
              <a:t>todo</a:t>
            </a:r>
            <a:r>
              <a:rPr lang="en-US" sz="6000" b="1" dirty="0" smtClean="0"/>
              <a:t>/views/</a:t>
            </a:r>
            <a:r>
              <a:rPr lang="en-US" sz="6000" b="1" dirty="0" err="1" smtClean="0"/>
              <a:t>todosView.ptt</a:t>
            </a:r>
            <a:endParaRPr lang="en-US" sz="6000" b="1" dirty="0"/>
          </a:p>
          <a:p>
            <a:pPr marL="762000" lvl="2" indent="0">
              <a:buNone/>
            </a:pPr>
            <a:r>
              <a:rPr lang="en-US" sz="6000" b="1" dirty="0" smtClean="0"/>
              <a:t>   </a:t>
            </a:r>
            <a:r>
              <a:rPr lang="en-US" sz="6000" b="1" dirty="0" err="1" smtClean="0"/>
              <a:t>todo</a:t>
            </a:r>
            <a:r>
              <a:rPr lang="en-US" sz="6000" b="1" dirty="0" smtClean="0"/>
              <a:t>/views/todosController.js</a:t>
            </a:r>
            <a:endParaRPr lang="en-US" sz="6000" b="1" dirty="0"/>
          </a:p>
          <a:p>
            <a:endParaRPr lang="en-US" sz="6000" dirty="0"/>
          </a:p>
          <a:p>
            <a:r>
              <a:rPr lang="en-US" sz="6000" dirty="0" smtClean="0"/>
              <a:t>And wire it into the application:</a:t>
            </a:r>
            <a:endParaRPr lang="en-US" sz="6000" dirty="0"/>
          </a:p>
          <a:p>
            <a:endParaRPr lang="en-US" sz="6000" dirty="0" smtClean="0"/>
          </a:p>
          <a:p>
            <a:pPr marL="0" indent="0">
              <a:buNone/>
            </a:pPr>
            <a:r>
              <a:rPr lang="en-US" sz="6000" dirty="0"/>
              <a:t> </a:t>
            </a:r>
            <a:r>
              <a:rPr lang="en-US" sz="6000" dirty="0" smtClean="0"/>
              <a:t>     </a:t>
            </a:r>
            <a:r>
              <a:rPr lang="en-US" sz="6000" b="1" dirty="0" smtClean="0"/>
              <a:t>app/views/</a:t>
            </a:r>
            <a:r>
              <a:rPr lang="en-US" sz="6000" b="1" dirty="0" err="1" smtClean="0"/>
              <a:t>todoController</a:t>
            </a:r>
            <a:endParaRPr lang="en-US" sz="6000" b="1" dirty="0" smtClean="0"/>
          </a:p>
          <a:p>
            <a:pPr marL="0" indent="0">
              <a:buNone/>
            </a:pPr>
            <a:endParaRPr lang="en-US" sz="6000" b="1" dirty="0" smtClean="0"/>
          </a:p>
          <a:p>
            <a:pPr marL="0" lvl="2" indent="0">
              <a:buNone/>
            </a:pPr>
            <a:r>
              <a:rPr lang="en-US" sz="6000" b="1" dirty="0"/>
              <a:t>app</a:t>
            </a:r>
            <a:r>
              <a:rPr lang="en-US" sz="6000" dirty="0"/>
              <a:t> - maps to your applications current directory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8131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81043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3: Add router and first view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index.js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</a:t>
            </a: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// Application Modules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"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/views/</a:t>
            </a:r>
            <a:r>
              <a:rPr lang="en-US" altLang="en-US" sz="4400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applicationController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"</a:t>
            </a: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app/views/</a:t>
            </a:r>
            <a:r>
              <a:rPr lang="en-US" altLang="en-US" sz="4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],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…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7061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3: Add router and first view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routing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app.config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(["$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routeProvider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function($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routeProvider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{</a:t>
            </a:r>
            <a:endParaRPr lang="en-US" altLang="en-US" sz="3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$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routeProvider.when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/",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controller: "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templateUrl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: 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CJT.buildFullPath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"plugins/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cpanel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/views/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todosView.ptt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")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$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routeProvider.otherwise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"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redirectTo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": "/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7180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b="1" dirty="0"/>
              <a:t>Step 3: Add router and first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76400" y="4953000"/>
            <a:ext cx="20650200" cy="2514600"/>
          </a:xfrm>
          <a:prstGeom prst="rect">
            <a:avLst/>
          </a:prstGeom>
          <a:solidFill>
            <a:schemeClr val="tx1"/>
          </a:solidFill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5466" tIns="135466" rIns="135466" bIns="13546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438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create the views/</a:t>
            </a:r>
            <a:r>
              <a:rPr lang="en-US" dirty="0" err="1"/>
              <a:t>todosView.ptt</a:t>
            </a:r>
            <a:r>
              <a:rPr lang="en-US" dirty="0"/>
              <a:t>, a view partial for the list of </a:t>
            </a:r>
            <a:r>
              <a:rPr lang="en-US" dirty="0" err="1"/>
              <a:t>todos</a:t>
            </a:r>
            <a:r>
              <a:rPr lang="en-US" dirty="0"/>
              <a:t>.</a:t>
            </a:r>
          </a:p>
          <a:p>
            <a:endParaRPr lang="en-US" dirty="0"/>
          </a:p>
          <a:p>
            <a:pPr marL="1143000" lvl="3" indent="0">
              <a:buNone/>
            </a:pPr>
            <a:r>
              <a:rPr lang="en-US" sz="5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Message: &lt;b&gt;{{message}}&lt;/b&gt;</a:t>
            </a:r>
          </a:p>
          <a:p>
            <a:endParaRPr lang="en-US" dirty="0"/>
          </a:p>
          <a:p>
            <a:r>
              <a:rPr lang="en-US" dirty="0"/>
              <a:t>Next we create the views/todosController.js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86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000" b="1" dirty="0"/>
              <a:t>Step 3: Add router and first view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define( [ "angular" ],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function(angular)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angular.module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("App").controller(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"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"$scope",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function(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$scope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$</a:t>
            </a:r>
            <a:r>
              <a:rPr lang="en-US" altLang="en-US" sz="3400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scope.message</a:t>
            </a: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"A message for plugin developers.";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]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527207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Use some components from </a:t>
            </a:r>
            <a:r>
              <a:rPr lang="en-US" dirty="0" smtClean="0"/>
              <a:t>CJT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bring in cjt2 components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cjt</a:t>
            </a:r>
            <a:r>
              <a:rPr lang="en-US" dirty="0" smtClean="0"/>
              <a:t>/directive/</a:t>
            </a:r>
            <a:r>
              <a:rPr lang="en-US" dirty="0" err="1" smtClean="0"/>
              <a:t>alertDirective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cjt</a:t>
            </a:r>
            <a:r>
              <a:rPr lang="en-US" dirty="0" smtClean="0"/>
              <a:t>/services/</a:t>
            </a:r>
            <a:r>
              <a:rPr lang="en-US" dirty="0" err="1" smtClean="0"/>
              <a:t>alertService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3"/>
            <a:r>
              <a:rPr lang="en-US" b="1" dirty="0" err="1" smtClean="0"/>
              <a:t>cjt</a:t>
            </a:r>
            <a:r>
              <a:rPr lang="en-US" dirty="0" smtClean="0"/>
              <a:t> - maps to the </a:t>
            </a:r>
            <a:r>
              <a:rPr lang="en-US" dirty="0" err="1" smtClean="0"/>
              <a:t>paper_lantern</a:t>
            </a:r>
            <a:r>
              <a:rPr lang="en-US" dirty="0" smtClean="0"/>
              <a:t>/libraries/cjt2 or </a:t>
            </a:r>
            <a:r>
              <a:rPr lang="en-US" dirty="0" err="1" smtClean="0"/>
              <a:t>paper_lantern</a:t>
            </a:r>
            <a:r>
              <a:rPr lang="en-US" dirty="0" smtClean="0"/>
              <a:t>/libraries/cjt2-dist folders.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23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Step 4: Use some components from CJT 2.0</a:t>
            </a:r>
            <a:endParaRPr lang="en-US" dirty="0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index.html.tt: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None/>
            </a:pPr>
            <a:endParaRPr lang="en-US" sz="4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-alert-list&gt;&lt;/</a:t>
            </a:r>
            <a:r>
              <a:rPr lang="en-US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-alert-list&gt;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8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 index.js bring in the CJT 2.0 Components: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8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5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/services/</a:t>
            </a:r>
            <a:r>
              <a:rPr lang="en-US" sz="5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/directives/</a:t>
            </a:r>
            <a:r>
              <a:rPr lang="en-US" sz="5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alertList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altLang="en-US" sz="48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869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Use some components from CJT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8" y="2971799"/>
            <a:ext cx="20810537" cy="9804401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reuse code from </a:t>
            </a: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2.0</a:t>
            </a:r>
          </a:p>
          <a:p>
            <a:pPr marL="0" indent="0">
              <a:buNone/>
            </a:pP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app.run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(["</a:t>
            </a: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function(</a:t>
            </a: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alertService.add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type: "success", 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message: "Some great stuff from </a:t>
            </a: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2.0.", 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id: "x4“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});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}]);</a:t>
            </a:r>
            <a:endParaRPr lang="en-US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99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Step 5: Wire up the view with fake </a:t>
            </a:r>
            <a:r>
              <a:rPr lang="en-US" dirty="0" smtClean="0"/>
              <a:t>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start talking data, think services.</a:t>
            </a:r>
          </a:p>
          <a:p>
            <a:r>
              <a:rPr lang="en-US" dirty="0" smtClean="0"/>
              <a:t>We will create a service module in: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services/todoAPI.js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now we will use a hard coded data structure: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69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 Step 5: Wire up the view with fake data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data =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id: 1,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subject: 'wash the car',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created: 12345678,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updated: 12345678,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doned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:   null,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description: 'remember you have a coupon',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status: 1,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…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 – any application that is installed into cPanel but not distributed with the installer.</a:t>
            </a:r>
          </a:p>
          <a:p>
            <a:r>
              <a:rPr lang="en-US" dirty="0" smtClean="0"/>
              <a:t>There are various older terms we have used for this as well: </a:t>
            </a:r>
            <a:r>
              <a:rPr lang="en-US" dirty="0" err="1" smtClean="0"/>
              <a:t>Addon</a:t>
            </a:r>
            <a:r>
              <a:rPr lang="en-US" dirty="0" smtClean="0"/>
              <a:t>, </a:t>
            </a:r>
            <a:r>
              <a:rPr lang="en-US" dirty="0" err="1" smtClean="0"/>
              <a:t>Addin</a:t>
            </a:r>
            <a:r>
              <a:rPr lang="en-US" dirty="0" smtClean="0"/>
              <a:t>, Plugin, Theme, etc.</a:t>
            </a:r>
          </a:p>
          <a:p>
            <a:r>
              <a:rPr lang="en-US" dirty="0" smtClean="0"/>
              <a:t>These are all effectively the same concepts. I am just calling them all Plugins.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87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 Step 5: Wire up the view with fake data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8" y="2590801"/>
            <a:ext cx="20810537" cy="10185400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define([ "angular" ], function( angular 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app =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angular.module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("App");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data = [ ... ];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app.factory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return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list :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return data;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};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]);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920420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800" dirty="0" smtClean="0"/>
              <a:t>Step </a:t>
            </a:r>
            <a:r>
              <a:rPr lang="en-US" sz="8800" dirty="0"/>
              <a:t>5: Wire up the view with fake data</a:t>
            </a:r>
            <a:endParaRPr lang="en-US" dirty="0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Now wire up the </a:t>
            </a:r>
            <a:r>
              <a:rPr lang="en-US" altLang="en-US" sz="6000" dirty="0" err="1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 to request the data.</a:t>
            </a:r>
          </a:p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And after that change the </a:t>
            </a:r>
            <a:r>
              <a:rPr lang="en-US" altLang="en-US" sz="6000" dirty="0" err="1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todosView</a:t>
            </a: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 to attach the list of </a:t>
            </a:r>
            <a:r>
              <a:rPr lang="en-US" altLang="en-US" sz="6000" dirty="0" err="1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todos</a:t>
            </a: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 to the markup.</a:t>
            </a:r>
          </a:p>
        </p:txBody>
      </p:sp>
    </p:spTree>
    <p:extLst>
      <p:ext uri="{BB962C8B-B14F-4D97-AF65-F5344CB8AC3E}">
        <p14:creationId xmlns:p14="http://schemas.microsoft.com/office/powerpoint/2010/main" val="424942108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 Step 5: Wire up the view with fake data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8" y="2590801"/>
            <a:ext cx="20810537" cy="10185400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define([ "angular",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/services/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alertService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"app/services/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 ],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function(angular)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controller =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app.controller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[ "$scope",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alertService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function( $scope,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alertService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$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scope.todos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todoAPI.list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alertService.add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    type: "info",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    message: "Loaded the data"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  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]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566912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 Step 5: Wire up the view with fake data</a:t>
            </a: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8" y="2590801"/>
            <a:ext cx="20810537" cy="10185400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&lt;div class="row row-titles"&gt;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&lt;div&gt;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&lt;div class="text-center"&gt;Done&lt;/div&gt;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&lt;div class="row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 ng-class="{ 'row-shaded': $even }"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ng-repeat="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in 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track by $index"&gt;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&lt;div&gt; {{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todo.subject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}} 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&lt;div class="text-center"&gt;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&lt;input type="checkbox"   ng-model="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todo.status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ng-true-value="2" ng-false-value="1"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ng-checked="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todo.status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=== 2"/&gt;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{{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todo.description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&lt;/div&gt;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85810574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Wire in the real </a:t>
            </a:r>
            <a:r>
              <a:rPr lang="en-US" dirty="0" smtClean="0"/>
              <a:t>API.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lets make a service talk with the real backend data.</a:t>
            </a:r>
          </a:p>
          <a:p>
            <a:r>
              <a:rPr lang="en-US" dirty="0" smtClean="0"/>
              <a:t>I put a sample </a:t>
            </a:r>
            <a:r>
              <a:rPr lang="en-US" dirty="0" err="1" smtClean="0"/>
              <a:t>todo.json</a:t>
            </a:r>
            <a:r>
              <a:rPr lang="en-US" dirty="0" smtClean="0"/>
              <a:t> file in the user /home/&lt;user&gt;/ folder.</a:t>
            </a:r>
          </a:p>
          <a:p>
            <a:r>
              <a:rPr lang="en-US" dirty="0" smtClean="0"/>
              <a:t>It will load the data when we are done via the UAPI call: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Todo</a:t>
            </a:r>
            <a:r>
              <a:rPr lang="en-US" dirty="0" smtClean="0"/>
              <a:t>::</a:t>
            </a:r>
            <a:r>
              <a:rPr lang="en-US" dirty="0" err="1" smtClean="0"/>
              <a:t>list_todos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will start with modifications to the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1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6: Wire in the real API.</a:t>
            </a:r>
            <a:endParaRPr lang="en-US" dirty="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define([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"angular"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io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io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-request",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io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uapi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// IMPORTANT: Load the driver so its ready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Angular components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/services/</a:t>
            </a:r>
            <a:r>
              <a:rPr lang="en-US" altLang="en-US" sz="3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APIService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], function(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angular,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APIREQUEST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401052407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mtClean="0"/>
              <a:t>Ipsum Lorem Delores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8" y="2971799"/>
            <a:ext cx="20810537" cy="9804401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app.factory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[ "$q", "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APIService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function($q,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APIService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TodoService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function() {};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TodoService.prototype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new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APIService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8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angular.extend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TodoService.prototype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list : 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request = new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APIREQUEST.Class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request.initialize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list_todos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return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this.deferred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(request).promise;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return new </a:t>
            </a:r>
            <a:r>
              <a:rPr lang="en-US" altLang="en-US" sz="38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TodoService</a:t>
            </a:r>
            <a:r>
              <a:rPr lang="en-US" altLang="en-US" sz="3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4364262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Wire in the real API.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will add in response handling.</a:t>
            </a:r>
          </a:p>
          <a:p>
            <a:r>
              <a:rPr lang="en-US" dirty="0" smtClean="0"/>
              <a:t>Remember that these call to the API are asynchronous.</a:t>
            </a:r>
          </a:p>
          <a:p>
            <a:r>
              <a:rPr lang="en-US" dirty="0" smtClean="0"/>
              <a:t>We use a technology called promises to make the asynchronous aspect easier to code. (</a:t>
            </a:r>
            <a:r>
              <a:rPr lang="en-US" dirty="0" smtClean="0">
                <a:hlinkClick r:id="rId2"/>
              </a:rPr>
              <a:t>https://docs.angularjs.org/api/ng/service/$q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promise.then</a:t>
            </a:r>
            <a:r>
              <a:rPr lang="en-US" dirty="0" smtClean="0"/>
              <a:t>() handles success</a:t>
            </a:r>
          </a:p>
          <a:p>
            <a:r>
              <a:rPr lang="en-US" dirty="0" err="1" smtClean="0"/>
              <a:t>promise.catch</a:t>
            </a:r>
            <a:r>
              <a:rPr lang="en-US" dirty="0" smtClean="0"/>
              <a:t>() handles errors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55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Wire in the real API.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todoAPI.list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().then(function(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scope.todos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resp.data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($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scope.todos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$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scope.todos.length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alertService.add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type: "info", message: "Loaded the data",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id: "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loadedOk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});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}).catch(function(error) 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alertService.add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type: "danger", message: "Failed to load the data: "         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id: "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loadFailed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15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Wire in the real API.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we will handle the empty list gracefully.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2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What is demonstrated in this presentation?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lvl="1" indent="0" eaLnBrk="1">
              <a:buNone/>
              <a:defRPr/>
            </a:pPr>
            <a:endParaRPr lang="en-US" sz="4200" dirty="0" smtClean="0"/>
          </a:p>
          <a:p>
            <a:pPr marL="0" indent="0" eaLnBrk="1">
              <a:buNone/>
              <a:defRPr/>
            </a:pPr>
            <a:endParaRPr lang="en-US" sz="4200" dirty="0" smtClean="0">
              <a:latin typeface="Britannic Bold" panose="020B0903060703020204" pitchFamily="34" charset="0"/>
            </a:endParaRPr>
          </a:p>
        </p:txBody>
      </p:sp>
      <p:pic>
        <p:nvPicPr>
          <p:cNvPr id="46083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6085" name="Picture 5" descr="D:\AppData\Local\Microsoft\Windows\Temporary Internet Files\Temporary Internet Files\IE\7S3504XM\wordpress-for-android-version-2-3-devices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0" y="4838700"/>
            <a:ext cx="55245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D:\AppData\Local\Microsoft\Windows\Temporary Internet Files\Temporary Internet Files\IE\7S3504XM\wordpress-for-android-version-2-3-devices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00600"/>
            <a:ext cx="9620250" cy="703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9" name="Picture 9" descr="D:\AppData\Local\Microsoft\Windows\Temporary Internet Files\Temporary Internet Files\IE\7S3504XM\angularjs_by_abhishekghosh-d6w57fs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954" y="6291154"/>
            <a:ext cx="2471846" cy="247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0" name="Picture 10" descr="D:\AppData\Local\Microsoft\Windows\Temporary Internet Files\Temporary Internet Files\IE\BRWW5OCJ\Unofficial_JavaScript_logo_2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977" y="3530546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1" name="Picture 11" descr="D:\AppData\Local\Microsoft\Windows\Temporary Internet Files\Temporary Internet Files\IE\CUWNE32L\bootstrap-logo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248" y="9539862"/>
            <a:ext cx="2336952" cy="234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2" name="Picture 12" descr="D:\AppData\Local\Microsoft\Windows\Temporary Internet Files\Temporary Internet Files\IE\7S3504XM\CPanel_logo.svg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2468563"/>
            <a:ext cx="72009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3" name="Picture 13" descr="D:\AppData\Local\Microsoft\Windows\Temporary Internet Files\Temporary Internet Files\IE\CUWNE32L\css3[1]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0" y="3443862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4" name="Picture 14" descr="D:\AppData\Local\Microsoft\Windows\Temporary Internet Files\Temporary Internet Files\IE\AFTS8IR2\HTML5_logo_and_wordmark.svg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300" y="6255325"/>
            <a:ext cx="2674937" cy="267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ntagon 1"/>
          <p:cNvSpPr/>
          <p:nvPr/>
        </p:nvSpPr>
        <p:spPr bwMode="auto">
          <a:xfrm>
            <a:off x="2971800" y="9526695"/>
            <a:ext cx="2590800" cy="1750905"/>
          </a:xfrm>
          <a:prstGeom prst="homePlate">
            <a:avLst/>
          </a:prstGeom>
          <a:solidFill>
            <a:srgbClr val="F25802"/>
          </a:solidFill>
          <a:ln w="120650" cap="flat" cmpd="sng" algn="ctr">
            <a:solidFill>
              <a:srgbClr val="F3BA8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35466" tIns="135466" rIns="135466" bIns="13546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2438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ea typeface="ＭＳ Ｐゴシック" charset="0"/>
                <a:cs typeface="Arial" charset="0"/>
                <a:sym typeface="Arial" charset="0"/>
              </a:rPr>
              <a:t>CJT</a:t>
            </a:r>
          </a:p>
          <a:p>
            <a:pPr marL="0" marR="0" indent="0" algn="ctr" defTabSz="2438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ea typeface="ＭＳ Ｐゴシック" charset="0"/>
                <a:cs typeface="Arial" charset="0"/>
                <a:sym typeface="Arial" charset="0"/>
              </a:rPr>
              <a:t>2.0</a:t>
            </a:r>
            <a:endParaRPr kumimoji="0" lang="en-US" sz="48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ea typeface="ＭＳ Ｐゴシック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Wire in the real API.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ng-if="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todos.length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 TODO LIST ...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ng-if="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todos.length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0"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You do not have any </a:t>
            </a:r>
            <a:r>
              <a:rPr lang="en-US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yet. Create one?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15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Add </a:t>
            </a:r>
            <a:r>
              <a:rPr lang="en-US" dirty="0" smtClean="0"/>
              <a:t>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22961600" cy="11720512"/>
          </a:xfrm>
        </p:spPr>
        <p:txBody>
          <a:bodyPr/>
          <a:lstStyle/>
          <a:p>
            <a:r>
              <a:rPr lang="en-US" dirty="0" smtClean="0"/>
              <a:t>In index.js, we are going to add a shared data storage for the list between views using an angular value service.</a:t>
            </a:r>
          </a:p>
          <a:p>
            <a:r>
              <a:rPr lang="en-US" dirty="0" smtClean="0"/>
              <a:t>Also we are going to add a URL route for the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7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Add 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index.js</a:t>
            </a:r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app.value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todoData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null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routeProvider.when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/new", 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controller: "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todosController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CJT.buildFullPath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          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"plugins/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cpanel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/views/</a:t>
            </a:r>
            <a:r>
              <a:rPr lang="en-US" sz="4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addTodoView.ptt</a:t>
            </a: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36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Add 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 the services/todoAPI.js add the new </a:t>
            </a:r>
            <a:r>
              <a:rPr lang="en-US" sz="4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4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call:</a:t>
            </a:r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add: function(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= new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APIREQUEST.Class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request.initialize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add_todo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request.addArgument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("subject",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todo.subject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request.addArgument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("description",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todo.description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4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this.deferred</a:t>
            </a: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(request).promise;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17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Add </a:t>
            </a:r>
            <a:r>
              <a:rPr lang="en-US" dirty="0" smtClean="0"/>
              <a:t>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22961600" cy="11720512"/>
          </a:xfrm>
        </p:spPr>
        <p:txBody>
          <a:bodyPr/>
          <a:lstStyle/>
          <a:p>
            <a:r>
              <a:rPr lang="en-US" dirty="0" smtClean="0"/>
              <a:t>Next we will create the new view views/addTodoView.js</a:t>
            </a:r>
          </a:p>
          <a:p>
            <a:r>
              <a:rPr lang="en-US" dirty="0" smtClean="0"/>
              <a:t>Followed by adding a few methods to the views/todoController.js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18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Add 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8" y="2514601"/>
            <a:ext cx="20810537" cy="10261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class="layout-medium"&gt;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class="form-group"&gt;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&lt;div class="col-xs-11"&gt;&lt;label&gt;Subject:&lt;/label&gt;&lt;/div&gt;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&lt;div class="col-xs-12"&gt;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&lt;input type="text" ng-model="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newtodo.subject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ng-disabled="saving"&gt;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class="form-group action-group"&gt;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&lt;div class="col-xs-12"&gt;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&lt;button class="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-primary" ng-click="add(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newtodo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ng-disabled="saving"&gt; Save &lt;/button&gt;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&lt;button class="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-link" ng-click="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loadView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')"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ng-disabled="saving"&gt; Cancel &lt;/button&gt;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94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Add 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8" y="2514601"/>
            <a:ext cx="20810537" cy="10261600"/>
          </a:xfrm>
        </p:spPr>
        <p:txBody>
          <a:bodyPr/>
          <a:lstStyle/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scope.open_add_view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scope.newTodo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subject: "", description: "" };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scope.loadView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/new");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305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scope.add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scope.saving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todoAPI.add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).then(function(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scope.todos.push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resp.data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alertService.add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type: "info", message: "Added new 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.", id: "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addOk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});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scope.saving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scope.loadView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}).catch(function(error) {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alertService.add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type: "danger", message: "Failed: "  error,  id: "</a:t>
            </a:r>
            <a:r>
              <a:rPr lang="en-US" sz="305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addFailed</a:t>
            </a: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});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305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3050" dirty="0"/>
          </a:p>
        </p:txBody>
      </p:sp>
    </p:spTree>
    <p:extLst>
      <p:ext uri="{BB962C8B-B14F-4D97-AF65-F5344CB8AC3E}">
        <p14:creationId xmlns:p14="http://schemas.microsoft.com/office/powerpoint/2010/main" val="403262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Add </a:t>
            </a:r>
            <a:r>
              <a:rPr lang="en-US" dirty="0" smtClean="0"/>
              <a:t>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22961600" cy="11720512"/>
          </a:xfrm>
        </p:spPr>
        <p:txBody>
          <a:bodyPr/>
          <a:lstStyle/>
          <a:p>
            <a:r>
              <a:rPr lang="en-US" dirty="0" smtClean="0"/>
              <a:t>Finally we will add a button to the list view and wire up the </a:t>
            </a:r>
            <a:r>
              <a:rPr lang="en-US" dirty="0" err="1" smtClean="0"/>
              <a:t>open_add_view</a:t>
            </a:r>
            <a:r>
              <a:rPr lang="en-US" dirty="0" smtClean="0"/>
              <a:t> to the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98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Add ability to create 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8" y="2514601"/>
            <a:ext cx="20810537" cy="102616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class="container-fluid"&gt;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class="row"&gt;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class="col-xs-12"&gt;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class="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-primary pull-right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-add" 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ng-click="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open_add_view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New Item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&lt;/button&gt;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6427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Add support for marking the </a:t>
            </a:r>
            <a:r>
              <a:rPr lang="en-US" dirty="0" err="1"/>
              <a:t>todo</a:t>
            </a:r>
            <a:r>
              <a:rPr lang="en-US" dirty="0"/>
              <a:t>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finish off the core functionality.</a:t>
            </a:r>
          </a:p>
          <a:p>
            <a:r>
              <a:rPr lang="en-US" dirty="0" smtClean="0"/>
              <a:t>Here we are going to implement the support for marking a item in the </a:t>
            </a:r>
            <a:r>
              <a:rPr lang="en-US" dirty="0" err="1" smtClean="0"/>
              <a:t>todo</a:t>
            </a:r>
            <a:r>
              <a:rPr lang="en-US" dirty="0" smtClean="0"/>
              <a:t> list as done.</a:t>
            </a:r>
          </a:p>
          <a:p>
            <a:r>
              <a:rPr lang="en-US" dirty="0" smtClean="0"/>
              <a:t>We are going to make three small changes to get this working: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2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not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package your plugin?</a:t>
            </a:r>
          </a:p>
          <a:p>
            <a:r>
              <a:rPr lang="en-US" dirty="0" smtClean="0"/>
              <a:t>How to sell your plugin?</a:t>
            </a:r>
          </a:p>
          <a:p>
            <a:r>
              <a:rPr lang="en-US" dirty="0" smtClean="0"/>
              <a:t>How to write the backend for your plugin?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7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Add support for marking the </a:t>
            </a:r>
            <a:r>
              <a:rPr lang="en-US" dirty="0" err="1" smtClean="0"/>
              <a:t>todo</a:t>
            </a:r>
            <a:r>
              <a:rPr lang="en-US" dirty="0" smtClean="0"/>
              <a:t>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services/todoAPI.js</a:t>
            </a:r>
          </a:p>
          <a:p>
            <a:pPr marL="0" indent="0">
              <a:buNone/>
            </a:pPr>
            <a:endParaRPr lang="en-US" sz="5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mark: function(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= new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APIREQUEST.Class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request.initialize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mark_todo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request.addArgument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("id", todo.id);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request.addArgument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("status",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todo.status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this.deferred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(request).promise;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5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30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Add support for marking the </a:t>
            </a:r>
            <a:r>
              <a:rPr lang="en-US" dirty="0" err="1" smtClean="0"/>
              <a:t>todo</a:t>
            </a:r>
            <a:r>
              <a:rPr lang="en-US" dirty="0" smtClean="0"/>
              <a:t>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views/todosController.js</a:t>
            </a:r>
          </a:p>
          <a:p>
            <a:pPr marL="0" indent="0">
              <a:buNone/>
            </a:pPr>
            <a:endParaRPr lang="en-US" sz="42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scope.mark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todoAPI.mark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).then(function(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todo.status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resp.data.status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todo.doned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resp.data.doned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todo.changed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resp.data.changed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}).catch(function(error) {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alertService.add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4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type: "danger", id: "</a:t>
            </a:r>
            <a:r>
              <a:rPr lang="en-US" sz="4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markFailed</a:t>
            </a: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message: error });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4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26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Add support for marking the </a:t>
            </a:r>
            <a:r>
              <a:rPr lang="en-US" dirty="0" err="1" smtClean="0"/>
              <a:t>todo</a:t>
            </a:r>
            <a:r>
              <a:rPr lang="en-US" dirty="0" smtClean="0"/>
              <a:t>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3048000"/>
            <a:ext cx="20810537" cy="9788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todosView.ptt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type="checkbox"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ng-model="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todo.status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ng-true-value="2"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ng-false-value="1"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ng-checked="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todo.status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2"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ng-change="mark(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878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800" dirty="0" smtClean="0"/>
              <a:t>Step 9: Add search and done filter</a:t>
            </a:r>
            <a:endParaRPr lang="en-US" dirty="0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Our application is starting to feel more complete.</a:t>
            </a:r>
          </a:p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But there are always those little nice things that users need to make the application more usable.</a:t>
            </a:r>
          </a:p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We are going to add a couple of small filtering system to the </a:t>
            </a:r>
            <a:r>
              <a:rPr lang="en-US" altLang="en-US" sz="6000" dirty="0" err="1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 list.</a:t>
            </a:r>
          </a:p>
        </p:txBody>
      </p:sp>
    </p:spTree>
    <p:extLst>
      <p:ext uri="{BB962C8B-B14F-4D97-AF65-F5344CB8AC3E}">
        <p14:creationId xmlns:p14="http://schemas.microsoft.com/office/powerpoint/2010/main" val="474376116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Adding search and done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views/</a:t>
            </a:r>
            <a:r>
              <a:rPr lang="en-US" sz="4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todosView.ptt</a:t>
            </a:r>
            <a:endParaRPr lang="en-US" sz="4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&lt;input type="text" ng-model="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subjectFilter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placeholder="Search"&gt;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&lt;label&gt;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&lt;input type="checkbox" ng-model="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hideDone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ng-checked="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todo.status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2" 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&lt;span&gt;Hide Done&lt;/span&gt;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&lt;/label&gt;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831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Adding search and done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views/</a:t>
            </a:r>
            <a:r>
              <a:rPr lang="en-US" sz="4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todosView.ptt</a:t>
            </a:r>
            <a:r>
              <a:rPr lang="en-US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4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adjust the repeater to filter</a:t>
            </a:r>
          </a:p>
          <a:p>
            <a:pPr marL="0" indent="0"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class="row" ng-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repeat"todo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filter: </a:t>
            </a:r>
            <a:r>
              <a:rPr lang="en-US" sz="5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by_subject_and_status</a:t>
            </a:r>
            <a:r>
              <a:rPr lang="en-US" sz="5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track by todo.id "&gt;</a:t>
            </a:r>
            <a:endParaRPr lang="en-US" sz="5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302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Adding search and done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8" y="2743201"/>
            <a:ext cx="20810537" cy="100330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views/todosController.js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Hide done items initially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scope.hideDone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pattern,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patternSubject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scope.by_subject_and_status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(!pattern ||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patternSubject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!== $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scope.subjectFilter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pattern = new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scope.subjectFilter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($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scope.hideDone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pattern.test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todo.subject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todo.status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!== 2;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pattern.test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todo.subject</a:t>
            </a: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271238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Editing a </a:t>
            </a:r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try editing a </a:t>
            </a:r>
            <a:r>
              <a:rPr lang="en-US" dirty="0" err="1" smtClean="0"/>
              <a:t>todo</a:t>
            </a:r>
            <a:r>
              <a:rPr lang="en-US" dirty="0" smtClean="0"/>
              <a:t> list item next.</a:t>
            </a:r>
          </a:p>
          <a:p>
            <a:r>
              <a:rPr lang="en-US" dirty="0" smtClean="0"/>
              <a:t>These patterns should be starting to look similar.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436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10: Editing a </a:t>
            </a:r>
            <a:r>
              <a:rPr lang="en-US" dirty="0" err="1"/>
              <a:t>todo</a:t>
            </a:r>
            <a:endParaRPr lang="en-US" dirty="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services/todoAPI.js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update: function(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request = new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APIREQUEST.Class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request.initialize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update_todo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request.addArgument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("id", todo.id);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request.addArgument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("subject",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todo.subject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request.addArgument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("description",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todo.description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return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this.deferred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(request).promise;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96591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10: Editing a </a:t>
            </a:r>
            <a:r>
              <a:rPr lang="en-US" dirty="0" err="1"/>
              <a:t>todo</a:t>
            </a:r>
            <a:endParaRPr lang="en-US" dirty="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8" y="2514601"/>
            <a:ext cx="20810537" cy="10261600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views/todosController.js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$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scope.edit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function(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if 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todoAPI.update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).then(function(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resp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todo.doned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=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resp.data.doned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todo.changed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resp.data.changed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= false;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 else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true;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};</a:t>
            </a: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975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Quick Questions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sz="7200" dirty="0" smtClean="0"/>
              <a:t>Who has created a plugin for cPanel before?</a:t>
            </a:r>
          </a:p>
          <a:p>
            <a:pPr eaLnBrk="1">
              <a:defRPr/>
            </a:pPr>
            <a:endParaRPr lang="en-US" sz="7200" dirty="0" smtClean="0"/>
          </a:p>
          <a:p>
            <a:pPr eaLnBrk="1">
              <a:defRPr/>
            </a:pPr>
            <a:endParaRPr lang="en-US" sz="7200" dirty="0"/>
          </a:p>
          <a:p>
            <a:pPr eaLnBrk="1">
              <a:defRPr/>
            </a:pPr>
            <a:r>
              <a:rPr lang="en-US" sz="7200" dirty="0" smtClean="0"/>
              <a:t>Who is familiar with AngularJS or JavaScript?</a:t>
            </a:r>
          </a:p>
          <a:p>
            <a:pPr eaLnBrk="1">
              <a:defRPr/>
            </a:pPr>
            <a:endParaRPr lang="en-US" sz="7200" dirty="0" smtClean="0"/>
          </a:p>
          <a:p>
            <a:pPr eaLnBrk="1">
              <a:defRPr/>
            </a:pPr>
            <a:endParaRPr lang="en-US" sz="7200" dirty="0"/>
          </a:p>
          <a:p>
            <a:pPr eaLnBrk="1">
              <a:defRPr/>
            </a:pPr>
            <a:r>
              <a:rPr lang="en-US" sz="7200" dirty="0" smtClean="0"/>
              <a:t>Anyone heard of CJT before?</a:t>
            </a:r>
          </a:p>
          <a:p>
            <a:pPr eaLnBrk="1">
              <a:defRPr/>
            </a:pPr>
            <a:endParaRPr lang="en-US" sz="4200" dirty="0"/>
          </a:p>
          <a:p>
            <a:pPr eaLnBrk="1">
              <a:defRPr/>
            </a:pPr>
            <a:endParaRPr lang="en-US" sz="4200" dirty="0" smtClean="0"/>
          </a:p>
        </p:txBody>
      </p:sp>
      <p:pic>
        <p:nvPicPr>
          <p:cNvPr id="44035" name="Picture 3" descr="cpanel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13" y="12980988"/>
            <a:ext cx="19129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45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10: Editing a </a:t>
            </a:r>
            <a:r>
              <a:rPr lang="en-US" dirty="0" err="1"/>
              <a:t>todo</a:t>
            </a:r>
            <a:endParaRPr lang="en-US" dirty="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8" y="2514601"/>
            <a:ext cx="20810537" cy="10261600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views/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todosView.ptt</a:t>
            </a: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&lt;strong 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ng-hide="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&gt;{{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todo.subject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}}&lt;/strong&gt;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&lt;input ng-show="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 ng-model="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todo.subject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"/&gt;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…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&lt;button ng-click="edit(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&lt;span ng-hide="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 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 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class="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glyphicon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glyphicon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-pencil"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title="Edit"&gt;&lt;/span&gt;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&lt;span ng-hide="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todo.edit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 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class="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glyphicon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glyphicon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-floppy-disk"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title="Save"&gt;&lt;/span&gt;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&lt;/button&gt;</a:t>
            </a: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02318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11: Add ability to </a:t>
            </a:r>
            <a:r>
              <a:rPr lang="en-US" dirty="0" smtClean="0"/>
              <a:t>delete </a:t>
            </a:r>
            <a:r>
              <a:rPr lang="en-US" dirty="0"/>
              <a:t>an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22961600" cy="11720512"/>
          </a:xfrm>
        </p:spPr>
        <p:txBody>
          <a:bodyPr/>
          <a:lstStyle/>
          <a:p>
            <a:r>
              <a:rPr lang="en-US" dirty="0" smtClean="0"/>
              <a:t>So we are almost there. One more little feature.</a:t>
            </a:r>
          </a:p>
          <a:p>
            <a:r>
              <a:rPr lang="en-US" dirty="0" smtClean="0"/>
              <a:t>Lets add deleting an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263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11: Add ability to delete an item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ervices/todoAPI.js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remove: function(id)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request = new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uapiRequest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(...)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request.addArgument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("id", id);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return promise;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6917527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11: Add ability to delete an item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views/todosController.js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// Load one more library: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lodash</a:t>
            </a:r>
            <a:endParaRPr lang="en-US" altLang="en-US" sz="4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"angular",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lodash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cjt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/services/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alertService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"app/services/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],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function(angular, 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_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0949182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Step 11: Add ability to delete an item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views/todosController.js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$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scope.remove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function(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todoAPI.remove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).then(function()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index = _.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findIndex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 $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scope.todos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function(item) { return todo.id === item.id;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if (index !== -1) { $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scope.todos.splice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(index, 1); }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}).catch(function(error)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alertService.add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type: "danger", id: "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remfail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  message: error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3277977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CJT 2.0/</a:t>
            </a:r>
            <a:r>
              <a:rPr lang="en-US" dirty="0" err="1" smtClean="0"/>
              <a:t>angularjs</a:t>
            </a:r>
            <a:r>
              <a:rPr lang="en-US" dirty="0" smtClean="0"/>
              <a:t> lets you focus on your application.</a:t>
            </a:r>
          </a:p>
          <a:p>
            <a:r>
              <a:rPr lang="en-US" dirty="0" smtClean="0"/>
              <a:t>You can leverage our tools to reduce the amount of code you need to write.</a:t>
            </a:r>
          </a:p>
          <a:p>
            <a:r>
              <a:rPr lang="en-US" dirty="0" smtClean="0"/>
              <a:t>I’ve only scratched the surface here for what’s available with cPanel for plugin developers.</a:t>
            </a:r>
          </a:p>
        </p:txBody>
      </p:sp>
    </p:spTree>
    <p:extLst>
      <p:ext uri="{BB962C8B-B14F-4D97-AF65-F5344CB8AC3E}">
        <p14:creationId xmlns:p14="http://schemas.microsoft.com/office/powerpoint/2010/main" val="5969969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>
              <a:defRPr/>
            </a:pPr>
            <a:r>
              <a:rPr lang="en-US" sz="12800" dirty="0" smtClean="0"/>
              <a:t>Question?</a:t>
            </a:r>
          </a:p>
        </p:txBody>
      </p:sp>
      <p:pic>
        <p:nvPicPr>
          <p:cNvPr id="59394" name="Picture 2" descr="cpanel-white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5" y="12979400"/>
            <a:ext cx="19081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508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>
              <a:defRPr/>
            </a:pPr>
            <a:r>
              <a:rPr lang="en-US" sz="12800" dirty="0" smtClean="0"/>
              <a:t>Extras</a:t>
            </a:r>
          </a:p>
        </p:txBody>
      </p:sp>
      <p:pic>
        <p:nvPicPr>
          <p:cNvPr id="60418" name="Picture 2" descr="cpanel-white-logo-RGB-v070816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5" y="12979400"/>
            <a:ext cx="19081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1508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800" dirty="0" smtClean="0"/>
              <a:t>Performance Counts</a:t>
            </a:r>
            <a:endParaRPr lang="en-US" dirty="0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Web Applications need to be fast to load and fast to run.</a:t>
            </a:r>
          </a:p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I have a few extra steps to making the application a little faster at startup.</a:t>
            </a:r>
          </a:p>
        </p:txBody>
      </p:sp>
    </p:spTree>
    <p:extLst>
      <p:ext uri="{BB962C8B-B14F-4D97-AF65-F5344CB8AC3E}">
        <p14:creationId xmlns:p14="http://schemas.microsoft.com/office/powerpoint/2010/main" val="3219496042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sz="8800" dirty="0"/>
              <a:t>Extra 1: Optimizing initial load of data</a:t>
            </a:r>
            <a:endParaRPr lang="en-US" dirty="0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The current application fetches the list after the page loads.</a:t>
            </a:r>
          </a:p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We can do better with UAPI since we can get the initial data in the same request that loads the page.</a:t>
            </a:r>
          </a:p>
          <a:p>
            <a:pPr eaLnBrk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en-US" sz="6000" dirty="0" smtClean="0">
                <a:solidFill>
                  <a:schemeClr val="tx1"/>
                </a:solidFill>
                <a:cs typeface="Courier New" pitchFamily="49" charset="0"/>
                <a:sym typeface="Courier New" pitchFamily="49" charset="0"/>
              </a:rPr>
              <a:t>Here is how:</a:t>
            </a:r>
          </a:p>
        </p:txBody>
      </p:sp>
    </p:spTree>
    <p:extLst>
      <p:ext uri="{BB962C8B-B14F-4D97-AF65-F5344CB8AC3E}">
        <p14:creationId xmlns:p14="http://schemas.microsoft.com/office/powerpoint/2010/main" val="9410011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 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Building a modern JavaScript application in cPanel.</a:t>
            </a:r>
          </a:p>
          <a:p>
            <a:r>
              <a:rPr lang="en-US" sz="5400" dirty="0" smtClean="0"/>
              <a:t>Third-Party Components:</a:t>
            </a:r>
          </a:p>
          <a:p>
            <a:pPr lvl="2"/>
            <a:r>
              <a:rPr lang="en-US" sz="5400" dirty="0" smtClean="0"/>
              <a:t>AngularJS 1.4.x</a:t>
            </a:r>
          </a:p>
          <a:p>
            <a:pPr lvl="2"/>
            <a:r>
              <a:rPr lang="en-US" sz="5400" dirty="0" err="1" smtClean="0"/>
              <a:t>Boostrap</a:t>
            </a:r>
            <a:r>
              <a:rPr lang="en-US" sz="5400" dirty="0" smtClean="0"/>
              <a:t> 3</a:t>
            </a:r>
          </a:p>
          <a:p>
            <a:pPr lvl="2"/>
            <a:r>
              <a:rPr lang="en-US" sz="5400" dirty="0" err="1" smtClean="0"/>
              <a:t>FontAwsome</a:t>
            </a:r>
            <a:endParaRPr lang="en-US" sz="5400" dirty="0" smtClean="0"/>
          </a:p>
          <a:p>
            <a:pPr lvl="2"/>
            <a:r>
              <a:rPr lang="en-US" sz="5400" dirty="0" err="1" smtClean="0"/>
              <a:t>requirejs</a:t>
            </a:r>
            <a:endParaRPr lang="en-US" sz="5400" dirty="0" smtClean="0"/>
          </a:p>
          <a:p>
            <a:pPr lvl="2"/>
            <a:r>
              <a:rPr lang="en-US" sz="5400" dirty="0" err="1" smtClean="0"/>
              <a:t>Jquery</a:t>
            </a:r>
            <a:endParaRPr lang="en-US" sz="5400" dirty="0" smtClean="0"/>
          </a:p>
          <a:p>
            <a:r>
              <a:rPr lang="en-US" sz="5400" dirty="0" smtClean="0"/>
              <a:t>cPanel Components/Resources</a:t>
            </a:r>
          </a:p>
          <a:p>
            <a:pPr lvl="2"/>
            <a:r>
              <a:rPr lang="en-US" sz="5400" dirty="0" smtClean="0"/>
              <a:t>cPanel Style Guide: </a:t>
            </a:r>
            <a:r>
              <a:rPr lang="en-US" sz="5400" dirty="0" smtClean="0">
                <a:hlinkClick r:id="rId2"/>
              </a:rPr>
              <a:t>https://styleguide.cpanel.net</a:t>
            </a:r>
            <a:endParaRPr lang="en-US" sz="5400" dirty="0" smtClean="0"/>
          </a:p>
          <a:p>
            <a:pPr lvl="2"/>
            <a:r>
              <a:rPr lang="en-US" sz="5400" dirty="0" smtClean="0"/>
              <a:t>CJT 2.0 – cPanel JavaScript library.</a:t>
            </a:r>
          </a:p>
          <a:p>
            <a:pPr lvl="2"/>
            <a:r>
              <a:rPr lang="en-US" sz="6000" dirty="0" smtClean="0"/>
              <a:t>UAPI – API system for cPanel and Webmail.</a:t>
            </a:r>
          </a:p>
        </p:txBody>
      </p:sp>
    </p:spTree>
    <p:extLst>
      <p:ext uri="{BB962C8B-B14F-4D97-AF65-F5344CB8AC3E}">
        <p14:creationId xmlns:p14="http://schemas.microsoft.com/office/powerpoint/2010/main" val="29483695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Extra 1: Optimizing initial load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Index.html.tt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 JSON; USE UAPI;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Uapi.exec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list_todos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api.sort_column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   =&gt; 'created',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%]</a:t>
            </a:r>
          </a:p>
          <a:p>
            <a:pPr marL="0" indent="0">
              <a:buNone/>
            </a:pPr>
            <a:endParaRPr lang="en-US" sz="4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Optimization 1: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Prefetch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PAGE.todos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[%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todos.json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%];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936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Extra 2: Optimizing initial load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</a:p>
          <a:p>
            <a:pPr marL="0" indent="0">
              <a:buNone/>
            </a:pPr>
            <a:endParaRPr lang="en-US" sz="4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data from the markup</a:t>
            </a:r>
          </a:p>
          <a:p>
            <a:pPr marL="0" indent="0">
              <a:buNone/>
            </a:pP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PAGE.todos.data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[];</a:t>
            </a:r>
          </a:p>
          <a:p>
            <a:pPr marL="0" indent="0">
              <a:buNone/>
            </a:pPr>
            <a:endParaRPr lang="en-US" sz="4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 the data into the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todoData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service</a:t>
            </a:r>
          </a:p>
          <a:p>
            <a:pPr marL="0" indent="0">
              <a:buNone/>
            </a:pP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app.value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todoData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endParaRPr lang="en-US" sz="4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122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2: Optimizing loading of view partials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earlier work, the view partials are downloaded after the main part of the page loads.</a:t>
            </a:r>
          </a:p>
          <a:p>
            <a:r>
              <a:rPr lang="en-US" dirty="0" smtClean="0"/>
              <a:t>Another performance enhancement would be to preload the view partials.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227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Extra 2: Optimizing loading of view partials</a:t>
            </a:r>
            <a:endParaRPr lang="en-US" dirty="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index.html.tt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&lt;script type="text/ng-template“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id="views/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todosView.ptt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[% PROCESS 'views/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todosView.ptt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 %]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&lt;/script&gt;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&lt;script type="text/ng-template“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id="views/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addTodoView.ptt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[% PROCESS 'views/</a:t>
            </a:r>
            <a:r>
              <a:rPr lang="en-US" altLang="en-US" sz="48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addTodoView.ptt</a:t>
            </a: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' %]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&lt;/script&gt;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43674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/>
              <a:t>Extra 2: Optimizing loading of view partials</a:t>
            </a:r>
            <a:endParaRPr lang="en-US" dirty="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index.js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$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routeProvider.when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("/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/",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controller: "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templateUrl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: "views/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todosView.ptt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$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routeProvider.when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("/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/new",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controller: "</a:t>
            </a:r>
            <a:r>
              <a:rPr lang="en-US" altLang="en-US" sz="4400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todosController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",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templateUrl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: "views/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addTodoView.ptt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"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98488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3: Optimizing your JavaScript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22961600" cy="11720512"/>
          </a:xfrm>
        </p:spPr>
        <p:txBody>
          <a:bodyPr/>
          <a:lstStyle/>
          <a:p>
            <a:r>
              <a:rPr lang="en-US" dirty="0" smtClean="0"/>
              <a:t>A final step you need to do before you package up your plugin: Combine and </a:t>
            </a:r>
            <a:r>
              <a:rPr lang="en-US" dirty="0" err="1" smtClean="0"/>
              <a:t>Minifiy</a:t>
            </a:r>
            <a:r>
              <a:rPr lang="en-US" dirty="0" smtClean="0"/>
              <a:t> your JavaScript</a:t>
            </a:r>
          </a:p>
          <a:p>
            <a:r>
              <a:rPr lang="en-US" dirty="0" smtClean="0"/>
              <a:t>I faked it in the demo so far using strategic </a:t>
            </a:r>
            <a:r>
              <a:rPr lang="en-US" dirty="0" err="1" smtClean="0"/>
              <a:t>sym</a:t>
            </a:r>
            <a:r>
              <a:rPr lang="en-US" dirty="0" smtClean="0"/>
              <a:t>-links.</a:t>
            </a:r>
          </a:p>
          <a:p>
            <a:r>
              <a:rPr lang="en-US" dirty="0" smtClean="0"/>
              <a:t>Combining and minifying the modules we wrote requires a few tools not available on cPanel installation:</a:t>
            </a:r>
          </a:p>
          <a:p>
            <a:pPr lvl="2"/>
            <a:r>
              <a:rPr lang="en-US" dirty="0" err="1" smtClean="0"/>
              <a:t>nodejs</a:t>
            </a:r>
            <a:r>
              <a:rPr lang="en-US" dirty="0" smtClean="0"/>
              <a:t> – (https://nodejs.org/en/)</a:t>
            </a:r>
          </a:p>
          <a:p>
            <a:pPr lvl="2"/>
            <a:r>
              <a:rPr lang="en-US" dirty="0" smtClean="0"/>
              <a:t>r.js – 2.1.14 (http://requirejs.org/docs/optimization.html)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04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Extra 3: </a:t>
            </a:r>
            <a:r>
              <a:rPr lang="en-US" dirty="0"/>
              <a:t>Optimizing your JavaScript files</a:t>
            </a:r>
            <a:endParaRPr lang="en-US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</a:t>
            </a:r>
            <a:r>
              <a:rPr lang="en-US" altLang="en-US" sz="44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ervices/todoAPI.js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remove: function(id) {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var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request = new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uapiRequest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(...)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</a:t>
            </a:r>
            <a:r>
              <a:rPr lang="en-US" altLang="en-US" sz="4400" b="1" dirty="0" err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request.addArgument</a:t>
            </a: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("id", id);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return promise;</a:t>
            </a:r>
          </a:p>
          <a:p>
            <a:pPr marL="0" indent="0" eaLnBrk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6057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each of these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– </a:t>
            </a:r>
            <a:r>
              <a:rPr lang="en-US" dirty="0" smtClean="0">
                <a:hlinkClick r:id="rId2"/>
              </a:rPr>
              <a:t>https://angularjs.org</a:t>
            </a:r>
            <a:endParaRPr lang="en-US" dirty="0" smtClean="0"/>
          </a:p>
          <a:p>
            <a:r>
              <a:rPr lang="en-US" dirty="0" smtClean="0"/>
              <a:t>Its an “opinionated” framework to build frontend applications.</a:t>
            </a:r>
          </a:p>
          <a:p>
            <a:r>
              <a:rPr lang="en-US" dirty="0" smtClean="0"/>
              <a:t>You do it the way the developers intended or you will face some problems.</a:t>
            </a:r>
          </a:p>
          <a:p>
            <a:r>
              <a:rPr lang="en-US" dirty="0" smtClean="0"/>
              <a:t>It makes some hard things simple.</a:t>
            </a:r>
          </a:p>
          <a:p>
            <a:r>
              <a:rPr lang="en-US" dirty="0" smtClean="0"/>
              <a:t>It doesn’t make all the hard thing go away.</a:t>
            </a:r>
          </a:p>
          <a:p>
            <a:r>
              <a:rPr lang="en-US" dirty="0" smtClean="0"/>
              <a:t>Lots of example code, tutorials and free tools and libraries built on top of angular and for AngularJS.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30618"/>
      </p:ext>
    </p:extLst>
  </p:cSld>
  <p:clrMapOvr>
    <a:masterClrMapping/>
  </p:clrMapOvr>
</p:sld>
</file>

<file path=ppt/theme/theme1.xml><?xml version="1.0" encoding="utf-8"?>
<a:theme xmlns:a="http://schemas.openxmlformats.org/drawingml/2006/main" name="cPanel 2015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0.xml><?xml version="1.0" encoding="utf-8"?>
<a:theme xmlns:a="http://schemas.openxmlformats.org/drawingml/2006/main" name="cPanel 2015 - Title &amp; Bullet Navy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Bullet Navy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1.xml><?xml version="1.0" encoding="utf-8"?>
<a:theme xmlns:a="http://schemas.openxmlformats.org/drawingml/2006/main" name="cPanel 2015 - Title &amp; Two Columns Blu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Two Columns Blu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2.xml><?xml version="1.0" encoding="utf-8"?>
<a:theme xmlns:a="http://schemas.openxmlformats.org/drawingml/2006/main" name="cPanel 2015 - Title &amp; Bullet Gree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Bullet Green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3.xml><?xml version="1.0" encoding="utf-8"?>
<a:theme xmlns:a="http://schemas.openxmlformats.org/drawingml/2006/main" name="cPanel 2015 - Title &amp; Two Columns Navy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Two Columns Navy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4.xml><?xml version="1.0" encoding="utf-8"?>
<a:theme xmlns:a="http://schemas.openxmlformats.org/drawingml/2006/main" name="cPanel 2015 - Title &amp; Two Columns Orang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Two Columns Orang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Panel 2015 - Code Snippet Gree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Code Snippet Green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cPanel 2015 - Break Title Orang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Break Title Orang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cPanel 2015 - Break Title Blu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Break Title Blu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cPanel 2015 - Code Snippet Navy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Code Snippet Navy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cPanel 2015 - Code Snippet Blu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Code Snippet Blu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7.xml><?xml version="1.0" encoding="utf-8"?>
<a:theme xmlns:a="http://schemas.openxmlformats.org/drawingml/2006/main" name="cPanel 2015 - Title &amp; Bullet Blu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Bullet Blu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cPanel 2015 - Title &amp; Two Columns Greem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Title &amp; Two Columns Greem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9.xml><?xml version="1.0" encoding="utf-8"?>
<a:theme xmlns:a="http://schemas.openxmlformats.org/drawingml/2006/main" name="cPanel 2015 - Code Snippet Orang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FFFFFF"/>
      </a:accent3>
      <a:accent4>
        <a:srgbClr val="000000"/>
      </a:accent4>
      <a:accent5>
        <a:srgbClr val="AEC1D9"/>
      </a:accent5>
      <a:accent6>
        <a:srgbClr val="C49033"/>
      </a:accent6>
      <a:hlink>
        <a:srgbClr val="0000FF"/>
      </a:hlink>
      <a:folHlink>
        <a:srgbClr val="FF00FF"/>
      </a:folHlink>
    </a:clrScheme>
    <a:fontScheme name="cPanel 2015 - Code Snippet Orange">
      <a:majorFont>
        <a:latin typeface="Montserrat-Regular"/>
        <a:ea typeface="ＭＳ Ｐゴシック"/>
        <a:cs typeface="Montserrat-Regular"/>
      </a:majorFont>
      <a:minorFont>
        <a:latin typeface="Open Sans"/>
        <a:ea typeface="ＭＳ Ｐゴシック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135466" tIns="135466" rIns="135466" bIns="135466" numCol="1" anchor="t" anchorCtr="0" compatLnSpc="1">
        <a:prstTxWarp prst="textNoShape">
          <a:avLst/>
        </a:prstTxWarp>
        <a:spAutoFit/>
      </a:bodyPr>
      <a:lstStyle>
        <a:defPPr marL="0" marR="0" indent="0" algn="ctr" defTabSz="2438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4744</Words>
  <Application>Microsoft Office PowerPoint</Application>
  <PresentationFormat>Custom</PresentationFormat>
  <Paragraphs>788</Paragraphs>
  <Slides>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86</vt:i4>
      </vt:variant>
    </vt:vector>
  </HeadingPairs>
  <TitlesOfParts>
    <vt:vector size="100" baseType="lpstr">
      <vt:lpstr>cPanel 2015</vt:lpstr>
      <vt:lpstr>cPanel 2015 - Code Snippet Green</vt:lpstr>
      <vt:lpstr>cPanel 2015 - Break Title Orange</vt:lpstr>
      <vt:lpstr>cPanel 2015 - Break Title Blue</vt:lpstr>
      <vt:lpstr>cPanel 2015 - Code Snippet Navy</vt:lpstr>
      <vt:lpstr>cPanel 2015 - Code Snippet Blue</vt:lpstr>
      <vt:lpstr>cPanel 2015 - Title &amp; Bullet Blue</vt:lpstr>
      <vt:lpstr>cPanel 2015 - Title &amp; Two Columns Greem</vt:lpstr>
      <vt:lpstr>cPanel 2015 - Code Snippet Orange</vt:lpstr>
      <vt:lpstr>cPanel 2015 - Title &amp; Bullet Navy</vt:lpstr>
      <vt:lpstr>cPanel 2015 - Title &amp; Two Columns Blue</vt:lpstr>
      <vt:lpstr>cPanel 2015 - Title &amp; Bullet Green</vt:lpstr>
      <vt:lpstr>cPanel 2015 - Title &amp; Two Columns Navy</vt:lpstr>
      <vt:lpstr>cPanel 2015 - Title &amp; Two Columns Orange</vt:lpstr>
      <vt:lpstr>Develop Front-End Plugins Like a cPanel Pro</vt:lpstr>
      <vt:lpstr>Start with a great idea.</vt:lpstr>
      <vt:lpstr>So I have my idea.</vt:lpstr>
      <vt:lpstr>Terminology</vt:lpstr>
      <vt:lpstr>What is demonstrated in this presentation?</vt:lpstr>
      <vt:lpstr>Whats not covered?</vt:lpstr>
      <vt:lpstr>Quick Questions</vt:lpstr>
      <vt:lpstr>Our focus today:</vt:lpstr>
      <vt:lpstr>What are each of these components?</vt:lpstr>
      <vt:lpstr>What are each of these components?</vt:lpstr>
      <vt:lpstr>What are each of these components?</vt:lpstr>
      <vt:lpstr>What are each of these components?</vt:lpstr>
      <vt:lpstr>What are each of these components?</vt:lpstr>
      <vt:lpstr>What are each of these components?</vt:lpstr>
      <vt:lpstr>A note about the cPanel folder structure.</vt:lpstr>
      <vt:lpstr>Where your plugin should put your files:</vt:lpstr>
      <vt:lpstr>Where your plugin should put your files:</vt:lpstr>
      <vt:lpstr>How we organize our apps?</vt:lpstr>
      <vt:lpstr>Getting our app built in 11 steps.</vt:lpstr>
      <vt:lpstr> Step 1: Add the main template and CSS</vt:lpstr>
      <vt:lpstr> Step 1: Add the main template and CSS</vt:lpstr>
      <vt:lpstr> Step 1: Add the main template and CSS</vt:lpstr>
      <vt:lpstr>Step 1: Add the main template and CSS</vt:lpstr>
      <vt:lpstr>Step 1: Add the main template and CSS</vt:lpstr>
      <vt:lpstr>Step 2: Add app JavaScript and bootstrap</vt:lpstr>
      <vt:lpstr>Step 2: Add app JavaScript and bootstrap</vt:lpstr>
      <vt:lpstr>Step 2: Add app JavaScript and bootstrap</vt:lpstr>
      <vt:lpstr>Step 2: Add app JavaScript and bootstrap</vt:lpstr>
      <vt:lpstr>Step 2: Add app JavaScript and bootstrap</vt:lpstr>
      <vt:lpstr>Step 3: Add router and first view</vt:lpstr>
      <vt:lpstr>Step 3: Add router and first view</vt:lpstr>
      <vt:lpstr>Step 3: Add router and first view</vt:lpstr>
      <vt:lpstr>Step 3: Add router and first view</vt:lpstr>
      <vt:lpstr>Step 3: Add router and first view</vt:lpstr>
      <vt:lpstr>Step 4: Use some components from CJT 2.0</vt:lpstr>
      <vt:lpstr> Step 4: Use some components from CJT 2.0</vt:lpstr>
      <vt:lpstr>Step 4: Use some components from CJT 2.0</vt:lpstr>
      <vt:lpstr> Step 5: Wire up the view with fake data </vt:lpstr>
      <vt:lpstr> Step 5: Wire up the view with fake data</vt:lpstr>
      <vt:lpstr> Step 5: Wire up the view with fake data</vt:lpstr>
      <vt:lpstr>Step 5: Wire up the view with fake data</vt:lpstr>
      <vt:lpstr> Step 5: Wire up the view with fake data</vt:lpstr>
      <vt:lpstr> Step 5: Wire up the view with fake data</vt:lpstr>
      <vt:lpstr>Step 6: Wire in the real API.</vt:lpstr>
      <vt:lpstr>Step 6: Wire in the real API.</vt:lpstr>
      <vt:lpstr>Ipsum Lorem Delores</vt:lpstr>
      <vt:lpstr>Step 6: Wire in the real API.</vt:lpstr>
      <vt:lpstr>Step 6: Wire in the real API.</vt:lpstr>
      <vt:lpstr>Step 6: Wire in the real API.</vt:lpstr>
      <vt:lpstr>Step 6: Wire in the real API.</vt:lpstr>
      <vt:lpstr>Step 7: Add ability to create a todo.</vt:lpstr>
      <vt:lpstr>Step 7: Add ability to create a todo.</vt:lpstr>
      <vt:lpstr>Step 7: Add ability to create a todo.</vt:lpstr>
      <vt:lpstr>Step 7: Add ability to create a todo.</vt:lpstr>
      <vt:lpstr>Step 7: Add ability to create a todo.</vt:lpstr>
      <vt:lpstr>Step 7: Add ability to create a todo.</vt:lpstr>
      <vt:lpstr>Step 7: Add ability to create a todo.</vt:lpstr>
      <vt:lpstr>Step 7: Add ability to create a todo.</vt:lpstr>
      <vt:lpstr>Step 8: Add support for marking the todo done</vt:lpstr>
      <vt:lpstr>Step 8: Add support for marking the todo done</vt:lpstr>
      <vt:lpstr>Step 8: Add support for marking the todo done</vt:lpstr>
      <vt:lpstr>Step 8: Add support for marking the todo done</vt:lpstr>
      <vt:lpstr>Step 9: Add search and done filter</vt:lpstr>
      <vt:lpstr>Step 9: Adding search and done filter</vt:lpstr>
      <vt:lpstr>Step 9: Adding search and done filter</vt:lpstr>
      <vt:lpstr>Step 9: Adding search and done filter</vt:lpstr>
      <vt:lpstr>Step 10: Editing a todo</vt:lpstr>
      <vt:lpstr>Step 10: Editing a todo</vt:lpstr>
      <vt:lpstr>Step 10: Editing a todo</vt:lpstr>
      <vt:lpstr>Step 10: Editing a todo</vt:lpstr>
      <vt:lpstr>Step 11: Add ability to delete an item</vt:lpstr>
      <vt:lpstr>Step 11: Add ability to delete an item</vt:lpstr>
      <vt:lpstr>Step 11: Add ability to delete an item</vt:lpstr>
      <vt:lpstr>Step 11: Add ability to delete an item</vt:lpstr>
      <vt:lpstr>Conclusions</vt:lpstr>
      <vt:lpstr>Question?</vt:lpstr>
      <vt:lpstr>Extras</vt:lpstr>
      <vt:lpstr>Performance Counts</vt:lpstr>
      <vt:lpstr>Extra 1: Optimizing initial load of data</vt:lpstr>
      <vt:lpstr>Extra 1: Optimizing initial load of data</vt:lpstr>
      <vt:lpstr>Extra 2: Optimizing initial load of data</vt:lpstr>
      <vt:lpstr>Extra 2: Optimizing loading of view partials</vt:lpstr>
      <vt:lpstr>Extra 2: Optimizing loading of view partials</vt:lpstr>
      <vt:lpstr>Extra 2: Optimizing loading of view partials</vt:lpstr>
      <vt:lpstr>Extra 3: Optimizing your JavaScript files</vt:lpstr>
      <vt:lpstr>Extra 3: Optimizing your JavaScript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Green</dc:creator>
  <cp:lastModifiedBy>Tom Green</cp:lastModifiedBy>
  <cp:revision>42</cp:revision>
  <dcterms:modified xsi:type="dcterms:W3CDTF">2016-09-30T19:28:02Z</dcterms:modified>
</cp:coreProperties>
</file>