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  <p:sldMasterId id="2147483695" r:id="rId2"/>
    <p:sldMasterId id="2147483707" r:id="rId3"/>
    <p:sldMasterId id="2147483719" r:id="rId4"/>
    <p:sldMasterId id="2147483731" r:id="rId5"/>
    <p:sldMasterId id="2147483743" r:id="rId6"/>
    <p:sldMasterId id="2147483755" r:id="rId7"/>
    <p:sldMasterId id="2147483767" r:id="rId8"/>
    <p:sldMasterId id="2147483779" r:id="rId9"/>
    <p:sldMasterId id="2147483791" r:id="rId10"/>
    <p:sldMasterId id="2147483803" r:id="rId11"/>
  </p:sldMasterIdLst>
  <p:notesMasterIdLst>
    <p:notesMasterId r:id="rId53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4" r:id="rId19"/>
    <p:sldId id="263" r:id="rId20"/>
    <p:sldId id="265" r:id="rId21"/>
    <p:sldId id="266" r:id="rId22"/>
    <p:sldId id="269" r:id="rId23"/>
    <p:sldId id="270" r:id="rId24"/>
    <p:sldId id="272" r:id="rId25"/>
    <p:sldId id="273" r:id="rId26"/>
    <p:sldId id="271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67" r:id="rId39"/>
    <p:sldId id="285" r:id="rId40"/>
    <p:sldId id="286" r:id="rId41"/>
    <p:sldId id="287" r:id="rId42"/>
    <p:sldId id="288" r:id="rId43"/>
    <p:sldId id="289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x="24384000" cy="13716000"/>
  <p:notesSz cx="6858000" cy="9144000"/>
  <p:defaultTextStyle>
    <a:defPPr>
      <a:defRPr lang="en-US"/>
    </a:defPPr>
    <a:lvl1pPr algn="ctr" defTabSz="24384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  <a:sym typeface="Arial" pitchFamily="34" charset="0"/>
      </a:defRPr>
    </a:lvl1pPr>
    <a:lvl2pPr marL="457200" algn="ctr" defTabSz="24384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  <a:sym typeface="Arial" pitchFamily="34" charset="0"/>
      </a:defRPr>
    </a:lvl2pPr>
    <a:lvl3pPr marL="914400" algn="ctr" defTabSz="24384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  <a:sym typeface="Arial" pitchFamily="34" charset="0"/>
      </a:defRPr>
    </a:lvl3pPr>
    <a:lvl4pPr marL="1371600" algn="ctr" defTabSz="24384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  <a:sym typeface="Arial" pitchFamily="34" charset="0"/>
      </a:defRPr>
    </a:lvl4pPr>
    <a:lvl5pPr marL="1828800" algn="ctr" defTabSz="24384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  <a:sym typeface="Arial" pitchFamily="34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  <a:sym typeface="Arial" pitchFamily="34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  <a:sym typeface="Arial" pitchFamily="34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  <a:sym typeface="Arial" pitchFamily="34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  <a:sym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3366"/>
    <a:srgbClr val="E78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3" autoAdjust="0"/>
  </p:normalViewPr>
  <p:slideViewPr>
    <p:cSldViewPr>
      <p:cViewPr>
        <p:scale>
          <a:sx n="61" d="100"/>
          <a:sy n="61" d="100"/>
        </p:scale>
        <p:origin x="-78" y="-7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178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slide" Target="slides/slide39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2"/>
            <c:bubble3D val="0"/>
            <c:spPr>
              <a:solidFill>
                <a:srgbClr val="993366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Asia</c:v>
                </c:pt>
                <c:pt idx="1">
                  <c:v>Americas</c:v>
                </c:pt>
                <c:pt idx="2">
                  <c:v>Europe</c:v>
                </c:pt>
                <c:pt idx="3">
                  <c:v>Africa</c:v>
                </c:pt>
                <c:pt idx="4">
                  <c:v>Oceania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48.4</c:v>
                </c:pt>
                <c:pt idx="1">
                  <c:v>21.8</c:v>
                </c:pt>
                <c:pt idx="2">
                  <c:v>19</c:v>
                </c:pt>
                <c:pt idx="3">
                  <c:v>9.8000000000000007</c:v>
                </c:pt>
                <c:pt idx="4">
                  <c:v>0.9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2"/>
            <c:bubble3D val="0"/>
            <c:spPr>
              <a:solidFill>
                <a:srgbClr val="92D050"/>
              </a:solidFill>
            </c:spPr>
          </c:dPt>
          <c:dPt>
            <c:idx val="3"/>
            <c:bubble3D val="0"/>
            <c:spPr>
              <a:solidFill>
                <a:srgbClr val="00B0F0"/>
              </a:solidFill>
            </c:spPr>
          </c:dPt>
          <c:dPt>
            <c:idx val="5"/>
            <c:bubble3D val="0"/>
            <c:spPr>
              <a:solidFill>
                <a:srgbClr val="7030A0"/>
              </a:solidFill>
            </c:spPr>
          </c:dPt>
          <c:dPt>
            <c:idx val="6"/>
            <c:bubble3D val="0"/>
            <c:spPr>
              <a:solidFill>
                <a:srgbClr val="FF6600"/>
              </a:solidFill>
            </c:spPr>
          </c:dPt>
          <c:dPt>
            <c:idx val="7"/>
            <c:bubble3D val="0"/>
            <c:spPr>
              <a:solidFill>
                <a:srgbClr val="00B050"/>
              </a:solidFill>
            </c:spPr>
          </c:dPt>
          <c:dPt>
            <c:idx val="8"/>
            <c:bubble3D val="0"/>
            <c:spPr>
              <a:solidFill>
                <a:srgbClr val="C00000"/>
              </a:solidFill>
            </c:spPr>
          </c:dPt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Sheet1!$A$2:$A$15</c:f>
              <c:strCache>
                <c:ptCount val="14"/>
                <c:pt idx="0">
                  <c:v>English</c:v>
                </c:pt>
                <c:pt idx="1">
                  <c:v>Russian</c:v>
                </c:pt>
                <c:pt idx="2">
                  <c:v>German</c:v>
                </c:pt>
                <c:pt idx="3">
                  <c:v>Japanese</c:v>
                </c:pt>
                <c:pt idx="4">
                  <c:v>Spanish</c:v>
                </c:pt>
                <c:pt idx="5">
                  <c:v>French</c:v>
                </c:pt>
                <c:pt idx="6">
                  <c:v>Chinese</c:v>
                </c:pt>
                <c:pt idx="7">
                  <c:v>Portuguese</c:v>
                </c:pt>
                <c:pt idx="8">
                  <c:v>Italian</c:v>
                </c:pt>
                <c:pt idx="9">
                  <c:v>Polish</c:v>
                </c:pt>
                <c:pt idx="10">
                  <c:v>Turkish</c:v>
                </c:pt>
                <c:pt idx="11">
                  <c:v>Dutch</c:v>
                </c:pt>
                <c:pt idx="12">
                  <c:v>Persian</c:v>
                </c:pt>
                <c:pt idx="13">
                  <c:v>Arabic</c:v>
                </c:pt>
              </c:strCache>
            </c:strRef>
          </c:cat>
          <c:val>
            <c:numRef>
              <c:f>Sheet1!$B$2:$B$15</c:f>
              <c:numCache>
                <c:formatCode>0.00%</c:formatCode>
                <c:ptCount val="14"/>
                <c:pt idx="0">
                  <c:v>0.53600000000000003</c:v>
                </c:pt>
                <c:pt idx="1">
                  <c:v>6.4000000000000001E-2</c:v>
                </c:pt>
                <c:pt idx="2">
                  <c:v>5.6000000000000001E-2</c:v>
                </c:pt>
                <c:pt idx="3">
                  <c:v>5.0999999999999997E-2</c:v>
                </c:pt>
                <c:pt idx="4">
                  <c:v>4.9000000000000002E-2</c:v>
                </c:pt>
                <c:pt idx="5">
                  <c:v>4.1000000000000002E-2</c:v>
                </c:pt>
                <c:pt idx="6">
                  <c:v>2.8000000000000001E-2</c:v>
                </c:pt>
                <c:pt idx="7">
                  <c:v>2.5000000000000001E-2</c:v>
                </c:pt>
                <c:pt idx="8">
                  <c:v>1.9E-2</c:v>
                </c:pt>
                <c:pt idx="9">
                  <c:v>1.7000000000000001E-2</c:v>
                </c:pt>
                <c:pt idx="10">
                  <c:v>1.4999999999999999E-2</c:v>
                </c:pt>
                <c:pt idx="11">
                  <c:v>1.2999999999999999E-2</c:v>
                </c:pt>
                <c:pt idx="12">
                  <c:v>8.9999999999999993E-3</c:v>
                </c:pt>
                <c:pt idx="13">
                  <c:v>8.0000000000000002E-3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0.3275</cdr:x>
      <cdr:y>0.92307</cdr:y>
    </cdr:from>
    <cdr:to>
      <cdr:x>0.51666</cdr:x>
      <cdr:y>0.98158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519987" y="10818812"/>
          <a:ext cx="4343400" cy="685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Data Source: http://www.internetlivestats.com/internet-users/</a:t>
          </a:r>
          <a:endParaRPr lang="en-US" sz="14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0.3275</cdr:x>
      <cdr:y>0.92307</cdr:y>
    </cdr:from>
    <cdr:to>
      <cdr:x>0.51666</cdr:x>
      <cdr:y>0.98158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519987" y="10818812"/>
          <a:ext cx="4343400" cy="685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Data Source: https://en.wikipedia.org/wiki/Languages_used_on_the_Internet</a:t>
          </a:r>
          <a:endParaRPr lang="en-US" sz="14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0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noProof="0" smtClean="0">
                <a:sym typeface="Arial" charset="0"/>
              </a:rPr>
              <a:t>Second level</a:t>
            </a:r>
          </a:p>
          <a:p>
            <a:pPr lvl="2"/>
            <a:r>
              <a:rPr lang="en-US" noProof="0" smtClean="0">
                <a:sym typeface="Arial" charset="0"/>
              </a:rPr>
              <a:t>Third level</a:t>
            </a:r>
          </a:p>
          <a:p>
            <a:pPr lvl="3"/>
            <a:r>
              <a:rPr lang="en-US" noProof="0" smtClean="0">
                <a:sym typeface="Arial" charset="0"/>
              </a:rPr>
              <a:t>Fourth level</a:t>
            </a:r>
          </a:p>
          <a:p>
            <a:pPr lvl="4"/>
            <a:r>
              <a:rPr lang="en-US" noProof="0" smtClean="0">
                <a:sym typeface="Arial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39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219200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Arial" charset="0"/>
        <a:ea typeface="ＭＳ Ｐゴシック" charset="0"/>
        <a:cs typeface="Arial" charset="0"/>
        <a:sym typeface="Arial" pitchFamily="34" charset="0"/>
      </a:defRPr>
    </a:lvl1pPr>
    <a:lvl2pPr indent="228600" algn="l" defTabSz="1219200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Arial" charset="0"/>
        <a:ea typeface="Arial" charset="0"/>
        <a:cs typeface="Arial" charset="0"/>
        <a:sym typeface="Arial" pitchFamily="34" charset="0"/>
      </a:defRPr>
    </a:lvl2pPr>
    <a:lvl3pPr indent="457200" algn="l" defTabSz="1219200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Arial" charset="0"/>
        <a:ea typeface="Arial" charset="0"/>
        <a:cs typeface="Arial" charset="0"/>
        <a:sym typeface="Arial" pitchFamily="34" charset="0"/>
      </a:defRPr>
    </a:lvl3pPr>
    <a:lvl4pPr indent="685800" algn="l" defTabSz="1219200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Arial" charset="0"/>
        <a:ea typeface="Arial" charset="0"/>
        <a:cs typeface="Arial" charset="0"/>
        <a:sym typeface="Arial" pitchFamily="34" charset="0"/>
      </a:defRPr>
    </a:lvl4pPr>
    <a:lvl5pPr indent="914400" algn="l" defTabSz="1219200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Arial" charset="0"/>
        <a:ea typeface="Arial" charset="0"/>
        <a:cs typeface="Arial" charset="0"/>
        <a:sym typeface="Arial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9C9E38-C280-488A-B206-5FD3679831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14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F45D7B-900C-4FA9-B58E-C4C98C4CE7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43597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3FDE22-3114-4120-A068-432C2D33C4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123689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0BEE36-E8C7-4772-8B6A-8EE44EE21E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57639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7B972A-1E93-4F2D-8708-752BC11FE0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186051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5938" y="2987675"/>
            <a:ext cx="10328275" cy="978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987675"/>
            <a:ext cx="10329862" cy="978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77AD6-CF6A-4DF4-BB3C-0A3660475D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14765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F56A11-01AA-4428-A333-B024C6ED8F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29992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6E44D9-99BF-45AD-9CD3-B39507E3E2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75500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F62DFA-E324-4421-A3B6-14A3AF73B5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03798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D86-A189-4B82-937F-2E1C13B496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58626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6CD5E1-FA6D-4145-92B9-198A89C667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43728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D3C67D-289F-4D93-8D68-0373B2D877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27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375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375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83D951-CD29-48C8-9622-2BC16DF8B6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00642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2753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2753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5CB5A-2E51-4673-8AF8-F1AF5E8DF6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24860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B84063-8A75-410A-8DF3-F97C64E781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36584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2C624-2B95-449F-9D30-F5233534B8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96849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63F25F-F17F-401E-AE3C-2A6EF67813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84586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181E00-7CB9-49DA-9C52-A01E627128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552115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C4C4C-A46A-49EA-9C0C-81CD8888EE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12996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756074-BACB-434D-B375-9DBE275244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05371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BADB9-59B2-48EC-9B88-63C84265C8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19146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25FDF-0CD5-42FF-9D18-65088AD5F4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49012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7171EF-888B-4C0D-BA76-305D0A67E7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63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210E8-2BD3-4308-853B-B4C075A0EC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0781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E37B9A-EE0F-4916-92B4-479E5923A8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90625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3200400"/>
            <a:ext cx="5486400" cy="9051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3200400"/>
            <a:ext cx="16308387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D3580A-C757-475E-AB56-B10DA4575B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934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35186E-8BA2-47E6-8A26-B671CC6DFD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863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368DEB-6A53-4E7E-8AB7-C46DC6A462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632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AB24D7-7EBD-4AEB-BDF9-8CF1E8B51D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21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CF7997-65C7-44B3-81BC-77CCAD2203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931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96898-7DE1-4339-AD47-5E16BA2153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0840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E2396-BF31-4162-B625-A5DB035B5F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378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C6AB6-04A3-4B1E-BDE2-B8E38DC070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01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98C6B4-CD23-4599-86A0-B74CD53C67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147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5A4CD-3244-47B4-8F59-B14C7A55A2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333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C34652-DE55-4333-842E-EB19214A70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730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375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375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6F160B-B5C7-4ED6-B173-E216F47FC4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316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E175E-DBF2-425C-8248-DCBD38B56A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6359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1F01B-89C0-42C4-9296-010335A383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92550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3C6577-1F8A-4B75-B2B8-BA802F18A9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5992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0E9C94-031E-471D-8F2C-A1B2CCCE77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564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8A6E1-D707-433C-9E06-1380E011FC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2965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CDA63-1A9A-4790-8410-DC75279A1E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3407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AF1466-DC20-4FD0-B58E-FF6D21D276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077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BBB7C6-73E7-4B3A-B24D-DC9C251D1F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405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26409C-D2E3-425B-B731-2077BA8A4F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6585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143FFC-8C51-4FD4-B82C-5FFD09EAC6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9336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6ED32A-0995-4EC2-8557-E0F01589EC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0970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375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375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AB5DAC-8F7E-4701-8738-678681EEB3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380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E6B4A7-645A-4C9D-A090-A7E565B886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12395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D78BA-EAE9-4CFD-904E-B9EAE04946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297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9F491C-C25E-4CB5-B2E8-C935A8A298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4276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5938" y="2987675"/>
            <a:ext cx="10328275" cy="978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987675"/>
            <a:ext cx="10329862" cy="978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0D6A7-4964-414C-A63B-CB1A29337E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4989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860A-051D-42A4-AD69-16FA53DF6C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5620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C05FEE-E484-4E19-A182-D3FE849F89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824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B22B3-F028-4689-B40D-B7D1D46DE2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8663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083233-4E2E-40E1-A8FB-A61ECD0261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85326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5440EB-3180-4490-A3F0-F210B372DA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4567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1AE9D-987C-40B7-A0E9-5139E530A4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7901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2E846A-B76A-41CE-88B1-8BF93AE7F8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9936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2753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2753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467E3-C1A2-48A6-9786-52CD90F3FB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361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6D186A-9202-4DD3-92CC-0AFEB8B309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1774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AF075-B2AB-4F6F-BA00-4861B3D34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9518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A02F8C-379B-4536-93B3-C2E21AEA53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630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6FD33-B5AD-405F-8527-6E0F81B627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2348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92FF7-0A33-41F4-90E9-5F6B94C3FB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65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21EF43-E4CC-44A3-B317-3AC657CF23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4180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1A390-D0B5-4B5B-96E7-8A011FD3F3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91469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E7F06-74D8-489A-9944-5BE9C42A68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2216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1B6002-5641-4DA8-B83B-B20A300F0A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18106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0A4582-E55A-4A7B-9A16-5EE258AE58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30677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418057-0083-4B04-BD9C-C7952EC946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31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375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375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26990-C81F-4475-B98D-8F49841366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378592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F4409-540D-4C7B-A6D0-AA71583214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6652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DC86-52F0-46DA-B9C9-5BD36F7055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8112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C4B62-448F-48B0-8967-DB2E48C4F3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8279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5938" y="2987675"/>
            <a:ext cx="10328275" cy="978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987675"/>
            <a:ext cx="10329862" cy="978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A52923-65D4-44FD-9402-C4860441E1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12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E017A3-8354-43A3-82DB-931DBE844A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3784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F50A1-290D-42F8-A097-F07F3AEFF3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80750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3593C6-400B-440B-BB17-2CD9142E13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0853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53A5C1-CF9C-407F-9B1E-396E16AE92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2352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C56CE6-8013-497E-94D6-EC4E1730C9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3197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6AA2F-231C-475C-9FA2-9C76876CA0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0669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803A0-22B6-4BB1-89A2-4026C08D93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6243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2753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2753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35F17-006F-4426-8AFF-4FB191084F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91922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5647E1-F1C3-49DF-A7A8-0DCED99A71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59507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B4B44-749F-444B-BF55-19B8E8C16A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81857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79E7A6-0CB3-4743-9682-763BD4BC54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2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07DB4-A252-4241-A80C-FE81FEED34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31127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ED69E-1E96-4E73-883E-E921D55EA2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3292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8D23B3-5C87-4098-BD49-EFA1910D64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05471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359DC-8D71-4E7C-8637-F0F9AB4DF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558276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1CA644-87EE-4758-9642-88EE2FDD2E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79474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89F89B-86D0-444D-BB4D-493C0F4325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24324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F91DC-23FA-4604-AE34-9FC3441D9C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41923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3D55E3-4178-45DF-BC68-533955D52F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22663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375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375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028CB-151F-448D-B2A7-5563F73269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45178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A0601-D1DD-445B-9C88-EBD7354B0C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840230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76C1A-5163-451F-82BB-736C548F92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18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95A41A-5BE6-4470-A6FD-B62A1928CB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91153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3F9B6-46B2-41FF-A2C8-D4509F6841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41565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5938" y="2987675"/>
            <a:ext cx="10328275" cy="978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987675"/>
            <a:ext cx="10329862" cy="978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C98A5-3E5D-40D1-A943-312437AB5C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21833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BE75A1-31BD-4366-A56C-576DECB6C9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78378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A063A-B409-4B7A-8920-2D20130CC5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55818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6B555-C08F-45B0-B4D7-63E66533CC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7907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5E1326-2144-45BC-99A8-0AF316839B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151838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714BC-52EB-4445-9F5A-584FB4B107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585130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5B5FEC-ABB5-4C28-81C4-212E1A908C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370354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2753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2753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E8D182-D13A-4D35-9604-F88AF01FFA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90982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A9DD45-5075-4B59-A049-B6D8E89273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424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461FF3-375B-497E-A110-9881042BDE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77402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20ED2B-7E47-436F-85DD-2CE7AAB415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266525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18F28-48FD-472B-843B-B7FD0FF00E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658323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060866-F738-424A-A669-18EDF06747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91433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3BCD7-3F27-461F-A8FC-72BACE4B59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42576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AA8AF-6F1A-452E-9E4C-E7A2500FA4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35137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B973CA-8078-47F4-B778-F6187990FE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96337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D70596-FAD8-43C4-9016-DDA84E571A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327286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64DE70-2B14-42ED-A394-BA691ED43B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348123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23304B-3BA9-4487-802A-2EFD210EAB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0567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375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375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01649A-EF38-41AF-86BF-5F7833AB50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974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/>
          </p:cNvSpPr>
          <p:nvPr/>
        </p:nvSpPr>
        <p:spPr bwMode="auto">
          <a:xfrm>
            <a:off x="0" y="-1588"/>
            <a:ext cx="24382413" cy="1930401"/>
          </a:xfrm>
          <a:prstGeom prst="rect">
            <a:avLst/>
          </a:prstGeom>
          <a:solidFill>
            <a:srgbClr val="FF6F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 defTabSz="2363788">
              <a:lnSpc>
                <a:spcPct val="120000"/>
              </a:lnSpc>
              <a:defRPr/>
            </a:pPr>
            <a:endParaRPr lang="en-US" sz="93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709613" y="2058988"/>
            <a:ext cx="22961600" cy="1172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B24AC92B-D764-456E-B1F4-51F457A578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-1588"/>
            <a:ext cx="24382413" cy="13719176"/>
          </a:xfrm>
          <a:prstGeom prst="rect">
            <a:avLst/>
          </a:prstGeom>
          <a:solidFill>
            <a:srgbClr val="FF6F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>
              <a:lnSpc>
                <a:spcPct val="120000"/>
              </a:lnSpc>
              <a:defRPr/>
            </a:pPr>
            <a:endParaRPr lang="en-US" sz="96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21506" name="AutoShape 2"/>
          <p:cNvSpPr>
            <a:spLocks/>
          </p:cNvSpPr>
          <p:nvPr/>
        </p:nvSpPr>
        <p:spPr bwMode="auto">
          <a:xfrm>
            <a:off x="742950" y="1973263"/>
            <a:ext cx="22898100" cy="11006137"/>
          </a:xfrm>
          <a:prstGeom prst="roundRect">
            <a:avLst>
              <a:gd name="adj" fmla="val 1792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21507" name="Oval 3"/>
          <p:cNvSpPr>
            <a:spLocks/>
          </p:cNvSpPr>
          <p:nvPr/>
        </p:nvSpPr>
        <p:spPr bwMode="auto">
          <a:xfrm>
            <a:off x="923925" y="2166938"/>
            <a:ext cx="222250" cy="220662"/>
          </a:xfrm>
          <a:prstGeom prst="ellipse">
            <a:avLst/>
          </a:prstGeom>
          <a:solidFill>
            <a:srgbClr val="FF2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21508" name="Oval 4"/>
          <p:cNvSpPr>
            <a:spLocks/>
          </p:cNvSpPr>
          <p:nvPr/>
        </p:nvSpPr>
        <p:spPr bwMode="auto">
          <a:xfrm>
            <a:off x="1249363" y="2166938"/>
            <a:ext cx="220662" cy="220662"/>
          </a:xfrm>
          <a:prstGeom prst="ellipse">
            <a:avLst/>
          </a:prstGeom>
          <a:solidFill>
            <a:srgbClr val="FF9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21509" name="Oval 5"/>
          <p:cNvSpPr>
            <a:spLocks/>
          </p:cNvSpPr>
          <p:nvPr/>
        </p:nvSpPr>
        <p:spPr bwMode="auto">
          <a:xfrm>
            <a:off x="1573213" y="2166938"/>
            <a:ext cx="222250" cy="220662"/>
          </a:xfrm>
          <a:prstGeom prst="ellipse">
            <a:avLst/>
          </a:prstGeom>
          <a:solidFill>
            <a:srgbClr val="84B5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749300" y="2570163"/>
            <a:ext cx="22898100" cy="0"/>
          </a:xfrm>
          <a:prstGeom prst="line">
            <a:avLst/>
          </a:prstGeom>
          <a:noFill/>
          <a:ln w="12700" cap="flat" cmpd="sng">
            <a:solidFill>
              <a:srgbClr val="FFFFFF">
                <a:alpha val="2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21511" name="Rectangle 7"/>
          <p:cNvSpPr>
            <a:spLocks/>
          </p:cNvSpPr>
          <p:nvPr/>
        </p:nvSpPr>
        <p:spPr bwMode="auto">
          <a:xfrm>
            <a:off x="906463" y="3095625"/>
            <a:ext cx="7127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919" tIns="121919" rIns="121919" bIns="121919">
            <a:spAutoFit/>
          </a:bodyPr>
          <a:lstStyle/>
          <a:p>
            <a:pPr algn="l">
              <a:defRPr/>
            </a:pPr>
            <a:r>
              <a:rPr lang="en-US" sz="300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&gt;_</a:t>
            </a:r>
          </a:p>
        </p:txBody>
      </p:sp>
      <p:sp>
        <p:nvSpPr>
          <p:cNvPr id="21512" name="Rectangle 8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21513" name="Rectangle 9"/>
          <p:cNvSpPr>
            <a:spLocks noGrp="1"/>
          </p:cNvSpPr>
          <p:nvPr>
            <p:ph type="body" idx="1"/>
          </p:nvPr>
        </p:nvSpPr>
        <p:spPr bwMode="auto">
          <a:xfrm>
            <a:off x="1785938" y="2987675"/>
            <a:ext cx="20810537" cy="978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21514" name="Rectangle 10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C9147AA1-6232-4B3C-9925-4788727B32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71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0" y="-1588"/>
            <a:ext cx="24382413" cy="13714413"/>
          </a:xfrm>
          <a:prstGeom prst="rect">
            <a:avLst/>
          </a:prstGeom>
          <a:solidFill>
            <a:srgbClr val="009C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>
              <a:lnSpc>
                <a:spcPct val="120000"/>
              </a:lnSpc>
              <a:defRPr/>
            </a:pPr>
            <a:endParaRPr lang="en-US" sz="96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7170" name="Rectangle 2"/>
          <p:cNvSpPr>
            <a:spLocks noGrp="1"/>
          </p:cNvSpPr>
          <p:nvPr>
            <p:ph type="title"/>
          </p:nvPr>
        </p:nvSpPr>
        <p:spPr bwMode="auto">
          <a:xfrm>
            <a:off x="1217613" y="4803775"/>
            <a:ext cx="21945600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A72792A1-B03B-454C-ABAA-135B95262E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49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/>
          </p:cNvSpPr>
          <p:nvPr/>
        </p:nvSpPr>
        <p:spPr bwMode="auto">
          <a:xfrm>
            <a:off x="0" y="-1588"/>
            <a:ext cx="24382413" cy="1930401"/>
          </a:xfrm>
          <a:prstGeom prst="rect">
            <a:avLst/>
          </a:prstGeom>
          <a:solidFill>
            <a:srgbClr val="FF6F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 defTabSz="2363788">
              <a:lnSpc>
                <a:spcPct val="120000"/>
              </a:lnSpc>
              <a:defRPr/>
            </a:pPr>
            <a:endParaRPr lang="en-US" sz="93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709613" y="2058988"/>
            <a:ext cx="22961600" cy="1172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28321325-D901-4E92-9D58-F1C395AFE3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42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0" y="-1588"/>
            <a:ext cx="24382413" cy="1930401"/>
          </a:xfrm>
          <a:prstGeom prst="rect">
            <a:avLst/>
          </a:prstGeom>
          <a:solidFill>
            <a:srgbClr val="009C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 defTabSz="2363788">
              <a:lnSpc>
                <a:spcPct val="120000"/>
              </a:lnSpc>
              <a:defRPr/>
            </a:pPr>
            <a:endParaRPr lang="en-US" sz="93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11266" name="Rectangle 2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xfrm>
            <a:off x="709613" y="2058988"/>
            <a:ext cx="22961600" cy="1172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11268" name="Rectangle 4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DC97804D-FE6C-410A-9FF2-518B78A49A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75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/>
          </p:cNvSpPr>
          <p:nvPr/>
        </p:nvSpPr>
        <p:spPr bwMode="auto">
          <a:xfrm>
            <a:off x="0" y="-1588"/>
            <a:ext cx="24382413" cy="13719176"/>
          </a:xfrm>
          <a:prstGeom prst="rect">
            <a:avLst/>
          </a:prstGeom>
          <a:solidFill>
            <a:srgbClr val="009C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>
              <a:lnSpc>
                <a:spcPct val="120000"/>
              </a:lnSpc>
              <a:defRPr/>
            </a:pPr>
            <a:endParaRPr lang="en-US" sz="96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9218" name="AutoShape 2"/>
          <p:cNvSpPr>
            <a:spLocks/>
          </p:cNvSpPr>
          <p:nvPr/>
        </p:nvSpPr>
        <p:spPr bwMode="auto">
          <a:xfrm>
            <a:off x="742950" y="1973263"/>
            <a:ext cx="22898100" cy="11006137"/>
          </a:xfrm>
          <a:prstGeom prst="roundRect">
            <a:avLst>
              <a:gd name="adj" fmla="val 1792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9219" name="Oval 3"/>
          <p:cNvSpPr>
            <a:spLocks/>
          </p:cNvSpPr>
          <p:nvPr/>
        </p:nvSpPr>
        <p:spPr bwMode="auto">
          <a:xfrm>
            <a:off x="923925" y="2166938"/>
            <a:ext cx="222250" cy="220662"/>
          </a:xfrm>
          <a:prstGeom prst="ellipse">
            <a:avLst/>
          </a:prstGeom>
          <a:solidFill>
            <a:srgbClr val="FF2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9220" name="Oval 4"/>
          <p:cNvSpPr>
            <a:spLocks/>
          </p:cNvSpPr>
          <p:nvPr/>
        </p:nvSpPr>
        <p:spPr bwMode="auto">
          <a:xfrm>
            <a:off x="1249363" y="2166938"/>
            <a:ext cx="220662" cy="220662"/>
          </a:xfrm>
          <a:prstGeom prst="ellipse">
            <a:avLst/>
          </a:prstGeom>
          <a:solidFill>
            <a:srgbClr val="FF9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9221" name="Oval 5"/>
          <p:cNvSpPr>
            <a:spLocks/>
          </p:cNvSpPr>
          <p:nvPr/>
        </p:nvSpPr>
        <p:spPr bwMode="auto">
          <a:xfrm>
            <a:off x="1573213" y="2166938"/>
            <a:ext cx="222250" cy="220662"/>
          </a:xfrm>
          <a:prstGeom prst="ellipse">
            <a:avLst/>
          </a:prstGeom>
          <a:solidFill>
            <a:srgbClr val="84B5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749300" y="2570163"/>
            <a:ext cx="22898100" cy="0"/>
          </a:xfrm>
          <a:prstGeom prst="line">
            <a:avLst/>
          </a:prstGeom>
          <a:noFill/>
          <a:ln w="12700" cap="flat" cmpd="sng">
            <a:solidFill>
              <a:srgbClr val="FFFFFF">
                <a:alpha val="2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9223" name="Rectangle 7"/>
          <p:cNvSpPr>
            <a:spLocks/>
          </p:cNvSpPr>
          <p:nvPr/>
        </p:nvSpPr>
        <p:spPr bwMode="auto">
          <a:xfrm>
            <a:off x="906463" y="3095625"/>
            <a:ext cx="7127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919" tIns="121919" rIns="121919" bIns="121919">
            <a:spAutoFit/>
          </a:bodyPr>
          <a:lstStyle/>
          <a:p>
            <a:pPr algn="l">
              <a:defRPr/>
            </a:pPr>
            <a:r>
              <a:rPr lang="en-US" sz="300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&gt;_</a:t>
            </a:r>
          </a:p>
        </p:txBody>
      </p:sp>
      <p:sp>
        <p:nvSpPr>
          <p:cNvPr id="9224" name="Rectangle 8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9225" name="Rectangle 9"/>
          <p:cNvSpPr>
            <a:spLocks noGrp="1"/>
          </p:cNvSpPr>
          <p:nvPr>
            <p:ph type="body" idx="1"/>
          </p:nvPr>
        </p:nvSpPr>
        <p:spPr bwMode="auto">
          <a:xfrm>
            <a:off x="1785938" y="2987675"/>
            <a:ext cx="20810537" cy="978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9226" name="Rectangle 10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9C3AF1C5-C72F-4BD6-8E20-A6EDCB9D98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68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0" y="-1588"/>
            <a:ext cx="24382413" cy="1930401"/>
          </a:xfrm>
          <a:prstGeom prst="rect">
            <a:avLst/>
          </a:prstGeom>
          <a:solidFill>
            <a:srgbClr val="84B5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 defTabSz="2363788">
              <a:lnSpc>
                <a:spcPct val="120000"/>
              </a:lnSpc>
              <a:defRPr/>
            </a:pPr>
            <a:endParaRPr lang="en-US" sz="93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 bwMode="auto">
          <a:xfrm>
            <a:off x="709613" y="2058988"/>
            <a:ext cx="22961600" cy="1172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16388" name="Rectangle 4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86CCC43B-BCDA-45DB-80FB-FB07EC40CF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5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/>
          </p:cNvSpPr>
          <p:nvPr/>
        </p:nvSpPr>
        <p:spPr bwMode="auto">
          <a:xfrm>
            <a:off x="0" y="-1588"/>
            <a:ext cx="24382413" cy="13719176"/>
          </a:xfrm>
          <a:prstGeom prst="rect">
            <a:avLst/>
          </a:prstGeom>
          <a:solidFill>
            <a:srgbClr val="84B5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>
              <a:lnSpc>
                <a:spcPct val="120000"/>
              </a:lnSpc>
              <a:defRPr/>
            </a:pPr>
            <a:endParaRPr lang="en-US" sz="96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3074" name="AutoShape 2"/>
          <p:cNvSpPr>
            <a:spLocks/>
          </p:cNvSpPr>
          <p:nvPr/>
        </p:nvSpPr>
        <p:spPr bwMode="auto">
          <a:xfrm>
            <a:off x="742950" y="1973263"/>
            <a:ext cx="22898100" cy="11006137"/>
          </a:xfrm>
          <a:prstGeom prst="roundRect">
            <a:avLst>
              <a:gd name="adj" fmla="val 1792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3075" name="Oval 3"/>
          <p:cNvSpPr>
            <a:spLocks/>
          </p:cNvSpPr>
          <p:nvPr/>
        </p:nvSpPr>
        <p:spPr bwMode="auto">
          <a:xfrm>
            <a:off x="923925" y="2166938"/>
            <a:ext cx="222250" cy="220662"/>
          </a:xfrm>
          <a:prstGeom prst="ellipse">
            <a:avLst/>
          </a:prstGeom>
          <a:solidFill>
            <a:srgbClr val="FF2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3076" name="Oval 4"/>
          <p:cNvSpPr>
            <a:spLocks/>
          </p:cNvSpPr>
          <p:nvPr/>
        </p:nvSpPr>
        <p:spPr bwMode="auto">
          <a:xfrm>
            <a:off x="1249363" y="2166938"/>
            <a:ext cx="220662" cy="220662"/>
          </a:xfrm>
          <a:prstGeom prst="ellipse">
            <a:avLst/>
          </a:prstGeom>
          <a:solidFill>
            <a:srgbClr val="FF9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3077" name="Oval 5"/>
          <p:cNvSpPr>
            <a:spLocks/>
          </p:cNvSpPr>
          <p:nvPr/>
        </p:nvSpPr>
        <p:spPr bwMode="auto">
          <a:xfrm>
            <a:off x="1573213" y="2166938"/>
            <a:ext cx="222250" cy="220662"/>
          </a:xfrm>
          <a:prstGeom prst="ellipse">
            <a:avLst/>
          </a:prstGeom>
          <a:solidFill>
            <a:srgbClr val="84B5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749300" y="2570163"/>
            <a:ext cx="22898100" cy="0"/>
          </a:xfrm>
          <a:prstGeom prst="line">
            <a:avLst/>
          </a:prstGeom>
          <a:noFill/>
          <a:ln w="12700" cap="flat" cmpd="sng">
            <a:solidFill>
              <a:srgbClr val="FFFFFF">
                <a:alpha val="2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3079" name="Rectangle 7"/>
          <p:cNvSpPr>
            <a:spLocks/>
          </p:cNvSpPr>
          <p:nvPr/>
        </p:nvSpPr>
        <p:spPr bwMode="auto">
          <a:xfrm>
            <a:off x="906463" y="3095625"/>
            <a:ext cx="7127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919" tIns="121919" rIns="121919" bIns="121919">
            <a:spAutoFit/>
          </a:bodyPr>
          <a:lstStyle/>
          <a:p>
            <a:pPr algn="l">
              <a:defRPr/>
            </a:pPr>
            <a:r>
              <a:rPr lang="en-US" sz="300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&gt;_</a:t>
            </a:r>
          </a:p>
        </p:txBody>
      </p:sp>
      <p:sp>
        <p:nvSpPr>
          <p:cNvPr id="3080" name="Rectangle 8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3081" name="Rectangle 9"/>
          <p:cNvSpPr>
            <a:spLocks noGrp="1"/>
          </p:cNvSpPr>
          <p:nvPr>
            <p:ph type="body" idx="1"/>
          </p:nvPr>
        </p:nvSpPr>
        <p:spPr bwMode="auto">
          <a:xfrm>
            <a:off x="1785938" y="2987675"/>
            <a:ext cx="20810537" cy="978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3082" name="Rectangle 10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8EB19A65-7C3A-4147-8979-5C61BCE86E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63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0" y="-1588"/>
            <a:ext cx="24382413" cy="1930401"/>
          </a:xfrm>
          <a:prstGeom prst="rect">
            <a:avLst/>
          </a:prstGeom>
          <a:solidFill>
            <a:srgbClr val="293A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 defTabSz="2363788">
              <a:lnSpc>
                <a:spcPct val="120000"/>
              </a:lnSpc>
              <a:defRPr/>
            </a:pPr>
            <a:endParaRPr lang="en-US" sz="93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32770" name="Rectangle 2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xfrm>
            <a:off x="709613" y="2058988"/>
            <a:ext cx="22961600" cy="1172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32772" name="Rectangle 4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3349ACEE-6FCA-4FF1-8A87-5F10A9ACFC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16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-1588"/>
            <a:ext cx="24382413" cy="13719176"/>
          </a:xfrm>
          <a:prstGeom prst="rect">
            <a:avLst/>
          </a:prstGeom>
          <a:solidFill>
            <a:srgbClr val="293A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>
              <a:lnSpc>
                <a:spcPct val="120000"/>
              </a:lnSpc>
              <a:defRPr/>
            </a:pPr>
            <a:endParaRPr lang="en-US" sz="96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8194" name="AutoShape 2"/>
          <p:cNvSpPr>
            <a:spLocks/>
          </p:cNvSpPr>
          <p:nvPr/>
        </p:nvSpPr>
        <p:spPr bwMode="auto">
          <a:xfrm>
            <a:off x="742950" y="1973263"/>
            <a:ext cx="22898100" cy="11006137"/>
          </a:xfrm>
          <a:prstGeom prst="roundRect">
            <a:avLst>
              <a:gd name="adj" fmla="val 1792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8195" name="Oval 3"/>
          <p:cNvSpPr>
            <a:spLocks/>
          </p:cNvSpPr>
          <p:nvPr/>
        </p:nvSpPr>
        <p:spPr bwMode="auto">
          <a:xfrm>
            <a:off x="923925" y="2166938"/>
            <a:ext cx="222250" cy="220662"/>
          </a:xfrm>
          <a:prstGeom prst="ellipse">
            <a:avLst/>
          </a:prstGeom>
          <a:solidFill>
            <a:srgbClr val="FF2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8196" name="Oval 4"/>
          <p:cNvSpPr>
            <a:spLocks/>
          </p:cNvSpPr>
          <p:nvPr/>
        </p:nvSpPr>
        <p:spPr bwMode="auto">
          <a:xfrm>
            <a:off x="1249363" y="2166938"/>
            <a:ext cx="220662" cy="220662"/>
          </a:xfrm>
          <a:prstGeom prst="ellipse">
            <a:avLst/>
          </a:prstGeom>
          <a:solidFill>
            <a:srgbClr val="FF9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8197" name="Oval 5"/>
          <p:cNvSpPr>
            <a:spLocks/>
          </p:cNvSpPr>
          <p:nvPr/>
        </p:nvSpPr>
        <p:spPr bwMode="auto">
          <a:xfrm>
            <a:off x="1573213" y="2166938"/>
            <a:ext cx="222250" cy="220662"/>
          </a:xfrm>
          <a:prstGeom prst="ellipse">
            <a:avLst/>
          </a:prstGeom>
          <a:solidFill>
            <a:srgbClr val="84B5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749300" y="2570163"/>
            <a:ext cx="22898100" cy="0"/>
          </a:xfrm>
          <a:prstGeom prst="line">
            <a:avLst/>
          </a:prstGeom>
          <a:noFill/>
          <a:ln w="12700" cap="flat" cmpd="sng">
            <a:solidFill>
              <a:srgbClr val="FFFFFF">
                <a:alpha val="2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8199" name="Rectangle 7"/>
          <p:cNvSpPr>
            <a:spLocks/>
          </p:cNvSpPr>
          <p:nvPr/>
        </p:nvSpPr>
        <p:spPr bwMode="auto">
          <a:xfrm>
            <a:off x="906463" y="3095625"/>
            <a:ext cx="7127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919" tIns="121919" rIns="121919" bIns="121919">
            <a:spAutoFit/>
          </a:bodyPr>
          <a:lstStyle/>
          <a:p>
            <a:pPr algn="l">
              <a:defRPr/>
            </a:pPr>
            <a:r>
              <a:rPr lang="en-US" sz="300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&gt;_</a:t>
            </a:r>
          </a:p>
        </p:txBody>
      </p:sp>
      <p:sp>
        <p:nvSpPr>
          <p:cNvPr id="8200" name="Rectangle 8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8201" name="Rectangle 9"/>
          <p:cNvSpPr>
            <a:spLocks noGrp="1"/>
          </p:cNvSpPr>
          <p:nvPr>
            <p:ph type="body" idx="1"/>
          </p:nvPr>
        </p:nvSpPr>
        <p:spPr bwMode="auto">
          <a:xfrm>
            <a:off x="1785938" y="2987675"/>
            <a:ext cx="20810537" cy="978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8202" name="Rectangle 10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7659A2AC-716B-47AE-925C-D2BD347EC5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70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0" y="-1588"/>
            <a:ext cx="24382413" cy="1930401"/>
          </a:xfrm>
          <a:prstGeom prst="rect">
            <a:avLst/>
          </a:prstGeom>
          <a:solidFill>
            <a:srgbClr val="FF6F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 defTabSz="2363788">
              <a:lnSpc>
                <a:spcPct val="120000"/>
              </a:lnSpc>
              <a:defRPr/>
            </a:pPr>
            <a:endParaRPr lang="en-US" sz="93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35842" name="Rectangle 2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709613" y="2058988"/>
            <a:ext cx="22961600" cy="1172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35844" name="Rectangle 4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4318ED91-DF7A-4D4E-B887-110F8A2A3C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omg@cpanel.n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hyperlink" Target="https://go.cpanel.net/locale_cjt2_plugi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cpan.org/~dmuey/Locale-Maketext-Utils-0.42/lib/Locale/Maketext/Utils.pod" TargetMode="External"/><Relationship Id="rId2" Type="http://schemas.openxmlformats.org/officeDocument/2006/relationships/hyperlink" Target="http://search.cpan.org/~toddr/Locale-Maketext-1.28/lib/Locale/Maketext.pod" TargetMode="Externa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.cpan.org/~dmuey/Locale-Maketext-Utils-0.42/lib/Locale/Maketext/Utils.pod" TargetMode="Externa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unicode.org/charts/" TargetMode="Externa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" descr="imag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2413" cy="137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7213" y="4205288"/>
            <a:ext cx="20726400" cy="3092450"/>
          </a:xfrm>
        </p:spPr>
        <p:txBody>
          <a:bodyPr/>
          <a:lstStyle/>
          <a:p>
            <a:pPr algn="ctr" eaLnBrk="1">
              <a:defRPr/>
            </a:pPr>
            <a:r>
              <a:rPr lang="en-US" sz="9600" b="1" dirty="0"/>
              <a:t>Leveraging Localization Tools in cPanel Plugins</a:t>
            </a:r>
            <a:endParaRPr lang="en-US" sz="12800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quarter" idx="1"/>
          </p:nvPr>
        </p:nvSpPr>
        <p:spPr>
          <a:xfrm>
            <a:off x="1827213" y="9601200"/>
            <a:ext cx="20726400" cy="2057399"/>
          </a:xfrm>
        </p:spPr>
        <p:txBody>
          <a:bodyPr/>
          <a:lstStyle/>
          <a:p>
            <a:pPr marL="0" indent="0" defTabSz="2022475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sz="3600" b="1" dirty="0" smtClean="0">
                <a:solidFill>
                  <a:srgbClr val="FFFFFF"/>
                </a:solidFill>
              </a:rPr>
              <a:t>Tom Green</a:t>
            </a:r>
          </a:p>
          <a:p>
            <a:pPr marL="0" indent="0" defTabSz="2022475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sz="3200" dirty="0" smtClean="0">
                <a:solidFill>
                  <a:srgbClr val="FFFFFF"/>
                </a:solidFill>
              </a:rPr>
              <a:t>User Interface Dev III</a:t>
            </a:r>
          </a:p>
          <a:p>
            <a:pPr marL="0" indent="0" defTabSz="2022475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sz="3200" dirty="0" smtClean="0">
                <a:solidFill>
                  <a:srgbClr val="FFFFFF"/>
                </a:solidFill>
              </a:rPr>
              <a:t>Twitter: @</a:t>
            </a:r>
            <a:r>
              <a:rPr lang="en-US" sz="3200" dirty="0" err="1" smtClean="0">
                <a:solidFill>
                  <a:srgbClr val="FFFFFF"/>
                </a:solidFill>
              </a:rPr>
              <a:t>cPanelTomG</a:t>
            </a:r>
            <a:endParaRPr lang="en-US" sz="3200" dirty="0" smtClean="0">
              <a:solidFill>
                <a:srgbClr val="FFFFFF"/>
              </a:solidFill>
            </a:endParaRPr>
          </a:p>
          <a:p>
            <a:pPr marL="0" indent="0" defTabSz="2022475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sz="3200" dirty="0" smtClean="0">
                <a:solidFill>
                  <a:srgbClr val="FFFFFF"/>
                </a:solidFill>
              </a:rPr>
              <a:t>Email: </a:t>
            </a:r>
            <a:r>
              <a:rPr lang="en-US" sz="3200" dirty="0" smtClean="0">
                <a:solidFill>
                  <a:srgbClr val="FFFFFF"/>
                </a:solidFill>
                <a:hlinkClick r:id="rId3"/>
              </a:rPr>
              <a:t>tomg@cpanel.net</a:t>
            </a:r>
            <a:endParaRPr lang="en-US" sz="3200" dirty="0" smtClean="0">
              <a:solidFill>
                <a:srgbClr val="FFFFFF"/>
              </a:solidFill>
            </a:endParaRPr>
          </a:p>
          <a:p>
            <a:pPr marL="0" indent="0" defTabSz="2022475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sz="3200" dirty="0" smtClean="0">
                <a:solidFill>
                  <a:srgbClr val="FFFFFF"/>
                </a:solidFill>
              </a:rPr>
              <a:t>Code: </a:t>
            </a:r>
            <a:r>
              <a:rPr lang="en-US" sz="3200" dirty="0" smtClean="0">
                <a:solidFill>
                  <a:srgbClr val="FFFFFF"/>
                </a:solidFill>
                <a:hlinkClick r:id="rId4"/>
              </a:rPr>
              <a:t>https://go.cpanel.net/</a:t>
            </a:r>
            <a:r>
              <a:rPr lang="en-US" sz="3200" dirty="0" smtClean="0">
                <a:hlinkClick r:id="rId4"/>
              </a:rPr>
              <a:t>locale_cjt2_plugin</a:t>
            </a:r>
            <a:endParaRPr lang="en-US" sz="3200" dirty="0" smtClean="0"/>
          </a:p>
          <a:p>
            <a:pPr marL="0" indent="0" defTabSz="2022475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lang="en-US" sz="3200" dirty="0" smtClean="0">
              <a:solidFill>
                <a:srgbClr val="FFFFFF"/>
              </a:solidFill>
            </a:endParaRPr>
          </a:p>
          <a:p>
            <a:pPr marL="0" indent="0" defTabSz="2022475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lang="en-US" sz="3200" dirty="0" smtClean="0">
              <a:solidFill>
                <a:srgbClr val="FFFFFF"/>
              </a:solidFill>
            </a:endParaRPr>
          </a:p>
        </p:txBody>
      </p:sp>
      <p:pic>
        <p:nvPicPr>
          <p:cNvPr id="40964" name="Picture 4" descr="cpanel-white-logo-RGB-v07081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200" y="3211513"/>
            <a:ext cx="3402013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9675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Locale::</a:t>
            </a:r>
            <a:r>
              <a:rPr lang="en-US" dirty="0" err="1" smtClean="0"/>
              <a:t>Maketext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library of localization utilities provided to Perl and Template Toolkit.</a:t>
            </a:r>
          </a:p>
          <a:p>
            <a:r>
              <a:rPr lang="en-US" dirty="0">
                <a:hlinkClick r:id="rId2"/>
              </a:rPr>
              <a:t>http://search.cpan.org/~</a:t>
            </a:r>
            <a:r>
              <a:rPr lang="en-US" dirty="0" smtClean="0">
                <a:hlinkClick r:id="rId2"/>
              </a:rPr>
              <a:t>toddr/Locale-Maketext-1.28/lib/Locale/Maketext.pod</a:t>
            </a:r>
            <a:endParaRPr lang="en-US" dirty="0" smtClean="0"/>
          </a:p>
          <a:p>
            <a:r>
              <a:rPr lang="en-US" dirty="0" smtClean="0"/>
              <a:t>For more details on tools build into the </a:t>
            </a:r>
            <a:r>
              <a:rPr lang="en-US" dirty="0" err="1" smtClean="0"/>
              <a:t>Maketext</a:t>
            </a:r>
            <a:r>
              <a:rPr lang="en-US" dirty="0" smtClean="0"/>
              <a:t> system: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://search.cpan.org/~</a:t>
            </a:r>
            <a:r>
              <a:rPr lang="en-US" dirty="0" smtClean="0">
                <a:hlinkClick r:id="rId3"/>
              </a:rPr>
              <a:t>dmuey/Locale-Maketext-Utils-0.42/lib/Locale/Maketext/Utils.pod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0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cjt</a:t>
            </a:r>
            <a:r>
              <a:rPr lang="en-US" dirty="0" smtClean="0"/>
              <a:t>/</a:t>
            </a:r>
            <a:r>
              <a:rPr lang="en-US" dirty="0" err="1" smtClean="0"/>
              <a:t>util</a:t>
            </a:r>
            <a:r>
              <a:rPr lang="en-US" dirty="0" smtClean="0"/>
              <a:t>/locale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JavaScript library that implements much the same interface as Locale::</a:t>
            </a:r>
            <a:r>
              <a:rPr lang="en-US" dirty="0" err="1" smtClean="0"/>
              <a:t>Maketext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Its build into CJT 2.0.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40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 smtClean="0"/>
              <a:t>Basic string annotation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2743200"/>
            <a:ext cx="20810537" cy="9788525"/>
          </a:xfrm>
        </p:spPr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define( [</a:t>
            </a:r>
            <a:r>
              <a:rPr lang="en-US" altLang="en-US" sz="36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</a:t>
            </a:r>
            <a:r>
              <a:rPr lang="en-US" altLang="en-US" sz="36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cjt</a:t>
            </a:r>
            <a:r>
              <a:rPr lang="en-US" altLang="en-US" sz="36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</a:t>
            </a:r>
            <a:r>
              <a:rPr lang="en-US" altLang="en-US" sz="36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util</a:t>
            </a:r>
            <a:r>
              <a:rPr lang="en-US" altLang="en-US" sz="36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/locale"</a:t>
            </a:r>
            <a:r>
              <a:rPr lang="en-US" altLang="en-US" sz="3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], function(</a:t>
            </a:r>
            <a:r>
              <a:rPr lang="en-US" altLang="en-US" sz="36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LOCALE</a:t>
            </a:r>
            <a:r>
              <a:rPr lang="en-US" altLang="en-US" sz="3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 </a:t>
            </a:r>
            <a:r>
              <a:rPr lang="en-US" altLang="en-US" sz="36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{</a:t>
            </a:r>
            <a:endParaRPr lang="en-US" altLang="en-US" sz="36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...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36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var</a:t>
            </a:r>
            <a:r>
              <a:rPr lang="en-US" altLang="en-US" sz="36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US" altLang="en-US" sz="36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successMsg</a:t>
            </a:r>
            <a:r>
              <a:rPr lang="en-US" altLang="en-US" sz="36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= </a:t>
            </a:r>
            <a:r>
              <a:rPr lang="en-US" altLang="en-US" sz="36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LOCALE.maketext</a:t>
            </a: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("Added the new </a:t>
            </a:r>
            <a:r>
              <a:rPr lang="en-US" altLang="en-US" sz="36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.");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...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});</a:t>
            </a:r>
            <a:endParaRPr lang="en-US" altLang="en-US" sz="36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endParaRPr lang="en-US" altLang="en-US" sz="3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3053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 smtClean="0"/>
              <a:t>Handling numbers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2743200"/>
            <a:ext cx="20810537" cy="9788525"/>
          </a:xfrm>
        </p:spPr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8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define( [</a:t>
            </a:r>
            <a:r>
              <a:rPr lang="en-US" altLang="en-US" sz="48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</a:t>
            </a:r>
            <a:r>
              <a:rPr lang="en-US" altLang="en-US" sz="48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cjt</a:t>
            </a:r>
            <a:r>
              <a:rPr lang="en-US" altLang="en-US" sz="48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</a:t>
            </a:r>
            <a:r>
              <a:rPr lang="en-US" altLang="en-US" sz="48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util</a:t>
            </a:r>
            <a:r>
              <a:rPr lang="en-US" altLang="en-US" sz="48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/locale"</a:t>
            </a:r>
            <a:r>
              <a:rPr lang="en-US" altLang="en-US" sz="48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], function(</a:t>
            </a:r>
            <a:r>
              <a:rPr lang="en-US" altLang="en-US" sz="48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LOCALE</a:t>
            </a:r>
            <a:r>
              <a:rPr lang="en-US" altLang="en-US" sz="48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8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...</a:t>
            </a:r>
          </a:p>
          <a:p>
            <a:pPr marL="762000" lvl="2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</a:t>
            </a:r>
            <a:r>
              <a:rPr lang="en-US" altLang="en-US" sz="4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domainCount</a:t>
            </a:r>
            <a:r>
              <a:rPr lang="en-US" altLang="en-US" sz="4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10;</a:t>
            </a:r>
            <a:endParaRPr lang="en-US" altLang="en-US" sz="48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762000" lvl="2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</a:t>
            </a:r>
            <a:r>
              <a:rPr lang="en-US" altLang="en-US" sz="48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var</a:t>
            </a: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US" altLang="en-US" sz="48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domianMsg</a:t>
            </a: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</a:t>
            </a:r>
            <a:r>
              <a:rPr lang="en-US" altLang="en-US" sz="4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LOCALE.maketext</a:t>
            </a:r>
            <a:r>
              <a:rPr lang="en-US" altLang="en-US" sz="4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</a:t>
            </a:r>
          </a:p>
          <a:p>
            <a:pPr marL="762000" lvl="2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8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	"</a:t>
            </a:r>
            <a:r>
              <a:rPr lang="en-US" altLang="en-US" sz="4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You have [numf,_1] domains.", </a:t>
            </a:r>
            <a:r>
              <a:rPr lang="en-US" altLang="en-US" sz="4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domainCount</a:t>
            </a:r>
            <a:r>
              <a:rPr lang="en-US" altLang="en-US" sz="4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...</a:t>
            </a:r>
            <a:endParaRPr lang="en-US" altLang="en-US" sz="48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8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8512044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Anyone see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Our original solution would yield:</a:t>
            </a:r>
          </a:p>
          <a:p>
            <a:endParaRPr lang="en-US" dirty="0"/>
          </a:p>
          <a:p>
            <a:pPr marL="762000" lvl="2" indent="0">
              <a:buNone/>
            </a:pPr>
            <a:r>
              <a:rPr lang="en-US" altLang="en-US" sz="7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“You </a:t>
            </a:r>
            <a:r>
              <a:rPr lang="en-US" altLang="en-US" sz="7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have </a:t>
            </a:r>
            <a:r>
              <a:rPr lang="en-US" altLang="en-US" sz="7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0 domains”</a:t>
            </a:r>
            <a:endParaRPr lang="en-US" sz="7200" dirty="0">
              <a:solidFill>
                <a:schemeClr val="tx1"/>
              </a:solidFill>
            </a:endParaRPr>
          </a:p>
          <a:p>
            <a:pPr marL="762000" lvl="2" indent="0">
              <a:buNone/>
            </a:pPr>
            <a:r>
              <a:rPr lang="en-US" altLang="en-US" sz="7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“You </a:t>
            </a:r>
            <a:r>
              <a:rPr lang="en-US" altLang="en-US" sz="7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have </a:t>
            </a:r>
            <a:r>
              <a:rPr lang="en-US" altLang="en-US" sz="7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1 domains”</a:t>
            </a:r>
            <a:endParaRPr lang="en-US" sz="6600" dirty="0" smtClean="0">
              <a:solidFill>
                <a:schemeClr val="tx1"/>
              </a:solidFill>
            </a:endParaRPr>
          </a:p>
          <a:p>
            <a:pPr marL="762000" lvl="2" indent="0">
              <a:buNone/>
            </a:pPr>
            <a:r>
              <a:rPr lang="en-US" altLang="en-US" sz="7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“You </a:t>
            </a:r>
            <a:r>
              <a:rPr lang="en-US" altLang="en-US" sz="7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have </a:t>
            </a:r>
            <a:r>
              <a:rPr lang="en-US" altLang="en-US" sz="7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2 domains”</a:t>
            </a:r>
          </a:p>
          <a:p>
            <a:pPr marL="762000" lvl="2" indent="0">
              <a:buNone/>
            </a:pPr>
            <a:r>
              <a:rPr lang="en-US" altLang="en-US" sz="7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“You have </a:t>
            </a:r>
            <a:r>
              <a:rPr lang="en-US" altLang="en-US" sz="7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1,000 </a:t>
            </a:r>
            <a:r>
              <a:rPr lang="en-US" altLang="en-US" sz="7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domains”</a:t>
            </a:r>
          </a:p>
          <a:p>
            <a:pPr marL="762000" lvl="2" indent="0">
              <a:buNone/>
            </a:pPr>
            <a:endParaRPr lang="en-US" altLang="en-US" sz="7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5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Pluralization in language varies.</a:t>
            </a:r>
          </a:p>
          <a:p>
            <a:pPr lvl="2"/>
            <a:r>
              <a:rPr lang="en-US" dirty="0"/>
              <a:t>English:  one, many, zero</a:t>
            </a:r>
          </a:p>
          <a:p>
            <a:pPr lvl="2"/>
            <a:r>
              <a:rPr lang="en-US" dirty="0"/>
              <a:t>Russian:  one, few, many, other</a:t>
            </a:r>
          </a:p>
          <a:p>
            <a:pPr lvl="2"/>
            <a:r>
              <a:rPr lang="en-US" dirty="0"/>
              <a:t>Arabic: one, two, few, many, zero, other</a:t>
            </a:r>
          </a:p>
          <a:p>
            <a:pPr lvl="2"/>
            <a:endParaRPr lang="en-US" dirty="0"/>
          </a:p>
          <a:p>
            <a:pPr marL="762000" lvl="2" indent="0">
              <a:buNone/>
            </a:pPr>
            <a:endParaRPr lang="en-US" altLang="en-US" sz="7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54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pluralization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define( ["</a:t>
            </a:r>
            <a:r>
              <a:rPr lang="en-US" altLang="en-US" sz="48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cjt</a:t>
            </a: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</a:t>
            </a:r>
            <a:r>
              <a:rPr lang="en-US" altLang="en-US" sz="48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util</a:t>
            </a: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/locale"], function(LOCALE)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...</a:t>
            </a:r>
          </a:p>
          <a:p>
            <a:pPr marL="762000" lvl="2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</a:t>
            </a:r>
            <a:r>
              <a:rPr lang="en-US" altLang="en-US" sz="48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domainCount</a:t>
            </a: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10;</a:t>
            </a:r>
          </a:p>
          <a:p>
            <a:pPr marL="762000" lvl="2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</a:t>
            </a:r>
            <a:r>
              <a:rPr lang="en-US" altLang="en-US" sz="48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var</a:t>
            </a: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US" altLang="en-US" sz="48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domianMsg</a:t>
            </a: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</a:t>
            </a:r>
            <a:r>
              <a:rPr lang="en-US" altLang="en-US" sz="48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LOCALE.maketext</a:t>
            </a:r>
            <a:r>
              <a:rPr lang="en-US" altLang="en-US" sz="4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</a:t>
            </a:r>
          </a:p>
          <a:p>
            <a:pPr marL="762000" lvl="2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	</a:t>
            </a: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"You have [numf,_1] </a:t>
            </a:r>
            <a:r>
              <a:rPr lang="en-US" altLang="en-US" sz="4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[quant, _1,doman,domains, domains]</a:t>
            </a: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.", </a:t>
            </a:r>
            <a:r>
              <a:rPr lang="en-US" altLang="en-US" sz="48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domainCount</a:t>
            </a: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...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96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lists of things?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list_and</a:t>
            </a:r>
            <a:r>
              <a:rPr lang="en-US" dirty="0"/>
              <a:t>()</a:t>
            </a:r>
          </a:p>
          <a:p>
            <a:r>
              <a:rPr lang="en-US" dirty="0" err="1"/>
              <a:t>list_or</a:t>
            </a:r>
            <a:r>
              <a:rPr lang="en-US" dirty="0"/>
              <a:t>()</a:t>
            </a:r>
          </a:p>
          <a:p>
            <a:r>
              <a:rPr lang="en-US" dirty="0" err="1"/>
              <a:t>list_and_quoted</a:t>
            </a:r>
            <a:r>
              <a:rPr lang="en-US" dirty="0"/>
              <a:t>()</a:t>
            </a:r>
          </a:p>
          <a:p>
            <a:r>
              <a:rPr lang="en-US" dirty="0" err="1"/>
              <a:t>list_or_quoted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184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define( ["</a:t>
            </a:r>
            <a:r>
              <a:rPr lang="en-US" sz="5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cjt</a:t>
            </a: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5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/locale"], function(LOCALE) {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5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5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 = ["Add" , "Edit", "Delete"];</a:t>
            </a:r>
          </a:p>
          <a:p>
            <a:pPr marL="0" indent="0">
              <a:buNone/>
            </a:pPr>
            <a:r>
              <a:rPr lang="en-US" sz="5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5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5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LOCALE.maketext</a:t>
            </a: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 has permission to </a:t>
            </a:r>
            <a:endParaRPr lang="en-US" sz="4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4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list_and,_1]</a:t>
            </a: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records.", </a:t>
            </a:r>
            <a:endParaRPr lang="en-US" sz="5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5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5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5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5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69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 fixed: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514600"/>
            <a:ext cx="20810537" cy="9788525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define( ["</a:t>
            </a:r>
            <a:r>
              <a:rPr lang="en-US" sz="4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cjt</a:t>
            </a: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4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/locale"], function(LOCALE) {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 = ["Add" , "Edit", "Delete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</a:p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4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4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LOCALE.maketext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("No Permissions");</a:t>
            </a:r>
            <a:endParaRPr lang="en-US" sz="4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4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list.length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  <a:endParaRPr lang="en-US" sz="4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4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LOCALE.maketext</a:t>
            </a: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4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has permission to </a:t>
            </a:r>
            <a:endParaRPr lang="en-US" sz="4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[</a:t>
            </a:r>
            <a:r>
              <a:rPr lang="en-US" sz="4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list_and,_1] </a:t>
            </a:r>
            <a:r>
              <a:rPr lang="en-US" sz="4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records.", </a:t>
            </a:r>
            <a:endParaRPr lang="en-US" sz="4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</a:t>
            </a:r>
            <a:endParaRPr lang="en-US" sz="4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4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4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7188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localization in the context of a plugin?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just invested in developing a great new plugin for cPanel.  What is the next step?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Generally it will be selling it to customers.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6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Sometimes you don’t want translations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times you want to use words in your application that mean something only in the current language context.</a:t>
            </a:r>
          </a:p>
          <a:p>
            <a:r>
              <a:rPr lang="en-US" dirty="0" smtClean="0"/>
              <a:t>Think Brands, Titles, and similar.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04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514600"/>
            <a:ext cx="20810537" cy="9788525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define( ["</a:t>
            </a:r>
            <a:r>
              <a:rPr lang="en-US" sz="4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cjt</a:t>
            </a: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4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/locale"], function(LOCALE) {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4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LOCALE.maketext</a:t>
            </a: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"Brought to you by [</a:t>
            </a:r>
            <a:r>
              <a:rPr lang="en-US" sz="4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asis</a:t>
            </a: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cPanel, Inc.]"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22741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Tells your translators leave these parts of the text alone, but translate the rest.</a:t>
            </a:r>
          </a:p>
          <a:p>
            <a:r>
              <a:rPr lang="en-US" dirty="0" smtClean="0"/>
              <a:t>Translators can move around your [</a:t>
            </a:r>
            <a:r>
              <a:rPr lang="en-US" dirty="0" err="1" smtClean="0"/>
              <a:t>asis</a:t>
            </a:r>
            <a:r>
              <a:rPr lang="en-US" dirty="0" smtClean="0"/>
              <a:t>] block, but not change anything inside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96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formatting?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Formatting in </a:t>
            </a:r>
            <a:r>
              <a:rPr lang="en-US" dirty="0" err="1" smtClean="0"/>
              <a:t>maketext</a:t>
            </a:r>
            <a:r>
              <a:rPr lang="en-US" dirty="0" smtClean="0"/>
              <a:t> is controlled by the [output] function.</a:t>
            </a:r>
          </a:p>
          <a:p>
            <a:r>
              <a:rPr lang="en-US" dirty="0" smtClean="0"/>
              <a:t>I’m going to show you:</a:t>
            </a:r>
          </a:p>
          <a:p>
            <a:pPr lvl="2"/>
            <a:r>
              <a:rPr lang="en-US" dirty="0" smtClean="0"/>
              <a:t>How to bold a part of a string.</a:t>
            </a:r>
          </a:p>
          <a:p>
            <a:pPr lvl="2"/>
            <a:r>
              <a:rPr lang="en-US" dirty="0" smtClean="0"/>
              <a:t>How to format a </a:t>
            </a:r>
            <a:r>
              <a:rPr lang="en-US" dirty="0" err="1" smtClean="0"/>
              <a:t>url</a:t>
            </a:r>
            <a:r>
              <a:rPr lang="en-US" dirty="0" smtClean="0"/>
              <a:t> in a string.</a:t>
            </a:r>
          </a:p>
        </p:txBody>
      </p:sp>
    </p:spTree>
    <p:extLst>
      <p:ext uri="{BB962C8B-B14F-4D97-AF65-F5344CB8AC3E}">
        <p14:creationId xmlns:p14="http://schemas.microsoft.com/office/powerpoint/2010/main" val="3308783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Bolding a static string.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define( ["</a:t>
            </a:r>
            <a:r>
              <a:rPr lang="en-US" sz="5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cjt</a:t>
            </a: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5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/locale"], function(LOCALE) {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5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5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LOCALE.maketext</a:t>
            </a: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"Click [output,url,_1,here] to </a:t>
            </a:r>
            <a:r>
              <a:rPr lang="en-US" sz="5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proceed.",</a:t>
            </a:r>
            <a:endParaRPr lang="en-US" sz="5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"http://do_the_thing?fun=1");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11678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Bolding a variable injected into a string.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define( ["</a:t>
            </a:r>
            <a:r>
              <a:rPr lang="en-US" sz="5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cjt</a:t>
            </a: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5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/locale"], function(LOCALE) {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5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 = "Tom Green"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5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5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LOCALE.maketext</a:t>
            </a: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"The current user is </a:t>
            </a:r>
            <a:endParaRPr lang="en-US" sz="5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5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output, strong,_1]</a:t>
            </a: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user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89949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Bolding a variable injected into a string.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define( ["</a:t>
            </a:r>
            <a:r>
              <a:rPr lang="en-US" sz="5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cjt</a:t>
            </a: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5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/locale"], function(LOCALE) {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5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 = "Tom Green"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5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5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LOCALE.maketext</a:t>
            </a: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"The current user is </a:t>
            </a:r>
            <a:endParaRPr lang="en-US" sz="5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[output,strong</a:t>
            </a:r>
            <a:r>
              <a:rPr lang="en-US" sz="5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,_1]</a:t>
            </a: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user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38953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much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I’ve just scratched the surface of formatting your strings with </a:t>
            </a:r>
            <a:r>
              <a:rPr lang="en-US" dirty="0" err="1" smtClean="0"/>
              <a:t>maketext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lot of the details are available here: </a:t>
            </a:r>
            <a:r>
              <a:rPr lang="en-US" dirty="0">
                <a:hlinkClick r:id="rId2"/>
              </a:rPr>
              <a:t>http://search.cpan.org/~dmuey/Locale-Maketext-Utils-0.42/lib/Locale/Maketext/Utils.pod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89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locale slip-streaming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 smtClean="0"/>
              <a:t>For JavaScript code that you write, you can automatically include localized versions of your strings if you use </a:t>
            </a:r>
            <a:r>
              <a:rPr lang="en-US" sz="6000" dirty="0" err="1" smtClean="0"/>
              <a:t>cjt</a:t>
            </a:r>
            <a:r>
              <a:rPr lang="en-US" sz="6000" dirty="0" smtClean="0"/>
              <a:t>/</a:t>
            </a:r>
            <a:r>
              <a:rPr lang="en-US" sz="6000" dirty="0" err="1" smtClean="0"/>
              <a:t>util</a:t>
            </a:r>
            <a:r>
              <a:rPr lang="en-US" sz="6000" dirty="0" smtClean="0"/>
              <a:t>/locale and a little plugin, locale!, for </a:t>
            </a:r>
            <a:r>
              <a:rPr lang="en-US" sz="6000" dirty="0" err="1" smtClean="0"/>
              <a:t>requirejs</a:t>
            </a:r>
            <a:r>
              <a:rPr lang="en-US" sz="6000" dirty="0" smtClean="0"/>
              <a:t> we ship with the product.</a:t>
            </a:r>
          </a:p>
          <a:p>
            <a:r>
              <a:rPr lang="en-US" sz="6000" dirty="0" smtClean="0"/>
              <a:t>The locale! plugin will let </a:t>
            </a:r>
            <a:r>
              <a:rPr lang="en-US" sz="6000" dirty="0" err="1" smtClean="0"/>
              <a:t>cpsrvd</a:t>
            </a:r>
            <a:r>
              <a:rPr lang="en-US" sz="6000" dirty="0" smtClean="0"/>
              <a:t> know to look for special localized JavaScript files in the same folder as your plugins.</a:t>
            </a:r>
          </a:p>
          <a:p>
            <a:r>
              <a:rPr lang="en-US" sz="6000" dirty="0" smtClean="0"/>
              <a:t>The plugin will annotate your JavaScript file to also automatically load the locale strings for the users current locale.</a:t>
            </a:r>
          </a:p>
          <a:p>
            <a:r>
              <a:rPr lang="en-US" sz="6000" dirty="0" smtClean="0"/>
              <a:t>Before the locale! plugin can work, you must generate the locale files for your JavaScript.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86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with a </a:t>
            </a:r>
            <a:r>
              <a:rPr lang="en-US" dirty="0" err="1" smtClean="0"/>
              <a:t>requirejs</a:t>
            </a:r>
            <a:r>
              <a:rPr lang="en-US" dirty="0" smtClean="0"/>
              <a:t>/cjt2 app: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require([</a:t>
            </a:r>
          </a:p>
          <a:p>
            <a:pPr marL="0" indent="0">
              <a:buNone/>
            </a:pPr>
            <a:r>
              <a:rPr lang="en-US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"app/views/</a:t>
            </a:r>
            <a:r>
              <a:rPr lang="en-US" sz="6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todosController</a:t>
            </a:r>
            <a:r>
              <a:rPr lang="en-US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function() {</a:t>
            </a:r>
          </a:p>
          <a:p>
            <a:pPr marL="0" indent="0">
              <a:buNone/>
            </a:pPr>
            <a:r>
              <a:rPr lang="en-US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64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who are those customer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065151"/>
              </p:ext>
            </p:extLst>
          </p:nvPr>
        </p:nvGraphicFramePr>
        <p:xfrm>
          <a:off x="709613" y="2058988"/>
          <a:ext cx="22961600" cy="11720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4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slip-streaming for a CJT 2.0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require([</a:t>
            </a:r>
          </a:p>
          <a:p>
            <a:pPr marL="0" indent="0">
              <a:buNone/>
            </a:pPr>
            <a:r>
              <a:rPr lang="en-US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6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locale!</a:t>
            </a:r>
            <a:r>
              <a:rPr lang="en-US" sz="6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sz="6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/views/</a:t>
            </a:r>
            <a:r>
              <a:rPr lang="en-US" sz="6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todosController</a:t>
            </a:r>
            <a:r>
              <a:rPr lang="en-US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function() {</a:t>
            </a:r>
          </a:p>
          <a:p>
            <a:pPr marL="0" indent="0">
              <a:buNone/>
            </a:pPr>
            <a:r>
              <a:rPr lang="en-US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85989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once you have your code ready?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dirty="0"/>
              <a:t>You need to collect all your new strings from your source code.</a:t>
            </a:r>
          </a:p>
          <a:p>
            <a:pPr marL="1143000" indent="-1143000">
              <a:buFont typeface="+mj-lt"/>
              <a:buAutoNum type="arabicPeriod"/>
            </a:pPr>
            <a:r>
              <a:rPr lang="en-US" dirty="0"/>
              <a:t>You need to get your new strings added to the locale database for the product. (Usually in the English db.)</a:t>
            </a:r>
          </a:p>
          <a:p>
            <a:pPr marL="1143000" indent="-1143000">
              <a:buFont typeface="+mj-lt"/>
              <a:buAutoNum type="arabicPeriod"/>
            </a:pPr>
            <a:r>
              <a:rPr lang="en-US" dirty="0"/>
              <a:t>You need to get translation for your target language markets.</a:t>
            </a:r>
          </a:p>
          <a:p>
            <a:pPr marL="1143000" indent="-1143000">
              <a:buFont typeface="+mj-lt"/>
              <a:buAutoNum type="arabicPeriod"/>
            </a:pPr>
            <a:r>
              <a:rPr lang="en-US" dirty="0"/>
              <a:t>And add these to the locale databases for their respective </a:t>
            </a:r>
            <a:r>
              <a:rPr lang="en-US" dirty="0" smtClean="0"/>
              <a:t>languages and generate the localized JavaScript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97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your strings.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through all your code and find all the places you used the </a:t>
            </a:r>
            <a:r>
              <a:rPr lang="en-US" dirty="0" err="1" smtClean="0"/>
              <a:t>maketext</a:t>
            </a:r>
            <a:r>
              <a:rPr lang="en-US" dirty="0" smtClean="0"/>
              <a:t>() function.</a:t>
            </a:r>
          </a:p>
          <a:p>
            <a:r>
              <a:rPr lang="en-US" dirty="0" smtClean="0"/>
              <a:t>Extract just the first arguments for that.</a:t>
            </a:r>
          </a:p>
          <a:p>
            <a:r>
              <a:rPr lang="en-US" dirty="0" smtClean="0"/>
              <a:t>It will be a list of text strings.</a:t>
            </a:r>
          </a:p>
          <a:p>
            <a:r>
              <a:rPr lang="en-US" dirty="0" smtClean="0"/>
              <a:t>We call these the keys, though they are also the English phrases.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39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 smtClean="0"/>
              <a:t>Step 1: Collect your strings.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Added the new </a:t>
            </a:r>
            <a:r>
              <a:rPr lang="en-US" altLang="en-US" sz="34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3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.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You have [numf,_1] domains.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You have [numf,_1] [quant, _1,doman,domains, domains].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User has permission to [list_and,_1] records.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Brought to you by [</a:t>
            </a:r>
            <a:r>
              <a:rPr lang="en-US" altLang="en-US" sz="34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asis</a:t>
            </a:r>
            <a:r>
              <a:rPr lang="en-US" altLang="en-US" sz="3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, cPanel, </a:t>
            </a:r>
            <a:r>
              <a:rPr lang="en-US" altLang="en-US" sz="34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Inc</a:t>
            </a:r>
            <a:r>
              <a:rPr lang="en-US" altLang="en-US" sz="3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].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Click [output,url,_1,here] to proceed.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The current user is [output, strong,_1].</a:t>
            </a:r>
            <a:endParaRPr lang="en-US" altLang="en-US" sz="3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3019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Prepare your strings for the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22961600" cy="11720512"/>
          </a:xfrm>
        </p:spPr>
        <p:txBody>
          <a:bodyPr/>
          <a:lstStyle/>
          <a:p>
            <a:r>
              <a:rPr lang="en-US" dirty="0"/>
              <a:t>The product allows vendors to add strings for their plugins by </a:t>
            </a:r>
            <a:r>
              <a:rPr lang="en-US" dirty="0" err="1"/>
              <a:t>placeing</a:t>
            </a:r>
            <a:r>
              <a:rPr lang="en-US" dirty="0"/>
              <a:t> specially formatted dictionaries of your strings in:  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cpanel</a:t>
            </a:r>
            <a:r>
              <a:rPr lang="en-US" dirty="0"/>
              <a:t>/modules-install/&lt;plugin&gt;/locale folder.</a:t>
            </a:r>
          </a:p>
          <a:p>
            <a:r>
              <a:rPr lang="en-US" dirty="0"/>
              <a:t>Replace &lt;plugin&gt; with you plugin name.</a:t>
            </a:r>
          </a:p>
          <a:p>
            <a:r>
              <a:rPr lang="en-US" dirty="0"/>
              <a:t>If the folder does not exist, have your install script create it.</a:t>
            </a:r>
          </a:p>
          <a:p>
            <a:r>
              <a:rPr lang="en-US" dirty="0"/>
              <a:t>You should have one file for each locale your plugin supports.</a:t>
            </a:r>
          </a:p>
          <a:p>
            <a:r>
              <a:rPr lang="en-US" dirty="0"/>
              <a:t>These files are YAML formatted.</a:t>
            </a:r>
          </a:p>
          <a:p>
            <a:r>
              <a:rPr lang="en-US" dirty="0"/>
              <a:t>Here is an example of </a:t>
            </a:r>
            <a:r>
              <a:rPr lang="en-US" dirty="0" err="1"/>
              <a:t>en.yaml</a:t>
            </a:r>
            <a:r>
              <a:rPr lang="en-US" dirty="0"/>
              <a:t>, the English dictionary.</a:t>
            </a:r>
          </a:p>
        </p:txBody>
      </p:sp>
    </p:spTree>
    <p:extLst>
      <p:ext uri="{BB962C8B-B14F-4D97-AF65-F5344CB8AC3E}">
        <p14:creationId xmlns:p14="http://schemas.microsoft.com/office/powerpoint/2010/main" val="2825110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Prepare your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938" y="2666999"/>
            <a:ext cx="20810537" cy="10109201"/>
          </a:xfrm>
        </p:spPr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---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"Add custom text via your plugin.": 'Add custom text via your plugin.'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"Added the new </a:t>
            </a:r>
            <a:r>
              <a:rPr lang="en-US" altLang="en-US" sz="3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3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.": 'Added the new </a:t>
            </a:r>
            <a:r>
              <a:rPr lang="en-US" altLang="en-US" sz="3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3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.'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"You have [numf,_1] domains.": 'You have [numf,_1] domains.'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"You have [numf,_1] [quant, _1,doman,domains, domains].": 'You have [numf,_1] [quant, _1,doman,domains, domains].''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"User has permission to [list_and,_1] records.": 'User has permission to [list_and,_1] records.'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"Brought to you by [</a:t>
            </a:r>
            <a:r>
              <a:rPr lang="en-US" altLang="en-US" sz="3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asis</a:t>
            </a:r>
            <a:r>
              <a:rPr lang="en-US" altLang="en-US" sz="3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, cPanel, </a:t>
            </a:r>
            <a:r>
              <a:rPr lang="en-US" altLang="en-US" sz="3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Inc</a:t>
            </a:r>
            <a:r>
              <a:rPr lang="en-US" altLang="en-US" sz="3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].": 'Brought to you by [</a:t>
            </a:r>
            <a:r>
              <a:rPr lang="en-US" altLang="en-US" sz="3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asis</a:t>
            </a:r>
            <a:r>
              <a:rPr lang="en-US" altLang="en-US" sz="3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, cPanel, </a:t>
            </a:r>
            <a:r>
              <a:rPr lang="en-US" altLang="en-US" sz="3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Inc</a:t>
            </a:r>
            <a:r>
              <a:rPr lang="en-US" altLang="en-US" sz="3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].'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"Click [output,url,_1,here] to proceed.": 'Click [output,url,_1,here] to proceed.'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"The current user is [output, strong,_1].": 'The current user is [output, strong,_1].'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96700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Format for YAML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22961600" cy="11720512"/>
          </a:xfrm>
        </p:spPr>
        <p:txBody>
          <a:bodyPr/>
          <a:lstStyle/>
          <a:p>
            <a:r>
              <a:rPr lang="en-US" dirty="0"/>
              <a:t>First line is always ---</a:t>
            </a:r>
          </a:p>
          <a:p>
            <a:r>
              <a:rPr lang="en-US" dirty="0"/>
              <a:t>Last line is always empty</a:t>
            </a:r>
          </a:p>
          <a:p>
            <a:r>
              <a:rPr lang="en-US" dirty="0"/>
              <a:t>Each line between is:  </a:t>
            </a:r>
            <a:r>
              <a:rPr lang="en-US" b="1" dirty="0"/>
              <a:t>"KEY": 'VALUE'</a:t>
            </a:r>
          </a:p>
          <a:p>
            <a:r>
              <a:rPr lang="en-US" dirty="0"/>
              <a:t>Key is the string from your plugin code.</a:t>
            </a:r>
          </a:p>
          <a:p>
            <a:r>
              <a:rPr lang="en-US" dirty="0"/>
              <a:t>Value is the value to use for that string in the locale the dictionary is provided for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3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3: Translations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Translations of your plugins strings needs the human touch.</a:t>
            </a:r>
          </a:p>
          <a:p>
            <a:r>
              <a:rPr lang="en-US" dirty="0" smtClean="0"/>
              <a:t>There are lots of translation services for documents.</a:t>
            </a:r>
          </a:p>
          <a:p>
            <a:r>
              <a:rPr lang="en-US" dirty="0" smtClean="0"/>
              <a:t>Its harder to find translation service that know </a:t>
            </a:r>
            <a:r>
              <a:rPr lang="en-US" dirty="0" err="1" smtClean="0"/>
              <a:t>maketext</a:t>
            </a:r>
            <a:r>
              <a:rPr lang="en-US" dirty="0" smtClean="0"/>
              <a:t>() formatting.</a:t>
            </a:r>
          </a:p>
          <a:p>
            <a:r>
              <a:rPr lang="en-US" dirty="0" smtClean="0"/>
              <a:t>The quality of translation varies greatly by translator.</a:t>
            </a:r>
          </a:p>
          <a:p>
            <a:r>
              <a:rPr lang="en-US" dirty="0" smtClean="0"/>
              <a:t>The price of translation varies a lot by language and your current market.</a:t>
            </a:r>
          </a:p>
          <a:p>
            <a:r>
              <a:rPr lang="en-US" dirty="0" smtClean="0"/>
              <a:t>Don’t rely on automated translations. They are great for getting the general idea into another language, but can really create some crazy sentences for your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36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Translations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get your strings translated, you need a way to get them into the product.</a:t>
            </a:r>
          </a:p>
          <a:p>
            <a:r>
              <a:rPr lang="en-US" dirty="0" smtClean="0"/>
              <a:t>We will use the same /modules-install/ system we did to add the English phrases.</a:t>
            </a:r>
          </a:p>
          <a:p>
            <a:r>
              <a:rPr lang="en-US" dirty="0" smtClean="0"/>
              <a:t>Here is an example of the Spanish translations:  </a:t>
            </a:r>
            <a:r>
              <a:rPr lang="en-US" dirty="0" err="1" smtClean="0"/>
              <a:t>es.yaml</a:t>
            </a:r>
            <a:endParaRPr lang="en-US" dirty="0" smtClean="0"/>
          </a:p>
          <a:p>
            <a:r>
              <a:rPr lang="en-US" dirty="0" smtClean="0"/>
              <a:t>And yes, I used an online translator, so if it’s a crazy phrase, I </a:t>
            </a:r>
            <a:r>
              <a:rPr lang="en-US" dirty="0" err="1" smtClean="0"/>
              <a:t>appologize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72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US" dirty="0" smtClean="0"/>
              <a:t>modules-install/</a:t>
            </a:r>
            <a:r>
              <a:rPr lang="en-US" dirty="0" err="1" smtClean="0"/>
              <a:t>todo</a:t>
            </a:r>
            <a:r>
              <a:rPr lang="en-US" dirty="0" smtClean="0"/>
              <a:t>/</a:t>
            </a:r>
            <a:r>
              <a:rPr lang="en-US" dirty="0" err="1" smtClean="0"/>
              <a:t>es.yaml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buNone/>
            </a:pPr>
            <a:r>
              <a:rPr lang="es-E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</a:t>
            </a:r>
            <a:r>
              <a:rPr lang="es-E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via</a:t>
            </a:r>
            <a:r>
              <a:rPr lang="es-E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es-E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lang="es-E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.": 'Añada el texto a través de su </a:t>
            </a:r>
            <a:r>
              <a:rPr lang="es-E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lang="es-ES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</a:p>
          <a:p>
            <a:pPr marL="0" indent="0">
              <a:buNone/>
            </a:pPr>
            <a:endParaRPr lang="es-E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67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language are used by Internet users?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588408"/>
              </p:ext>
            </p:extLst>
          </p:nvPr>
        </p:nvGraphicFramePr>
        <p:xfrm>
          <a:off x="709613" y="2058988"/>
          <a:ext cx="22961600" cy="11720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921115274"/>
              </p:ext>
            </p:extLst>
          </p:nvPr>
        </p:nvGraphicFramePr>
        <p:xfrm>
          <a:off x="3200400" y="2667000"/>
          <a:ext cx="16256000" cy="1083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105933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Update the DB and generate JS files.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a script that takes care of all this for you: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 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cpanel</a:t>
            </a:r>
            <a:r>
              <a:rPr lang="en-US" dirty="0" smtClean="0"/>
              <a:t>/bin/</a:t>
            </a:r>
            <a:r>
              <a:rPr lang="en-US" dirty="0" err="1" smtClean="0"/>
              <a:t>build_locale_databases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39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>
              <a:defRPr/>
            </a:pPr>
            <a:r>
              <a:rPr lang="en-US" sz="12800" dirty="0" smtClean="0"/>
              <a:t>Questions?</a:t>
            </a:r>
          </a:p>
        </p:txBody>
      </p:sp>
      <p:pic>
        <p:nvPicPr>
          <p:cNvPr id="60418" name="Picture 2" descr="cpanel-white-logo-RGB-v070816.pn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25" y="12979400"/>
            <a:ext cx="190817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1508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4415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take away!!!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developed was </a:t>
            </a:r>
            <a:r>
              <a:rPr lang="en-US" dirty="0"/>
              <a:t>probably for just one </a:t>
            </a:r>
            <a:r>
              <a:rPr lang="en-US" dirty="0" smtClean="0"/>
              <a:t>of these languages.</a:t>
            </a:r>
            <a:endParaRPr lang="en-US" dirty="0"/>
          </a:p>
          <a:p>
            <a:r>
              <a:rPr lang="en-US" dirty="0" smtClean="0"/>
              <a:t>40% of your potential customers may be speaking something other then English.</a:t>
            </a:r>
          </a:p>
          <a:p>
            <a:r>
              <a:rPr lang="en-US" dirty="0" smtClean="0"/>
              <a:t>Even small slices of user speaking Persian or Arabic are still lots of customers to leave behind.</a:t>
            </a:r>
          </a:p>
          <a:p>
            <a:r>
              <a:rPr lang="en-US" b="1" dirty="0" smtClean="0"/>
              <a:t>Don’t leave all these other potential customers behind.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551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a solution you can leverage.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13" y="2058988"/>
            <a:ext cx="22961600" cy="2436812"/>
          </a:xfrm>
        </p:spPr>
        <p:txBody>
          <a:bodyPr/>
          <a:lstStyle/>
          <a:p>
            <a:r>
              <a:rPr lang="en-US" dirty="0" smtClean="0"/>
              <a:t>cPanel Ships with language packs a lot of common languages:</a:t>
            </a:r>
          </a:p>
          <a:p>
            <a:r>
              <a:rPr lang="en-US" sz="4400" dirty="0"/>
              <a:t>Arabic</a:t>
            </a:r>
          </a:p>
          <a:p>
            <a:r>
              <a:rPr lang="en-US" sz="4400" dirty="0"/>
              <a:t>Chinese (Simplified)</a:t>
            </a:r>
          </a:p>
          <a:p>
            <a:r>
              <a:rPr lang="en-US" sz="4400" dirty="0"/>
              <a:t>Chinese (Traditional)</a:t>
            </a:r>
          </a:p>
          <a:p>
            <a:r>
              <a:rPr lang="en-US" sz="4400" dirty="0"/>
              <a:t>Czech</a:t>
            </a:r>
          </a:p>
          <a:p>
            <a:r>
              <a:rPr lang="en-US" sz="4400" dirty="0"/>
              <a:t>Danish</a:t>
            </a:r>
          </a:p>
          <a:p>
            <a:r>
              <a:rPr lang="en-US" sz="4400" dirty="0"/>
              <a:t>Dutch (Netherlands)</a:t>
            </a:r>
          </a:p>
          <a:p>
            <a:r>
              <a:rPr lang="en-US" sz="4400" dirty="0"/>
              <a:t>Filipino</a:t>
            </a:r>
          </a:p>
          <a:p>
            <a:r>
              <a:rPr lang="en-US" sz="4400" dirty="0"/>
              <a:t>Finnish</a:t>
            </a:r>
          </a:p>
          <a:p>
            <a:r>
              <a:rPr lang="en-US" sz="4400" dirty="0"/>
              <a:t>French (France)</a:t>
            </a:r>
          </a:p>
          <a:p>
            <a:r>
              <a:rPr lang="en-US" sz="4400" dirty="0"/>
              <a:t>German (Germany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7994542" y="4303363"/>
            <a:ext cx="533400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800" dirty="0" smtClean="0"/>
              <a:t>Greek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800" dirty="0" smtClean="0"/>
              <a:t>Hebrew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800" dirty="0" smtClean="0"/>
              <a:t>Hungarian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800" dirty="0" smtClean="0"/>
              <a:t>Indonesian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800" dirty="0" smtClean="0"/>
              <a:t>Italian (Italy)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800" dirty="0" smtClean="0"/>
              <a:t>Japanese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800" dirty="0" smtClean="0"/>
              <a:t>Korean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800" dirty="0" smtClean="0"/>
              <a:t>Malay (Malaysia)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800" dirty="0" smtClean="0"/>
              <a:t>Norwegian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800" dirty="0" smtClean="0"/>
              <a:t>Polish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57142" y="4303363"/>
            <a:ext cx="58674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Portuguese (Brazil)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Romanian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Russian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Spanish (Spain)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Swedish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Thai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Turkish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Ukrainian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/>
              <a:t>Vietnamese</a:t>
            </a:r>
          </a:p>
          <a:p>
            <a:endParaRPr lang="en-US" sz="4400" dirty="0" smtClean="0"/>
          </a:p>
          <a:p>
            <a:endParaRPr lang="en-US" sz="4400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553695" y="11736167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Source: https://blog.cpanel.com/localization-more-languages-better-quality/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95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you can use the same tools we do.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ship most of the key tools you need to localize your code, you just have to use them creatively.</a:t>
            </a:r>
          </a:p>
        </p:txBody>
      </p:sp>
    </p:spTree>
    <p:extLst>
      <p:ext uri="{BB962C8B-B14F-4D97-AF65-F5344CB8AC3E}">
        <p14:creationId xmlns:p14="http://schemas.microsoft.com/office/powerpoint/2010/main" val="122429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/>
              <a:t>CLDR – Standard Data about locales. </a:t>
            </a:r>
            <a:r>
              <a:rPr lang="en-US" dirty="0"/>
              <a:t>(http://cldr.unicode.org</a:t>
            </a:r>
            <a:r>
              <a:rPr lang="en-US" dirty="0" smtClean="0"/>
              <a:t>/)</a:t>
            </a:r>
          </a:p>
          <a:p>
            <a:pPr lvl="4"/>
            <a:r>
              <a:rPr lang="en-US" dirty="0" smtClean="0"/>
              <a:t>Date/Time and </a:t>
            </a:r>
            <a:r>
              <a:rPr lang="en-US" dirty="0" err="1" smtClean="0"/>
              <a:t>timezone</a:t>
            </a:r>
            <a:r>
              <a:rPr lang="en-US" dirty="0" smtClean="0"/>
              <a:t> formatting rules.</a:t>
            </a:r>
          </a:p>
          <a:p>
            <a:pPr lvl="4"/>
            <a:r>
              <a:rPr lang="en-US" dirty="0" smtClean="0"/>
              <a:t>Pluralization rules.</a:t>
            </a:r>
          </a:p>
          <a:p>
            <a:pPr lvl="4"/>
            <a:r>
              <a:rPr lang="en-US" dirty="0" smtClean="0"/>
              <a:t>Number formatting rules.</a:t>
            </a:r>
          </a:p>
          <a:p>
            <a:pPr lvl="4"/>
            <a:r>
              <a:rPr lang="en-US" dirty="0" smtClean="0"/>
              <a:t>Currency formatting </a:t>
            </a:r>
            <a:r>
              <a:rPr lang="en-US" dirty="0"/>
              <a:t>rules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2"/>
            <a:r>
              <a:rPr lang="en-US" dirty="0" smtClean="0"/>
              <a:t>Available to both Perl modules and to JavaScript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2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Unicode is a data format for text strings in your code.</a:t>
            </a:r>
          </a:p>
          <a:p>
            <a:r>
              <a:rPr lang="en-US" dirty="0">
                <a:hlinkClick r:id="rId2"/>
              </a:rPr>
              <a:t>http://unicode.org/charts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It supports a broad range of characters for almost all of the world languages.</a:t>
            </a:r>
          </a:p>
          <a:p>
            <a:r>
              <a:rPr lang="en-US" dirty="0" smtClean="0"/>
              <a:t>More importantly, strings in our product can contain Unicode characters. </a:t>
            </a:r>
          </a:p>
          <a:p>
            <a:r>
              <a:rPr lang="en-US" dirty="0" smtClean="0"/>
              <a:t>So you can localize our product into any character set supported by Unicode.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72240"/>
      </p:ext>
    </p:extLst>
  </p:cSld>
  <p:clrMapOvr>
    <a:masterClrMapping/>
  </p:clrMapOvr>
</p:sld>
</file>

<file path=ppt/theme/theme1.xml><?xml version="1.0" encoding="utf-8"?>
<a:theme xmlns:a="http://schemas.openxmlformats.org/drawingml/2006/main" name="cPanel 2015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10.xml><?xml version="1.0" encoding="utf-8"?>
<a:theme xmlns:a="http://schemas.openxmlformats.org/drawingml/2006/main" name="cPanel 2015 - Code Snippet Orang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Code Snippet Orange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11.xml><?xml version="1.0" encoding="utf-8"?>
<a:theme xmlns:a="http://schemas.openxmlformats.org/drawingml/2006/main" name="cPanel 2015 - Break Title Blu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Break Title Blue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Panel 2015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cPanel 2015 - Title &amp; Bullet Blu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Title &amp; Bullet Blue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cPanel 2015 - Code Snippet Blu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Code Snippet Blue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cPanel 2015 - Title &amp; Two Columns Greem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Title &amp; Two Columns Greem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6.xml><?xml version="1.0" encoding="utf-8"?>
<a:theme xmlns:a="http://schemas.openxmlformats.org/drawingml/2006/main" name="cPanel 2015 - Code Snippet Gree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Code Snippet Green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7.xml><?xml version="1.0" encoding="utf-8"?>
<a:theme xmlns:a="http://schemas.openxmlformats.org/drawingml/2006/main" name="cPanel 2015 - Title &amp; Two Columns Navy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Title &amp; Two Columns Navy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8.xml><?xml version="1.0" encoding="utf-8"?>
<a:theme xmlns:a="http://schemas.openxmlformats.org/drawingml/2006/main" name="cPanel 2015 - Code Snippet Navy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Code Snippet Navy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9.xml><?xml version="1.0" encoding="utf-8"?>
<a:theme xmlns:a="http://schemas.openxmlformats.org/drawingml/2006/main" name="cPanel 2015 - Title &amp; Two Columns Orang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Title &amp; Two Columns Orange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2818</TotalTime>
  <Words>1882</Words>
  <Application>Microsoft Office PowerPoint</Application>
  <PresentationFormat>Custom</PresentationFormat>
  <Paragraphs>277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cPanel 2015</vt:lpstr>
      <vt:lpstr>1_cPanel 2015</vt:lpstr>
      <vt:lpstr>cPanel 2015 - Title &amp; Bullet Blue</vt:lpstr>
      <vt:lpstr>cPanel 2015 - Code Snippet Blue</vt:lpstr>
      <vt:lpstr>cPanel 2015 - Title &amp; Two Columns Greem</vt:lpstr>
      <vt:lpstr>cPanel 2015 - Code Snippet Green</vt:lpstr>
      <vt:lpstr>cPanel 2015 - Title &amp; Two Columns Navy</vt:lpstr>
      <vt:lpstr>cPanel 2015 - Code Snippet Navy</vt:lpstr>
      <vt:lpstr>cPanel 2015 - Title &amp; Two Columns Orange</vt:lpstr>
      <vt:lpstr>cPanel 2015 - Code Snippet Orange</vt:lpstr>
      <vt:lpstr>cPanel 2015 - Break Title Blue</vt:lpstr>
      <vt:lpstr>Leveraging Localization Tools in cPanel Plugins</vt:lpstr>
      <vt:lpstr>What is localization in the context of a plugin?</vt:lpstr>
      <vt:lpstr>But who are those customer?</vt:lpstr>
      <vt:lpstr>What language are used by Internet users?</vt:lpstr>
      <vt:lpstr>The take away!!!</vt:lpstr>
      <vt:lpstr>We have a solution you can leverage.</vt:lpstr>
      <vt:lpstr>And you can use the same tools we do.</vt:lpstr>
      <vt:lpstr>CLDR</vt:lpstr>
      <vt:lpstr>Unicode</vt:lpstr>
      <vt:lpstr>Locale::Maketext</vt:lpstr>
      <vt:lpstr>cjt/util/locale</vt:lpstr>
      <vt:lpstr>Basic string annotation</vt:lpstr>
      <vt:lpstr>Handling numbers</vt:lpstr>
      <vt:lpstr>Anyone see the problem?</vt:lpstr>
      <vt:lpstr>Pluralization</vt:lpstr>
      <vt:lpstr>Handling pluralization variations</vt:lpstr>
      <vt:lpstr>What about lists of things?</vt:lpstr>
      <vt:lpstr>List example:</vt:lpstr>
      <vt:lpstr>List example fixed:</vt:lpstr>
      <vt:lpstr>Sometimes you don’t want translations</vt:lpstr>
      <vt:lpstr>asis</vt:lpstr>
      <vt:lpstr>asis</vt:lpstr>
      <vt:lpstr>What about formatting?</vt:lpstr>
      <vt:lpstr>Bolding a static string.</vt:lpstr>
      <vt:lpstr>Bolding a variable injected into a string.</vt:lpstr>
      <vt:lpstr>Bolding a variable injected into a string.</vt:lpstr>
      <vt:lpstr>And much more…</vt:lpstr>
      <vt:lpstr>JavaScript locale slip-streaming</vt:lpstr>
      <vt:lpstr>Starting with a requirejs/cjt2 app:</vt:lpstr>
      <vt:lpstr>Enabling slip-streaming for a CJT 2.0 plugin</vt:lpstr>
      <vt:lpstr>What to do once you have your code ready?</vt:lpstr>
      <vt:lpstr>Gathering your strings.</vt:lpstr>
      <vt:lpstr>Step 1: Collect your strings.</vt:lpstr>
      <vt:lpstr>Step 2. Prepare your strings for the product</vt:lpstr>
      <vt:lpstr>Step 2: Prepare your strings</vt:lpstr>
      <vt:lpstr>Step 2. Format for YAML dictionaries</vt:lpstr>
      <vt:lpstr>Step 3: Translations</vt:lpstr>
      <vt:lpstr>Step 3: Translations</vt:lpstr>
      <vt:lpstr>Step 3: modules-install/todo/es.yaml</vt:lpstr>
      <vt:lpstr>Step 4: Update the DB and generate JS files.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Green</dc:creator>
  <cp:lastModifiedBy>Tom Green</cp:lastModifiedBy>
  <cp:revision>22</cp:revision>
  <dcterms:modified xsi:type="dcterms:W3CDTF">2016-10-02T18:42:59Z</dcterms:modified>
</cp:coreProperties>
</file>