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70" r:id="rId2"/>
    <p:sldId id="272" r:id="rId3"/>
    <p:sldId id="273" r:id="rId4"/>
    <p:sldId id="297" r:id="rId5"/>
    <p:sldId id="276" r:id="rId6"/>
    <p:sldId id="278" r:id="rId7"/>
    <p:sldId id="279" r:id="rId8"/>
    <p:sldId id="298" r:id="rId9"/>
    <p:sldId id="280" r:id="rId10"/>
    <p:sldId id="296" r:id="rId11"/>
    <p:sldId id="281" r:id="rId12"/>
    <p:sldId id="283" r:id="rId13"/>
    <p:sldId id="284" r:id="rId14"/>
    <p:sldId id="299" r:id="rId15"/>
    <p:sldId id="301" r:id="rId16"/>
    <p:sldId id="302" r:id="rId17"/>
    <p:sldId id="307" r:id="rId18"/>
    <p:sldId id="308" r:id="rId19"/>
    <p:sldId id="309" r:id="rId20"/>
    <p:sldId id="310" r:id="rId21"/>
    <p:sldId id="311" r:id="rId22"/>
    <p:sldId id="285" r:id="rId23"/>
    <p:sldId id="286" r:id="rId24"/>
    <p:sldId id="300" r:id="rId25"/>
    <p:sldId id="288" r:id="rId26"/>
    <p:sldId id="289" r:id="rId27"/>
    <p:sldId id="294" r:id="rId28"/>
    <p:sldId id="31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2A747"/>
    <a:srgbClr val="E43C53"/>
    <a:srgbClr val="6BBF63"/>
    <a:srgbClr val="125DAB"/>
    <a:srgbClr val="6BA7EA"/>
    <a:srgbClr val="5192D1"/>
    <a:srgbClr val="FCD200"/>
    <a:srgbClr val="004EA6"/>
    <a:srgbClr val="A3C4FF"/>
    <a:srgbClr val="EDEDED"/>
  </p:clrMru>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1926"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1C9F9C-D02F-084B-B40F-6AD188F73AB3}" type="datetime4">
              <a:rPr lang="en-US" smtClean="0"/>
              <a:pPr/>
              <a:t>May 15, 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A0339A-F84D-A047-82CC-573E11369980}" type="slidenum">
              <a:rPr lang="en-US" smtClean="0"/>
              <a:pPr/>
              <a:t>‹#›</a:t>
            </a:fld>
            <a:endParaRPr lang="en-US"/>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5F7247-3AB1-2E46-ACCF-C866DF5EE5D2}" type="datetime4">
              <a:rPr lang="en-US" smtClean="0"/>
              <a:pPr/>
              <a:t>May 15, 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0B7F13-F4BF-477F-86EC-06400049527B}" type="slidenum">
              <a:rPr lang="en-US" smtClean="0"/>
              <a:pPr/>
              <a:t>‹#›</a:t>
            </a:fld>
            <a:endParaRPr lang="en-US"/>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03095A9-40FE-AA45-8864-33B0CCDA3A22}" type="datetime4">
              <a:rPr lang="en-US" smtClean="0"/>
              <a:pPr/>
              <a:t>May 15, 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20B7F13-F4BF-477F-86EC-06400049527B}"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03095A9-40FE-AA45-8864-33B0CCDA3A22}" type="datetime4">
              <a:rPr lang="en-US" smtClean="0"/>
              <a:pPr/>
              <a:t>May 15, 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20B7F13-F4BF-477F-86EC-06400049527B}"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Date Placeholder 3"/>
          <p:cNvSpPr>
            <a:spLocks noGrp="1"/>
          </p:cNvSpPr>
          <p:nvPr>
            <p:ph type="dt" idx="10"/>
          </p:nvPr>
        </p:nvSpPr>
        <p:spPr/>
        <p:txBody>
          <a:bodyPr/>
          <a:lstStyle/>
          <a:p>
            <a:fld id="{003095A9-40FE-AA45-8864-33B0CCDA3A22}" type="datetime4">
              <a:rPr lang="en-US" smtClean="0"/>
              <a:pPr/>
              <a:t>May 15, 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20B7F13-F4BF-477F-86EC-06400049527B}"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p>
        </p:txBody>
      </p:sp>
      <p:sp>
        <p:nvSpPr>
          <p:cNvPr id="4" name="Date Placeholder 3"/>
          <p:cNvSpPr>
            <a:spLocks noGrp="1"/>
          </p:cNvSpPr>
          <p:nvPr>
            <p:ph type="dt" idx="10"/>
          </p:nvPr>
        </p:nvSpPr>
        <p:spPr/>
        <p:txBody>
          <a:bodyPr/>
          <a:lstStyle/>
          <a:p>
            <a:fld id="{003095A9-40FE-AA45-8864-33B0CCDA3A22}" type="datetime4">
              <a:rPr lang="en-US" smtClean="0"/>
              <a:pPr/>
              <a:t>May 15,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B7F13-F4BF-477F-86EC-06400049527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03095A9-40FE-AA45-8864-33B0CCDA3A22}" type="datetime4">
              <a:rPr lang="en-US" smtClean="0"/>
              <a:pPr/>
              <a:t>May 15,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B7F13-F4BF-477F-86EC-06400049527B}"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p>
          <a:p>
            <a:endParaRPr lang="en-US" dirty="0" smtClean="0"/>
          </a:p>
          <a:p>
            <a:endParaRPr lang="en-US" dirty="0"/>
          </a:p>
        </p:txBody>
      </p:sp>
      <p:sp>
        <p:nvSpPr>
          <p:cNvPr id="4" name="Date Placeholder 3"/>
          <p:cNvSpPr>
            <a:spLocks noGrp="1"/>
          </p:cNvSpPr>
          <p:nvPr>
            <p:ph type="dt" idx="10"/>
          </p:nvPr>
        </p:nvSpPr>
        <p:spPr/>
        <p:txBody>
          <a:bodyPr/>
          <a:lstStyle/>
          <a:p>
            <a:fld id="{003095A9-40FE-AA45-8864-33B0CCDA3A22}" type="datetime4">
              <a:rPr lang="en-US" smtClean="0"/>
              <a:pPr/>
              <a:t>May 15,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B7F13-F4BF-477F-86EC-06400049527B}"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03095A9-40FE-AA45-8864-33B0CCDA3A22}" type="datetime4">
              <a:rPr lang="en-US" smtClean="0"/>
              <a:pPr/>
              <a:t>May 15, 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20B7F13-F4BF-477F-86EC-06400049527B}"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03095A9-40FE-AA45-8864-33B0CCDA3A22}" type="datetime4">
              <a:rPr lang="en-US" smtClean="0"/>
              <a:pPr/>
              <a:t>May 15, 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20B7F13-F4BF-477F-86EC-06400049527B}"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Date Placeholder 3"/>
          <p:cNvSpPr>
            <a:spLocks noGrp="1"/>
          </p:cNvSpPr>
          <p:nvPr>
            <p:ph type="dt" idx="10"/>
          </p:nvPr>
        </p:nvSpPr>
        <p:spPr/>
        <p:txBody>
          <a:bodyPr/>
          <a:lstStyle/>
          <a:p>
            <a:fld id="{003095A9-40FE-AA45-8864-33B0CCDA3A22}" type="datetime4">
              <a:rPr lang="en-US" smtClean="0"/>
              <a:pPr/>
              <a:t>May 15, 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20B7F13-F4BF-477F-86EC-06400049527B}"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400" dirty="0"/>
          </a:p>
        </p:txBody>
      </p:sp>
      <p:sp>
        <p:nvSpPr>
          <p:cNvPr id="4" name="Date Placeholder 3"/>
          <p:cNvSpPr>
            <a:spLocks noGrp="1"/>
          </p:cNvSpPr>
          <p:nvPr>
            <p:ph type="dt" idx="10"/>
          </p:nvPr>
        </p:nvSpPr>
        <p:spPr/>
        <p:txBody>
          <a:bodyPr/>
          <a:lstStyle/>
          <a:p>
            <a:fld id="{003095A9-40FE-AA45-8864-33B0CCDA3A22}" type="datetime4">
              <a:rPr lang="en-US" smtClean="0"/>
              <a:pPr/>
              <a:t>May 15, 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20B7F13-F4BF-477F-86EC-06400049527B}"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p>
          <a:p>
            <a:endParaRPr lang="en-US" dirty="0" smtClean="0"/>
          </a:p>
          <a:p>
            <a:r>
              <a:rPr lang="en-US" dirty="0" smtClean="0"/>
              <a:t>			</a:t>
            </a:r>
          </a:p>
          <a:p>
            <a:endParaRPr lang="en-US" dirty="0"/>
          </a:p>
        </p:txBody>
      </p:sp>
      <p:sp>
        <p:nvSpPr>
          <p:cNvPr id="4" name="Date Placeholder 3"/>
          <p:cNvSpPr>
            <a:spLocks noGrp="1"/>
          </p:cNvSpPr>
          <p:nvPr>
            <p:ph type="dt" idx="10"/>
          </p:nvPr>
        </p:nvSpPr>
        <p:spPr/>
        <p:txBody>
          <a:bodyPr/>
          <a:lstStyle/>
          <a:p>
            <a:fld id="{003095A9-40FE-AA45-8864-33B0CCDA3A22}" type="datetime4">
              <a:rPr lang="en-US" smtClean="0"/>
              <a:pPr/>
              <a:t>May 15,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B7F13-F4BF-477F-86EC-06400049527B}"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smtClean="0"/>
          </a:p>
        </p:txBody>
      </p:sp>
      <p:sp>
        <p:nvSpPr>
          <p:cNvPr id="4" name="Date Placeholder 3"/>
          <p:cNvSpPr>
            <a:spLocks noGrp="1"/>
          </p:cNvSpPr>
          <p:nvPr>
            <p:ph type="dt" idx="10"/>
          </p:nvPr>
        </p:nvSpPr>
        <p:spPr/>
        <p:txBody>
          <a:bodyPr/>
          <a:lstStyle/>
          <a:p>
            <a:fld id="{003095A9-40FE-AA45-8864-33B0CCDA3A22}" type="datetime4">
              <a:rPr lang="en-US" smtClean="0"/>
              <a:pPr/>
              <a:t>May 15, 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20B7F13-F4BF-477F-86EC-06400049527B}"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a:p>
            <a:endParaRPr lang="en-US" dirty="0"/>
          </a:p>
        </p:txBody>
      </p:sp>
      <p:sp>
        <p:nvSpPr>
          <p:cNvPr id="4" name="Date Placeholder 3"/>
          <p:cNvSpPr>
            <a:spLocks noGrp="1"/>
          </p:cNvSpPr>
          <p:nvPr>
            <p:ph type="dt" idx="10"/>
          </p:nvPr>
        </p:nvSpPr>
        <p:spPr/>
        <p:txBody>
          <a:bodyPr/>
          <a:lstStyle/>
          <a:p>
            <a:fld id="{003095A9-40FE-AA45-8864-33B0CCDA3A22}" type="datetime4">
              <a:rPr lang="en-US" smtClean="0"/>
              <a:pPr/>
              <a:t>May 15,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B7F13-F4BF-477F-86EC-06400049527B}"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a:p>
            <a:endParaRPr lang="en-US" dirty="0"/>
          </a:p>
        </p:txBody>
      </p:sp>
      <p:sp>
        <p:nvSpPr>
          <p:cNvPr id="4" name="Date Placeholder 3"/>
          <p:cNvSpPr>
            <a:spLocks noGrp="1"/>
          </p:cNvSpPr>
          <p:nvPr>
            <p:ph type="dt" idx="10"/>
          </p:nvPr>
        </p:nvSpPr>
        <p:spPr/>
        <p:txBody>
          <a:bodyPr/>
          <a:lstStyle/>
          <a:p>
            <a:fld id="{003095A9-40FE-AA45-8864-33B0CCDA3A22}" type="datetime4">
              <a:rPr lang="en-US" smtClean="0"/>
              <a:pPr/>
              <a:t>May 15,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B7F13-F4BF-477F-86EC-06400049527B}"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Date Placeholder 3"/>
          <p:cNvSpPr>
            <a:spLocks noGrp="1"/>
          </p:cNvSpPr>
          <p:nvPr>
            <p:ph type="dt" idx="10"/>
          </p:nvPr>
        </p:nvSpPr>
        <p:spPr/>
        <p:txBody>
          <a:bodyPr/>
          <a:lstStyle/>
          <a:p>
            <a:fld id="{003095A9-40FE-AA45-8864-33B0CCDA3A22}" type="datetime4">
              <a:rPr lang="en-US" smtClean="0"/>
              <a:pPr/>
              <a:t>May 15,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B7F13-F4BF-477F-86EC-06400049527B}"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03095A9-40FE-AA45-8864-33B0CCDA3A22}" type="datetime4">
              <a:rPr lang="en-US" smtClean="0"/>
              <a:pPr/>
              <a:t>May 15,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B7F13-F4BF-477F-86EC-06400049527B}"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267200"/>
          </a:xfrm>
        </p:spPr>
        <p:txBody>
          <a:bodyPr>
            <a:normAutofit/>
          </a:bodyPr>
          <a:lstStyle/>
          <a:p>
            <a:endParaRPr lang="en-US" dirty="0" smtClean="0"/>
          </a:p>
          <a:p>
            <a:endParaRPr lang="en-US" dirty="0"/>
          </a:p>
        </p:txBody>
      </p:sp>
      <p:sp>
        <p:nvSpPr>
          <p:cNvPr id="4" name="Date Placeholder 3"/>
          <p:cNvSpPr>
            <a:spLocks noGrp="1"/>
          </p:cNvSpPr>
          <p:nvPr>
            <p:ph type="dt" idx="10"/>
          </p:nvPr>
        </p:nvSpPr>
        <p:spPr/>
        <p:txBody>
          <a:bodyPr/>
          <a:lstStyle/>
          <a:p>
            <a:fld id="{003095A9-40FE-AA45-8864-33B0CCDA3A22}" type="datetime4">
              <a:rPr lang="en-US" smtClean="0"/>
              <a:pPr/>
              <a:t>May 15,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B7F13-F4BF-477F-86EC-06400049527B}"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03095A9-40FE-AA45-8864-33B0CCDA3A22}" type="datetime4">
              <a:rPr lang="en-US" smtClean="0"/>
              <a:pPr/>
              <a:t>May 15, 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20B7F13-F4BF-477F-86EC-06400049527B}"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Date Placeholder 3"/>
          <p:cNvSpPr>
            <a:spLocks noGrp="1"/>
          </p:cNvSpPr>
          <p:nvPr>
            <p:ph type="dt" idx="10"/>
          </p:nvPr>
        </p:nvSpPr>
        <p:spPr/>
        <p:txBody>
          <a:bodyPr/>
          <a:lstStyle/>
          <a:p>
            <a:fld id="{003095A9-40FE-AA45-8864-33B0CCDA3A22}" type="datetime4">
              <a:rPr lang="en-US" smtClean="0"/>
              <a:pPr/>
              <a:t>May 15,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B7F13-F4BF-477F-86EC-06400049527B}"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03095A9-40FE-AA45-8864-33B0CCDA3A22}" type="datetime4">
              <a:rPr lang="en-US" smtClean="0"/>
              <a:pPr/>
              <a:t>May 15,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B7F13-F4BF-477F-86EC-06400049527B}"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03095A9-40FE-AA45-8864-33B0CCDA3A22}" type="datetime4">
              <a:rPr lang="en-US" smtClean="0"/>
              <a:pPr/>
              <a:t>May 15, 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20B7F13-F4BF-477F-86EC-06400049527B}" type="slidenum">
              <a:rPr lang="en-US" smtClean="0"/>
              <a:pPr/>
              <a:t>28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03095A9-40FE-AA45-8864-33B0CCDA3A22}" type="datetime4">
              <a:rPr lang="en-US" smtClean="0"/>
              <a:pPr/>
              <a:t>May 15, 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20B7F13-F4BF-477F-86EC-06400049527B}"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03095A9-40FE-AA45-8864-33B0CCDA3A22}" type="datetime4">
              <a:rPr lang="en-US" smtClean="0"/>
              <a:pPr/>
              <a:t>May 15, 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20B7F13-F4BF-477F-86EC-06400049527B}"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Date Placeholder 3"/>
          <p:cNvSpPr>
            <a:spLocks noGrp="1"/>
          </p:cNvSpPr>
          <p:nvPr>
            <p:ph type="dt" idx="10"/>
          </p:nvPr>
        </p:nvSpPr>
        <p:spPr/>
        <p:txBody>
          <a:bodyPr/>
          <a:lstStyle/>
          <a:p>
            <a:fld id="{003095A9-40FE-AA45-8864-33B0CCDA3A22}" type="datetime4">
              <a:rPr lang="en-US" smtClean="0"/>
              <a:pPr/>
              <a:t>May 15, 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20B7F13-F4BF-477F-86EC-06400049527B}" type="slidenum">
              <a:rPr lang="en-US" smtClean="0"/>
              <a:pPr/>
              <a:t>5</a:t>
            </a:fld>
            <a:endParaRPr lang="en-US" dirty="0"/>
          </a:p>
        </p:txBody>
      </p:sp>
      <p:sp>
        <p:nvSpPr>
          <p:cNvPr id="7" name="Notes Placeholder 6"/>
          <p:cNvSpPr>
            <a:spLocks noGrp="1"/>
          </p:cNvSpPr>
          <p:nvPr>
            <p:ph type="body" sz="quarter" idx="13"/>
          </p:nvPr>
        </p:nvSpPr>
        <p:spPr/>
        <p:txBody>
          <a:bodyPr>
            <a:normAutofit/>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400" dirty="0"/>
          </a:p>
        </p:txBody>
      </p:sp>
      <p:sp>
        <p:nvSpPr>
          <p:cNvPr id="4" name="Date Placeholder 3"/>
          <p:cNvSpPr>
            <a:spLocks noGrp="1"/>
          </p:cNvSpPr>
          <p:nvPr>
            <p:ph type="dt" idx="10"/>
          </p:nvPr>
        </p:nvSpPr>
        <p:spPr/>
        <p:txBody>
          <a:bodyPr/>
          <a:lstStyle/>
          <a:p>
            <a:fld id="{003095A9-40FE-AA45-8864-33B0CCDA3A22}" type="datetime4">
              <a:rPr lang="en-US" smtClean="0"/>
              <a:pPr/>
              <a:t>May 15, 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20B7F13-F4BF-477F-86EC-06400049527B}"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Date Placeholder 3"/>
          <p:cNvSpPr>
            <a:spLocks noGrp="1"/>
          </p:cNvSpPr>
          <p:nvPr>
            <p:ph type="dt" idx="10"/>
          </p:nvPr>
        </p:nvSpPr>
        <p:spPr/>
        <p:txBody>
          <a:bodyPr/>
          <a:lstStyle/>
          <a:p>
            <a:fld id="{003095A9-40FE-AA45-8864-33B0CCDA3A22}" type="datetime4">
              <a:rPr lang="en-US" smtClean="0"/>
              <a:pPr/>
              <a:t>May 15, 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20B7F13-F4BF-477F-86EC-06400049527B}"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Date Placeholder 3"/>
          <p:cNvSpPr>
            <a:spLocks noGrp="1"/>
          </p:cNvSpPr>
          <p:nvPr>
            <p:ph type="dt" idx="10"/>
          </p:nvPr>
        </p:nvSpPr>
        <p:spPr/>
        <p:txBody>
          <a:bodyPr/>
          <a:lstStyle/>
          <a:p>
            <a:fld id="{003095A9-40FE-AA45-8864-33B0CCDA3A22}" type="datetime4">
              <a:rPr lang="en-US" smtClean="0"/>
              <a:pPr/>
              <a:t>May 15, 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20B7F13-F4BF-477F-86EC-06400049527B}"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03095A9-40FE-AA45-8864-33B0CCDA3A22}" type="datetime4">
              <a:rPr lang="en-US" smtClean="0"/>
              <a:pPr/>
              <a:t>May 15, 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20B7F13-F4BF-477F-86EC-06400049527B}"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5" name="Picture Placeholder 27"/>
          <p:cNvSpPr>
            <a:spLocks noGrp="1"/>
          </p:cNvSpPr>
          <p:nvPr>
            <p:ph type="pic" sz="quarter" idx="14"/>
          </p:nvPr>
        </p:nvSpPr>
        <p:spPr>
          <a:xfrm>
            <a:off x="0" y="0"/>
            <a:ext cx="9144000" cy="6858000"/>
          </a:xfrm>
          <a:prstGeom prst="rect">
            <a:avLst/>
          </a:prstGeom>
        </p:spPr>
        <p:txBody>
          <a:bodyPr vert="horz"/>
          <a:lstStyle/>
          <a:p>
            <a:endParaRPr lang="en-US"/>
          </a:p>
        </p:txBody>
      </p:sp>
      <p:sp>
        <p:nvSpPr>
          <p:cNvPr id="2" name="Title 1"/>
          <p:cNvSpPr>
            <a:spLocks noGrp="1"/>
          </p:cNvSpPr>
          <p:nvPr>
            <p:ph type="ctrTitle"/>
          </p:nvPr>
        </p:nvSpPr>
        <p:spPr>
          <a:xfrm>
            <a:off x="304800" y="5486400"/>
            <a:ext cx="6477000" cy="533400"/>
          </a:xfrm>
          <a:prstGeom prst="rect">
            <a:avLst/>
          </a:prstGeom>
        </p:spPr>
        <p:txBody>
          <a:bodyPr>
            <a:noAutofit/>
          </a:bodyPr>
          <a:lstStyle>
            <a:lvl1pPr algn="l">
              <a:defRPr sz="2800" b="1" i="0">
                <a:solidFill>
                  <a:srgbClr val="125DAB"/>
                </a:solidFill>
                <a:latin typeface="Arial"/>
                <a:cs typeface="Arial"/>
              </a:defRPr>
            </a:lvl1pPr>
          </a:lstStyle>
          <a:p>
            <a:r>
              <a:rPr lang="en-US" dirty="0" smtClean="0"/>
              <a:t>Click to edit Master title style</a:t>
            </a:r>
            <a:endParaRPr lang="en-US" dirty="0"/>
          </a:p>
        </p:txBody>
      </p:sp>
      <p:sp>
        <p:nvSpPr>
          <p:cNvPr id="9" name="Text Placeholder 8"/>
          <p:cNvSpPr>
            <a:spLocks noGrp="1"/>
          </p:cNvSpPr>
          <p:nvPr>
            <p:ph type="body" sz="quarter" idx="15" hasCustomPrompt="1"/>
          </p:nvPr>
        </p:nvSpPr>
        <p:spPr>
          <a:xfrm>
            <a:off x="304800" y="6324600"/>
            <a:ext cx="6553200" cy="381000"/>
          </a:xfrm>
          <a:prstGeom prst="rect">
            <a:avLst/>
          </a:prstGeom>
        </p:spPr>
        <p:txBody>
          <a:bodyPr vert="horz" anchor="b"/>
          <a:lstStyle>
            <a:lvl1pPr>
              <a:buNone/>
              <a:defRPr sz="1600" baseline="0">
                <a:latin typeface="Arial"/>
                <a:cs typeface="Arial"/>
              </a:defRPr>
            </a:lvl1pPr>
          </a:lstStyle>
          <a:p>
            <a:pPr lvl="0"/>
            <a:r>
              <a:rPr lang="en-US" dirty="0" smtClean="0"/>
              <a:t>Click to edit Subtitle</a:t>
            </a:r>
            <a:endParaRPr lang="en-US" dirty="0"/>
          </a:p>
        </p:txBody>
      </p:sp>
      <p:sp>
        <p:nvSpPr>
          <p:cNvPr id="7" name="Date Placeholder 3"/>
          <p:cNvSpPr>
            <a:spLocks noGrp="1"/>
          </p:cNvSpPr>
          <p:nvPr>
            <p:ph type="dt" sz="half" idx="2"/>
          </p:nvPr>
        </p:nvSpPr>
        <p:spPr>
          <a:xfrm>
            <a:off x="304800" y="5181600"/>
            <a:ext cx="1524000" cy="365125"/>
          </a:xfrm>
          <a:prstGeom prst="rect">
            <a:avLst/>
          </a:prstGeom>
        </p:spPr>
        <p:txBody>
          <a:bodyPr vert="horz" lIns="91440" tIns="45720" rIns="91440" bIns="45720" rtlCol="0" anchor="b"/>
          <a:lstStyle>
            <a:lvl1pPr algn="l">
              <a:defRPr sz="1100">
                <a:solidFill>
                  <a:srgbClr val="125DAB"/>
                </a:solidFill>
                <a:latin typeface="Arial"/>
                <a:cs typeface="Arial"/>
              </a:defRPr>
            </a:lvl1pPr>
          </a:lstStyle>
          <a:p>
            <a:fld id="{E3C0B3F2-74C1-AF42-8D00-0F04F23EC439}" type="datetime4">
              <a:rPr lang="en-US" smtClean="0"/>
              <a:pPr/>
              <a:t>May 15, 2014</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066800"/>
            <a:ext cx="8153400" cy="4191000"/>
          </a:xfrm>
          <a:prstGeom prst="rect">
            <a:avLst/>
          </a:prstGeom>
        </p:spPr>
        <p:txBody>
          <a:bodyPr/>
          <a:lstStyle>
            <a:lvl1pPr marL="233363" indent="-233363">
              <a:lnSpc>
                <a:spcPct val="100000"/>
              </a:lnSpc>
              <a:spcAft>
                <a:spcPts val="300"/>
              </a:spcAft>
              <a:buFont typeface="Arial" pitchFamily="34" charset="0"/>
              <a:buChar char="•"/>
              <a:defRPr sz="2200">
                <a:solidFill>
                  <a:srgbClr val="000000"/>
                </a:solidFill>
                <a:latin typeface="Arial" pitchFamily="34" charset="0"/>
                <a:cs typeface="Arial" pitchFamily="34" charset="0"/>
              </a:defRPr>
            </a:lvl1pPr>
            <a:lvl2pPr marL="690563" indent="-233363">
              <a:lnSpc>
                <a:spcPct val="100000"/>
              </a:lnSpc>
              <a:spcAft>
                <a:spcPts val="400"/>
              </a:spcAft>
              <a:buFont typeface="Arial" pitchFamily="34" charset="0"/>
              <a:buChar char="•"/>
              <a:defRPr sz="1800" baseline="0">
                <a:solidFill>
                  <a:srgbClr val="000000"/>
                </a:solidFill>
                <a:latin typeface="Arial" pitchFamily="34" charset="0"/>
                <a:cs typeface="Arial" pitchFamily="34" charset="0"/>
              </a:defRPr>
            </a:lvl2pPr>
            <a:lvl3pPr>
              <a:lnSpc>
                <a:spcPct val="100000"/>
              </a:lnSpc>
              <a:spcAft>
                <a:spcPts val="300"/>
              </a:spcAft>
              <a:buFont typeface="Arial" pitchFamily="34" charset="0"/>
              <a:buChar char="–"/>
              <a:defRPr sz="1600">
                <a:solidFill>
                  <a:srgbClr val="000000"/>
                </a:solidFill>
                <a:latin typeface="Arial" pitchFamily="34" charset="0"/>
                <a:cs typeface="Arial" pitchFamily="34" charset="0"/>
              </a:defRPr>
            </a:lvl3pPr>
          </a:lstStyle>
          <a:p>
            <a:pPr lvl="0"/>
            <a:r>
              <a:rPr lang="en-US" dirty="0" smtClean="0"/>
              <a:t>Click to edit Master text styles</a:t>
            </a:r>
          </a:p>
          <a:p>
            <a:pPr lvl="1"/>
            <a:r>
              <a:rPr lang="en-US" dirty="0" smtClean="0"/>
              <a:t>Level 2</a:t>
            </a:r>
          </a:p>
          <a:p>
            <a:pPr lvl="2"/>
            <a:r>
              <a:rPr lang="en-US" dirty="0" smtClean="0"/>
              <a:t>Level 3</a:t>
            </a:r>
          </a:p>
        </p:txBody>
      </p:sp>
      <p:sp>
        <p:nvSpPr>
          <p:cNvPr id="12" name="Title 1"/>
          <p:cNvSpPr>
            <a:spLocks noGrp="1"/>
          </p:cNvSpPr>
          <p:nvPr>
            <p:ph type="ctrTitle"/>
          </p:nvPr>
        </p:nvSpPr>
        <p:spPr>
          <a:xfrm>
            <a:off x="685800" y="228600"/>
            <a:ext cx="8153400" cy="533400"/>
          </a:xfrm>
          <a:prstGeom prst="rect">
            <a:avLst/>
          </a:prstGeom>
        </p:spPr>
        <p:txBody>
          <a:bodyPr>
            <a:noAutofit/>
          </a:bodyPr>
          <a:lstStyle>
            <a:lvl1pPr algn="l">
              <a:defRPr sz="3200" b="1" i="0">
                <a:solidFill>
                  <a:srgbClr val="125DAB"/>
                </a:solidFill>
                <a:latin typeface="Arial"/>
                <a:cs typeface="Arial"/>
              </a:defRPr>
            </a:lvl1pPr>
          </a:lstStyle>
          <a:p>
            <a:r>
              <a:rPr lang="en-US" dirty="0" smtClean="0"/>
              <a:t>Click to edit Master title style</a:t>
            </a:r>
            <a:endParaRPr lang="en-US" dirty="0"/>
          </a:p>
        </p:txBody>
      </p:sp>
      <p:sp>
        <p:nvSpPr>
          <p:cNvPr id="9" name="Slide Number Placeholder 5"/>
          <p:cNvSpPr>
            <a:spLocks noGrp="1"/>
          </p:cNvSpPr>
          <p:nvPr>
            <p:ph type="sldNum" sz="quarter" idx="12"/>
          </p:nvPr>
        </p:nvSpPr>
        <p:spPr>
          <a:xfrm>
            <a:off x="152400" y="6375400"/>
            <a:ext cx="457200" cy="365125"/>
          </a:xfrm>
          <a:prstGeom prst="rect">
            <a:avLst/>
          </a:prstGeom>
        </p:spPr>
        <p:txBody>
          <a:bodyPr anchor="b"/>
          <a:lstStyle>
            <a:lvl1pPr algn="l">
              <a:defRPr sz="1100">
                <a:solidFill>
                  <a:srgbClr val="125DAB"/>
                </a:solidFill>
                <a:latin typeface="Arial" pitchFamily="34" charset="0"/>
                <a:cs typeface="Arial" pitchFamily="34" charset="0"/>
              </a:defRPr>
            </a:lvl1pPr>
          </a:lstStyle>
          <a:p>
            <a:fld id="{5792E9F5-DAE1-4F6B-A171-BA94FE21EF1C}" type="slidenum">
              <a:rPr lang="en-US" smtClean="0"/>
              <a:pPr/>
              <a:t>‹#›</a:t>
            </a:fld>
            <a:endParaRPr lang="en-US" dirty="0"/>
          </a:p>
        </p:txBody>
      </p:sp>
      <p:sp>
        <p:nvSpPr>
          <p:cNvPr id="14" name="Footer Placeholder 4"/>
          <p:cNvSpPr>
            <a:spLocks noGrp="1"/>
          </p:cNvSpPr>
          <p:nvPr>
            <p:ph type="ftr" sz="quarter" idx="11"/>
          </p:nvPr>
        </p:nvSpPr>
        <p:spPr>
          <a:xfrm>
            <a:off x="2971800" y="6400800"/>
            <a:ext cx="2895600" cy="342900"/>
          </a:xfrm>
          <a:prstGeom prst="rect">
            <a:avLst/>
          </a:prstGeom>
        </p:spPr>
        <p:txBody>
          <a:bodyPr anchor="b"/>
          <a:lstStyle>
            <a:lvl1pPr algn="ctr">
              <a:defRPr sz="1100">
                <a:solidFill>
                  <a:srgbClr val="125DAB"/>
                </a:solidFill>
                <a:latin typeface="Arial" pitchFamily="34" charset="0"/>
                <a:cs typeface="Arial" pitchFamily="34" charset="0"/>
              </a:defRPr>
            </a:lvl1pPr>
          </a:lstStyle>
          <a:p>
            <a:r>
              <a:rPr lang="en-US" smtClean="0"/>
              <a:t>Company Confidential</a:t>
            </a:r>
            <a:endParaRPr lang="en-US" dirty="0"/>
          </a:p>
        </p:txBody>
      </p:sp>
      <p:sp>
        <p:nvSpPr>
          <p:cNvPr id="15" name="Date Placeholder 3"/>
          <p:cNvSpPr>
            <a:spLocks noGrp="1"/>
          </p:cNvSpPr>
          <p:nvPr>
            <p:ph type="dt" sz="half" idx="2"/>
          </p:nvPr>
        </p:nvSpPr>
        <p:spPr>
          <a:xfrm>
            <a:off x="762000" y="6375400"/>
            <a:ext cx="1524000" cy="365125"/>
          </a:xfrm>
          <a:prstGeom prst="rect">
            <a:avLst/>
          </a:prstGeom>
        </p:spPr>
        <p:txBody>
          <a:bodyPr vert="horz" lIns="91440" tIns="45720" rIns="91440" bIns="45720" rtlCol="0" anchor="b"/>
          <a:lstStyle>
            <a:lvl1pPr algn="l">
              <a:defRPr sz="1100">
                <a:solidFill>
                  <a:srgbClr val="125DAB"/>
                </a:solidFill>
                <a:latin typeface="Arial"/>
                <a:cs typeface="Arial"/>
              </a:defRPr>
            </a:lvl1pPr>
          </a:lstStyle>
          <a:p>
            <a:fld id="{BB12522B-AC77-134B-9BCB-068EAE913E61}" type="datetime4">
              <a:rPr lang="en-US" smtClean="0"/>
              <a:pPr/>
              <a:t>May 15, 2014</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066800"/>
            <a:ext cx="8153400" cy="4876800"/>
          </a:xfrm>
          <a:prstGeom prst="rect">
            <a:avLst/>
          </a:prstGeom>
        </p:spPr>
        <p:txBody>
          <a:bodyPr/>
          <a:lstStyle>
            <a:lvl1pPr marL="233363" indent="-233363">
              <a:lnSpc>
                <a:spcPct val="100000"/>
              </a:lnSpc>
              <a:spcAft>
                <a:spcPts val="300"/>
              </a:spcAft>
              <a:buFont typeface="Arial" pitchFamily="34" charset="0"/>
              <a:buChar char="•"/>
              <a:defRPr sz="2200">
                <a:solidFill>
                  <a:srgbClr val="000000"/>
                </a:solidFill>
                <a:latin typeface="Arial" pitchFamily="34" charset="0"/>
                <a:cs typeface="Arial" pitchFamily="34" charset="0"/>
              </a:defRPr>
            </a:lvl1pPr>
            <a:lvl2pPr marL="690563" indent="-233363">
              <a:lnSpc>
                <a:spcPct val="100000"/>
              </a:lnSpc>
              <a:spcAft>
                <a:spcPts val="400"/>
              </a:spcAft>
              <a:buFont typeface="Arial" pitchFamily="34" charset="0"/>
              <a:buChar char="•"/>
              <a:defRPr sz="1800" baseline="0">
                <a:solidFill>
                  <a:srgbClr val="000000"/>
                </a:solidFill>
                <a:latin typeface="Arial" pitchFamily="34" charset="0"/>
                <a:cs typeface="Arial" pitchFamily="34" charset="0"/>
              </a:defRPr>
            </a:lvl2pPr>
            <a:lvl3pPr>
              <a:lnSpc>
                <a:spcPct val="100000"/>
              </a:lnSpc>
              <a:spcAft>
                <a:spcPts val="300"/>
              </a:spcAft>
              <a:buFont typeface="Arial" pitchFamily="34" charset="0"/>
              <a:buChar char="–"/>
              <a:defRPr sz="1600">
                <a:solidFill>
                  <a:srgbClr val="000000"/>
                </a:solidFill>
                <a:latin typeface="Arial" pitchFamily="34" charset="0"/>
                <a:cs typeface="Arial" pitchFamily="34" charset="0"/>
              </a:defRPr>
            </a:lvl3pPr>
          </a:lstStyle>
          <a:p>
            <a:pPr lvl="0"/>
            <a:r>
              <a:rPr lang="en-US" dirty="0" smtClean="0"/>
              <a:t>Click to edit Master text styles</a:t>
            </a:r>
          </a:p>
          <a:p>
            <a:pPr lvl="1"/>
            <a:r>
              <a:rPr lang="en-US" dirty="0" smtClean="0"/>
              <a:t>Level 2</a:t>
            </a:r>
          </a:p>
          <a:p>
            <a:pPr lvl="2"/>
            <a:r>
              <a:rPr lang="en-US" dirty="0" smtClean="0"/>
              <a:t>Level 3</a:t>
            </a:r>
          </a:p>
        </p:txBody>
      </p:sp>
      <p:sp>
        <p:nvSpPr>
          <p:cNvPr id="4" name="Title 1"/>
          <p:cNvSpPr>
            <a:spLocks noGrp="1"/>
          </p:cNvSpPr>
          <p:nvPr>
            <p:ph type="ctrTitle"/>
          </p:nvPr>
        </p:nvSpPr>
        <p:spPr>
          <a:xfrm>
            <a:off x="685800" y="228600"/>
            <a:ext cx="8153400" cy="533400"/>
          </a:xfrm>
          <a:prstGeom prst="rect">
            <a:avLst/>
          </a:prstGeom>
        </p:spPr>
        <p:txBody>
          <a:bodyPr>
            <a:noAutofit/>
          </a:bodyPr>
          <a:lstStyle>
            <a:lvl1pPr algn="l">
              <a:defRPr sz="3200" b="1" i="0">
                <a:solidFill>
                  <a:srgbClr val="125DAB"/>
                </a:solidFill>
                <a:latin typeface="Arial"/>
                <a:cs typeface="Arial"/>
              </a:defRPr>
            </a:lvl1pPr>
          </a:lstStyle>
          <a:p>
            <a:r>
              <a:rPr lang="en-US" dirty="0" smtClean="0"/>
              <a:t>Click to edit Master title style</a:t>
            </a:r>
            <a:endParaRPr lang="en-US" dirty="0"/>
          </a:p>
        </p:txBody>
      </p:sp>
      <p:sp>
        <p:nvSpPr>
          <p:cNvPr id="5" name="Slide Number Placeholder 5"/>
          <p:cNvSpPr>
            <a:spLocks noGrp="1"/>
          </p:cNvSpPr>
          <p:nvPr>
            <p:ph type="sldNum" sz="quarter" idx="12"/>
          </p:nvPr>
        </p:nvSpPr>
        <p:spPr>
          <a:xfrm>
            <a:off x="152400" y="6375400"/>
            <a:ext cx="457200" cy="365125"/>
          </a:xfrm>
          <a:prstGeom prst="rect">
            <a:avLst/>
          </a:prstGeom>
        </p:spPr>
        <p:txBody>
          <a:bodyPr anchor="b"/>
          <a:lstStyle>
            <a:lvl1pPr algn="l">
              <a:defRPr sz="1100">
                <a:solidFill>
                  <a:srgbClr val="125DAB"/>
                </a:solidFill>
                <a:latin typeface="Arial" pitchFamily="34" charset="0"/>
                <a:cs typeface="Arial" pitchFamily="34" charset="0"/>
              </a:defRPr>
            </a:lvl1pPr>
          </a:lstStyle>
          <a:p>
            <a:fld id="{5792E9F5-DAE1-4F6B-A171-BA94FE21EF1C}" type="slidenum">
              <a:rPr lang="en-US" smtClean="0"/>
              <a:pPr/>
              <a:t>‹#›</a:t>
            </a:fld>
            <a:endParaRPr lang="en-US" dirty="0"/>
          </a:p>
        </p:txBody>
      </p:sp>
      <p:sp>
        <p:nvSpPr>
          <p:cNvPr id="6" name="Footer Placeholder 4"/>
          <p:cNvSpPr>
            <a:spLocks noGrp="1"/>
          </p:cNvSpPr>
          <p:nvPr>
            <p:ph type="ftr" sz="quarter" idx="11"/>
          </p:nvPr>
        </p:nvSpPr>
        <p:spPr>
          <a:xfrm>
            <a:off x="2971800" y="6400800"/>
            <a:ext cx="2895600" cy="342900"/>
          </a:xfrm>
          <a:prstGeom prst="rect">
            <a:avLst/>
          </a:prstGeom>
        </p:spPr>
        <p:txBody>
          <a:bodyPr anchor="b"/>
          <a:lstStyle>
            <a:lvl1pPr algn="ctr">
              <a:defRPr sz="1100">
                <a:solidFill>
                  <a:srgbClr val="125DAB"/>
                </a:solidFill>
                <a:latin typeface="Arial" pitchFamily="34" charset="0"/>
                <a:cs typeface="Arial" pitchFamily="34" charset="0"/>
              </a:defRPr>
            </a:lvl1pPr>
          </a:lstStyle>
          <a:p>
            <a:r>
              <a:rPr lang="en-US" smtClean="0"/>
              <a:t>Company Confidential</a:t>
            </a:r>
            <a:endParaRPr lang="en-US" dirty="0"/>
          </a:p>
        </p:txBody>
      </p:sp>
      <p:sp>
        <p:nvSpPr>
          <p:cNvPr id="7" name="Date Placeholder 3"/>
          <p:cNvSpPr>
            <a:spLocks noGrp="1"/>
          </p:cNvSpPr>
          <p:nvPr>
            <p:ph type="dt" sz="half" idx="2"/>
          </p:nvPr>
        </p:nvSpPr>
        <p:spPr>
          <a:xfrm>
            <a:off x="762000" y="6375400"/>
            <a:ext cx="1524000" cy="365125"/>
          </a:xfrm>
          <a:prstGeom prst="rect">
            <a:avLst/>
          </a:prstGeom>
        </p:spPr>
        <p:txBody>
          <a:bodyPr vert="horz" lIns="91440" tIns="45720" rIns="91440" bIns="45720" rtlCol="0" anchor="b"/>
          <a:lstStyle>
            <a:lvl1pPr algn="l">
              <a:defRPr sz="1100">
                <a:solidFill>
                  <a:srgbClr val="125DAB"/>
                </a:solidFill>
                <a:latin typeface="Arial"/>
                <a:cs typeface="Arial"/>
              </a:defRPr>
            </a:lvl1pPr>
          </a:lstStyle>
          <a:p>
            <a:fld id="{BB12522B-AC77-134B-9BCB-068EAE913E61}" type="datetime4">
              <a:rPr lang="en-US" smtClean="0"/>
              <a:pPr/>
              <a:t>May 15, 2014</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Side Graphic">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066800"/>
            <a:ext cx="4876800" cy="4648200"/>
          </a:xfrm>
          <a:prstGeom prst="rect">
            <a:avLst/>
          </a:prstGeom>
        </p:spPr>
        <p:txBody>
          <a:bodyPr/>
          <a:lstStyle>
            <a:lvl1pPr marL="233363" indent="-233363">
              <a:lnSpc>
                <a:spcPct val="100000"/>
              </a:lnSpc>
              <a:spcAft>
                <a:spcPts val="300"/>
              </a:spcAft>
              <a:buFont typeface="Arial" pitchFamily="34" charset="0"/>
              <a:buChar char="•"/>
              <a:defRPr sz="2200">
                <a:solidFill>
                  <a:srgbClr val="000000"/>
                </a:solidFill>
                <a:latin typeface="Arial" pitchFamily="34" charset="0"/>
                <a:cs typeface="Arial" pitchFamily="34" charset="0"/>
              </a:defRPr>
            </a:lvl1pPr>
            <a:lvl2pPr marL="690563" indent="-233363">
              <a:lnSpc>
                <a:spcPct val="100000"/>
              </a:lnSpc>
              <a:spcAft>
                <a:spcPts val="400"/>
              </a:spcAft>
              <a:buFont typeface="Arial" pitchFamily="34" charset="0"/>
              <a:buChar char="•"/>
              <a:defRPr sz="1800" baseline="0">
                <a:solidFill>
                  <a:srgbClr val="000000"/>
                </a:solidFill>
                <a:latin typeface="Arial" pitchFamily="34" charset="0"/>
                <a:cs typeface="Arial" pitchFamily="34" charset="0"/>
              </a:defRPr>
            </a:lvl2pPr>
            <a:lvl3pPr>
              <a:lnSpc>
                <a:spcPct val="100000"/>
              </a:lnSpc>
              <a:spcAft>
                <a:spcPts val="300"/>
              </a:spcAft>
              <a:buFont typeface="Arial" pitchFamily="34" charset="0"/>
              <a:buChar char="–"/>
              <a:defRPr sz="1600">
                <a:solidFill>
                  <a:srgbClr val="000000"/>
                </a:solidFill>
                <a:latin typeface="Arial" pitchFamily="34" charset="0"/>
                <a:cs typeface="Arial" pitchFamily="34" charset="0"/>
              </a:defRPr>
            </a:lvl3pPr>
          </a:lstStyle>
          <a:p>
            <a:pPr lvl="0"/>
            <a:r>
              <a:rPr lang="en-US" dirty="0" smtClean="0"/>
              <a:t>Click to edit Master text styles</a:t>
            </a:r>
          </a:p>
          <a:p>
            <a:pPr lvl="1"/>
            <a:r>
              <a:rPr lang="en-US" dirty="0" smtClean="0"/>
              <a:t>Level 2</a:t>
            </a:r>
          </a:p>
          <a:p>
            <a:pPr lvl="2"/>
            <a:r>
              <a:rPr lang="en-US" dirty="0" smtClean="0"/>
              <a:t>Level 3</a:t>
            </a:r>
          </a:p>
        </p:txBody>
      </p:sp>
      <p:sp>
        <p:nvSpPr>
          <p:cNvPr id="12" name="Title 1"/>
          <p:cNvSpPr>
            <a:spLocks noGrp="1"/>
          </p:cNvSpPr>
          <p:nvPr>
            <p:ph type="ctrTitle"/>
          </p:nvPr>
        </p:nvSpPr>
        <p:spPr>
          <a:xfrm>
            <a:off x="685800" y="228600"/>
            <a:ext cx="4876800" cy="533400"/>
          </a:xfrm>
          <a:prstGeom prst="rect">
            <a:avLst/>
          </a:prstGeom>
        </p:spPr>
        <p:txBody>
          <a:bodyPr>
            <a:noAutofit/>
          </a:bodyPr>
          <a:lstStyle>
            <a:lvl1pPr algn="l">
              <a:defRPr sz="3200" b="1" i="0">
                <a:solidFill>
                  <a:srgbClr val="125DAB"/>
                </a:solidFill>
                <a:latin typeface="Arial"/>
                <a:cs typeface="Arial"/>
              </a:defRPr>
            </a:lvl1pPr>
          </a:lstStyle>
          <a:p>
            <a:r>
              <a:rPr lang="en-US" dirty="0" smtClean="0"/>
              <a:t>Click to edit Master title</a:t>
            </a:r>
            <a:endParaRPr lang="en-US" dirty="0"/>
          </a:p>
        </p:txBody>
      </p:sp>
      <p:sp>
        <p:nvSpPr>
          <p:cNvPr id="9" name="Slide Number Placeholder 5"/>
          <p:cNvSpPr>
            <a:spLocks noGrp="1"/>
          </p:cNvSpPr>
          <p:nvPr>
            <p:ph type="sldNum" sz="quarter" idx="12"/>
          </p:nvPr>
        </p:nvSpPr>
        <p:spPr>
          <a:xfrm>
            <a:off x="152400" y="6375400"/>
            <a:ext cx="457200" cy="365125"/>
          </a:xfrm>
          <a:prstGeom prst="rect">
            <a:avLst/>
          </a:prstGeom>
        </p:spPr>
        <p:txBody>
          <a:bodyPr anchor="b"/>
          <a:lstStyle>
            <a:lvl1pPr algn="l">
              <a:defRPr sz="1100">
                <a:solidFill>
                  <a:srgbClr val="125DAB"/>
                </a:solidFill>
                <a:latin typeface="Arial" pitchFamily="34" charset="0"/>
                <a:cs typeface="Arial" pitchFamily="34" charset="0"/>
              </a:defRPr>
            </a:lvl1pPr>
          </a:lstStyle>
          <a:p>
            <a:fld id="{5792E9F5-DAE1-4F6B-A171-BA94FE21EF1C}" type="slidenum">
              <a:rPr lang="en-US" smtClean="0"/>
              <a:pPr/>
              <a:t>‹#›</a:t>
            </a:fld>
            <a:endParaRPr lang="en-US" dirty="0"/>
          </a:p>
        </p:txBody>
      </p:sp>
      <p:sp>
        <p:nvSpPr>
          <p:cNvPr id="14" name="Footer Placeholder 4"/>
          <p:cNvSpPr>
            <a:spLocks noGrp="1"/>
          </p:cNvSpPr>
          <p:nvPr>
            <p:ph type="ftr" sz="quarter" idx="11"/>
          </p:nvPr>
        </p:nvSpPr>
        <p:spPr>
          <a:xfrm>
            <a:off x="2971800" y="6400800"/>
            <a:ext cx="2895600" cy="342900"/>
          </a:xfrm>
          <a:prstGeom prst="rect">
            <a:avLst/>
          </a:prstGeom>
        </p:spPr>
        <p:txBody>
          <a:bodyPr anchor="b"/>
          <a:lstStyle>
            <a:lvl1pPr algn="ctr">
              <a:defRPr sz="1100">
                <a:solidFill>
                  <a:srgbClr val="125DAB"/>
                </a:solidFill>
                <a:latin typeface="Arial" pitchFamily="34" charset="0"/>
                <a:cs typeface="Arial" pitchFamily="34" charset="0"/>
              </a:defRPr>
            </a:lvl1pPr>
          </a:lstStyle>
          <a:p>
            <a:r>
              <a:rPr lang="en-US" smtClean="0"/>
              <a:t>Company Confidential</a:t>
            </a:r>
            <a:endParaRPr lang="en-US" dirty="0"/>
          </a:p>
        </p:txBody>
      </p:sp>
      <p:sp>
        <p:nvSpPr>
          <p:cNvPr id="15" name="Date Placeholder 3"/>
          <p:cNvSpPr>
            <a:spLocks noGrp="1"/>
          </p:cNvSpPr>
          <p:nvPr>
            <p:ph type="dt" sz="half" idx="2"/>
          </p:nvPr>
        </p:nvSpPr>
        <p:spPr>
          <a:xfrm>
            <a:off x="762000" y="6375400"/>
            <a:ext cx="1524000" cy="365125"/>
          </a:xfrm>
          <a:prstGeom prst="rect">
            <a:avLst/>
          </a:prstGeom>
        </p:spPr>
        <p:txBody>
          <a:bodyPr vert="horz" lIns="91440" tIns="45720" rIns="91440" bIns="45720" rtlCol="0" anchor="b"/>
          <a:lstStyle>
            <a:lvl1pPr algn="l">
              <a:defRPr sz="1100">
                <a:solidFill>
                  <a:srgbClr val="125DAB"/>
                </a:solidFill>
                <a:latin typeface="Arial"/>
                <a:cs typeface="Arial"/>
              </a:defRPr>
            </a:lvl1pPr>
          </a:lstStyle>
          <a:p>
            <a:fld id="{1E33B9A7-CC2E-E045-9AC8-3183CBC7E614}" type="datetime4">
              <a:rPr lang="en-US" smtClean="0"/>
              <a:pPr/>
              <a:t>May 15, 2014</a:t>
            </a:fld>
            <a:endParaRPr lang="en-US" dirty="0"/>
          </a:p>
        </p:txBody>
      </p:sp>
      <p:sp>
        <p:nvSpPr>
          <p:cNvPr id="11" name="Picture Placeholder 10"/>
          <p:cNvSpPr>
            <a:spLocks noGrp="1"/>
          </p:cNvSpPr>
          <p:nvPr>
            <p:ph type="pic" sz="quarter" idx="13"/>
          </p:nvPr>
        </p:nvSpPr>
        <p:spPr>
          <a:xfrm>
            <a:off x="5882335" y="0"/>
            <a:ext cx="3261665" cy="6858000"/>
          </a:xfrm>
          <a:prstGeom prst="rect">
            <a:avLst/>
          </a:prstGeom>
        </p:spPr>
        <p:txBody>
          <a:bodyPr vert="horz"/>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with Image">
    <p:spTree>
      <p:nvGrpSpPr>
        <p:cNvPr id="1" name=""/>
        <p:cNvGrpSpPr/>
        <p:nvPr/>
      </p:nvGrpSpPr>
      <p:grpSpPr>
        <a:xfrm>
          <a:off x="0" y="0"/>
          <a:ext cx="0" cy="0"/>
          <a:chOff x="0" y="0"/>
          <a:chExt cx="0" cy="0"/>
        </a:xfrm>
      </p:grpSpPr>
      <p:sp>
        <p:nvSpPr>
          <p:cNvPr id="28" name="Picture Placeholder 27"/>
          <p:cNvSpPr>
            <a:spLocks noGrp="1"/>
          </p:cNvSpPr>
          <p:nvPr>
            <p:ph type="pic" sz="quarter" idx="14"/>
          </p:nvPr>
        </p:nvSpPr>
        <p:spPr>
          <a:xfrm>
            <a:off x="0" y="0"/>
            <a:ext cx="9144000" cy="6858000"/>
          </a:xfrm>
          <a:prstGeom prst="rect">
            <a:avLst/>
          </a:prstGeom>
        </p:spPr>
        <p:txBody>
          <a:bodyPr vert="horz"/>
          <a:lstStyle/>
          <a:p>
            <a:endParaRPr lang="en-US"/>
          </a:p>
        </p:txBody>
      </p:sp>
      <p:sp>
        <p:nvSpPr>
          <p:cNvPr id="29" name="Title 1"/>
          <p:cNvSpPr>
            <a:spLocks noGrp="1"/>
          </p:cNvSpPr>
          <p:nvPr>
            <p:ph type="ctrTitle"/>
          </p:nvPr>
        </p:nvSpPr>
        <p:spPr>
          <a:xfrm>
            <a:off x="304800" y="5791200"/>
            <a:ext cx="6477000" cy="533400"/>
          </a:xfrm>
          <a:prstGeom prst="rect">
            <a:avLst/>
          </a:prstGeom>
        </p:spPr>
        <p:txBody>
          <a:bodyPr>
            <a:noAutofit/>
          </a:bodyPr>
          <a:lstStyle>
            <a:lvl1pPr algn="l">
              <a:defRPr sz="3000" b="1" i="0">
                <a:solidFill>
                  <a:srgbClr val="125DAB"/>
                </a:solidFill>
                <a:latin typeface="Arial"/>
                <a:cs typeface="Arial"/>
              </a:defRPr>
            </a:lvl1pPr>
          </a:lstStyle>
          <a:p>
            <a:r>
              <a:rPr lang="en-US" dirty="0"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Slide without Imag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685800" y="2362200"/>
            <a:ext cx="8153400" cy="533400"/>
          </a:xfrm>
          <a:prstGeom prst="rect">
            <a:avLst/>
          </a:prstGeom>
        </p:spPr>
        <p:txBody>
          <a:bodyPr>
            <a:noAutofit/>
          </a:bodyPr>
          <a:lstStyle>
            <a:lvl1pPr algn="l">
              <a:defRPr sz="3000" b="1" i="0">
                <a:solidFill>
                  <a:srgbClr val="125DAB"/>
                </a:solidFill>
                <a:latin typeface="Arial"/>
                <a:cs typeface="Arial"/>
              </a:defRPr>
            </a:lvl1pPr>
          </a:lstStyle>
          <a:p>
            <a:r>
              <a:rPr lang="en-US" dirty="0" smtClean="0"/>
              <a:t>Click to edit Master title style</a:t>
            </a:r>
            <a:endParaRPr lang="en-US" dirty="0"/>
          </a:p>
        </p:txBody>
      </p:sp>
      <p:sp>
        <p:nvSpPr>
          <p:cNvPr id="7" name="Slide Number Placeholder 5"/>
          <p:cNvSpPr>
            <a:spLocks noGrp="1"/>
          </p:cNvSpPr>
          <p:nvPr>
            <p:ph type="sldNum" sz="quarter" idx="12"/>
          </p:nvPr>
        </p:nvSpPr>
        <p:spPr>
          <a:xfrm>
            <a:off x="152400" y="6375400"/>
            <a:ext cx="457200" cy="365125"/>
          </a:xfrm>
          <a:prstGeom prst="rect">
            <a:avLst/>
          </a:prstGeom>
        </p:spPr>
        <p:txBody>
          <a:bodyPr anchor="b"/>
          <a:lstStyle>
            <a:lvl1pPr algn="l">
              <a:defRPr sz="1100">
                <a:solidFill>
                  <a:srgbClr val="125DAB"/>
                </a:solidFill>
                <a:latin typeface="Arial" pitchFamily="34" charset="0"/>
                <a:cs typeface="Arial" pitchFamily="34" charset="0"/>
              </a:defRPr>
            </a:lvl1pPr>
          </a:lstStyle>
          <a:p>
            <a:fld id="{5792E9F5-DAE1-4F6B-A171-BA94FE21EF1C}" type="slidenum">
              <a:rPr lang="en-US" smtClean="0"/>
              <a:pPr/>
              <a:t>‹#›</a:t>
            </a:fld>
            <a:endParaRPr lang="en-US" dirty="0"/>
          </a:p>
        </p:txBody>
      </p:sp>
      <p:sp>
        <p:nvSpPr>
          <p:cNvPr id="8" name="Footer Placeholder 4"/>
          <p:cNvSpPr>
            <a:spLocks noGrp="1"/>
          </p:cNvSpPr>
          <p:nvPr>
            <p:ph type="ftr" sz="quarter" idx="11"/>
          </p:nvPr>
        </p:nvSpPr>
        <p:spPr>
          <a:xfrm>
            <a:off x="2971800" y="6400800"/>
            <a:ext cx="2895600" cy="342900"/>
          </a:xfrm>
          <a:prstGeom prst="rect">
            <a:avLst/>
          </a:prstGeom>
        </p:spPr>
        <p:txBody>
          <a:bodyPr anchor="b"/>
          <a:lstStyle>
            <a:lvl1pPr algn="ctr">
              <a:defRPr sz="1100">
                <a:solidFill>
                  <a:srgbClr val="125DAB"/>
                </a:solidFill>
                <a:latin typeface="Arial" pitchFamily="34" charset="0"/>
                <a:cs typeface="Arial" pitchFamily="34" charset="0"/>
              </a:defRPr>
            </a:lvl1pPr>
          </a:lstStyle>
          <a:p>
            <a:r>
              <a:rPr lang="en-US" smtClean="0"/>
              <a:t>Company Confidential</a:t>
            </a:r>
            <a:endParaRPr lang="en-US" dirty="0"/>
          </a:p>
        </p:txBody>
      </p:sp>
      <p:sp>
        <p:nvSpPr>
          <p:cNvPr id="9" name="Date Placeholder 3"/>
          <p:cNvSpPr>
            <a:spLocks noGrp="1"/>
          </p:cNvSpPr>
          <p:nvPr>
            <p:ph type="dt" sz="half" idx="2"/>
          </p:nvPr>
        </p:nvSpPr>
        <p:spPr>
          <a:xfrm>
            <a:off x="762000" y="6375400"/>
            <a:ext cx="1524000" cy="365125"/>
          </a:xfrm>
          <a:prstGeom prst="rect">
            <a:avLst/>
          </a:prstGeom>
        </p:spPr>
        <p:txBody>
          <a:bodyPr vert="horz" lIns="91440" tIns="45720" rIns="91440" bIns="45720" rtlCol="0" anchor="b"/>
          <a:lstStyle>
            <a:lvl1pPr algn="l">
              <a:defRPr sz="1100">
                <a:solidFill>
                  <a:srgbClr val="125DAB"/>
                </a:solidFill>
                <a:latin typeface="Arial"/>
                <a:cs typeface="Arial"/>
              </a:defRPr>
            </a:lvl1pPr>
          </a:lstStyle>
          <a:p>
            <a:fld id="{76FCC5D5-918C-8E44-824F-13FFFE0B47EA}" type="datetime4">
              <a:rPr lang="en-US" smtClean="0"/>
              <a:pPr/>
              <a:t>May 15, 2014</a:t>
            </a:fld>
            <a:endParaRPr lang="en-US" dirty="0"/>
          </a:p>
        </p:txBody>
      </p:sp>
      <p:sp>
        <p:nvSpPr>
          <p:cNvPr id="11" name="Content Placeholder 2"/>
          <p:cNvSpPr>
            <a:spLocks noGrp="1"/>
          </p:cNvSpPr>
          <p:nvPr>
            <p:ph idx="1"/>
          </p:nvPr>
        </p:nvSpPr>
        <p:spPr>
          <a:xfrm>
            <a:off x="685800" y="3048000"/>
            <a:ext cx="8153400" cy="2286000"/>
          </a:xfrm>
          <a:prstGeom prst="rect">
            <a:avLst/>
          </a:prstGeom>
        </p:spPr>
        <p:txBody>
          <a:bodyPr/>
          <a:lstStyle>
            <a:lvl1pPr marL="233363" indent="-233363">
              <a:lnSpc>
                <a:spcPct val="100000"/>
              </a:lnSpc>
              <a:spcAft>
                <a:spcPts val="300"/>
              </a:spcAft>
              <a:buFont typeface="Arial" pitchFamily="34" charset="0"/>
              <a:buChar char="•"/>
              <a:defRPr sz="2200">
                <a:solidFill>
                  <a:srgbClr val="125DAB"/>
                </a:solidFill>
                <a:latin typeface="Arial" pitchFamily="34" charset="0"/>
                <a:cs typeface="Arial" pitchFamily="34" charset="0"/>
              </a:defRPr>
            </a:lvl1pPr>
            <a:lvl2pPr marL="690563" indent="-233363">
              <a:lnSpc>
                <a:spcPct val="100000"/>
              </a:lnSpc>
              <a:spcAft>
                <a:spcPts val="400"/>
              </a:spcAft>
              <a:buFont typeface="Arial" pitchFamily="34" charset="0"/>
              <a:buChar char="•"/>
              <a:defRPr sz="1800" baseline="0">
                <a:solidFill>
                  <a:srgbClr val="125DAB"/>
                </a:solidFill>
                <a:latin typeface="Arial" pitchFamily="34" charset="0"/>
                <a:cs typeface="Arial" pitchFamily="34" charset="0"/>
              </a:defRPr>
            </a:lvl2pPr>
            <a:lvl3pPr>
              <a:lnSpc>
                <a:spcPct val="100000"/>
              </a:lnSpc>
              <a:spcAft>
                <a:spcPts val="300"/>
              </a:spcAft>
              <a:buFont typeface="Arial" pitchFamily="34" charset="0"/>
              <a:buChar char="–"/>
              <a:defRPr sz="1600">
                <a:solidFill>
                  <a:srgbClr val="125DAB"/>
                </a:solidFill>
                <a:latin typeface="Arial" pitchFamily="34" charset="0"/>
                <a:cs typeface="Arial" pitchFamily="34" charset="0"/>
              </a:defRPr>
            </a:lvl3pPr>
          </a:lstStyle>
          <a:p>
            <a:pPr lvl="0"/>
            <a:r>
              <a:rPr lang="en-US" dirty="0" smtClean="0"/>
              <a:t>Click to edit Master text styles</a:t>
            </a:r>
          </a:p>
          <a:p>
            <a:pPr lvl="1"/>
            <a:r>
              <a:rPr lang="en-US" dirty="0" smtClean="0"/>
              <a:t>Level 2</a:t>
            </a:r>
          </a:p>
          <a:p>
            <a:pPr lvl="2"/>
            <a:r>
              <a:rPr lang="en-US" dirty="0" smtClean="0"/>
              <a:t>Level 3 </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C Closing Slide">
    <p:bg>
      <p:bgPr>
        <a:blipFill rotWithShape="1">
          <a:blip r:embed="rId2" cstate="prin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NY Closing Slide">
    <p:bg>
      <p:bgPr>
        <a:blipFill rotWithShape="1">
          <a:blip r:embed="rId2" cstate="prin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Footer Placeholder 4"/>
          <p:cNvSpPr txBox="1">
            <a:spLocks/>
          </p:cNvSpPr>
          <p:nvPr userDrawn="1"/>
        </p:nvSpPr>
        <p:spPr>
          <a:xfrm>
            <a:off x="384048" y="6501384"/>
            <a:ext cx="2895600" cy="356616"/>
          </a:xfrm>
          <a:prstGeom prst="rect">
            <a:avLst/>
          </a:prstGeom>
        </p:spPr>
        <p:txBody>
          <a:bodyPr anchor="t"/>
          <a:lstStyle>
            <a:lvl1pPr algn="l">
              <a:defRPr sz="1100">
                <a:solidFill>
                  <a:schemeClr val="bg1"/>
                </a:solidFill>
                <a:latin typeface="Arial" pitchFamily="34" charset="0"/>
                <a:cs typeface="Arial"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t>© 2010 Standard Insurance Company</a:t>
            </a:r>
            <a:endParaRPr kumimoji="0" lang="en-US" sz="11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6" r:id="rId3"/>
    <p:sldLayoutId id="2147483665" r:id="rId4"/>
    <p:sldLayoutId id="2147483662" r:id="rId5"/>
    <p:sldLayoutId id="2147483664" r:id="rId6"/>
    <p:sldLayoutId id="2147483663" r:id="rId7"/>
    <p:sldLayoutId id="2147483667" r:id="rId8"/>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Women-on-Computer.jpg" descr="/Users/blloyd/Desktop/PPT Templates/Images/Women-on-Computer.jpg"/>
          <p:cNvPicPr>
            <a:picLocks noGrp="1" noChangeAspect="1"/>
          </p:cNvPicPr>
          <p:nvPr>
            <p:ph type="pic" sz="quarter" idx="14"/>
          </p:nvPr>
        </p:nvPicPr>
        <p:blipFill>
          <a:blip r:embed="rId3" cstate="print"/>
          <a:stretch>
            <a:fillRect/>
          </a:stretch>
        </p:blipFill>
        <p:spPr>
          <a:xfrm>
            <a:off x="0" y="0"/>
            <a:ext cx="9144000" cy="6858000"/>
          </a:xfrm>
          <a:noFill/>
        </p:spPr>
      </p:pic>
      <p:sp>
        <p:nvSpPr>
          <p:cNvPr id="13" name="Title 12"/>
          <p:cNvSpPr>
            <a:spLocks noGrp="1"/>
          </p:cNvSpPr>
          <p:nvPr>
            <p:ph type="ctrTitle"/>
          </p:nvPr>
        </p:nvSpPr>
        <p:spPr>
          <a:xfrm>
            <a:off x="304800" y="5715000"/>
            <a:ext cx="6477000" cy="533400"/>
          </a:xfrm>
        </p:spPr>
        <p:txBody>
          <a:bodyPr/>
          <a:lstStyle/>
          <a:p>
            <a:r>
              <a:rPr lang="en-US" sz="2400" dirty="0" smtClean="0">
                <a:latin typeface="Arial Narrow" pitchFamily="34" charset="0"/>
              </a:rPr>
              <a:t>Focused Growth Annuity and Secured Rate Annuity</a:t>
            </a:r>
            <a:endParaRPr lang="en-US" sz="2400" dirty="0">
              <a:latin typeface="Arial Narrow" pitchFamily="34" charset="0"/>
            </a:endParaRPr>
          </a:p>
        </p:txBody>
      </p:sp>
      <p:sp>
        <p:nvSpPr>
          <p:cNvPr id="58" name="Text Placeholder 57"/>
          <p:cNvSpPr>
            <a:spLocks noGrp="1"/>
          </p:cNvSpPr>
          <p:nvPr>
            <p:ph type="body" sz="quarter" idx="15"/>
          </p:nvPr>
        </p:nvSpPr>
        <p:spPr/>
        <p:txBody>
          <a:bodyPr/>
          <a:lstStyle/>
          <a:p>
            <a:r>
              <a:rPr lang="en-US" dirty="0" smtClean="0"/>
              <a:t>Product Training Module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838200"/>
            <a:ext cx="8229600" cy="4648200"/>
          </a:xfrm>
        </p:spPr>
        <p:txBody>
          <a:bodyPr/>
          <a:lstStyle/>
          <a:p>
            <a:pPr lvl="1">
              <a:buNone/>
            </a:pPr>
            <a:endParaRPr lang="en-US" sz="1400" dirty="0" smtClean="0"/>
          </a:p>
          <a:p>
            <a:pPr lvl="1">
              <a:buNone/>
            </a:pPr>
            <a:r>
              <a:rPr lang="en-US" sz="1600" b="1" dirty="0" smtClean="0"/>
              <a:t>Focused Growth Annuity 7	 Focused Growth Annuity 10</a:t>
            </a:r>
          </a:p>
        </p:txBody>
      </p:sp>
      <p:sp>
        <p:nvSpPr>
          <p:cNvPr id="5" name="Title 4"/>
          <p:cNvSpPr>
            <a:spLocks noGrp="1"/>
          </p:cNvSpPr>
          <p:nvPr>
            <p:ph type="ctrTitle"/>
          </p:nvPr>
        </p:nvSpPr>
        <p:spPr/>
        <p:txBody>
          <a:bodyPr/>
          <a:lstStyle/>
          <a:p>
            <a:r>
              <a:rPr lang="en-US" sz="2800" dirty="0" smtClean="0"/>
              <a:t>FGA Market Value Adjustment Examples</a:t>
            </a:r>
            <a:r>
              <a:rPr lang="en-US" dirty="0" smtClean="0"/>
              <a:t/>
            </a:r>
            <a:br>
              <a:rPr lang="en-US" dirty="0" smtClean="0"/>
            </a:br>
            <a:endParaRPr lang="en-US" dirty="0"/>
          </a:p>
        </p:txBody>
      </p:sp>
      <p:sp>
        <p:nvSpPr>
          <p:cNvPr id="18" name="Slide Number Placeholder 17"/>
          <p:cNvSpPr>
            <a:spLocks noGrp="1"/>
          </p:cNvSpPr>
          <p:nvPr>
            <p:ph type="sldNum" sz="quarter" idx="12"/>
          </p:nvPr>
        </p:nvSpPr>
        <p:spPr/>
        <p:txBody>
          <a:bodyPr/>
          <a:lstStyle/>
          <a:p>
            <a:fld id="{5792E9F5-DAE1-4F6B-A171-BA94FE21EF1C}" type="slidenum">
              <a:rPr lang="en-US" smtClean="0"/>
              <a:pPr/>
              <a:t>10</a:t>
            </a:fld>
            <a:endParaRPr lang="en-US" dirty="0"/>
          </a:p>
        </p:txBody>
      </p:sp>
      <p:graphicFrame>
        <p:nvGraphicFramePr>
          <p:cNvPr id="6" name="Table 5"/>
          <p:cNvGraphicFramePr>
            <a:graphicFrameLocks noGrp="1"/>
          </p:cNvGraphicFramePr>
          <p:nvPr/>
        </p:nvGraphicFramePr>
        <p:xfrm>
          <a:off x="1219200" y="1600200"/>
          <a:ext cx="6324598" cy="3834933"/>
        </p:xfrm>
        <a:graphic>
          <a:graphicData uri="http://schemas.openxmlformats.org/drawingml/2006/table">
            <a:tbl>
              <a:tblPr firstRow="1" bandRow="1">
                <a:tableStyleId>{5C22544A-7EE6-4342-B048-85BDC9FD1C3A}</a:tableStyleId>
              </a:tblPr>
              <a:tblGrid>
                <a:gridCol w="602848"/>
                <a:gridCol w="899578"/>
                <a:gridCol w="802686"/>
                <a:gridCol w="849618"/>
                <a:gridCol w="617986"/>
                <a:gridCol w="899578"/>
                <a:gridCol w="802686"/>
                <a:gridCol w="849618"/>
              </a:tblGrid>
              <a:tr h="384662">
                <a:tc>
                  <a:txBody>
                    <a:bodyPr/>
                    <a:lstStyle/>
                    <a:p>
                      <a:r>
                        <a:rPr lang="en-US" sz="1000" dirty="0" smtClean="0"/>
                        <a:t>End of year</a:t>
                      </a:r>
                      <a:endParaRPr lang="en-US" sz="1000" dirty="0"/>
                    </a:p>
                  </a:txBody>
                  <a:tcPr/>
                </a:tc>
                <a:tc>
                  <a:txBody>
                    <a:bodyPr/>
                    <a:lstStyle/>
                    <a:p>
                      <a:r>
                        <a:rPr lang="en-US" sz="1000" dirty="0" smtClean="0"/>
                        <a:t>Unchanged </a:t>
                      </a:r>
                    </a:p>
                    <a:p>
                      <a:r>
                        <a:rPr lang="en-US" sz="1000" dirty="0" smtClean="0"/>
                        <a:t>at 3.00%</a:t>
                      </a:r>
                      <a:endParaRPr lang="en-US" sz="1000" dirty="0"/>
                    </a:p>
                  </a:txBody>
                  <a:tcPr/>
                </a:tc>
                <a:tc>
                  <a:txBody>
                    <a:bodyPr/>
                    <a:lstStyle/>
                    <a:p>
                      <a:r>
                        <a:rPr lang="en-US" sz="1000" dirty="0" smtClean="0"/>
                        <a:t>Increase</a:t>
                      </a:r>
                      <a:r>
                        <a:rPr lang="en-US" sz="1000" baseline="0" dirty="0" smtClean="0"/>
                        <a:t>d </a:t>
                      </a:r>
                    </a:p>
                    <a:p>
                      <a:r>
                        <a:rPr lang="en-US" sz="1000" baseline="0" dirty="0" smtClean="0"/>
                        <a:t>at 5.00%</a:t>
                      </a:r>
                      <a:endParaRPr lang="en-US" sz="1000" dirty="0"/>
                    </a:p>
                  </a:txBody>
                  <a:tcPr/>
                </a:tc>
                <a:tc>
                  <a:txBody>
                    <a:bodyPr/>
                    <a:lstStyle/>
                    <a:p>
                      <a:r>
                        <a:rPr lang="en-US" sz="1000" dirty="0" smtClean="0"/>
                        <a:t>Decreased</a:t>
                      </a:r>
                      <a:r>
                        <a:rPr lang="en-US" sz="1000" baseline="0" dirty="0" smtClean="0"/>
                        <a:t> </a:t>
                      </a:r>
                    </a:p>
                    <a:p>
                      <a:r>
                        <a:rPr lang="en-US" sz="1000" baseline="0" dirty="0" smtClean="0"/>
                        <a:t>at 1.00%</a:t>
                      </a:r>
                      <a:endParaRPr lang="en-US" sz="1000" dirty="0"/>
                    </a:p>
                  </a:txBody>
                  <a:tcPr/>
                </a:tc>
                <a:tc>
                  <a:txBody>
                    <a:bodyPr/>
                    <a:lstStyle/>
                    <a:p>
                      <a:r>
                        <a:rPr lang="en-US" sz="1000" dirty="0" smtClean="0"/>
                        <a:t>End of </a:t>
                      </a:r>
                    </a:p>
                    <a:p>
                      <a:r>
                        <a:rPr lang="en-US" sz="1000" dirty="0" smtClean="0"/>
                        <a:t>year</a:t>
                      </a:r>
                      <a:endParaRPr lang="en-US" sz="1000" dirty="0"/>
                    </a:p>
                  </a:txBody>
                  <a:tcPr/>
                </a:tc>
                <a:tc>
                  <a:txBody>
                    <a:bodyPr/>
                    <a:lstStyle/>
                    <a:p>
                      <a:r>
                        <a:rPr lang="en-US" sz="1000" dirty="0" smtClean="0"/>
                        <a:t>Unchanged </a:t>
                      </a:r>
                    </a:p>
                    <a:p>
                      <a:r>
                        <a:rPr lang="en-US" sz="1000" dirty="0" smtClean="0"/>
                        <a:t>at 3.00%</a:t>
                      </a:r>
                      <a:endParaRPr lang="en-US" sz="1000" dirty="0"/>
                    </a:p>
                  </a:txBody>
                  <a:tcPr/>
                </a:tc>
                <a:tc>
                  <a:txBody>
                    <a:bodyPr/>
                    <a:lstStyle/>
                    <a:p>
                      <a:r>
                        <a:rPr lang="en-US" sz="1000" dirty="0" smtClean="0"/>
                        <a:t>Increase</a:t>
                      </a:r>
                      <a:r>
                        <a:rPr lang="en-US" sz="1000" baseline="0" dirty="0" smtClean="0"/>
                        <a:t>d </a:t>
                      </a:r>
                    </a:p>
                    <a:p>
                      <a:r>
                        <a:rPr lang="en-US" sz="1000" baseline="0" dirty="0" smtClean="0"/>
                        <a:t>at 5.00%</a:t>
                      </a:r>
                      <a:endParaRPr lang="en-US" sz="1000" dirty="0"/>
                    </a:p>
                  </a:txBody>
                  <a:tcPr/>
                </a:tc>
                <a:tc>
                  <a:txBody>
                    <a:bodyPr/>
                    <a:lstStyle/>
                    <a:p>
                      <a:r>
                        <a:rPr lang="en-US" sz="1000" dirty="0" smtClean="0"/>
                        <a:t>Decreased</a:t>
                      </a:r>
                      <a:r>
                        <a:rPr lang="en-US" sz="1000" baseline="0" dirty="0" smtClean="0"/>
                        <a:t> </a:t>
                      </a:r>
                    </a:p>
                    <a:p>
                      <a:r>
                        <a:rPr lang="en-US" sz="1000" baseline="0" dirty="0" smtClean="0"/>
                        <a:t>at 1.00%</a:t>
                      </a:r>
                      <a:endParaRPr lang="en-US" sz="1000" dirty="0"/>
                    </a:p>
                  </a:txBody>
                  <a:tcPr/>
                </a:tc>
              </a:tr>
              <a:tr h="331277">
                <a:tc>
                  <a:txBody>
                    <a:bodyPr/>
                    <a:lstStyle/>
                    <a:p>
                      <a:pPr algn="ctr"/>
                      <a:r>
                        <a:rPr lang="en-US" sz="1200" dirty="0" smtClean="0"/>
                        <a:t>1</a:t>
                      </a:r>
                      <a:endParaRPr lang="en-US" sz="1200" dirty="0"/>
                    </a:p>
                  </a:txBody>
                  <a:tcPr/>
                </a:tc>
                <a:tc>
                  <a:txBody>
                    <a:bodyPr/>
                    <a:lstStyle/>
                    <a:p>
                      <a:pPr algn="ctr"/>
                      <a:r>
                        <a:rPr lang="en-US" sz="1200" dirty="0" smtClean="0"/>
                        <a:t>8.00%</a:t>
                      </a:r>
                    </a:p>
                  </a:txBody>
                  <a:tcPr/>
                </a:tc>
                <a:tc>
                  <a:txBody>
                    <a:bodyPr/>
                    <a:lstStyle/>
                    <a:p>
                      <a:pPr algn="ctr"/>
                      <a:r>
                        <a:rPr lang="en-US" sz="1200" dirty="0" smtClean="0"/>
                        <a:t>14.07%</a:t>
                      </a:r>
                      <a:endParaRPr lang="en-US" sz="1200" dirty="0"/>
                    </a:p>
                  </a:txBody>
                  <a:tcPr/>
                </a:tc>
                <a:tc>
                  <a:txBody>
                    <a:bodyPr/>
                    <a:lstStyle/>
                    <a:p>
                      <a:pPr algn="ctr"/>
                      <a:r>
                        <a:rPr lang="en-US" sz="1200" dirty="0" smtClean="0"/>
                        <a:t>1.93%</a:t>
                      </a:r>
                      <a:endParaRPr lang="en-US" sz="1200" dirty="0"/>
                    </a:p>
                  </a:txBody>
                  <a:tcPr/>
                </a:tc>
                <a:tc>
                  <a:txBody>
                    <a:bodyPr/>
                    <a:lstStyle/>
                    <a:p>
                      <a:pPr algn="ctr"/>
                      <a:r>
                        <a:rPr lang="en-US" sz="1200" dirty="0" smtClean="0"/>
                        <a:t>1</a:t>
                      </a:r>
                      <a:endParaRPr lang="en-US" sz="1200" dirty="0"/>
                    </a:p>
                  </a:txBody>
                  <a:tcPr/>
                </a:tc>
                <a:tc>
                  <a:txBody>
                    <a:bodyPr/>
                    <a:lstStyle/>
                    <a:p>
                      <a:pPr algn="ctr"/>
                      <a:r>
                        <a:rPr lang="en-US" sz="1200" dirty="0" smtClean="0"/>
                        <a:t>8.00%</a:t>
                      </a:r>
                      <a:endParaRPr lang="en-US" sz="1200" dirty="0"/>
                    </a:p>
                  </a:txBody>
                  <a:tcPr/>
                </a:tc>
                <a:tc>
                  <a:txBody>
                    <a:bodyPr/>
                    <a:lstStyle/>
                    <a:p>
                      <a:pPr algn="ctr"/>
                      <a:r>
                        <a:rPr lang="en-US" sz="1200" dirty="0" smtClean="0"/>
                        <a:t>14.11%</a:t>
                      </a:r>
                      <a:endParaRPr lang="en-US" sz="1200" dirty="0"/>
                    </a:p>
                  </a:txBody>
                  <a:tcPr/>
                </a:tc>
                <a:tc>
                  <a:txBody>
                    <a:bodyPr/>
                    <a:lstStyle/>
                    <a:p>
                      <a:pPr algn="ctr"/>
                      <a:r>
                        <a:rPr lang="en-US" sz="1200" dirty="0" smtClean="0"/>
                        <a:t>1.89%</a:t>
                      </a:r>
                      <a:endParaRPr lang="en-US" sz="1200" dirty="0"/>
                    </a:p>
                  </a:txBody>
                  <a:tcPr/>
                </a:tc>
              </a:tr>
              <a:tr h="331277">
                <a:tc>
                  <a:txBody>
                    <a:bodyPr/>
                    <a:lstStyle/>
                    <a:p>
                      <a:pPr algn="ctr"/>
                      <a:r>
                        <a:rPr lang="en-US" sz="1200" dirty="0" smtClean="0"/>
                        <a:t>2</a:t>
                      </a:r>
                      <a:endParaRPr lang="en-US" sz="1200" dirty="0"/>
                    </a:p>
                  </a:txBody>
                  <a:tcPr/>
                </a:tc>
                <a:tc>
                  <a:txBody>
                    <a:bodyPr/>
                    <a:lstStyle/>
                    <a:p>
                      <a:pPr algn="ctr"/>
                      <a:r>
                        <a:rPr lang="en-US" sz="1200" dirty="0" smtClean="0"/>
                        <a:t>7.00%</a:t>
                      </a:r>
                      <a:endParaRPr lang="en-US" sz="1200" dirty="0"/>
                    </a:p>
                  </a:txBody>
                  <a:tcPr/>
                </a:tc>
                <a:tc>
                  <a:txBody>
                    <a:bodyPr/>
                    <a:lstStyle/>
                    <a:p>
                      <a:pPr algn="ctr"/>
                      <a:r>
                        <a:rPr lang="en-US" sz="1200" dirty="0" smtClean="0"/>
                        <a:t>15.53%</a:t>
                      </a:r>
                      <a:endParaRPr lang="en-US" sz="1200" dirty="0"/>
                    </a:p>
                  </a:txBody>
                  <a:tcPr/>
                </a:tc>
                <a:tc>
                  <a:txBody>
                    <a:bodyPr/>
                    <a:lstStyle/>
                    <a:p>
                      <a:pPr algn="ctr"/>
                      <a:r>
                        <a:rPr lang="en-US" sz="1200" dirty="0" smtClean="0"/>
                        <a:t>-1.61%</a:t>
                      </a:r>
                      <a:endParaRPr lang="en-US" sz="1200" dirty="0"/>
                    </a:p>
                  </a:txBody>
                  <a:tcPr/>
                </a:tc>
                <a:tc>
                  <a:txBody>
                    <a:bodyPr/>
                    <a:lstStyle/>
                    <a:p>
                      <a:pPr algn="ctr"/>
                      <a:r>
                        <a:rPr lang="en-US" sz="1200" dirty="0" smtClean="0"/>
                        <a:t>2</a:t>
                      </a:r>
                      <a:endParaRPr lang="en-US" sz="1200" dirty="0"/>
                    </a:p>
                  </a:txBody>
                  <a:tcPr/>
                </a:tc>
                <a:tc>
                  <a:txBody>
                    <a:bodyPr/>
                    <a:lstStyle/>
                    <a:p>
                      <a:pPr algn="ctr"/>
                      <a:r>
                        <a:rPr lang="en-US" sz="1200" dirty="0" smtClean="0"/>
                        <a:t>7.00%</a:t>
                      </a:r>
                      <a:endParaRPr lang="en-US" sz="1200" dirty="0"/>
                    </a:p>
                  </a:txBody>
                  <a:tcPr/>
                </a:tc>
                <a:tc>
                  <a:txBody>
                    <a:bodyPr/>
                    <a:lstStyle/>
                    <a:p>
                      <a:pPr algn="ctr"/>
                      <a:r>
                        <a:rPr lang="en-US" sz="1200" dirty="0" smtClean="0"/>
                        <a:t>15.69%</a:t>
                      </a:r>
                      <a:endParaRPr lang="en-US" sz="1200" dirty="0"/>
                    </a:p>
                  </a:txBody>
                  <a:tcPr/>
                </a:tc>
                <a:tc>
                  <a:txBody>
                    <a:bodyPr/>
                    <a:lstStyle/>
                    <a:p>
                      <a:pPr algn="ctr"/>
                      <a:r>
                        <a:rPr lang="en-US" sz="1200" dirty="0" smtClean="0"/>
                        <a:t>-1.69%</a:t>
                      </a:r>
                      <a:endParaRPr lang="en-US" sz="1200" dirty="0"/>
                    </a:p>
                  </a:txBody>
                  <a:tcPr/>
                </a:tc>
              </a:tr>
              <a:tr h="331277">
                <a:tc>
                  <a:txBody>
                    <a:bodyPr/>
                    <a:lstStyle/>
                    <a:p>
                      <a:pPr algn="ctr"/>
                      <a:r>
                        <a:rPr lang="en-US" sz="1200" dirty="0" smtClean="0"/>
                        <a:t>3</a:t>
                      </a:r>
                      <a:endParaRPr lang="en-US" sz="1200" dirty="0"/>
                    </a:p>
                  </a:txBody>
                  <a:tcPr/>
                </a:tc>
                <a:tc>
                  <a:txBody>
                    <a:bodyPr/>
                    <a:lstStyle/>
                    <a:p>
                      <a:pPr algn="ctr"/>
                      <a:r>
                        <a:rPr lang="en-US" sz="1200" dirty="0" smtClean="0"/>
                        <a:t>6.00%</a:t>
                      </a:r>
                      <a:endParaRPr lang="en-US" sz="1200" dirty="0"/>
                    </a:p>
                  </a:txBody>
                  <a:tcPr/>
                </a:tc>
                <a:tc>
                  <a:txBody>
                    <a:bodyPr/>
                    <a:lstStyle/>
                    <a:p>
                      <a:pPr algn="ctr"/>
                      <a:r>
                        <a:rPr lang="en-US" sz="1200" dirty="0" smtClean="0"/>
                        <a:t>12.96%</a:t>
                      </a:r>
                      <a:endParaRPr lang="en-US" sz="1200" dirty="0"/>
                    </a:p>
                  </a:txBody>
                  <a:tcPr/>
                </a:tc>
                <a:tc>
                  <a:txBody>
                    <a:bodyPr/>
                    <a:lstStyle/>
                    <a:p>
                      <a:pPr algn="ctr"/>
                      <a:r>
                        <a:rPr lang="en-US" sz="1200" dirty="0" smtClean="0"/>
                        <a:t>-1.67%</a:t>
                      </a:r>
                      <a:endParaRPr lang="en-US" sz="1200" dirty="0"/>
                    </a:p>
                  </a:txBody>
                  <a:tcPr/>
                </a:tc>
                <a:tc>
                  <a:txBody>
                    <a:bodyPr/>
                    <a:lstStyle/>
                    <a:p>
                      <a:pPr algn="ctr"/>
                      <a:r>
                        <a:rPr lang="en-US" sz="1200" dirty="0" smtClean="0"/>
                        <a:t>3</a:t>
                      </a:r>
                      <a:endParaRPr lang="en-US" sz="1200" dirty="0"/>
                    </a:p>
                  </a:txBody>
                  <a:tcPr/>
                </a:tc>
                <a:tc>
                  <a:txBody>
                    <a:bodyPr/>
                    <a:lstStyle/>
                    <a:p>
                      <a:pPr algn="ctr"/>
                      <a:r>
                        <a:rPr lang="en-US" sz="1200" dirty="0" smtClean="0"/>
                        <a:t>6.00%</a:t>
                      </a:r>
                      <a:endParaRPr lang="en-US" sz="1200" dirty="0"/>
                    </a:p>
                  </a:txBody>
                  <a:tcPr/>
                </a:tc>
                <a:tc>
                  <a:txBody>
                    <a:bodyPr/>
                    <a:lstStyle/>
                    <a:p>
                      <a:pPr algn="ctr"/>
                      <a:r>
                        <a:rPr lang="en-US" sz="1200" dirty="0" smtClean="0"/>
                        <a:t>17.24%</a:t>
                      </a:r>
                      <a:endParaRPr lang="en-US" sz="1200" dirty="0"/>
                    </a:p>
                  </a:txBody>
                  <a:tcPr/>
                </a:tc>
                <a:tc>
                  <a:txBody>
                    <a:bodyPr/>
                    <a:lstStyle/>
                    <a:p>
                      <a:pPr algn="ctr"/>
                      <a:r>
                        <a:rPr lang="en-US" sz="1200" dirty="0" smtClean="0"/>
                        <a:t>-5.24%</a:t>
                      </a:r>
                      <a:endParaRPr lang="en-US" sz="1200" dirty="0"/>
                    </a:p>
                  </a:txBody>
                  <a:tcPr/>
                </a:tc>
              </a:tr>
              <a:tr h="331277">
                <a:tc>
                  <a:txBody>
                    <a:bodyPr/>
                    <a:lstStyle/>
                    <a:p>
                      <a:pPr algn="ctr"/>
                      <a:r>
                        <a:rPr lang="en-US" sz="1200" dirty="0" smtClean="0"/>
                        <a:t>4</a:t>
                      </a:r>
                      <a:endParaRPr lang="en-US" sz="1200" dirty="0"/>
                    </a:p>
                  </a:txBody>
                  <a:tcPr/>
                </a:tc>
                <a:tc>
                  <a:txBody>
                    <a:bodyPr/>
                    <a:lstStyle/>
                    <a:p>
                      <a:pPr algn="ctr"/>
                      <a:r>
                        <a:rPr lang="en-US" sz="1200" dirty="0" smtClean="0"/>
                        <a:t>5.00%</a:t>
                      </a:r>
                      <a:endParaRPr lang="en-US" sz="1200" dirty="0"/>
                    </a:p>
                  </a:txBody>
                  <a:tcPr/>
                </a:tc>
                <a:tc>
                  <a:txBody>
                    <a:bodyPr/>
                    <a:lstStyle/>
                    <a:p>
                      <a:pPr algn="ctr"/>
                      <a:r>
                        <a:rPr lang="en-US" sz="1200" dirty="0" smtClean="0"/>
                        <a:t>10.33%</a:t>
                      </a:r>
                      <a:endParaRPr lang="en-US" sz="1200" dirty="0"/>
                    </a:p>
                  </a:txBody>
                  <a:tcPr/>
                </a:tc>
                <a:tc>
                  <a:txBody>
                    <a:bodyPr/>
                    <a:lstStyle/>
                    <a:p>
                      <a:pPr algn="ctr"/>
                      <a:r>
                        <a:rPr lang="en-US" sz="1200" dirty="0" smtClean="0"/>
                        <a:t>-0.76%</a:t>
                      </a:r>
                      <a:endParaRPr lang="en-US" sz="1200" dirty="0"/>
                    </a:p>
                  </a:txBody>
                  <a:tcPr/>
                </a:tc>
                <a:tc>
                  <a:txBody>
                    <a:bodyPr/>
                    <a:lstStyle/>
                    <a:p>
                      <a:pPr algn="ctr"/>
                      <a:r>
                        <a:rPr lang="en-US" sz="1200" dirty="0" smtClean="0"/>
                        <a:t>4</a:t>
                      </a:r>
                      <a:endParaRPr lang="en-US" sz="1200" dirty="0"/>
                    </a:p>
                  </a:txBody>
                  <a:tcPr/>
                </a:tc>
                <a:tc>
                  <a:txBody>
                    <a:bodyPr/>
                    <a:lstStyle/>
                    <a:p>
                      <a:pPr algn="ctr"/>
                      <a:r>
                        <a:rPr lang="en-US" sz="1200" dirty="0" smtClean="0"/>
                        <a:t>5.00%</a:t>
                      </a:r>
                      <a:endParaRPr lang="en-US" sz="1200" dirty="0"/>
                    </a:p>
                  </a:txBody>
                  <a:tcPr/>
                </a:tc>
                <a:tc>
                  <a:txBody>
                    <a:bodyPr/>
                    <a:lstStyle/>
                    <a:p>
                      <a:pPr algn="ctr"/>
                      <a:r>
                        <a:rPr lang="en-US" sz="1200" dirty="0" smtClean="0"/>
                        <a:t>15.35%</a:t>
                      </a:r>
                      <a:endParaRPr lang="en-US" sz="1200" dirty="0"/>
                    </a:p>
                  </a:txBody>
                  <a:tcPr/>
                </a:tc>
                <a:tc>
                  <a:txBody>
                    <a:bodyPr/>
                    <a:lstStyle/>
                    <a:p>
                      <a:pPr algn="ctr"/>
                      <a:r>
                        <a:rPr lang="en-US" sz="1200" dirty="0" smtClean="0"/>
                        <a:t>-6.86%</a:t>
                      </a:r>
                      <a:endParaRPr lang="en-US" sz="1200" dirty="0"/>
                    </a:p>
                  </a:txBody>
                  <a:tcPr/>
                </a:tc>
              </a:tr>
              <a:tr h="331277">
                <a:tc>
                  <a:txBody>
                    <a:bodyPr/>
                    <a:lstStyle/>
                    <a:p>
                      <a:pPr algn="ctr"/>
                      <a:r>
                        <a:rPr lang="en-US" sz="1200" dirty="0" smtClean="0"/>
                        <a:t>5</a:t>
                      </a:r>
                      <a:endParaRPr lang="en-US" sz="1200" dirty="0"/>
                    </a:p>
                  </a:txBody>
                  <a:tcPr/>
                </a:tc>
                <a:tc>
                  <a:txBody>
                    <a:bodyPr/>
                    <a:lstStyle/>
                    <a:p>
                      <a:pPr algn="ctr"/>
                      <a:r>
                        <a:rPr lang="en-US" sz="1200" dirty="0" smtClean="0"/>
                        <a:t>4.00%</a:t>
                      </a:r>
                      <a:endParaRPr lang="en-US" sz="1200" dirty="0"/>
                    </a:p>
                  </a:txBody>
                  <a:tcPr/>
                </a:tc>
                <a:tc>
                  <a:txBody>
                    <a:bodyPr/>
                    <a:lstStyle/>
                    <a:p>
                      <a:pPr algn="ctr"/>
                      <a:r>
                        <a:rPr lang="en-US" sz="1200" dirty="0" smtClean="0"/>
                        <a:t>7.62%</a:t>
                      </a:r>
                      <a:endParaRPr lang="en-US" sz="1200" dirty="0"/>
                    </a:p>
                  </a:txBody>
                  <a:tcPr/>
                </a:tc>
                <a:tc>
                  <a:txBody>
                    <a:bodyPr/>
                    <a:lstStyle/>
                    <a:p>
                      <a:pPr algn="ctr"/>
                      <a:r>
                        <a:rPr lang="en-US" sz="1200" dirty="0" smtClean="0"/>
                        <a:t>0.16%</a:t>
                      </a:r>
                      <a:endParaRPr lang="en-US" sz="1200" dirty="0"/>
                    </a:p>
                  </a:txBody>
                  <a:tcPr/>
                </a:tc>
                <a:tc>
                  <a:txBody>
                    <a:bodyPr/>
                    <a:lstStyle/>
                    <a:p>
                      <a:pPr algn="ctr"/>
                      <a:r>
                        <a:rPr lang="en-US" sz="1200" dirty="0" smtClean="0"/>
                        <a:t>5</a:t>
                      </a:r>
                      <a:endParaRPr lang="en-US" sz="1200" dirty="0"/>
                    </a:p>
                  </a:txBody>
                  <a:tcPr/>
                </a:tc>
                <a:tc>
                  <a:txBody>
                    <a:bodyPr/>
                    <a:lstStyle/>
                    <a:p>
                      <a:pPr algn="ctr"/>
                      <a:r>
                        <a:rPr lang="en-US" sz="1200" dirty="0" smtClean="0"/>
                        <a:t>4.00%</a:t>
                      </a:r>
                      <a:endParaRPr lang="en-US" sz="1200" dirty="0"/>
                    </a:p>
                  </a:txBody>
                  <a:tcPr/>
                </a:tc>
                <a:tc>
                  <a:txBody>
                    <a:bodyPr/>
                    <a:lstStyle/>
                    <a:p>
                      <a:pPr algn="ctr"/>
                      <a:r>
                        <a:rPr lang="en-US" sz="1200" dirty="0" smtClean="0"/>
                        <a:t>12.80%</a:t>
                      </a:r>
                      <a:endParaRPr lang="en-US" sz="1200" dirty="0"/>
                    </a:p>
                  </a:txBody>
                  <a:tcPr/>
                </a:tc>
                <a:tc>
                  <a:txBody>
                    <a:bodyPr/>
                    <a:lstStyle/>
                    <a:p>
                      <a:pPr algn="ctr"/>
                      <a:r>
                        <a:rPr lang="en-US" sz="1200" dirty="0" smtClean="0"/>
                        <a:t>-5.89%</a:t>
                      </a:r>
                      <a:endParaRPr lang="en-US" sz="1200" dirty="0"/>
                    </a:p>
                  </a:txBody>
                  <a:tcPr/>
                </a:tc>
              </a:tr>
              <a:tr h="331277">
                <a:tc>
                  <a:txBody>
                    <a:bodyPr/>
                    <a:lstStyle/>
                    <a:p>
                      <a:pPr algn="ctr"/>
                      <a:r>
                        <a:rPr lang="en-US" sz="1200" dirty="0" smtClean="0"/>
                        <a:t>6</a:t>
                      </a:r>
                      <a:endParaRPr lang="en-US" sz="1200" dirty="0"/>
                    </a:p>
                  </a:txBody>
                  <a:tcPr/>
                </a:tc>
                <a:tc>
                  <a:txBody>
                    <a:bodyPr/>
                    <a:lstStyle/>
                    <a:p>
                      <a:pPr algn="ctr"/>
                      <a:r>
                        <a:rPr lang="en-US" sz="1200" dirty="0" smtClean="0"/>
                        <a:t>3.00%</a:t>
                      </a:r>
                      <a:endParaRPr lang="en-US" sz="1200" dirty="0"/>
                    </a:p>
                  </a:txBody>
                  <a:tcPr/>
                </a:tc>
                <a:tc>
                  <a:txBody>
                    <a:bodyPr/>
                    <a:lstStyle/>
                    <a:p>
                      <a:pPr algn="ctr"/>
                      <a:r>
                        <a:rPr lang="en-US" sz="1200" dirty="0" smtClean="0"/>
                        <a:t>4.85%</a:t>
                      </a:r>
                      <a:endParaRPr lang="en-US" sz="1200" dirty="0"/>
                    </a:p>
                  </a:txBody>
                  <a:tcPr/>
                </a:tc>
                <a:tc>
                  <a:txBody>
                    <a:bodyPr/>
                    <a:lstStyle/>
                    <a:p>
                      <a:pPr algn="ctr"/>
                      <a:r>
                        <a:rPr lang="en-US" sz="1200" dirty="0" smtClean="0"/>
                        <a:t>1.08%</a:t>
                      </a:r>
                      <a:endParaRPr lang="en-US" sz="1200" dirty="0"/>
                    </a:p>
                  </a:txBody>
                  <a:tcPr/>
                </a:tc>
                <a:tc>
                  <a:txBody>
                    <a:bodyPr/>
                    <a:lstStyle/>
                    <a:p>
                      <a:pPr algn="ctr"/>
                      <a:r>
                        <a:rPr lang="en-US" sz="1200" dirty="0" smtClean="0"/>
                        <a:t>6</a:t>
                      </a:r>
                      <a:endParaRPr lang="en-US" sz="1200" dirty="0"/>
                    </a:p>
                  </a:txBody>
                  <a:tcPr/>
                </a:tc>
                <a:tc>
                  <a:txBody>
                    <a:bodyPr/>
                    <a:lstStyle/>
                    <a:p>
                      <a:pPr algn="ctr"/>
                      <a:r>
                        <a:rPr lang="en-US" sz="1200" dirty="0" smtClean="0"/>
                        <a:t>3.00%</a:t>
                      </a:r>
                      <a:endParaRPr lang="en-US" sz="1200" dirty="0"/>
                    </a:p>
                  </a:txBody>
                  <a:tcPr/>
                </a:tc>
                <a:tc>
                  <a:txBody>
                    <a:bodyPr/>
                    <a:lstStyle/>
                    <a:p>
                      <a:pPr algn="ctr"/>
                      <a:r>
                        <a:rPr lang="en-US" sz="1200" dirty="0" smtClean="0"/>
                        <a:t>10.18%</a:t>
                      </a:r>
                      <a:endParaRPr lang="en-US" sz="1200" dirty="0"/>
                    </a:p>
                  </a:txBody>
                  <a:tcPr/>
                </a:tc>
                <a:tc>
                  <a:txBody>
                    <a:bodyPr/>
                    <a:lstStyle/>
                    <a:p>
                      <a:pPr algn="ctr"/>
                      <a:r>
                        <a:rPr lang="en-US" sz="1200" dirty="0" smtClean="0"/>
                        <a:t>-4.91%</a:t>
                      </a:r>
                      <a:endParaRPr lang="en-US" sz="1200" dirty="0"/>
                    </a:p>
                  </a:txBody>
                  <a:tcPr/>
                </a:tc>
              </a:tr>
              <a:tr h="331277">
                <a:tc>
                  <a:txBody>
                    <a:bodyPr/>
                    <a:lstStyle/>
                    <a:p>
                      <a:pPr algn="ctr"/>
                      <a:r>
                        <a:rPr lang="en-US" sz="1200" dirty="0" smtClean="0"/>
                        <a:t>7</a:t>
                      </a:r>
                      <a:endParaRPr lang="en-US" sz="1200" dirty="0"/>
                    </a:p>
                  </a:txBody>
                  <a:tcPr/>
                </a:tc>
                <a:tc>
                  <a:txBody>
                    <a:bodyPr/>
                    <a:lstStyle/>
                    <a:p>
                      <a:pPr algn="ctr"/>
                      <a:r>
                        <a:rPr lang="en-US" sz="1200" dirty="0" smtClean="0"/>
                        <a:t>2.00%</a:t>
                      </a:r>
                      <a:endParaRPr lang="en-US" sz="1200" dirty="0"/>
                    </a:p>
                  </a:txBody>
                  <a:tcPr/>
                </a:tc>
                <a:tc>
                  <a:txBody>
                    <a:bodyPr/>
                    <a:lstStyle/>
                    <a:p>
                      <a:pPr algn="ctr"/>
                      <a:r>
                        <a:rPr lang="en-US" sz="1200" dirty="0" smtClean="0"/>
                        <a:t>2.00%</a:t>
                      </a:r>
                      <a:endParaRPr lang="en-US" sz="1200" dirty="0"/>
                    </a:p>
                  </a:txBody>
                  <a:tcPr/>
                </a:tc>
                <a:tc>
                  <a:txBody>
                    <a:bodyPr/>
                    <a:lstStyle/>
                    <a:p>
                      <a:pPr algn="ctr"/>
                      <a:r>
                        <a:rPr lang="en-US" sz="1200" dirty="0" smtClean="0"/>
                        <a:t>2.00%</a:t>
                      </a:r>
                      <a:endParaRPr lang="en-US" sz="1200" dirty="0"/>
                    </a:p>
                  </a:txBody>
                  <a:tcPr/>
                </a:tc>
                <a:tc>
                  <a:txBody>
                    <a:bodyPr/>
                    <a:lstStyle/>
                    <a:p>
                      <a:pPr algn="ctr"/>
                      <a:r>
                        <a:rPr lang="en-US" sz="1200" dirty="0" smtClean="0"/>
                        <a:t>7</a:t>
                      </a:r>
                      <a:endParaRPr lang="en-US" sz="1200" dirty="0"/>
                    </a:p>
                  </a:txBody>
                  <a:tcPr/>
                </a:tc>
                <a:tc>
                  <a:txBody>
                    <a:bodyPr/>
                    <a:lstStyle/>
                    <a:p>
                      <a:pPr algn="ctr"/>
                      <a:r>
                        <a:rPr lang="en-US" sz="1200" dirty="0" smtClean="0"/>
                        <a:t>2.00%</a:t>
                      </a:r>
                      <a:endParaRPr lang="en-US" sz="1200" dirty="0"/>
                    </a:p>
                  </a:txBody>
                  <a:tcPr/>
                </a:tc>
                <a:tc>
                  <a:txBody>
                    <a:bodyPr/>
                    <a:lstStyle/>
                    <a:p>
                      <a:pPr algn="ctr"/>
                      <a:r>
                        <a:rPr lang="en-US" sz="1200" dirty="0" smtClean="0"/>
                        <a:t>7.49%</a:t>
                      </a:r>
                      <a:endParaRPr lang="en-US" sz="1200" dirty="0"/>
                    </a:p>
                  </a:txBody>
                  <a:tcPr/>
                </a:tc>
                <a:tc>
                  <a:txBody>
                    <a:bodyPr/>
                    <a:lstStyle/>
                    <a:p>
                      <a:pPr algn="ctr"/>
                      <a:r>
                        <a:rPr lang="en-US" sz="1200" dirty="0" smtClean="0"/>
                        <a:t>-3.94%</a:t>
                      </a:r>
                      <a:endParaRPr lang="en-US" sz="1200" dirty="0"/>
                    </a:p>
                  </a:txBody>
                  <a:tcPr/>
                </a:tc>
              </a:tr>
              <a:tr h="331277">
                <a:tc>
                  <a:txBody>
                    <a:bodyPr/>
                    <a:lstStyle/>
                    <a:p>
                      <a:pPr algn="ctr"/>
                      <a:r>
                        <a:rPr lang="en-US" sz="1200" dirty="0" smtClean="0"/>
                        <a:t>8</a:t>
                      </a:r>
                      <a:endParaRPr lang="en-US" sz="1200" dirty="0"/>
                    </a:p>
                  </a:txBody>
                  <a:tcPr/>
                </a:tc>
                <a:tc>
                  <a:txBody>
                    <a:bodyPr/>
                    <a:lstStyle/>
                    <a:p>
                      <a:pPr algn="ctr"/>
                      <a:r>
                        <a:rPr lang="en-US" sz="1200" dirty="0" smtClean="0"/>
                        <a:t>0.00%</a:t>
                      </a:r>
                      <a:endParaRPr lang="en-US" sz="1200" dirty="0"/>
                    </a:p>
                  </a:txBody>
                  <a:tcPr/>
                </a:tc>
                <a:tc>
                  <a:txBody>
                    <a:bodyPr/>
                    <a:lstStyle/>
                    <a:p>
                      <a:pPr algn="ctr"/>
                      <a:r>
                        <a:rPr lang="en-US" sz="1200" dirty="0" smtClean="0"/>
                        <a:t>0.00%</a:t>
                      </a:r>
                      <a:endParaRPr lang="en-US" sz="1200" dirty="0"/>
                    </a:p>
                  </a:txBody>
                  <a:tcPr/>
                </a:tc>
                <a:tc>
                  <a:txBody>
                    <a:bodyPr/>
                    <a:lstStyle/>
                    <a:p>
                      <a:pPr algn="ctr"/>
                      <a:r>
                        <a:rPr lang="en-US" sz="1200" dirty="0" smtClean="0"/>
                        <a:t>0.00%</a:t>
                      </a:r>
                      <a:endParaRPr lang="en-US" sz="1200" dirty="0"/>
                    </a:p>
                  </a:txBody>
                  <a:tcPr/>
                </a:tc>
                <a:tc>
                  <a:txBody>
                    <a:bodyPr/>
                    <a:lstStyle/>
                    <a:p>
                      <a:pPr algn="ctr"/>
                      <a:r>
                        <a:rPr lang="en-US" sz="1200" dirty="0" smtClean="0"/>
                        <a:t>8</a:t>
                      </a:r>
                      <a:endParaRPr lang="en-US" sz="1200" dirty="0"/>
                    </a:p>
                  </a:txBody>
                  <a:tcPr/>
                </a:tc>
                <a:tc>
                  <a:txBody>
                    <a:bodyPr/>
                    <a:lstStyle/>
                    <a:p>
                      <a:pPr algn="ctr"/>
                      <a:r>
                        <a:rPr lang="en-US" sz="1200" dirty="0" smtClean="0"/>
                        <a:t>1.00%</a:t>
                      </a:r>
                      <a:endParaRPr lang="en-US" sz="1200" dirty="0"/>
                    </a:p>
                  </a:txBody>
                  <a:tcPr/>
                </a:tc>
                <a:tc>
                  <a:txBody>
                    <a:bodyPr/>
                    <a:lstStyle/>
                    <a:p>
                      <a:pPr algn="ctr"/>
                      <a:r>
                        <a:rPr lang="en-US" sz="1200" dirty="0" smtClean="0"/>
                        <a:t>4.74%</a:t>
                      </a:r>
                      <a:endParaRPr lang="en-US" sz="1200" dirty="0"/>
                    </a:p>
                  </a:txBody>
                  <a:tcPr/>
                </a:tc>
                <a:tc>
                  <a:txBody>
                    <a:bodyPr/>
                    <a:lstStyle/>
                    <a:p>
                      <a:pPr algn="ctr"/>
                      <a:r>
                        <a:rPr lang="en-US" sz="1200" dirty="0" smtClean="0"/>
                        <a:t>-2.96%</a:t>
                      </a:r>
                      <a:endParaRPr lang="en-US" sz="1200" dirty="0"/>
                    </a:p>
                  </a:txBody>
                  <a:tcPr/>
                </a:tc>
              </a:tr>
              <a:tr h="331277">
                <a:tc>
                  <a:txBody>
                    <a:bodyPr/>
                    <a:lstStyle/>
                    <a:p>
                      <a:pPr algn="ctr"/>
                      <a:r>
                        <a:rPr lang="en-US" sz="1200" dirty="0" smtClean="0"/>
                        <a:t>9</a:t>
                      </a:r>
                      <a:endParaRPr lang="en-US" sz="1200" dirty="0"/>
                    </a:p>
                  </a:txBody>
                  <a:tcPr/>
                </a:tc>
                <a:tc>
                  <a:txBody>
                    <a:bodyPr/>
                    <a:lstStyle/>
                    <a:p>
                      <a:pPr algn="ctr"/>
                      <a:r>
                        <a:rPr lang="en-US" sz="1200" dirty="0" smtClean="0"/>
                        <a:t>0.00%</a:t>
                      </a:r>
                      <a:endParaRPr lang="en-US" sz="1200" dirty="0"/>
                    </a:p>
                  </a:txBody>
                  <a:tcPr/>
                </a:tc>
                <a:tc>
                  <a:txBody>
                    <a:bodyPr/>
                    <a:lstStyle/>
                    <a:p>
                      <a:pPr algn="ctr"/>
                      <a:r>
                        <a:rPr lang="en-US" sz="1200" dirty="0" smtClean="0"/>
                        <a:t>0.00%</a:t>
                      </a:r>
                      <a:endParaRPr lang="en-US" sz="1200" dirty="0"/>
                    </a:p>
                  </a:txBody>
                  <a:tcPr/>
                </a:tc>
                <a:tc>
                  <a:txBody>
                    <a:bodyPr/>
                    <a:lstStyle/>
                    <a:p>
                      <a:pPr algn="ctr"/>
                      <a:r>
                        <a:rPr lang="en-US" sz="1200" dirty="0" smtClean="0"/>
                        <a:t>0.00%</a:t>
                      </a:r>
                      <a:endParaRPr lang="en-US" sz="1200" dirty="0"/>
                    </a:p>
                  </a:txBody>
                  <a:tcPr/>
                </a:tc>
                <a:tc>
                  <a:txBody>
                    <a:bodyPr/>
                    <a:lstStyle/>
                    <a:p>
                      <a:pPr algn="ctr"/>
                      <a:r>
                        <a:rPr lang="en-US" sz="1200" dirty="0" smtClean="0"/>
                        <a:t>9</a:t>
                      </a:r>
                      <a:endParaRPr lang="en-US" sz="1200" dirty="0"/>
                    </a:p>
                  </a:txBody>
                  <a:tcPr/>
                </a:tc>
                <a:tc>
                  <a:txBody>
                    <a:bodyPr/>
                    <a:lstStyle/>
                    <a:p>
                      <a:pPr algn="ctr"/>
                      <a:r>
                        <a:rPr lang="en-US" sz="1200" dirty="0" smtClean="0"/>
                        <a:t>0.90%</a:t>
                      </a:r>
                      <a:endParaRPr lang="en-US" sz="1200" dirty="0"/>
                    </a:p>
                  </a:txBody>
                  <a:tcPr/>
                </a:tc>
                <a:tc>
                  <a:txBody>
                    <a:bodyPr/>
                    <a:lstStyle/>
                    <a:p>
                      <a:pPr algn="ctr"/>
                      <a:r>
                        <a:rPr lang="en-US" sz="1200" dirty="0" smtClean="0"/>
                        <a:t>2.79%</a:t>
                      </a:r>
                      <a:endParaRPr lang="en-US" sz="1200" dirty="0"/>
                    </a:p>
                  </a:txBody>
                  <a:tcPr/>
                </a:tc>
                <a:tc>
                  <a:txBody>
                    <a:bodyPr/>
                    <a:lstStyle/>
                    <a:p>
                      <a:pPr algn="ctr"/>
                      <a:r>
                        <a:rPr lang="en-US" sz="1200" dirty="0" smtClean="0"/>
                        <a:t>-1.06%</a:t>
                      </a:r>
                      <a:endParaRPr lang="en-US" sz="1200" dirty="0"/>
                    </a:p>
                  </a:txBody>
                  <a:tcPr/>
                </a:tc>
              </a:tr>
              <a:tr h="443841">
                <a:tc>
                  <a:txBody>
                    <a:bodyPr/>
                    <a:lstStyle/>
                    <a:p>
                      <a:pPr algn="ctr"/>
                      <a:r>
                        <a:rPr lang="en-US" sz="1200" dirty="0" smtClean="0"/>
                        <a:t>10</a:t>
                      </a:r>
                      <a:endParaRPr lang="en-US" sz="1200" dirty="0"/>
                    </a:p>
                  </a:txBody>
                  <a:tcPr/>
                </a:tc>
                <a:tc>
                  <a:txBody>
                    <a:bodyPr/>
                    <a:lstStyle/>
                    <a:p>
                      <a:pPr algn="ctr"/>
                      <a:r>
                        <a:rPr lang="en-US" sz="1200" dirty="0" smtClean="0"/>
                        <a:t>0.00%</a:t>
                      </a:r>
                      <a:endParaRPr lang="en-US" sz="1200" dirty="0"/>
                    </a:p>
                  </a:txBody>
                  <a:tcPr/>
                </a:tc>
                <a:tc>
                  <a:txBody>
                    <a:bodyPr/>
                    <a:lstStyle/>
                    <a:p>
                      <a:pPr algn="ctr"/>
                      <a:r>
                        <a:rPr lang="en-US" sz="1200" dirty="0" smtClean="0"/>
                        <a:t>0.00%</a:t>
                      </a:r>
                      <a:endParaRPr lang="en-US" sz="1200" dirty="0"/>
                    </a:p>
                  </a:txBody>
                  <a:tcPr/>
                </a:tc>
                <a:tc>
                  <a:txBody>
                    <a:bodyPr/>
                    <a:lstStyle/>
                    <a:p>
                      <a:pPr algn="ctr"/>
                      <a:r>
                        <a:rPr lang="en-US" sz="1200" dirty="0" smtClean="0"/>
                        <a:t>0.00%</a:t>
                      </a:r>
                      <a:endParaRPr lang="en-US" sz="1200" dirty="0"/>
                    </a:p>
                  </a:txBody>
                  <a:tcPr/>
                </a:tc>
                <a:tc>
                  <a:txBody>
                    <a:bodyPr/>
                    <a:lstStyle/>
                    <a:p>
                      <a:pPr algn="ctr"/>
                      <a:r>
                        <a:rPr lang="en-US" sz="1200" dirty="0" smtClean="0"/>
                        <a:t>10</a:t>
                      </a:r>
                      <a:endParaRPr lang="en-US" sz="1200" dirty="0"/>
                    </a:p>
                  </a:txBody>
                  <a:tcPr/>
                </a:tc>
                <a:tc>
                  <a:txBody>
                    <a:bodyPr/>
                    <a:lstStyle/>
                    <a:p>
                      <a:pPr algn="ctr"/>
                      <a:r>
                        <a:rPr lang="en-US" sz="1200" dirty="0" smtClean="0"/>
                        <a:t>0.00%</a:t>
                      </a:r>
                      <a:endParaRPr lang="en-US" sz="1200" dirty="0"/>
                    </a:p>
                  </a:txBody>
                  <a:tcPr/>
                </a:tc>
                <a:tc>
                  <a:txBody>
                    <a:bodyPr/>
                    <a:lstStyle/>
                    <a:p>
                      <a:pPr algn="ctr"/>
                      <a:r>
                        <a:rPr lang="en-US" sz="1200" dirty="0" smtClean="0"/>
                        <a:t>0.00%</a:t>
                      </a:r>
                    </a:p>
                    <a:p>
                      <a:pPr algn="ctr"/>
                      <a:endParaRPr lang="en-US" sz="1200" dirty="0"/>
                    </a:p>
                  </a:txBody>
                  <a:tcPr/>
                </a:tc>
                <a:tc>
                  <a:txBody>
                    <a:bodyPr/>
                    <a:lstStyle/>
                    <a:p>
                      <a:pPr algn="ctr"/>
                      <a:r>
                        <a:rPr lang="en-US" sz="1200" dirty="0" smtClean="0"/>
                        <a:t>0.00%</a:t>
                      </a:r>
                      <a:endParaRPr lang="en-US" sz="1200" dirty="0"/>
                    </a:p>
                  </a:txBody>
                  <a:tcPr/>
                </a:tc>
              </a:tr>
            </a:tbl>
          </a:graphicData>
        </a:graphic>
      </p:graphicFrame>
      <p:sp>
        <p:nvSpPr>
          <p:cNvPr id="9" name="TextBox 8"/>
          <p:cNvSpPr txBox="1"/>
          <p:nvPr/>
        </p:nvSpPr>
        <p:spPr>
          <a:xfrm>
            <a:off x="2590800" y="6596390"/>
            <a:ext cx="3406702" cy="261610"/>
          </a:xfrm>
          <a:prstGeom prst="rect">
            <a:avLst/>
          </a:prstGeom>
          <a:noFill/>
        </p:spPr>
        <p:txBody>
          <a:bodyPr wrap="none" rtlCol="0">
            <a:spAutoFit/>
          </a:bodyPr>
          <a:lstStyle/>
          <a:p>
            <a:r>
              <a:rPr lang="en-US" sz="1100" b="1" dirty="0" smtClean="0"/>
              <a:t>For illustrative purposes only; results may vary</a:t>
            </a:r>
            <a:endParaRPr lang="en-US" sz="11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ouple On the Grass.jpg"/>
          <p:cNvPicPr>
            <a:picLocks noGrp="1" noChangeAspect="1"/>
          </p:cNvPicPr>
          <p:nvPr>
            <p:ph type="pic" sz="quarter" idx="14"/>
          </p:nvPr>
        </p:nvPicPr>
        <p:blipFill>
          <a:blip r:embed="rId3" cstate="print"/>
          <a:stretch>
            <a:fillRect/>
          </a:stretch>
        </p:blipFill>
        <p:spPr>
          <a:xfrm>
            <a:off x="0" y="0"/>
            <a:ext cx="9144000" cy="6858000"/>
          </a:xfrm>
        </p:spPr>
      </p:pic>
      <p:sp>
        <p:nvSpPr>
          <p:cNvPr id="6" name="Title 5"/>
          <p:cNvSpPr>
            <a:spLocks noGrp="1"/>
          </p:cNvSpPr>
          <p:nvPr>
            <p:ph type="ctrTitle"/>
          </p:nvPr>
        </p:nvSpPr>
        <p:spPr/>
        <p:txBody>
          <a:bodyPr/>
          <a:lstStyle/>
          <a:p>
            <a:r>
              <a:rPr lang="en-US" dirty="0" smtClean="0"/>
              <a:t>FGA Surrender and </a:t>
            </a:r>
            <a:br>
              <a:rPr lang="en-US" dirty="0" smtClean="0"/>
            </a:br>
            <a:r>
              <a:rPr lang="en-US" dirty="0" smtClean="0"/>
              <a:t>MVA Free Withdrawals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762000"/>
            <a:ext cx="8153400" cy="4495800"/>
          </a:xfrm>
        </p:spPr>
        <p:txBody>
          <a:bodyPr/>
          <a:lstStyle/>
          <a:p>
            <a:endParaRPr lang="en-US" dirty="0" smtClean="0"/>
          </a:p>
          <a:p>
            <a:r>
              <a:rPr lang="en-US" sz="1400" b="1" dirty="0" smtClean="0">
                <a:latin typeface="Arial Narrow" pitchFamily="34" charset="0"/>
              </a:rPr>
              <a:t>Scheduled Payments of Interest Earnings </a:t>
            </a:r>
            <a:r>
              <a:rPr lang="en-US" sz="1400" dirty="0" smtClean="0">
                <a:latin typeface="Arial Narrow" pitchFamily="34" charset="0"/>
              </a:rPr>
              <a:t>– After 30 days, regularly scheduled withdrawals of interest earnings may be made on a monthly, quarterly, semi-annual or annual basis.</a:t>
            </a:r>
          </a:p>
          <a:p>
            <a:r>
              <a:rPr lang="en-US" sz="1400" b="1" dirty="0" smtClean="0">
                <a:latin typeface="Arial Narrow" pitchFamily="34" charset="0"/>
              </a:rPr>
              <a:t>IRS Required Minimum Distributions </a:t>
            </a:r>
            <a:r>
              <a:rPr lang="en-US" sz="1400" dirty="0" smtClean="0">
                <a:latin typeface="Arial Narrow" pitchFamily="34" charset="0"/>
              </a:rPr>
              <a:t>– If the contract is held as a tax-qualified plan, IRS Required Minimum Distributions may be made on the schedule requested.</a:t>
            </a:r>
          </a:p>
          <a:p>
            <a:r>
              <a:rPr lang="en-US" sz="1400" b="1" dirty="0" smtClean="0">
                <a:latin typeface="Arial Narrow" pitchFamily="34" charset="0"/>
              </a:rPr>
              <a:t>Annuitization</a:t>
            </a:r>
            <a:r>
              <a:rPr lang="en-US" sz="1400" dirty="0" smtClean="0">
                <a:latin typeface="Arial Narrow" pitchFamily="34" charset="0"/>
              </a:rPr>
              <a:t> – At any time the annuity may be converted to an income annuity with The Standard.  Your client must choose a Lifetime Income option or a Period Certain option of five years or longer.  Annuitization is not available in California.  </a:t>
            </a:r>
          </a:p>
          <a:p>
            <a:r>
              <a:rPr lang="en-US" sz="1400" b="1" dirty="0" smtClean="0">
                <a:latin typeface="Arial Narrow" pitchFamily="34" charset="0"/>
              </a:rPr>
              <a:t>Nursing Home Benefit </a:t>
            </a:r>
            <a:r>
              <a:rPr lang="en-US" dirty="0" smtClean="0">
                <a:latin typeface="Arial Narrow" pitchFamily="34" charset="0"/>
              </a:rPr>
              <a:t>- </a:t>
            </a:r>
            <a:r>
              <a:rPr lang="en-US" sz="1400" dirty="0" smtClean="0">
                <a:latin typeface="Arial Narrow" pitchFamily="34" charset="0"/>
              </a:rPr>
              <a:t>After the first contract year, if your client becomes a nursing home resident for 30 or more consecutive days, The Standard will waive surrender charges on all withdrawals, transfers and surrenders during the period of confinement.  Written documentation is required. The nursing home waiver is not available in Massachusetts.</a:t>
            </a:r>
          </a:p>
          <a:p>
            <a:r>
              <a:rPr lang="en-US" sz="1400" b="1" dirty="0" smtClean="0">
                <a:latin typeface="Arial Narrow" pitchFamily="34" charset="0"/>
              </a:rPr>
              <a:t>Terminal Condition Benefit </a:t>
            </a:r>
            <a:r>
              <a:rPr lang="en-US" dirty="0" smtClean="0">
                <a:latin typeface="Arial Narrow" pitchFamily="34" charset="0"/>
              </a:rPr>
              <a:t>– </a:t>
            </a:r>
            <a:r>
              <a:rPr lang="en-US" sz="1400" dirty="0" smtClean="0">
                <a:latin typeface="Arial Narrow" pitchFamily="34" charset="0"/>
              </a:rPr>
              <a:t>If your client is diagnosed with a terminal condition, The Standard will waive surrender charges on all withdrawals, transfers and surrenders.  Written documentation is required.  State-specific conditions apply to the terminal condition waiver.</a:t>
            </a:r>
          </a:p>
          <a:p>
            <a:r>
              <a:rPr lang="en-US" sz="1400" b="1" dirty="0" smtClean="0">
                <a:latin typeface="Arial Narrow" pitchFamily="34" charset="0"/>
              </a:rPr>
              <a:t>Out of Surrender </a:t>
            </a:r>
            <a:r>
              <a:rPr lang="en-US" sz="1400" dirty="0" smtClean="0">
                <a:latin typeface="Arial Narrow" pitchFamily="34" charset="0"/>
              </a:rPr>
              <a:t>– After the end of the surrender period, your client may withdraw some or all of the Focused Growth Annuity funds without surrender charges.</a:t>
            </a:r>
          </a:p>
          <a:p>
            <a:r>
              <a:rPr lang="en-US" sz="1400" b="1" dirty="0" smtClean="0">
                <a:latin typeface="Arial Narrow" pitchFamily="34" charset="0"/>
              </a:rPr>
              <a:t>Death Benefits </a:t>
            </a:r>
            <a:r>
              <a:rPr lang="en-US" sz="1400" dirty="0" smtClean="0">
                <a:latin typeface="Arial Narrow" pitchFamily="34" charset="0"/>
              </a:rPr>
              <a:t>-- Beginning immediately, upon the death of the owner or annuitant, the full annuity value is payable as death benefits to the named beneficiary.</a:t>
            </a:r>
          </a:p>
          <a:p>
            <a:endParaRPr lang="en-US" sz="1400" dirty="0" smtClean="0">
              <a:latin typeface="Arial Narrow" pitchFamily="34" charset="0"/>
            </a:endParaRPr>
          </a:p>
          <a:p>
            <a:endParaRPr lang="en-US" sz="1400" dirty="0" smtClean="0">
              <a:latin typeface="Arial Narrow" pitchFamily="34" charset="0"/>
            </a:endParaRPr>
          </a:p>
          <a:p>
            <a:endParaRPr lang="en-US" dirty="0" smtClean="0"/>
          </a:p>
          <a:p>
            <a:endParaRPr lang="en-US" dirty="0" smtClean="0"/>
          </a:p>
          <a:p>
            <a:endParaRPr lang="en-US" dirty="0" smtClean="0"/>
          </a:p>
        </p:txBody>
      </p:sp>
      <p:sp>
        <p:nvSpPr>
          <p:cNvPr id="5" name="Title 4"/>
          <p:cNvSpPr>
            <a:spLocks noGrp="1"/>
          </p:cNvSpPr>
          <p:nvPr>
            <p:ph type="ctrTitle"/>
          </p:nvPr>
        </p:nvSpPr>
        <p:spPr>
          <a:xfrm>
            <a:off x="609600" y="228600"/>
            <a:ext cx="8382000" cy="533400"/>
          </a:xfrm>
        </p:spPr>
        <p:txBody>
          <a:bodyPr/>
          <a:lstStyle/>
          <a:p>
            <a:r>
              <a:rPr lang="en-US" sz="2800" dirty="0" smtClean="0"/>
              <a:t>FGA Surrender and MVA Free Withdrawals </a:t>
            </a:r>
            <a:r>
              <a:rPr lang="en-US" dirty="0" smtClean="0"/>
              <a:t/>
            </a:r>
            <a:br>
              <a:rPr lang="en-US" dirty="0" smtClean="0"/>
            </a:br>
            <a:endParaRPr lang="en-US" dirty="0"/>
          </a:p>
        </p:txBody>
      </p:sp>
      <p:sp>
        <p:nvSpPr>
          <p:cNvPr id="18" name="Slide Number Placeholder 17"/>
          <p:cNvSpPr>
            <a:spLocks noGrp="1"/>
          </p:cNvSpPr>
          <p:nvPr>
            <p:ph type="sldNum" sz="quarter" idx="12"/>
          </p:nvPr>
        </p:nvSpPr>
        <p:spPr/>
        <p:txBody>
          <a:bodyPr/>
          <a:lstStyle/>
          <a:p>
            <a:fld id="{5792E9F5-DAE1-4F6B-A171-BA94FE21EF1C}"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sz="1400" b="1" dirty="0" smtClean="0">
                <a:latin typeface="Arial Narrow" pitchFamily="34" charset="0"/>
              </a:rPr>
              <a:t>Available Income Options Include</a:t>
            </a:r>
          </a:p>
          <a:p>
            <a:r>
              <a:rPr lang="en-US" sz="1400" b="1" dirty="0" smtClean="0">
                <a:latin typeface="Arial Narrow" pitchFamily="34" charset="0"/>
              </a:rPr>
              <a:t>Certain Period </a:t>
            </a:r>
            <a:r>
              <a:rPr lang="en-US" sz="1400" dirty="0" smtClean="0">
                <a:latin typeface="Arial Narrow" pitchFamily="34" charset="0"/>
              </a:rPr>
              <a:t>– A guaranteed income for a time period chosen (5, 10, 15, or 20 years).  At any time, benefits may be commuted to a lump-sum payment.  If the annuitant dies prior to the end of the period specified, payments continue to the beneficiary until the end of the period (or may be commuted to a lump-sum payment).</a:t>
            </a:r>
          </a:p>
          <a:p>
            <a:r>
              <a:rPr lang="en-US" sz="1400" b="1" dirty="0" smtClean="0">
                <a:latin typeface="Arial Narrow" pitchFamily="34" charset="0"/>
              </a:rPr>
              <a:t>Life Income – </a:t>
            </a:r>
            <a:r>
              <a:rPr lang="en-US" sz="1400" dirty="0" smtClean="0">
                <a:latin typeface="Arial Narrow" pitchFamily="34" charset="0"/>
              </a:rPr>
              <a:t>A guaranteed income for as long as the annuitant lives. Payments will cease upon the death of the annuitant.</a:t>
            </a:r>
            <a:endParaRPr lang="en-US" sz="1400" b="1" dirty="0" smtClean="0">
              <a:latin typeface="Arial Narrow" pitchFamily="34" charset="0"/>
            </a:endParaRPr>
          </a:p>
          <a:p>
            <a:r>
              <a:rPr lang="en-US" sz="1400" b="1" dirty="0" smtClean="0">
                <a:latin typeface="Arial Narrow" pitchFamily="34" charset="0"/>
              </a:rPr>
              <a:t>Life Income with Installment Refund – </a:t>
            </a:r>
            <a:r>
              <a:rPr lang="en-US" sz="1400" dirty="0" smtClean="0">
                <a:latin typeface="Arial Narrow" pitchFamily="34" charset="0"/>
              </a:rPr>
              <a:t>A guaranteed income as long as the annuitant lives.  The total payments will never be less than the total of the funds paid to purchase this option.  If the annuitant dies before receiving at least that amount, payments continue to the beneficiary until the full amount is repaid (or may be commuted to a lump-sum payment).</a:t>
            </a:r>
            <a:endParaRPr lang="en-US" sz="1400" b="1" dirty="0" smtClean="0">
              <a:latin typeface="Arial Narrow" pitchFamily="34" charset="0"/>
            </a:endParaRPr>
          </a:p>
          <a:p>
            <a:r>
              <a:rPr lang="en-US" sz="1400" b="1" dirty="0" smtClean="0">
                <a:latin typeface="Arial Narrow" pitchFamily="34" charset="0"/>
              </a:rPr>
              <a:t>Life Income with Certain Period – </a:t>
            </a:r>
            <a:r>
              <a:rPr lang="en-US" sz="1400" dirty="0" smtClean="0">
                <a:latin typeface="Arial Narrow" pitchFamily="34" charset="0"/>
              </a:rPr>
              <a:t>A guaranteed income for as long as the annuitant lives.  If the annuitant dies prior to the end of the period specified (5,10,15,or 20 years), payments continue to the beneficiary until the end of the period ( or may be commuted to a lump-sum payment).</a:t>
            </a:r>
            <a:endParaRPr lang="en-US" sz="1400" b="1" dirty="0" smtClean="0">
              <a:latin typeface="Arial Narrow" pitchFamily="34" charset="0"/>
            </a:endParaRPr>
          </a:p>
          <a:p>
            <a:endParaRPr lang="en-US" sz="1400" dirty="0" smtClean="0">
              <a:latin typeface="Arial Narrow" pitchFamily="34" charset="0"/>
            </a:endParaRPr>
          </a:p>
          <a:p>
            <a:endParaRPr lang="en-US" dirty="0" smtClean="0"/>
          </a:p>
          <a:p>
            <a:endParaRPr lang="en-US" dirty="0" smtClean="0"/>
          </a:p>
        </p:txBody>
      </p:sp>
      <p:sp>
        <p:nvSpPr>
          <p:cNvPr id="5" name="Title 4"/>
          <p:cNvSpPr>
            <a:spLocks noGrp="1"/>
          </p:cNvSpPr>
          <p:nvPr>
            <p:ph type="ctrTitle"/>
          </p:nvPr>
        </p:nvSpPr>
        <p:spPr/>
        <p:txBody>
          <a:bodyPr/>
          <a:lstStyle/>
          <a:p>
            <a:r>
              <a:rPr lang="en-US" sz="2800" dirty="0" smtClean="0"/>
              <a:t>FGA Surrender and MVA Free Withdrawals </a:t>
            </a:r>
            <a:r>
              <a:rPr lang="en-US" dirty="0" smtClean="0"/>
              <a:t/>
            </a:r>
            <a:br>
              <a:rPr lang="en-US" dirty="0" smtClean="0"/>
            </a:br>
            <a:endParaRPr lang="en-US" dirty="0"/>
          </a:p>
        </p:txBody>
      </p:sp>
      <p:sp>
        <p:nvSpPr>
          <p:cNvPr id="18" name="Slide Number Placeholder 17"/>
          <p:cNvSpPr>
            <a:spLocks noGrp="1"/>
          </p:cNvSpPr>
          <p:nvPr>
            <p:ph type="sldNum" sz="quarter" idx="12"/>
          </p:nvPr>
        </p:nvSpPr>
        <p:spPr/>
        <p:txBody>
          <a:bodyPr/>
          <a:lstStyle/>
          <a:p>
            <a:fld id="{5792E9F5-DAE1-4F6B-A171-BA94FE21EF1C}"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sz="1400" b="1" dirty="0" smtClean="0">
                <a:latin typeface="Arial Narrow" pitchFamily="34" charset="0"/>
              </a:rPr>
              <a:t>Available Income Options Include</a:t>
            </a:r>
          </a:p>
          <a:p>
            <a:r>
              <a:rPr lang="en-US" sz="1400" b="1" dirty="0" smtClean="0">
                <a:latin typeface="Arial Narrow" pitchFamily="34" charset="0"/>
              </a:rPr>
              <a:t>Joint and Survivor Life Income </a:t>
            </a:r>
            <a:r>
              <a:rPr lang="en-US" sz="1400" dirty="0" smtClean="0">
                <a:latin typeface="Arial Narrow" pitchFamily="34" charset="0"/>
              </a:rPr>
              <a:t>– A guaranteed income for as long as both annuitants live.  When either annuitant dies, payments will continue at 50%, 66 2/3%, 75% or 100% of the payments received when both were living.  Payments will cease upon death of both annuitants.</a:t>
            </a:r>
          </a:p>
          <a:p>
            <a:r>
              <a:rPr lang="en-US" sz="1400" b="1" dirty="0" smtClean="0">
                <a:latin typeface="Arial Narrow" pitchFamily="34" charset="0"/>
              </a:rPr>
              <a:t>Joint and Survivor Life Income with Installment Refund </a:t>
            </a:r>
            <a:r>
              <a:rPr lang="en-US" sz="1400" dirty="0" smtClean="0">
                <a:latin typeface="Arial Narrow" pitchFamily="34" charset="0"/>
              </a:rPr>
              <a:t>– A guaranteed income for as long as both annuitants live.  The total payments will never be less than the total of the funds paid to purchase this option.  If both annuitants die before receiving at least that amount, payments continue to the beneficiary until the full amount is repaid (or may be commuted to a lump-sum payment).</a:t>
            </a:r>
          </a:p>
          <a:p>
            <a:r>
              <a:rPr lang="en-US" sz="1400" b="1" dirty="0" smtClean="0">
                <a:latin typeface="Arial Narrow" pitchFamily="34" charset="0"/>
              </a:rPr>
              <a:t>Joint and Survivor Life Income with Certain Period – </a:t>
            </a:r>
            <a:r>
              <a:rPr lang="en-US" sz="1400" dirty="0" smtClean="0">
                <a:latin typeface="Arial Narrow" pitchFamily="34" charset="0"/>
              </a:rPr>
              <a:t>A guaranteed income for as long as both annuitants live.  When either annuitant dies, payments will continue at 100% of the payments received when both were living.  If both annuitants die prior to the end of the period specified (5, 10, 15 or 20 years), payments continue to the beneficiary until the end of the period (or may be commuted to a lump-sum payment).</a:t>
            </a:r>
            <a:endParaRPr lang="en-US" sz="1400" b="1" dirty="0" smtClean="0">
              <a:latin typeface="Arial Narrow" pitchFamily="34" charset="0"/>
            </a:endParaRPr>
          </a:p>
          <a:p>
            <a:r>
              <a:rPr lang="en-US" sz="1400" b="1" dirty="0" smtClean="0">
                <a:latin typeface="Arial Narrow" pitchFamily="34" charset="0"/>
              </a:rPr>
              <a:t>Joint and Contingent Survivor Life Income – </a:t>
            </a:r>
            <a:r>
              <a:rPr lang="en-US" sz="1400" dirty="0" smtClean="0">
                <a:latin typeface="Arial Narrow" pitchFamily="34" charset="0"/>
              </a:rPr>
              <a:t>A guaranteed income for as long as both annuitants live.  If the primary annuitant dies first, payments will continue at 50% of the payments received when both were living.  If the contingent annuitant dies first, payments will continue at 100% of the payments received when both were living. Payments will cease upon death of both annuitants.</a:t>
            </a:r>
            <a:endParaRPr lang="en-US" sz="1400" b="1" dirty="0" smtClean="0">
              <a:latin typeface="Arial Narrow" pitchFamily="34" charset="0"/>
            </a:endParaRPr>
          </a:p>
          <a:p>
            <a:endParaRPr lang="en-US" dirty="0" smtClean="0"/>
          </a:p>
          <a:p>
            <a:endParaRPr lang="en-US" dirty="0" smtClean="0"/>
          </a:p>
        </p:txBody>
      </p:sp>
      <p:sp>
        <p:nvSpPr>
          <p:cNvPr id="5" name="Title 4"/>
          <p:cNvSpPr>
            <a:spLocks noGrp="1"/>
          </p:cNvSpPr>
          <p:nvPr>
            <p:ph type="ctrTitle"/>
          </p:nvPr>
        </p:nvSpPr>
        <p:spPr/>
        <p:txBody>
          <a:bodyPr/>
          <a:lstStyle/>
          <a:p>
            <a:r>
              <a:rPr lang="en-US" sz="2800" dirty="0" smtClean="0"/>
              <a:t>FGA Surrender and MVA Free Withdrawals </a:t>
            </a:r>
            <a:br>
              <a:rPr lang="en-US" sz="2800" dirty="0" smtClean="0"/>
            </a:br>
            <a:endParaRPr lang="en-US" sz="2800" dirty="0"/>
          </a:p>
        </p:txBody>
      </p:sp>
      <p:sp>
        <p:nvSpPr>
          <p:cNvPr id="18" name="Slide Number Placeholder 17"/>
          <p:cNvSpPr>
            <a:spLocks noGrp="1"/>
          </p:cNvSpPr>
          <p:nvPr>
            <p:ph type="sldNum" sz="quarter" idx="12"/>
          </p:nvPr>
        </p:nvSpPr>
        <p:spPr/>
        <p:txBody>
          <a:bodyPr/>
          <a:lstStyle/>
          <a:p>
            <a:fld id="{5792E9F5-DAE1-4F6B-A171-BA94FE21EF1C}"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ouple On the Grass.jpg"/>
          <p:cNvPicPr>
            <a:picLocks noGrp="1" noChangeAspect="1"/>
          </p:cNvPicPr>
          <p:nvPr>
            <p:ph type="pic" sz="quarter" idx="14"/>
          </p:nvPr>
        </p:nvPicPr>
        <p:blipFill>
          <a:blip r:embed="rId3" cstate="print"/>
          <a:stretch>
            <a:fillRect/>
          </a:stretch>
        </p:blipFill>
        <p:spPr>
          <a:xfrm>
            <a:off x="0" y="0"/>
            <a:ext cx="9144000" cy="6858000"/>
          </a:xfrm>
        </p:spPr>
      </p:pic>
      <p:sp>
        <p:nvSpPr>
          <p:cNvPr id="6" name="Title 5"/>
          <p:cNvSpPr>
            <a:spLocks noGrp="1"/>
          </p:cNvSpPr>
          <p:nvPr>
            <p:ph type="ctrTitle"/>
          </p:nvPr>
        </p:nvSpPr>
        <p:spPr/>
        <p:txBody>
          <a:bodyPr/>
          <a:lstStyle/>
          <a:p>
            <a:r>
              <a:rPr lang="en-US" dirty="0" smtClean="0"/>
              <a:t>Secured Rate Annuity Overview and Key Product Features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914400"/>
            <a:ext cx="8153400" cy="4343400"/>
          </a:xfrm>
        </p:spPr>
        <p:txBody>
          <a:bodyPr/>
          <a:lstStyle/>
          <a:p>
            <a:pPr>
              <a:buNone/>
            </a:pPr>
            <a:r>
              <a:rPr lang="en-US" sz="1400" dirty="0" smtClean="0">
                <a:latin typeface="Arial Narrow" pitchFamily="34" charset="0"/>
              </a:rPr>
              <a:t>	The Secured Rate Annuity (SRA) is a single premium deferred annuity that offers optimized growth potential while providing strong guarantees to protect hard-earned savings.  The SRA is an ideal choice for a long-term saver who appreciates the benefits of tax-deferred growth, principal protection, and generous access to funds. Few taxable investments provide this blend of safety, growth and flexibility.</a:t>
            </a:r>
          </a:p>
          <a:p>
            <a:pPr>
              <a:buNone/>
            </a:pPr>
            <a:r>
              <a:rPr lang="en-US" sz="1400" b="1" dirty="0" smtClean="0">
                <a:latin typeface="Arial Narrow" pitchFamily="34" charset="0"/>
              </a:rPr>
              <a:t>	</a:t>
            </a:r>
            <a:endParaRPr lang="en-US" sz="1400" dirty="0" smtClean="0">
              <a:latin typeface="Arial Narrow" pitchFamily="34" charset="0"/>
            </a:endParaRPr>
          </a:p>
          <a:p>
            <a:pPr>
              <a:buNone/>
            </a:pPr>
            <a:r>
              <a:rPr lang="en-US" sz="1400" b="1" dirty="0" smtClean="0">
                <a:latin typeface="Arial Narrow" pitchFamily="34" charset="0"/>
              </a:rPr>
              <a:t>	 Issue Ages – </a:t>
            </a:r>
            <a:r>
              <a:rPr lang="en-US" sz="1400" dirty="0" smtClean="0">
                <a:latin typeface="Arial Narrow" pitchFamily="34" charset="0"/>
              </a:rPr>
              <a:t>The SRA may be established for owners age 18-90; The maximum issue age for an annuitant is 90.</a:t>
            </a:r>
          </a:p>
          <a:p>
            <a:pPr>
              <a:buNone/>
            </a:pPr>
            <a:r>
              <a:rPr lang="en-US" sz="1400" b="1" dirty="0" smtClean="0">
                <a:latin typeface="Arial Narrow" pitchFamily="34" charset="0"/>
              </a:rPr>
              <a:t>	Single Annuitant and Single Owner – </a:t>
            </a:r>
            <a:r>
              <a:rPr lang="en-US" sz="1400" dirty="0" smtClean="0">
                <a:latin typeface="Arial Narrow" pitchFamily="34" charset="0"/>
              </a:rPr>
              <a:t>The Secured Rate Annuity series contract language does not allow for joint annuitants or joint owners.  In the case of a 1035 exchange we will facilitate a joint owner.  If one owner dies, the death benefit will be payable.  </a:t>
            </a:r>
            <a:endParaRPr lang="en-US" sz="1400" b="1" dirty="0" smtClean="0">
              <a:latin typeface="Arial Narrow" pitchFamily="34" charset="0"/>
            </a:endParaRPr>
          </a:p>
          <a:p>
            <a:pPr>
              <a:buNone/>
            </a:pPr>
            <a:r>
              <a:rPr lang="en-US" sz="1400" b="1" dirty="0" smtClean="0">
                <a:latin typeface="Arial Narrow" pitchFamily="34" charset="0"/>
              </a:rPr>
              <a:t>	Tax Qualified Options --  </a:t>
            </a:r>
            <a:r>
              <a:rPr lang="en-US" sz="1400" dirty="0" smtClean="0">
                <a:latin typeface="Arial Narrow" pitchFamily="34" charset="0"/>
              </a:rPr>
              <a:t>This annuity may be established as an IRA (Traditional, Roth, or SEP), 403(b) Tax-Sheltered Annuity, or Qualified Pension.  Non-qualified funds may also be used to establish the annuity.</a:t>
            </a:r>
          </a:p>
          <a:p>
            <a:pPr>
              <a:buNone/>
            </a:pPr>
            <a:r>
              <a:rPr lang="en-US" sz="1400" dirty="0" smtClean="0">
                <a:latin typeface="Arial Narrow" pitchFamily="34" charset="0"/>
              </a:rPr>
              <a:t>	</a:t>
            </a:r>
            <a:r>
              <a:rPr lang="en-US" sz="1400" b="1" dirty="0" smtClean="0">
                <a:latin typeface="Arial Narrow" pitchFamily="34" charset="0"/>
              </a:rPr>
              <a:t> Premium – </a:t>
            </a:r>
            <a:r>
              <a:rPr lang="en-US" sz="1400" dirty="0" smtClean="0">
                <a:latin typeface="Arial Narrow" pitchFamily="34" charset="0"/>
              </a:rPr>
              <a:t>The minimum premium amount for the annuity is $15,000 and the maximum is $1,000,000.  Greater amounts may be considered, but must receive home office approval prior to application.  Additional premium payments may be made during the first 90 days of the contract.</a:t>
            </a:r>
          </a:p>
          <a:p>
            <a:pPr>
              <a:buNone/>
            </a:pPr>
            <a:r>
              <a:rPr lang="en-US" sz="1400" dirty="0" smtClean="0">
                <a:latin typeface="Arial Narrow" pitchFamily="34" charset="0"/>
              </a:rPr>
              <a:t>	</a:t>
            </a:r>
            <a:r>
              <a:rPr lang="en-US" sz="1400" b="1" dirty="0" smtClean="0">
                <a:latin typeface="Arial Narrow" pitchFamily="34" charset="0"/>
              </a:rPr>
              <a:t>Principal Guarantee –  </a:t>
            </a:r>
            <a:r>
              <a:rPr lang="en-US" sz="1400" dirty="0" smtClean="0">
                <a:latin typeface="Arial Narrow" pitchFamily="34" charset="0"/>
              </a:rPr>
              <a:t>Principal is 100% guaranteed.  Regardless of economic fluctuations at home or abroad, we guarantee that your client or the beneficiary will never receive less than the total premium payments, less any previous withdrawals or outstanding loan balances. </a:t>
            </a:r>
          </a:p>
          <a:p>
            <a:pPr>
              <a:buNone/>
            </a:pPr>
            <a:r>
              <a:rPr lang="en-US" sz="1400" dirty="0" smtClean="0">
                <a:latin typeface="Arial Narrow" pitchFamily="34" charset="0"/>
              </a:rPr>
              <a:t>	</a:t>
            </a:r>
          </a:p>
          <a:p>
            <a:pPr>
              <a:buNone/>
            </a:pPr>
            <a:r>
              <a:rPr lang="en-US" sz="1400" dirty="0" smtClean="0">
                <a:latin typeface="Arial Narrow" pitchFamily="34" charset="0"/>
              </a:rPr>
              <a:t>	  </a:t>
            </a:r>
            <a:endParaRPr lang="en-US" sz="1400" b="1" dirty="0" smtClean="0">
              <a:latin typeface="Arial Narrow" pitchFamily="34" charset="0"/>
            </a:endParaRPr>
          </a:p>
          <a:p>
            <a:pPr>
              <a:buNone/>
            </a:pPr>
            <a:r>
              <a:rPr lang="en-US" sz="1400" dirty="0" smtClean="0">
                <a:latin typeface="Arial Narrow" pitchFamily="34" charset="0"/>
              </a:rPr>
              <a:t>	</a:t>
            </a:r>
          </a:p>
        </p:txBody>
      </p:sp>
      <p:sp>
        <p:nvSpPr>
          <p:cNvPr id="5" name="Title 4"/>
          <p:cNvSpPr>
            <a:spLocks noGrp="1"/>
          </p:cNvSpPr>
          <p:nvPr>
            <p:ph type="ctrTitle"/>
          </p:nvPr>
        </p:nvSpPr>
        <p:spPr/>
        <p:txBody>
          <a:bodyPr/>
          <a:lstStyle/>
          <a:p>
            <a:r>
              <a:rPr lang="en-US" sz="2800" dirty="0" smtClean="0"/>
              <a:t>SRA Overview and Key Product Features</a:t>
            </a:r>
            <a:r>
              <a:rPr lang="en-US" dirty="0" smtClean="0"/>
              <a:t/>
            </a:r>
            <a:br>
              <a:rPr lang="en-US" dirty="0" smtClean="0"/>
            </a:br>
            <a:r>
              <a:rPr lang="en-US" dirty="0" smtClean="0"/>
              <a:t/>
            </a:r>
            <a:br>
              <a:rPr lang="en-US" dirty="0" smtClean="0"/>
            </a:br>
            <a:endParaRPr lang="en-US" dirty="0"/>
          </a:p>
        </p:txBody>
      </p:sp>
      <p:sp>
        <p:nvSpPr>
          <p:cNvPr id="18" name="Slide Number Placeholder 17"/>
          <p:cNvSpPr>
            <a:spLocks noGrp="1"/>
          </p:cNvSpPr>
          <p:nvPr>
            <p:ph type="sldNum" sz="quarter" idx="12"/>
          </p:nvPr>
        </p:nvSpPr>
        <p:spPr/>
        <p:txBody>
          <a:bodyPr/>
          <a:lstStyle/>
          <a:p>
            <a:fld id="{5792E9F5-DAE1-4F6B-A171-BA94FE21EF1C}"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ouple On the Grass.jpg"/>
          <p:cNvPicPr>
            <a:picLocks noGrp="1" noChangeAspect="1"/>
          </p:cNvPicPr>
          <p:nvPr>
            <p:ph type="pic" sz="quarter" idx="14"/>
          </p:nvPr>
        </p:nvPicPr>
        <p:blipFill>
          <a:blip r:embed="rId3" cstate="print"/>
          <a:stretch>
            <a:fillRect/>
          </a:stretch>
        </p:blipFill>
        <p:spPr>
          <a:xfrm>
            <a:off x="0" y="0"/>
            <a:ext cx="9144000" cy="6858000"/>
          </a:xfrm>
        </p:spPr>
      </p:pic>
      <p:sp>
        <p:nvSpPr>
          <p:cNvPr id="6" name="Title 5"/>
          <p:cNvSpPr>
            <a:spLocks noGrp="1"/>
          </p:cNvSpPr>
          <p:nvPr>
            <p:ph type="ctrTitle"/>
          </p:nvPr>
        </p:nvSpPr>
        <p:spPr/>
        <p:txBody>
          <a:bodyPr/>
          <a:lstStyle/>
          <a:p>
            <a:r>
              <a:rPr lang="en-US" dirty="0" smtClean="0"/>
              <a:t>SRA Surrender Schedules and         Free Withdrawals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990600"/>
            <a:ext cx="8229600" cy="4419600"/>
          </a:xfrm>
        </p:spPr>
        <p:txBody>
          <a:bodyPr/>
          <a:lstStyle/>
          <a:p>
            <a:endParaRPr lang="en-US" dirty="0" smtClean="0"/>
          </a:p>
          <a:p>
            <a:pPr>
              <a:buNone/>
            </a:pPr>
            <a:endParaRPr lang="en-US" dirty="0" smtClean="0"/>
          </a:p>
          <a:p>
            <a:endParaRPr lang="en-US" dirty="0" smtClean="0"/>
          </a:p>
          <a:p>
            <a:endParaRPr lang="en-US" dirty="0" smtClean="0"/>
          </a:p>
          <a:p>
            <a:endParaRPr lang="en-US" dirty="0" smtClean="0"/>
          </a:p>
        </p:txBody>
      </p:sp>
      <p:sp>
        <p:nvSpPr>
          <p:cNvPr id="5" name="Title 4"/>
          <p:cNvSpPr>
            <a:spLocks noGrp="1"/>
          </p:cNvSpPr>
          <p:nvPr>
            <p:ph type="ctrTitle"/>
          </p:nvPr>
        </p:nvSpPr>
        <p:spPr>
          <a:xfrm>
            <a:off x="685800" y="228600"/>
            <a:ext cx="7696200" cy="533400"/>
          </a:xfrm>
        </p:spPr>
        <p:txBody>
          <a:bodyPr/>
          <a:lstStyle/>
          <a:p>
            <a:r>
              <a:rPr lang="en-US" sz="2800" dirty="0" smtClean="0"/>
              <a:t>SRA Surrender Charge Schedules</a:t>
            </a:r>
            <a:r>
              <a:rPr lang="en-US" dirty="0" smtClean="0"/>
              <a:t/>
            </a:r>
            <a:br>
              <a:rPr lang="en-US" dirty="0" smtClean="0"/>
            </a:br>
            <a:r>
              <a:rPr lang="en-US" dirty="0" smtClean="0"/>
              <a:t/>
            </a:r>
            <a:br>
              <a:rPr lang="en-US" dirty="0" smtClean="0"/>
            </a:br>
            <a:endParaRPr lang="en-US" dirty="0"/>
          </a:p>
        </p:txBody>
      </p:sp>
      <p:sp>
        <p:nvSpPr>
          <p:cNvPr id="18" name="Slide Number Placeholder 17"/>
          <p:cNvSpPr>
            <a:spLocks noGrp="1"/>
          </p:cNvSpPr>
          <p:nvPr>
            <p:ph type="sldNum" sz="quarter" idx="12"/>
          </p:nvPr>
        </p:nvSpPr>
        <p:spPr/>
        <p:txBody>
          <a:bodyPr/>
          <a:lstStyle/>
          <a:p>
            <a:fld id="{5792E9F5-DAE1-4F6B-A171-BA94FE21EF1C}" type="slidenum">
              <a:rPr lang="en-US" smtClean="0"/>
              <a:pPr/>
              <a:t>18</a:t>
            </a:fld>
            <a:endParaRPr lang="en-US" dirty="0"/>
          </a:p>
        </p:txBody>
      </p:sp>
      <p:graphicFrame>
        <p:nvGraphicFramePr>
          <p:cNvPr id="8" name="Table 7"/>
          <p:cNvGraphicFramePr>
            <a:graphicFrameLocks noGrp="1"/>
          </p:cNvGraphicFramePr>
          <p:nvPr/>
        </p:nvGraphicFramePr>
        <p:xfrm>
          <a:off x="1524000" y="3657600"/>
          <a:ext cx="4571998" cy="1343498"/>
        </p:xfrm>
        <a:graphic>
          <a:graphicData uri="http://schemas.openxmlformats.org/drawingml/2006/table">
            <a:tbl>
              <a:tblPr firstRow="1" bandRow="1">
                <a:tableStyleId>{5C22544A-7EE6-4342-B048-85BDC9FD1C3A}</a:tableStyleId>
              </a:tblPr>
              <a:tblGrid>
                <a:gridCol w="1138357"/>
                <a:gridCol w="554977"/>
                <a:gridCol w="592666"/>
                <a:gridCol w="592666"/>
                <a:gridCol w="508000"/>
                <a:gridCol w="592666"/>
                <a:gridCol w="592666"/>
              </a:tblGrid>
              <a:tr h="375758">
                <a:tc>
                  <a:txBody>
                    <a:bodyPr/>
                    <a:lstStyle/>
                    <a:p>
                      <a:pPr marL="0" marR="0">
                        <a:spcBef>
                          <a:spcPts val="0"/>
                        </a:spcBef>
                        <a:spcAft>
                          <a:spcPts val="0"/>
                        </a:spcAft>
                      </a:pPr>
                      <a:r>
                        <a:rPr lang="en-US" sz="1200" i="0" dirty="0">
                          <a:latin typeface="+mj-lt"/>
                          <a:ea typeface="Cambria"/>
                          <a:cs typeface="Times New Roman"/>
                        </a:rPr>
                        <a:t>Contract Year</a:t>
                      </a:r>
                    </a:p>
                  </a:txBody>
                  <a:tcPr marL="50800" marR="50800" marT="114300" marB="63500" anchor="b"/>
                </a:tc>
                <a:tc>
                  <a:txBody>
                    <a:bodyPr/>
                    <a:lstStyle/>
                    <a:p>
                      <a:pPr marL="0" marR="0">
                        <a:spcBef>
                          <a:spcPts val="0"/>
                        </a:spcBef>
                        <a:spcAft>
                          <a:spcPts val="0"/>
                        </a:spcAft>
                      </a:pPr>
                      <a:r>
                        <a:rPr lang="en-US" sz="1200" dirty="0">
                          <a:latin typeface="+mj-lt"/>
                          <a:ea typeface="Cambria"/>
                          <a:cs typeface="Times New Roman"/>
                        </a:rPr>
                        <a:t>1</a:t>
                      </a:r>
                    </a:p>
                  </a:txBody>
                  <a:tcPr marL="50800" marR="50800" marT="114300" marB="63500" anchor="b"/>
                </a:tc>
                <a:tc>
                  <a:txBody>
                    <a:bodyPr/>
                    <a:lstStyle/>
                    <a:p>
                      <a:pPr marL="0" marR="0">
                        <a:spcBef>
                          <a:spcPts val="0"/>
                        </a:spcBef>
                        <a:spcAft>
                          <a:spcPts val="0"/>
                        </a:spcAft>
                      </a:pPr>
                      <a:r>
                        <a:rPr lang="en-US" sz="1200" dirty="0">
                          <a:latin typeface="+mj-lt"/>
                          <a:ea typeface="Cambria"/>
                          <a:cs typeface="Times New Roman"/>
                        </a:rPr>
                        <a:t>2</a:t>
                      </a:r>
                    </a:p>
                  </a:txBody>
                  <a:tcPr marL="50800" marR="50800" marT="114300" marB="63500" anchor="b"/>
                </a:tc>
                <a:tc>
                  <a:txBody>
                    <a:bodyPr/>
                    <a:lstStyle/>
                    <a:p>
                      <a:pPr marL="0" marR="0">
                        <a:spcBef>
                          <a:spcPts val="0"/>
                        </a:spcBef>
                        <a:spcAft>
                          <a:spcPts val="0"/>
                        </a:spcAft>
                      </a:pPr>
                      <a:r>
                        <a:rPr lang="en-US" sz="1200" dirty="0">
                          <a:latin typeface="+mj-lt"/>
                          <a:ea typeface="Cambria"/>
                          <a:cs typeface="Times New Roman"/>
                        </a:rPr>
                        <a:t>3</a:t>
                      </a:r>
                    </a:p>
                  </a:txBody>
                  <a:tcPr marL="50800" marR="50800" marT="114300" marB="63500" anchor="b"/>
                </a:tc>
                <a:tc>
                  <a:txBody>
                    <a:bodyPr/>
                    <a:lstStyle/>
                    <a:p>
                      <a:pPr marL="0" marR="0">
                        <a:spcBef>
                          <a:spcPts val="0"/>
                        </a:spcBef>
                        <a:spcAft>
                          <a:spcPts val="0"/>
                        </a:spcAft>
                      </a:pPr>
                      <a:r>
                        <a:rPr lang="en-US" sz="1200" dirty="0">
                          <a:latin typeface="+mj-lt"/>
                          <a:ea typeface="Cambria"/>
                          <a:cs typeface="Times New Roman"/>
                        </a:rPr>
                        <a:t>4</a:t>
                      </a:r>
                    </a:p>
                  </a:txBody>
                  <a:tcPr marL="50800" marR="50800" marT="114300" marB="63500" anchor="b"/>
                </a:tc>
                <a:tc>
                  <a:txBody>
                    <a:bodyPr/>
                    <a:lstStyle/>
                    <a:p>
                      <a:pPr marL="0" marR="0">
                        <a:spcBef>
                          <a:spcPts val="0"/>
                        </a:spcBef>
                        <a:spcAft>
                          <a:spcPts val="0"/>
                        </a:spcAft>
                      </a:pPr>
                      <a:r>
                        <a:rPr lang="en-US" sz="1200" dirty="0">
                          <a:latin typeface="+mj-lt"/>
                          <a:ea typeface="Cambria"/>
                          <a:cs typeface="Times New Roman"/>
                        </a:rPr>
                        <a:t>5</a:t>
                      </a:r>
                    </a:p>
                  </a:txBody>
                  <a:tcPr marL="50800" marR="50800" marT="114300" marB="63500" anchor="b"/>
                </a:tc>
                <a:tc>
                  <a:txBody>
                    <a:bodyPr/>
                    <a:lstStyle/>
                    <a:p>
                      <a:pPr marL="0" marR="0">
                        <a:spcBef>
                          <a:spcPts val="0"/>
                        </a:spcBef>
                        <a:spcAft>
                          <a:spcPts val="0"/>
                        </a:spcAft>
                      </a:pPr>
                      <a:r>
                        <a:rPr lang="en-US" sz="1200" dirty="0">
                          <a:latin typeface="+mj-lt"/>
                          <a:ea typeface="Cambria"/>
                          <a:cs typeface="Times New Roman"/>
                        </a:rPr>
                        <a:t>6</a:t>
                      </a:r>
                    </a:p>
                  </a:txBody>
                  <a:tcPr marL="50800" marR="50800" marT="114300" marB="63500" anchor="b"/>
                </a:tc>
              </a:tr>
              <a:tr h="306547">
                <a:tc>
                  <a:txBody>
                    <a:bodyPr/>
                    <a:lstStyle/>
                    <a:p>
                      <a:pPr marL="0" marR="0">
                        <a:spcBef>
                          <a:spcPts val="0"/>
                        </a:spcBef>
                        <a:spcAft>
                          <a:spcPts val="0"/>
                        </a:spcAft>
                      </a:pPr>
                      <a:r>
                        <a:rPr lang="en-US" sz="1200" dirty="0" smtClean="0">
                          <a:solidFill>
                            <a:schemeClr val="tx1"/>
                          </a:solidFill>
                          <a:latin typeface="+mj-lt"/>
                          <a:ea typeface="Cambria"/>
                          <a:cs typeface="Times New Roman"/>
                        </a:rPr>
                        <a:t>SRA</a:t>
                      </a:r>
                      <a:r>
                        <a:rPr lang="en-US" sz="1200" baseline="0" dirty="0" smtClean="0">
                          <a:solidFill>
                            <a:schemeClr val="tx1"/>
                          </a:solidFill>
                          <a:latin typeface="+mj-lt"/>
                          <a:ea typeface="Cambria"/>
                          <a:cs typeface="Times New Roman"/>
                        </a:rPr>
                        <a:t> 1</a:t>
                      </a:r>
                      <a:endParaRPr lang="en-US" sz="1200" dirty="0">
                        <a:solidFill>
                          <a:schemeClr val="tx1"/>
                        </a:solidFill>
                        <a:latin typeface="+mj-lt"/>
                        <a:ea typeface="Cambria"/>
                        <a:cs typeface="Times New Roman"/>
                      </a:endParaRPr>
                    </a:p>
                  </a:txBody>
                  <a:tcPr marL="50800" marR="50800" marT="76200" marB="63500"/>
                </a:tc>
                <a:tc>
                  <a:txBody>
                    <a:bodyPr/>
                    <a:lstStyle/>
                    <a:p>
                      <a:pPr marL="0" marR="0">
                        <a:spcBef>
                          <a:spcPts val="0"/>
                        </a:spcBef>
                        <a:spcAft>
                          <a:spcPts val="0"/>
                        </a:spcAft>
                      </a:pPr>
                      <a:r>
                        <a:rPr lang="en-US" sz="1200" dirty="0" smtClean="0">
                          <a:solidFill>
                            <a:schemeClr val="tx1"/>
                          </a:solidFill>
                          <a:latin typeface="+mj-lt"/>
                          <a:ea typeface="Cambria"/>
                          <a:cs typeface="Times New Roman"/>
                        </a:rPr>
                        <a:t>7%</a:t>
                      </a:r>
                      <a:endParaRPr lang="en-US" sz="1200" dirty="0">
                        <a:solidFill>
                          <a:schemeClr val="tx1"/>
                        </a:solidFill>
                        <a:latin typeface="+mj-lt"/>
                        <a:ea typeface="Cambria"/>
                        <a:cs typeface="Times New Roman"/>
                      </a:endParaRPr>
                    </a:p>
                  </a:txBody>
                  <a:tcPr marL="50800" marR="50800" marT="76200" marB="63500"/>
                </a:tc>
                <a:tc>
                  <a:txBody>
                    <a:bodyPr/>
                    <a:lstStyle/>
                    <a:p>
                      <a:pPr marL="0" marR="0">
                        <a:spcBef>
                          <a:spcPts val="0"/>
                        </a:spcBef>
                        <a:spcAft>
                          <a:spcPts val="0"/>
                        </a:spcAft>
                      </a:pPr>
                      <a:r>
                        <a:rPr lang="en-US" sz="1200">
                          <a:solidFill>
                            <a:schemeClr val="tx1"/>
                          </a:solidFill>
                          <a:latin typeface="+mj-lt"/>
                          <a:ea typeface="Cambria"/>
                          <a:cs typeface="Times New Roman"/>
                        </a:rPr>
                        <a:t>7%</a:t>
                      </a:r>
                    </a:p>
                  </a:txBody>
                  <a:tcPr marL="50800" marR="50800" marT="76200" marB="63500"/>
                </a:tc>
                <a:tc>
                  <a:txBody>
                    <a:bodyPr/>
                    <a:lstStyle/>
                    <a:p>
                      <a:pPr marL="0" marR="0">
                        <a:spcBef>
                          <a:spcPts val="0"/>
                        </a:spcBef>
                        <a:spcAft>
                          <a:spcPts val="0"/>
                        </a:spcAft>
                      </a:pPr>
                      <a:r>
                        <a:rPr lang="en-US" sz="1200" dirty="0">
                          <a:solidFill>
                            <a:schemeClr val="tx1"/>
                          </a:solidFill>
                          <a:latin typeface="+mj-lt"/>
                          <a:ea typeface="Cambria"/>
                          <a:cs typeface="Times New Roman"/>
                        </a:rPr>
                        <a:t>7</a:t>
                      </a:r>
                      <a:r>
                        <a:rPr lang="en-US" sz="1200" dirty="0" smtClean="0">
                          <a:solidFill>
                            <a:schemeClr val="tx1"/>
                          </a:solidFill>
                          <a:latin typeface="+mj-lt"/>
                          <a:ea typeface="Cambria"/>
                          <a:cs typeface="Times New Roman"/>
                        </a:rPr>
                        <a:t>%</a:t>
                      </a:r>
                      <a:endParaRPr lang="en-US" sz="1200" dirty="0">
                        <a:solidFill>
                          <a:schemeClr val="tx1"/>
                        </a:solidFill>
                        <a:latin typeface="+mj-lt"/>
                        <a:ea typeface="Cambria"/>
                        <a:cs typeface="Times New Roman"/>
                      </a:endParaRPr>
                    </a:p>
                  </a:txBody>
                  <a:tcPr marL="50800" marR="50800" marT="76200" marB="63500"/>
                </a:tc>
                <a:tc>
                  <a:txBody>
                    <a:bodyPr/>
                    <a:lstStyle/>
                    <a:p>
                      <a:pPr marL="0" marR="0">
                        <a:spcBef>
                          <a:spcPts val="0"/>
                        </a:spcBef>
                        <a:spcAft>
                          <a:spcPts val="0"/>
                        </a:spcAft>
                      </a:pPr>
                      <a:r>
                        <a:rPr lang="en-US" sz="1200" dirty="0">
                          <a:solidFill>
                            <a:schemeClr val="tx1"/>
                          </a:solidFill>
                          <a:latin typeface="+mj-lt"/>
                          <a:ea typeface="Cambria"/>
                          <a:cs typeface="Times New Roman"/>
                        </a:rPr>
                        <a:t>6</a:t>
                      </a:r>
                      <a:r>
                        <a:rPr lang="en-US" sz="1200" dirty="0" smtClean="0">
                          <a:solidFill>
                            <a:schemeClr val="tx1"/>
                          </a:solidFill>
                          <a:latin typeface="+mj-lt"/>
                          <a:ea typeface="Cambria"/>
                          <a:cs typeface="Times New Roman"/>
                        </a:rPr>
                        <a:t>%</a:t>
                      </a:r>
                      <a:endParaRPr lang="en-US" sz="1200" dirty="0">
                        <a:solidFill>
                          <a:schemeClr val="tx1"/>
                        </a:solidFill>
                        <a:latin typeface="+mj-lt"/>
                        <a:ea typeface="Cambria"/>
                        <a:cs typeface="Times New Roman"/>
                      </a:endParaRPr>
                    </a:p>
                  </a:txBody>
                  <a:tcPr marL="50800" marR="50800" marT="76200" marB="63500"/>
                </a:tc>
                <a:tc>
                  <a:txBody>
                    <a:bodyPr/>
                    <a:lstStyle/>
                    <a:p>
                      <a:pPr marL="0" marR="0">
                        <a:spcBef>
                          <a:spcPts val="0"/>
                        </a:spcBef>
                        <a:spcAft>
                          <a:spcPts val="0"/>
                        </a:spcAft>
                      </a:pPr>
                      <a:r>
                        <a:rPr lang="en-US" sz="1200" dirty="0" smtClean="0">
                          <a:solidFill>
                            <a:schemeClr val="tx1"/>
                          </a:solidFill>
                          <a:latin typeface="+mj-lt"/>
                          <a:ea typeface="Cambria"/>
                          <a:cs typeface="Times New Roman"/>
                        </a:rPr>
                        <a:t>5%</a:t>
                      </a:r>
                      <a:endParaRPr lang="en-US" sz="1200" dirty="0">
                        <a:solidFill>
                          <a:schemeClr val="tx1"/>
                        </a:solidFill>
                        <a:latin typeface="+mj-lt"/>
                        <a:ea typeface="Cambria"/>
                        <a:cs typeface="Times New Roman"/>
                      </a:endParaRPr>
                    </a:p>
                  </a:txBody>
                  <a:tcPr marL="50800" marR="50800" marT="76200" marB="63500"/>
                </a:tc>
                <a:tc>
                  <a:txBody>
                    <a:bodyPr/>
                    <a:lstStyle/>
                    <a:p>
                      <a:pPr marL="0" marR="0">
                        <a:spcBef>
                          <a:spcPts val="0"/>
                        </a:spcBef>
                        <a:spcAft>
                          <a:spcPts val="0"/>
                        </a:spcAft>
                      </a:pPr>
                      <a:r>
                        <a:rPr lang="en-US" sz="1200" dirty="0" smtClean="0">
                          <a:solidFill>
                            <a:schemeClr val="tx1"/>
                          </a:solidFill>
                          <a:latin typeface="+mj-lt"/>
                          <a:ea typeface="Cambria"/>
                          <a:cs typeface="Times New Roman"/>
                        </a:rPr>
                        <a:t>3%</a:t>
                      </a:r>
                      <a:endParaRPr lang="en-US" sz="1200" dirty="0">
                        <a:solidFill>
                          <a:schemeClr val="tx1"/>
                        </a:solidFill>
                        <a:latin typeface="+mj-lt"/>
                        <a:ea typeface="Cambria"/>
                        <a:cs typeface="Times New Roman"/>
                      </a:endParaRPr>
                    </a:p>
                  </a:txBody>
                  <a:tcPr marL="50800" marR="50800" marT="76200" marB="63500"/>
                </a:tc>
              </a:tr>
              <a:tr h="306547">
                <a:tc>
                  <a:txBody>
                    <a:bodyPr/>
                    <a:lstStyle/>
                    <a:p>
                      <a:pPr marL="0" marR="0">
                        <a:spcBef>
                          <a:spcPts val="0"/>
                        </a:spcBef>
                        <a:spcAft>
                          <a:spcPts val="0"/>
                        </a:spcAft>
                      </a:pPr>
                      <a:r>
                        <a:rPr lang="en-US" sz="1200" dirty="0" smtClean="0">
                          <a:solidFill>
                            <a:schemeClr val="tx1"/>
                          </a:solidFill>
                          <a:latin typeface="+mj-lt"/>
                          <a:ea typeface="Cambria"/>
                          <a:cs typeface="Times New Roman"/>
                        </a:rPr>
                        <a:t>SRA 5</a:t>
                      </a:r>
                      <a:endParaRPr lang="en-US" sz="1200" dirty="0">
                        <a:solidFill>
                          <a:schemeClr val="tx1"/>
                        </a:solidFill>
                        <a:latin typeface="+mj-lt"/>
                        <a:ea typeface="Cambria"/>
                        <a:cs typeface="Times New Roman"/>
                      </a:endParaRPr>
                    </a:p>
                  </a:txBody>
                  <a:tcPr marL="50800" marR="50800" marT="76200" marB="63500"/>
                </a:tc>
                <a:tc>
                  <a:txBody>
                    <a:bodyPr/>
                    <a:lstStyle/>
                    <a:p>
                      <a:pPr marL="0" marR="0">
                        <a:spcBef>
                          <a:spcPts val="0"/>
                        </a:spcBef>
                        <a:spcAft>
                          <a:spcPts val="0"/>
                        </a:spcAft>
                      </a:pPr>
                      <a:r>
                        <a:rPr lang="en-US" sz="1200" dirty="0">
                          <a:solidFill>
                            <a:schemeClr val="tx1"/>
                          </a:solidFill>
                          <a:latin typeface="+mj-lt"/>
                          <a:ea typeface="Cambria"/>
                          <a:cs typeface="Times New Roman"/>
                        </a:rPr>
                        <a:t>9</a:t>
                      </a:r>
                      <a:r>
                        <a:rPr lang="en-US" sz="1200" dirty="0" smtClean="0">
                          <a:solidFill>
                            <a:schemeClr val="tx1"/>
                          </a:solidFill>
                          <a:latin typeface="+mj-lt"/>
                          <a:ea typeface="Cambria"/>
                          <a:cs typeface="Times New Roman"/>
                        </a:rPr>
                        <a:t>%</a:t>
                      </a:r>
                      <a:endParaRPr lang="en-US" sz="1200" dirty="0">
                        <a:solidFill>
                          <a:schemeClr val="tx1"/>
                        </a:solidFill>
                        <a:latin typeface="+mj-lt"/>
                        <a:ea typeface="Cambria"/>
                        <a:cs typeface="Times New Roman"/>
                      </a:endParaRPr>
                    </a:p>
                  </a:txBody>
                  <a:tcPr marL="50800" marR="50800" marT="76200" marB="63500"/>
                </a:tc>
                <a:tc>
                  <a:txBody>
                    <a:bodyPr/>
                    <a:lstStyle/>
                    <a:p>
                      <a:pPr marL="0" marR="0">
                        <a:spcBef>
                          <a:spcPts val="0"/>
                        </a:spcBef>
                        <a:spcAft>
                          <a:spcPts val="0"/>
                        </a:spcAft>
                      </a:pPr>
                      <a:r>
                        <a:rPr lang="en-US" sz="1200" dirty="0">
                          <a:solidFill>
                            <a:schemeClr val="tx1"/>
                          </a:solidFill>
                          <a:latin typeface="+mj-lt"/>
                          <a:ea typeface="Cambria"/>
                          <a:cs typeface="Times New Roman"/>
                        </a:rPr>
                        <a:t>8</a:t>
                      </a:r>
                      <a:r>
                        <a:rPr lang="en-US" sz="1200" dirty="0" smtClean="0">
                          <a:solidFill>
                            <a:schemeClr val="tx1"/>
                          </a:solidFill>
                          <a:latin typeface="+mj-lt"/>
                          <a:ea typeface="Cambria"/>
                          <a:cs typeface="Times New Roman"/>
                        </a:rPr>
                        <a:t>%</a:t>
                      </a:r>
                      <a:endParaRPr lang="en-US" sz="1200" dirty="0">
                        <a:solidFill>
                          <a:schemeClr val="tx1"/>
                        </a:solidFill>
                        <a:latin typeface="+mj-lt"/>
                        <a:ea typeface="Cambria"/>
                        <a:cs typeface="Times New Roman"/>
                      </a:endParaRPr>
                    </a:p>
                  </a:txBody>
                  <a:tcPr marL="50800" marR="50800" marT="76200" marB="63500"/>
                </a:tc>
                <a:tc>
                  <a:txBody>
                    <a:bodyPr/>
                    <a:lstStyle/>
                    <a:p>
                      <a:pPr marL="0" marR="0">
                        <a:spcBef>
                          <a:spcPts val="0"/>
                        </a:spcBef>
                        <a:spcAft>
                          <a:spcPts val="0"/>
                        </a:spcAft>
                      </a:pPr>
                      <a:r>
                        <a:rPr lang="en-US" sz="1200" dirty="0">
                          <a:solidFill>
                            <a:schemeClr val="tx1"/>
                          </a:solidFill>
                          <a:latin typeface="+mj-lt"/>
                          <a:ea typeface="Cambria"/>
                          <a:cs typeface="Times New Roman"/>
                        </a:rPr>
                        <a:t>7</a:t>
                      </a:r>
                      <a:r>
                        <a:rPr lang="en-US" sz="1200" dirty="0" smtClean="0">
                          <a:solidFill>
                            <a:schemeClr val="tx1"/>
                          </a:solidFill>
                          <a:latin typeface="+mj-lt"/>
                          <a:ea typeface="Cambria"/>
                          <a:cs typeface="Times New Roman"/>
                        </a:rPr>
                        <a:t>%</a:t>
                      </a:r>
                      <a:endParaRPr lang="en-US" sz="1200" dirty="0">
                        <a:solidFill>
                          <a:schemeClr val="tx1"/>
                        </a:solidFill>
                        <a:latin typeface="+mj-lt"/>
                        <a:ea typeface="Cambria"/>
                        <a:cs typeface="Times New Roman"/>
                      </a:endParaRPr>
                    </a:p>
                  </a:txBody>
                  <a:tcPr marL="50800" marR="50800" marT="76200" marB="63500"/>
                </a:tc>
                <a:tc>
                  <a:txBody>
                    <a:bodyPr/>
                    <a:lstStyle/>
                    <a:p>
                      <a:pPr marL="0" marR="0">
                        <a:spcBef>
                          <a:spcPts val="0"/>
                        </a:spcBef>
                        <a:spcAft>
                          <a:spcPts val="0"/>
                        </a:spcAft>
                      </a:pPr>
                      <a:r>
                        <a:rPr lang="en-US" sz="1200" dirty="0">
                          <a:solidFill>
                            <a:schemeClr val="tx1"/>
                          </a:solidFill>
                          <a:latin typeface="+mj-lt"/>
                          <a:ea typeface="Cambria"/>
                          <a:cs typeface="Times New Roman"/>
                        </a:rPr>
                        <a:t>6</a:t>
                      </a:r>
                      <a:r>
                        <a:rPr lang="en-US" sz="1200" dirty="0" smtClean="0">
                          <a:solidFill>
                            <a:schemeClr val="tx1"/>
                          </a:solidFill>
                          <a:latin typeface="+mj-lt"/>
                          <a:ea typeface="Cambria"/>
                          <a:cs typeface="Times New Roman"/>
                        </a:rPr>
                        <a:t>%</a:t>
                      </a:r>
                      <a:endParaRPr lang="en-US" sz="1200" dirty="0">
                        <a:solidFill>
                          <a:schemeClr val="tx1"/>
                        </a:solidFill>
                        <a:latin typeface="+mj-lt"/>
                        <a:ea typeface="Cambria"/>
                        <a:cs typeface="Times New Roman"/>
                      </a:endParaRPr>
                    </a:p>
                  </a:txBody>
                  <a:tcPr marL="50800" marR="50800" marT="76200" marB="63500"/>
                </a:tc>
                <a:tc>
                  <a:txBody>
                    <a:bodyPr/>
                    <a:lstStyle/>
                    <a:p>
                      <a:pPr marL="0" marR="0">
                        <a:spcBef>
                          <a:spcPts val="0"/>
                        </a:spcBef>
                        <a:spcAft>
                          <a:spcPts val="0"/>
                        </a:spcAft>
                      </a:pPr>
                      <a:r>
                        <a:rPr lang="en-US" sz="1200" dirty="0">
                          <a:solidFill>
                            <a:schemeClr val="tx1"/>
                          </a:solidFill>
                          <a:latin typeface="+mj-lt"/>
                          <a:ea typeface="Cambria"/>
                          <a:cs typeface="Times New Roman"/>
                        </a:rPr>
                        <a:t>5</a:t>
                      </a:r>
                      <a:r>
                        <a:rPr lang="en-US" sz="1200" dirty="0" smtClean="0">
                          <a:solidFill>
                            <a:schemeClr val="tx1"/>
                          </a:solidFill>
                          <a:latin typeface="+mj-lt"/>
                          <a:ea typeface="Cambria"/>
                          <a:cs typeface="Times New Roman"/>
                        </a:rPr>
                        <a:t>%</a:t>
                      </a:r>
                      <a:endParaRPr lang="en-US" sz="1200" dirty="0">
                        <a:solidFill>
                          <a:schemeClr val="tx1"/>
                        </a:solidFill>
                        <a:latin typeface="+mj-lt"/>
                        <a:ea typeface="Cambria"/>
                        <a:cs typeface="Times New Roman"/>
                      </a:endParaRPr>
                    </a:p>
                  </a:txBody>
                  <a:tcPr marL="50800" marR="50800" marT="76200" marB="63500"/>
                </a:tc>
                <a:tc>
                  <a:txBody>
                    <a:bodyPr/>
                    <a:lstStyle/>
                    <a:p>
                      <a:pPr marL="0" marR="0">
                        <a:spcBef>
                          <a:spcPts val="0"/>
                        </a:spcBef>
                        <a:spcAft>
                          <a:spcPts val="0"/>
                        </a:spcAft>
                      </a:pPr>
                      <a:endParaRPr lang="en-US" sz="1200" dirty="0">
                        <a:solidFill>
                          <a:schemeClr val="tx1"/>
                        </a:solidFill>
                        <a:latin typeface="+mj-lt"/>
                        <a:ea typeface="Cambria"/>
                        <a:cs typeface="Times New Roman"/>
                      </a:endParaRPr>
                    </a:p>
                  </a:txBody>
                  <a:tcPr marL="50800" marR="50800" marT="76200" marB="63500"/>
                </a:tc>
              </a:tr>
              <a:tr h="306547">
                <a:tc>
                  <a:txBody>
                    <a:bodyPr/>
                    <a:lstStyle/>
                    <a:p>
                      <a:pPr marL="0" marR="0">
                        <a:spcBef>
                          <a:spcPts val="0"/>
                        </a:spcBef>
                        <a:spcAft>
                          <a:spcPts val="0"/>
                        </a:spcAft>
                      </a:pPr>
                      <a:r>
                        <a:rPr lang="en-US" sz="1200" dirty="0" smtClean="0">
                          <a:latin typeface="+mj-lt"/>
                          <a:ea typeface="Cambria"/>
                          <a:cs typeface="Times New Roman"/>
                        </a:rPr>
                        <a:t>SRA 6</a:t>
                      </a:r>
                      <a:endParaRPr lang="en-US" sz="1200" dirty="0">
                        <a:latin typeface="+mj-lt"/>
                        <a:ea typeface="Cambria"/>
                        <a:cs typeface="Times New Roman"/>
                      </a:endParaRPr>
                    </a:p>
                  </a:txBody>
                  <a:tcPr marL="50800" marR="50800" marT="76200" marB="63500"/>
                </a:tc>
                <a:tc>
                  <a:txBody>
                    <a:bodyPr/>
                    <a:lstStyle/>
                    <a:p>
                      <a:pPr marL="0" marR="0">
                        <a:spcBef>
                          <a:spcPts val="0"/>
                        </a:spcBef>
                        <a:spcAft>
                          <a:spcPts val="0"/>
                        </a:spcAft>
                      </a:pPr>
                      <a:r>
                        <a:rPr lang="en-US" sz="1200" dirty="0" smtClean="0">
                          <a:latin typeface="+mj-lt"/>
                          <a:ea typeface="Cambria"/>
                          <a:cs typeface="Times New Roman"/>
                        </a:rPr>
                        <a:t>9%</a:t>
                      </a:r>
                      <a:endParaRPr lang="en-US" sz="1200" dirty="0">
                        <a:latin typeface="+mj-lt"/>
                        <a:ea typeface="Cambria"/>
                        <a:cs typeface="Times New Roman"/>
                      </a:endParaRPr>
                    </a:p>
                  </a:txBody>
                  <a:tcPr marL="50800" marR="50800" marT="76200" marB="63500"/>
                </a:tc>
                <a:tc>
                  <a:txBody>
                    <a:bodyPr/>
                    <a:lstStyle/>
                    <a:p>
                      <a:pPr marL="0" marR="0">
                        <a:spcBef>
                          <a:spcPts val="0"/>
                        </a:spcBef>
                        <a:spcAft>
                          <a:spcPts val="0"/>
                        </a:spcAft>
                      </a:pPr>
                      <a:r>
                        <a:rPr lang="en-US" sz="1200" dirty="0" smtClean="0">
                          <a:latin typeface="+mj-lt"/>
                          <a:ea typeface="Cambria"/>
                          <a:cs typeface="Times New Roman"/>
                        </a:rPr>
                        <a:t>8%</a:t>
                      </a:r>
                      <a:endParaRPr lang="en-US" sz="1200" dirty="0">
                        <a:latin typeface="+mj-lt"/>
                        <a:ea typeface="Cambria"/>
                        <a:cs typeface="Times New Roman"/>
                      </a:endParaRPr>
                    </a:p>
                  </a:txBody>
                  <a:tcPr marL="50800" marR="50800" marT="76200" marB="63500"/>
                </a:tc>
                <a:tc>
                  <a:txBody>
                    <a:bodyPr/>
                    <a:lstStyle/>
                    <a:p>
                      <a:pPr marL="0" marR="0">
                        <a:spcBef>
                          <a:spcPts val="0"/>
                        </a:spcBef>
                        <a:spcAft>
                          <a:spcPts val="0"/>
                        </a:spcAft>
                      </a:pPr>
                      <a:r>
                        <a:rPr lang="en-US" sz="1200" dirty="0" smtClean="0">
                          <a:latin typeface="+mj-lt"/>
                          <a:ea typeface="Cambria"/>
                          <a:cs typeface="Times New Roman"/>
                        </a:rPr>
                        <a:t>7%</a:t>
                      </a:r>
                      <a:endParaRPr lang="en-US" sz="1200" dirty="0">
                        <a:latin typeface="+mj-lt"/>
                        <a:ea typeface="Cambria"/>
                        <a:cs typeface="Times New Roman"/>
                      </a:endParaRPr>
                    </a:p>
                  </a:txBody>
                  <a:tcPr marL="50800" marR="50800" marT="76200" marB="63500"/>
                </a:tc>
                <a:tc>
                  <a:txBody>
                    <a:bodyPr/>
                    <a:lstStyle/>
                    <a:p>
                      <a:pPr marL="0" marR="0">
                        <a:spcBef>
                          <a:spcPts val="0"/>
                        </a:spcBef>
                        <a:spcAft>
                          <a:spcPts val="0"/>
                        </a:spcAft>
                      </a:pPr>
                      <a:r>
                        <a:rPr lang="en-US" sz="1200" dirty="0" smtClean="0">
                          <a:latin typeface="+mj-lt"/>
                          <a:ea typeface="Cambria"/>
                          <a:cs typeface="Times New Roman"/>
                        </a:rPr>
                        <a:t>6%</a:t>
                      </a:r>
                      <a:endParaRPr lang="en-US" sz="1200" dirty="0">
                        <a:latin typeface="+mj-lt"/>
                        <a:ea typeface="Cambria"/>
                        <a:cs typeface="Times New Roman"/>
                      </a:endParaRPr>
                    </a:p>
                  </a:txBody>
                  <a:tcPr marL="50800" marR="50800" marT="76200" marB="63500"/>
                </a:tc>
                <a:tc>
                  <a:txBody>
                    <a:bodyPr/>
                    <a:lstStyle/>
                    <a:p>
                      <a:pPr marL="0" marR="0">
                        <a:spcBef>
                          <a:spcPts val="0"/>
                        </a:spcBef>
                        <a:spcAft>
                          <a:spcPts val="0"/>
                        </a:spcAft>
                      </a:pPr>
                      <a:r>
                        <a:rPr lang="en-US" sz="1200" dirty="0" smtClean="0">
                          <a:latin typeface="+mj-lt"/>
                          <a:ea typeface="Cambria"/>
                          <a:cs typeface="Times New Roman"/>
                        </a:rPr>
                        <a:t>5%</a:t>
                      </a:r>
                      <a:endParaRPr lang="en-US" sz="1200" dirty="0">
                        <a:latin typeface="+mj-lt"/>
                        <a:ea typeface="Cambria"/>
                        <a:cs typeface="Times New Roman"/>
                      </a:endParaRPr>
                    </a:p>
                  </a:txBody>
                  <a:tcPr marL="50800" marR="50800" marT="76200" marB="63500"/>
                </a:tc>
                <a:tc>
                  <a:txBody>
                    <a:bodyPr/>
                    <a:lstStyle/>
                    <a:p>
                      <a:pPr marL="0" marR="0">
                        <a:spcBef>
                          <a:spcPts val="0"/>
                        </a:spcBef>
                        <a:spcAft>
                          <a:spcPts val="0"/>
                        </a:spcAft>
                      </a:pPr>
                      <a:r>
                        <a:rPr lang="en-US" sz="1200" dirty="0">
                          <a:latin typeface="+mj-lt"/>
                          <a:ea typeface="Cambria"/>
                          <a:cs typeface="Times New Roman"/>
                        </a:rPr>
                        <a:t>4</a:t>
                      </a:r>
                      <a:r>
                        <a:rPr lang="en-US" sz="1200" dirty="0" smtClean="0">
                          <a:latin typeface="+mj-lt"/>
                          <a:ea typeface="Cambria"/>
                          <a:cs typeface="Times New Roman"/>
                        </a:rPr>
                        <a:t>%</a:t>
                      </a:r>
                      <a:endParaRPr lang="en-US" sz="1200" dirty="0">
                        <a:latin typeface="+mj-lt"/>
                        <a:ea typeface="Cambria"/>
                        <a:cs typeface="Times New Roman"/>
                      </a:endParaRPr>
                    </a:p>
                  </a:txBody>
                  <a:tcPr marL="50800" marR="50800" marT="76200" marB="63500"/>
                </a:tc>
              </a:tr>
            </a:tbl>
          </a:graphicData>
        </a:graphic>
      </p:graphicFrame>
      <p:sp>
        <p:nvSpPr>
          <p:cNvPr id="6" name="TextBox 5"/>
          <p:cNvSpPr txBox="1"/>
          <p:nvPr/>
        </p:nvSpPr>
        <p:spPr>
          <a:xfrm>
            <a:off x="685800" y="990600"/>
            <a:ext cx="6920379" cy="2277547"/>
          </a:xfrm>
          <a:prstGeom prst="rect">
            <a:avLst/>
          </a:prstGeom>
          <a:noFill/>
        </p:spPr>
        <p:txBody>
          <a:bodyPr wrap="square" rtlCol="0">
            <a:spAutoFit/>
          </a:bodyPr>
          <a:lstStyle/>
          <a:p>
            <a:r>
              <a:rPr lang="en-US" sz="1400" dirty="0" smtClean="0">
                <a:latin typeface="Arial Narrow" pitchFamily="34" charset="0"/>
              </a:rPr>
              <a:t>Unlike short-term savings products, deferred annuities are designed and priced for long-term retirement savings.  Part of this design relies on the fact that the advantages of tax deferral work best when the annuity’s growth is allowed to compound over time.  So, though all or a portion of the funds may be withdrawn at any time, early withdrawals are discouraged and are subject to surrender charges.</a:t>
            </a:r>
          </a:p>
          <a:p>
            <a:endParaRPr lang="en-US" sz="800" dirty="0" smtClean="0">
              <a:latin typeface="Arial Narrow" pitchFamily="34" charset="0"/>
            </a:endParaRPr>
          </a:p>
          <a:p>
            <a:r>
              <a:rPr lang="en-US" sz="1400" dirty="0" smtClean="0">
                <a:latin typeface="Arial Narrow" pitchFamily="34" charset="0"/>
              </a:rPr>
              <a:t>Expressed as a percentage of the annuity’s total value, these charges diminish to zero over time.  The schedule is in effect for only one period during the life of the contract and will not reset.</a:t>
            </a:r>
          </a:p>
          <a:p>
            <a:endParaRPr lang="en-US" sz="800" dirty="0" smtClean="0">
              <a:latin typeface="Arial Narrow" pitchFamily="34" charset="0"/>
            </a:endParaRPr>
          </a:p>
          <a:p>
            <a:r>
              <a:rPr lang="en-US" sz="1400" dirty="0" smtClean="0">
                <a:latin typeface="Arial Narrow" pitchFamily="34" charset="0"/>
              </a:rPr>
              <a:t>Please note that the surrender charges are not part of or associated with any state or federal taxes imposed on a distribution or with the IRS pre-age-59 ½ tax penalty that may apply to a withdrawal. Surrender charges are in addition to any applicable state or federal taxes or penalties.  </a:t>
            </a:r>
            <a:endParaRPr lang="en-US" sz="1400" dirty="0">
              <a:latin typeface="Arial Narrow"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914400"/>
            <a:ext cx="8458200" cy="4800600"/>
          </a:xfrm>
        </p:spPr>
        <p:txBody>
          <a:bodyPr/>
          <a:lstStyle/>
          <a:p>
            <a:r>
              <a:rPr lang="en-US" sz="1400" b="1" dirty="0" smtClean="0">
                <a:latin typeface="Arial Narrow" pitchFamily="34" charset="0"/>
              </a:rPr>
              <a:t>Scheduled Payments of Interest Earnings </a:t>
            </a:r>
            <a:r>
              <a:rPr lang="en-US" sz="1400" dirty="0" smtClean="0">
                <a:latin typeface="Arial Narrow" pitchFamily="34" charset="0"/>
              </a:rPr>
              <a:t>– After 30 days, regularly scheduled withdrawals of interest earnings may be made on a monthly, quarterly, semi-annual or annual basis.</a:t>
            </a:r>
          </a:p>
          <a:p>
            <a:r>
              <a:rPr lang="en-US" sz="1400" b="1" dirty="0" smtClean="0">
                <a:latin typeface="Arial Narrow" pitchFamily="34" charset="0"/>
              </a:rPr>
              <a:t>10% Annual Withdrawals – </a:t>
            </a:r>
            <a:r>
              <a:rPr lang="en-US" sz="1400" dirty="0" smtClean="0">
                <a:latin typeface="Arial Narrow" pitchFamily="34" charset="0"/>
              </a:rPr>
              <a:t>After the first contract year, your client may annually withdraw up to 10% of the annuity’s value (as of the end of the preceding contract year) without incurring a surrender charge.</a:t>
            </a:r>
            <a:endParaRPr lang="en-US" sz="1400" b="1" dirty="0" smtClean="0">
              <a:latin typeface="Arial Narrow" pitchFamily="34" charset="0"/>
            </a:endParaRPr>
          </a:p>
          <a:p>
            <a:r>
              <a:rPr lang="en-US" sz="1400" b="1" dirty="0" smtClean="0">
                <a:latin typeface="Arial Narrow" pitchFamily="34" charset="0"/>
              </a:rPr>
              <a:t>IRS Required Minimum Distributions </a:t>
            </a:r>
            <a:r>
              <a:rPr lang="en-US" sz="1400" dirty="0" smtClean="0">
                <a:latin typeface="Arial Narrow" pitchFamily="34" charset="0"/>
              </a:rPr>
              <a:t>– If the contract is held as a tax-qualified plan, IRS Required Minimum Distributions may be made on the schedule requested.</a:t>
            </a:r>
          </a:p>
          <a:p>
            <a:r>
              <a:rPr lang="en-US" sz="1400" b="1" dirty="0" smtClean="0">
                <a:latin typeface="Arial Narrow" pitchFamily="34" charset="0"/>
              </a:rPr>
              <a:t>Substantially Equal Periodic Payments (SEPP) – </a:t>
            </a:r>
            <a:r>
              <a:rPr lang="en-US" sz="1400" dirty="0" smtClean="0">
                <a:latin typeface="Arial Narrow" pitchFamily="34" charset="0"/>
              </a:rPr>
              <a:t>The  SEPP option allows early-retirement (pre-age-59 ½) income without imposition  of the IRS 10% early-withdrawal penalty or incurring a surrender charge.</a:t>
            </a:r>
          </a:p>
          <a:p>
            <a:r>
              <a:rPr lang="en-US" sz="1400" b="1" dirty="0" smtClean="0">
                <a:latin typeface="Arial Narrow" pitchFamily="34" charset="0"/>
              </a:rPr>
              <a:t>Nursing Home Benefit </a:t>
            </a:r>
            <a:r>
              <a:rPr lang="en-US" sz="1400" dirty="0" smtClean="0">
                <a:latin typeface="Arial Narrow" pitchFamily="34" charset="0"/>
              </a:rPr>
              <a:t>- After the first contract year, if your client becomes a nursing home resident for 30 or more consecutive days, The Standard will waive surrender charges on all withdrawals, transfers and surrenders during the period of confinement.  Written documentation is required. The nursing home waiver is not available in Massachusetts.</a:t>
            </a:r>
          </a:p>
          <a:p>
            <a:r>
              <a:rPr lang="en-US" sz="1400" b="1" dirty="0" smtClean="0">
                <a:latin typeface="Arial Narrow" pitchFamily="34" charset="0"/>
              </a:rPr>
              <a:t>Terminal Condition Benefit </a:t>
            </a:r>
            <a:r>
              <a:rPr lang="en-US" sz="1400" dirty="0" smtClean="0">
                <a:latin typeface="Arial Narrow" pitchFamily="34" charset="0"/>
              </a:rPr>
              <a:t>– If your client is diagnosed with a terminal condition, The Standard will waive surrender charges on all withdrawals, transfers and surrenders.  Written documentation is required.  State-specific conditions apply to the terminal condition waiver.</a:t>
            </a:r>
          </a:p>
          <a:p>
            <a:r>
              <a:rPr lang="en-US" sz="1400" b="1" dirty="0" smtClean="0">
                <a:latin typeface="Arial Narrow" pitchFamily="34" charset="0"/>
              </a:rPr>
              <a:t>Out of Surrender </a:t>
            </a:r>
            <a:r>
              <a:rPr lang="en-US" sz="1400" dirty="0" smtClean="0">
                <a:latin typeface="Arial Narrow" pitchFamily="34" charset="0"/>
              </a:rPr>
              <a:t>– After the end of the surrender period, your client may withdraw some or all of the Secured Rate Annuity funds without surrender charges.</a:t>
            </a:r>
          </a:p>
          <a:p>
            <a:r>
              <a:rPr lang="en-US" sz="1400" b="1" dirty="0" smtClean="0">
                <a:latin typeface="Arial Narrow" pitchFamily="34" charset="0"/>
              </a:rPr>
              <a:t>Death Benefits </a:t>
            </a:r>
            <a:r>
              <a:rPr lang="en-US" sz="1400" dirty="0" smtClean="0">
                <a:latin typeface="Arial Narrow" pitchFamily="34" charset="0"/>
              </a:rPr>
              <a:t>-- Beginning immediately, upon the death of the owner or annuitant, the full annuity value is payable </a:t>
            </a:r>
          </a:p>
          <a:p>
            <a:pPr>
              <a:buNone/>
            </a:pPr>
            <a:r>
              <a:rPr lang="en-US" sz="1400" dirty="0" smtClean="0">
                <a:latin typeface="Arial Narrow" pitchFamily="34" charset="0"/>
              </a:rPr>
              <a:t>	as death benefits to the named beneficiary.</a:t>
            </a:r>
          </a:p>
          <a:p>
            <a:endParaRPr lang="en-US" sz="1400" dirty="0" smtClean="0">
              <a:latin typeface="Arial Narrow" pitchFamily="34" charset="0"/>
            </a:endParaRPr>
          </a:p>
          <a:p>
            <a:endParaRPr lang="en-US" sz="1400" dirty="0" smtClean="0">
              <a:latin typeface="Arial Narrow" pitchFamily="34" charset="0"/>
            </a:endParaRPr>
          </a:p>
          <a:p>
            <a:endParaRPr lang="en-US" dirty="0" smtClean="0"/>
          </a:p>
          <a:p>
            <a:endParaRPr lang="en-US" dirty="0" smtClean="0"/>
          </a:p>
          <a:p>
            <a:endParaRPr lang="en-US" dirty="0" smtClean="0"/>
          </a:p>
        </p:txBody>
      </p:sp>
      <p:sp>
        <p:nvSpPr>
          <p:cNvPr id="5" name="Title 4"/>
          <p:cNvSpPr>
            <a:spLocks noGrp="1"/>
          </p:cNvSpPr>
          <p:nvPr>
            <p:ph type="ctrTitle"/>
          </p:nvPr>
        </p:nvSpPr>
        <p:spPr/>
        <p:txBody>
          <a:bodyPr/>
          <a:lstStyle/>
          <a:p>
            <a:r>
              <a:rPr lang="en-US" sz="2800" dirty="0" smtClean="0"/>
              <a:t>SRA Surrender Free Withdrawals </a:t>
            </a:r>
            <a:r>
              <a:rPr lang="en-US" dirty="0" smtClean="0"/>
              <a:t/>
            </a:r>
            <a:br>
              <a:rPr lang="en-US" dirty="0" smtClean="0"/>
            </a:br>
            <a:endParaRPr lang="en-US" dirty="0"/>
          </a:p>
        </p:txBody>
      </p:sp>
      <p:sp>
        <p:nvSpPr>
          <p:cNvPr id="18" name="Slide Number Placeholder 17"/>
          <p:cNvSpPr>
            <a:spLocks noGrp="1"/>
          </p:cNvSpPr>
          <p:nvPr>
            <p:ph type="sldNum" sz="quarter" idx="12"/>
          </p:nvPr>
        </p:nvSpPr>
        <p:spPr/>
        <p:txBody>
          <a:bodyPr/>
          <a:lstStyle/>
          <a:p>
            <a:fld id="{5792E9F5-DAE1-4F6B-A171-BA94FE21EF1C}"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5"/>
          <p:cNvSpPr>
            <a:spLocks noGrp="1"/>
          </p:cNvSpPr>
          <p:nvPr>
            <p:ph idx="1"/>
          </p:nvPr>
        </p:nvSpPr>
        <p:spPr/>
        <p:txBody>
          <a:bodyPr/>
          <a:lstStyle/>
          <a:p>
            <a:r>
              <a:rPr lang="en-US" dirty="0" smtClean="0">
                <a:latin typeface="Arial Narrow" pitchFamily="34" charset="0"/>
              </a:rPr>
              <a:t>Focused Growth Annuity (FGA)</a:t>
            </a:r>
          </a:p>
          <a:p>
            <a:pPr lvl="1"/>
            <a:r>
              <a:rPr lang="en-US" dirty="0" smtClean="0">
                <a:latin typeface="Arial Narrow" pitchFamily="34" charset="0"/>
              </a:rPr>
              <a:t>Product Overview</a:t>
            </a:r>
          </a:p>
          <a:p>
            <a:pPr lvl="1"/>
            <a:r>
              <a:rPr lang="en-US" dirty="0" smtClean="0">
                <a:latin typeface="Arial Narrow" pitchFamily="34" charset="0"/>
              </a:rPr>
              <a:t>Surrender Schedule and Market Value Adjustment	</a:t>
            </a:r>
          </a:p>
          <a:p>
            <a:pPr lvl="1"/>
            <a:r>
              <a:rPr lang="en-US" dirty="0" smtClean="0">
                <a:latin typeface="Arial Narrow" pitchFamily="34" charset="0"/>
              </a:rPr>
              <a:t>Surrender and MVA Free Withdrawals</a:t>
            </a:r>
          </a:p>
          <a:p>
            <a:r>
              <a:rPr lang="en-US" dirty="0" smtClean="0">
                <a:latin typeface="Arial Narrow" pitchFamily="34" charset="0"/>
              </a:rPr>
              <a:t>Secured Rate Annuity (SRA)</a:t>
            </a:r>
          </a:p>
          <a:p>
            <a:pPr lvl="1"/>
            <a:r>
              <a:rPr lang="en-US" dirty="0" smtClean="0">
                <a:latin typeface="Arial Narrow" pitchFamily="34" charset="0"/>
              </a:rPr>
              <a:t>Product Overview and Key Features</a:t>
            </a:r>
          </a:p>
          <a:p>
            <a:pPr lvl="1"/>
            <a:r>
              <a:rPr lang="en-US" dirty="0" smtClean="0">
                <a:latin typeface="Arial Narrow" pitchFamily="34" charset="0"/>
              </a:rPr>
              <a:t>Surrender Schedules and Free Withdrawals</a:t>
            </a:r>
          </a:p>
          <a:p>
            <a:pPr lvl="0"/>
            <a:r>
              <a:rPr lang="en-US" dirty="0" smtClean="0">
                <a:latin typeface="Arial Narrow" pitchFamily="34" charset="0"/>
              </a:rPr>
              <a:t>Suitability Analysis During the Sales Process</a:t>
            </a:r>
          </a:p>
          <a:p>
            <a:pPr lvl="0"/>
            <a:r>
              <a:rPr lang="en-US" dirty="0" smtClean="0">
                <a:latin typeface="Arial Narrow" pitchFamily="34" charset="0"/>
              </a:rPr>
              <a:t>Compensation and Sales Support</a:t>
            </a:r>
          </a:p>
          <a:p>
            <a:pPr lvl="0"/>
            <a:endParaRPr lang="en-US" dirty="0" smtClean="0">
              <a:latin typeface="Arial Narrow" pitchFamily="34" charset="0"/>
            </a:endParaRPr>
          </a:p>
        </p:txBody>
      </p:sp>
      <p:sp>
        <p:nvSpPr>
          <p:cNvPr id="8" name="Title 4"/>
          <p:cNvSpPr>
            <a:spLocks noGrp="1"/>
          </p:cNvSpPr>
          <p:nvPr>
            <p:ph type="ctrTitle"/>
          </p:nvPr>
        </p:nvSpPr>
        <p:spPr/>
        <p:txBody>
          <a:bodyPr/>
          <a:lstStyle/>
          <a:p>
            <a:r>
              <a:rPr lang="en-US" sz="2800" dirty="0" smtClean="0"/>
              <a:t>FGA and SRA Product Training Module</a:t>
            </a:r>
            <a:endParaRPr lang="en-US" sz="2800" dirty="0"/>
          </a:p>
        </p:txBody>
      </p:sp>
      <p:sp>
        <p:nvSpPr>
          <p:cNvPr id="9" name="Slide Number Placeholder 8"/>
          <p:cNvSpPr>
            <a:spLocks noGrp="1"/>
          </p:cNvSpPr>
          <p:nvPr>
            <p:ph type="sldNum" sz="quarter" idx="12"/>
          </p:nvPr>
        </p:nvSpPr>
        <p:spPr/>
        <p:txBody>
          <a:bodyPr/>
          <a:lstStyle/>
          <a:p>
            <a:fld id="{5792E9F5-DAE1-4F6B-A171-BA94FE21EF1C}"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143000"/>
            <a:ext cx="8153400" cy="4191000"/>
          </a:xfrm>
        </p:spPr>
        <p:txBody>
          <a:bodyPr/>
          <a:lstStyle/>
          <a:p>
            <a:pPr>
              <a:buNone/>
            </a:pPr>
            <a:r>
              <a:rPr lang="en-US" sz="1400" b="1" dirty="0" smtClean="0">
                <a:latin typeface="Arial Narrow" pitchFamily="34" charset="0"/>
              </a:rPr>
              <a:t>Annuitization</a:t>
            </a:r>
            <a:r>
              <a:rPr lang="en-US" sz="1400" dirty="0" smtClean="0">
                <a:latin typeface="Arial Narrow" pitchFamily="34" charset="0"/>
              </a:rPr>
              <a:t> – At any time the annuity may be converted to an income annuity with The Standard.  Your client must choose a Lifetime Income option or a Period Certain option of five years or longer.</a:t>
            </a:r>
          </a:p>
          <a:p>
            <a:pPr>
              <a:buNone/>
            </a:pPr>
            <a:endParaRPr lang="en-US" sz="1400" b="1" dirty="0" smtClean="0">
              <a:latin typeface="Arial Narrow" pitchFamily="34" charset="0"/>
            </a:endParaRPr>
          </a:p>
          <a:p>
            <a:pPr>
              <a:buNone/>
            </a:pPr>
            <a:r>
              <a:rPr lang="en-US" sz="1400" b="1" dirty="0" smtClean="0">
                <a:latin typeface="Arial Narrow" pitchFamily="34" charset="0"/>
              </a:rPr>
              <a:t>Available Income Options Include</a:t>
            </a:r>
          </a:p>
          <a:p>
            <a:r>
              <a:rPr lang="en-US" sz="1400" b="1" dirty="0" smtClean="0">
                <a:latin typeface="Arial Narrow" pitchFamily="34" charset="0"/>
              </a:rPr>
              <a:t>Certain Period </a:t>
            </a:r>
            <a:r>
              <a:rPr lang="en-US" sz="1400" dirty="0" smtClean="0">
                <a:latin typeface="Arial Narrow" pitchFamily="34" charset="0"/>
              </a:rPr>
              <a:t>– A guaranteed income for a time period chosen (5, 10, 15, or 20 years).  At any time, benefits may be commuted to a lump-sum payment.  If the annuitant dies prior to the end of the period specified, payments continue to the beneficiary until the end of the period (or may be commuted to a lump-sum payment).</a:t>
            </a:r>
          </a:p>
          <a:p>
            <a:r>
              <a:rPr lang="en-US" sz="1400" b="1" dirty="0" smtClean="0">
                <a:latin typeface="Arial Narrow" pitchFamily="34" charset="0"/>
              </a:rPr>
              <a:t>Life Income – </a:t>
            </a:r>
            <a:r>
              <a:rPr lang="en-US" sz="1400" dirty="0" smtClean="0">
                <a:latin typeface="Arial Narrow" pitchFamily="34" charset="0"/>
              </a:rPr>
              <a:t>A guaranteed income for as long as the annuitant lives. Payments will cease upon the death of the annuitant.</a:t>
            </a:r>
            <a:endParaRPr lang="en-US" sz="1400" b="1" dirty="0" smtClean="0">
              <a:latin typeface="Arial Narrow" pitchFamily="34" charset="0"/>
            </a:endParaRPr>
          </a:p>
          <a:p>
            <a:r>
              <a:rPr lang="en-US" sz="1400" b="1" dirty="0" smtClean="0">
                <a:latin typeface="Arial Narrow" pitchFamily="34" charset="0"/>
              </a:rPr>
              <a:t>Life Income with Installment Refund – </a:t>
            </a:r>
            <a:r>
              <a:rPr lang="en-US" sz="1400" dirty="0" smtClean="0">
                <a:latin typeface="Arial Narrow" pitchFamily="34" charset="0"/>
              </a:rPr>
              <a:t>A guaranteed income as long as the annuitant lives.  The total payments will never be less than the total of the funds paid to purchase this option.  If the annuitant dies before receiving at least that amount, payments continue to the beneficiary until the full amount is repaid (or may be commuted to a lump-sum payment).</a:t>
            </a:r>
            <a:endParaRPr lang="en-US" sz="1400" b="1" dirty="0" smtClean="0">
              <a:latin typeface="Arial Narrow" pitchFamily="34" charset="0"/>
            </a:endParaRPr>
          </a:p>
          <a:p>
            <a:r>
              <a:rPr lang="en-US" sz="1400" b="1" dirty="0" smtClean="0">
                <a:latin typeface="Arial Narrow" pitchFamily="34" charset="0"/>
              </a:rPr>
              <a:t>Life Income with Certain Period – </a:t>
            </a:r>
            <a:r>
              <a:rPr lang="en-US" sz="1400" dirty="0" smtClean="0">
                <a:latin typeface="Arial Narrow" pitchFamily="34" charset="0"/>
              </a:rPr>
              <a:t>A guaranteed income for as long as the annuitant lives.  If the annuitant dies prior to the end of the period specified (5,10,15,or 20 years), payments continue to the beneficiary until the end of the period ( or may be commuted to a lump-sum payment).</a:t>
            </a:r>
            <a:endParaRPr lang="en-US" sz="1400" b="1" dirty="0" smtClean="0">
              <a:latin typeface="Arial Narrow" pitchFamily="34" charset="0"/>
            </a:endParaRPr>
          </a:p>
          <a:p>
            <a:endParaRPr lang="en-US" sz="1400" dirty="0" smtClean="0">
              <a:latin typeface="Arial Narrow" pitchFamily="34" charset="0"/>
            </a:endParaRPr>
          </a:p>
          <a:p>
            <a:endParaRPr lang="en-US" dirty="0" smtClean="0"/>
          </a:p>
          <a:p>
            <a:endParaRPr lang="en-US" dirty="0" smtClean="0"/>
          </a:p>
        </p:txBody>
      </p:sp>
      <p:sp>
        <p:nvSpPr>
          <p:cNvPr id="5" name="Title 4"/>
          <p:cNvSpPr>
            <a:spLocks noGrp="1"/>
          </p:cNvSpPr>
          <p:nvPr>
            <p:ph type="ctrTitle"/>
          </p:nvPr>
        </p:nvSpPr>
        <p:spPr/>
        <p:txBody>
          <a:bodyPr/>
          <a:lstStyle/>
          <a:p>
            <a:r>
              <a:rPr lang="en-US" sz="2800" dirty="0" smtClean="0"/>
              <a:t>Surrender Free Withdrawals </a:t>
            </a:r>
            <a:r>
              <a:rPr lang="en-US" dirty="0" smtClean="0"/>
              <a:t/>
            </a:r>
            <a:br>
              <a:rPr lang="en-US" dirty="0" smtClean="0"/>
            </a:br>
            <a:endParaRPr lang="en-US" dirty="0"/>
          </a:p>
        </p:txBody>
      </p:sp>
      <p:sp>
        <p:nvSpPr>
          <p:cNvPr id="18" name="Slide Number Placeholder 17"/>
          <p:cNvSpPr>
            <a:spLocks noGrp="1"/>
          </p:cNvSpPr>
          <p:nvPr>
            <p:ph type="sldNum" sz="quarter" idx="12"/>
          </p:nvPr>
        </p:nvSpPr>
        <p:spPr/>
        <p:txBody>
          <a:bodyPr/>
          <a:lstStyle/>
          <a:p>
            <a:fld id="{5792E9F5-DAE1-4F6B-A171-BA94FE21EF1C}"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sz="1400" b="1" dirty="0" smtClean="0">
                <a:latin typeface="Arial Narrow" pitchFamily="34" charset="0"/>
              </a:rPr>
              <a:t>Available Income Options Include</a:t>
            </a:r>
          </a:p>
          <a:p>
            <a:r>
              <a:rPr lang="en-US" sz="1400" b="1" dirty="0" smtClean="0">
                <a:latin typeface="Arial Narrow" pitchFamily="34" charset="0"/>
              </a:rPr>
              <a:t>Joint and Survivor Life Income </a:t>
            </a:r>
            <a:r>
              <a:rPr lang="en-US" sz="1400" dirty="0" smtClean="0">
                <a:latin typeface="Arial Narrow" pitchFamily="34" charset="0"/>
              </a:rPr>
              <a:t>– A guaranteed income for as long as both annuitants live.  When either annuitant dies, payments will continue at 50%, 66 2/3%, 75% or 100% of the payments received when both were living.  Payments will cease upon death of both annuitants.</a:t>
            </a:r>
          </a:p>
          <a:p>
            <a:r>
              <a:rPr lang="en-US" sz="1400" b="1" dirty="0" smtClean="0">
                <a:latin typeface="Arial Narrow" pitchFamily="34" charset="0"/>
              </a:rPr>
              <a:t>Joint and Survivor Life Income with Installment Refund </a:t>
            </a:r>
            <a:r>
              <a:rPr lang="en-US" sz="1400" dirty="0" smtClean="0">
                <a:latin typeface="Arial Narrow" pitchFamily="34" charset="0"/>
              </a:rPr>
              <a:t>– A guaranteed income for as long as both annuitants live.  The total payments will never be less than the total of the funds paid to purchase this option.  If both annuitants die before receiving at least that amount, payments continue to the beneficiary until the full amount is repaid (or may be commuted to a lump-sum payment).</a:t>
            </a:r>
          </a:p>
          <a:p>
            <a:r>
              <a:rPr lang="en-US" sz="1400" b="1" dirty="0" smtClean="0">
                <a:latin typeface="Arial Narrow" pitchFamily="34" charset="0"/>
              </a:rPr>
              <a:t>Joint and Survivor Life Income with Certain Period – </a:t>
            </a:r>
            <a:r>
              <a:rPr lang="en-US" sz="1400" dirty="0" smtClean="0">
                <a:latin typeface="Arial Narrow" pitchFamily="34" charset="0"/>
              </a:rPr>
              <a:t>A guaranteed income for as long as both annuitants live.  When either annuitant dies, payments will continue at 100% of the payments received when both were living.  If both annuitants die prior to the end of the period specified (5, 10, 15 or 20 years), payments continue to the beneficiary until the end of the period (or may be commuted to a lump-sum payment).</a:t>
            </a:r>
            <a:endParaRPr lang="en-US" sz="1400" b="1" dirty="0" smtClean="0">
              <a:latin typeface="Arial Narrow" pitchFamily="34" charset="0"/>
            </a:endParaRPr>
          </a:p>
          <a:p>
            <a:r>
              <a:rPr lang="en-US" sz="1400" b="1" dirty="0" smtClean="0">
                <a:latin typeface="Arial Narrow" pitchFamily="34" charset="0"/>
              </a:rPr>
              <a:t>Joint and Contingent Survivor Life Income – </a:t>
            </a:r>
            <a:r>
              <a:rPr lang="en-US" sz="1400" dirty="0" smtClean="0">
                <a:latin typeface="Arial Narrow" pitchFamily="34" charset="0"/>
              </a:rPr>
              <a:t>A guaranteed income for as long as both annuitants live.  If the primary annuitant dies first, payments will continue at 50% of the payments received when both were living.  If the contingent annuitant dies first, payments will continue at 100% of the payments received when both were living. Payments will cease upon death of both annuitants.</a:t>
            </a:r>
            <a:endParaRPr lang="en-US" sz="1400" b="1" dirty="0" smtClean="0">
              <a:latin typeface="Arial Narrow" pitchFamily="34" charset="0"/>
            </a:endParaRPr>
          </a:p>
          <a:p>
            <a:endParaRPr lang="en-US" dirty="0" smtClean="0"/>
          </a:p>
          <a:p>
            <a:endParaRPr lang="en-US" dirty="0" smtClean="0"/>
          </a:p>
        </p:txBody>
      </p:sp>
      <p:sp>
        <p:nvSpPr>
          <p:cNvPr id="5" name="Title 4"/>
          <p:cNvSpPr>
            <a:spLocks noGrp="1"/>
          </p:cNvSpPr>
          <p:nvPr>
            <p:ph type="ctrTitle"/>
          </p:nvPr>
        </p:nvSpPr>
        <p:spPr/>
        <p:txBody>
          <a:bodyPr/>
          <a:lstStyle/>
          <a:p>
            <a:r>
              <a:rPr lang="en-US" sz="2800" dirty="0" smtClean="0"/>
              <a:t>SRA Surrender Free Withdrawals</a:t>
            </a:r>
            <a:r>
              <a:rPr lang="en-US" dirty="0" smtClean="0"/>
              <a:t> </a:t>
            </a:r>
            <a:br>
              <a:rPr lang="en-US" dirty="0" smtClean="0"/>
            </a:br>
            <a:endParaRPr lang="en-US" dirty="0"/>
          </a:p>
        </p:txBody>
      </p:sp>
      <p:sp>
        <p:nvSpPr>
          <p:cNvPr id="18" name="Slide Number Placeholder 17"/>
          <p:cNvSpPr>
            <a:spLocks noGrp="1"/>
          </p:cNvSpPr>
          <p:nvPr>
            <p:ph type="sldNum" sz="quarter" idx="12"/>
          </p:nvPr>
        </p:nvSpPr>
        <p:spPr/>
        <p:txBody>
          <a:bodyPr/>
          <a:lstStyle/>
          <a:p>
            <a:fld id="{5792E9F5-DAE1-4F6B-A171-BA94FE21EF1C}"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ouple On the Grass.jpg"/>
          <p:cNvPicPr>
            <a:picLocks noGrp="1" noChangeAspect="1"/>
          </p:cNvPicPr>
          <p:nvPr>
            <p:ph type="pic" sz="quarter" idx="14"/>
          </p:nvPr>
        </p:nvPicPr>
        <p:blipFill>
          <a:blip r:embed="rId3" cstate="print"/>
          <a:stretch>
            <a:fillRect/>
          </a:stretch>
        </p:blipFill>
        <p:spPr>
          <a:xfrm>
            <a:off x="0" y="0"/>
            <a:ext cx="9144000" cy="6858000"/>
          </a:xfrm>
        </p:spPr>
      </p:pic>
      <p:sp>
        <p:nvSpPr>
          <p:cNvPr id="6" name="Title 5"/>
          <p:cNvSpPr>
            <a:spLocks noGrp="1"/>
          </p:cNvSpPr>
          <p:nvPr>
            <p:ph type="ctrTitle"/>
          </p:nvPr>
        </p:nvSpPr>
        <p:spPr/>
        <p:txBody>
          <a:bodyPr/>
          <a:lstStyle/>
          <a:p>
            <a:r>
              <a:rPr lang="en-US" dirty="0" smtClean="0"/>
              <a:t>Suitability Analysis During the Sales Process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990600"/>
            <a:ext cx="8229600" cy="4953000"/>
          </a:xfrm>
        </p:spPr>
        <p:txBody>
          <a:bodyPr/>
          <a:lstStyle/>
          <a:p>
            <a:r>
              <a:rPr lang="en-US" sz="1400" b="1" dirty="0" smtClean="0">
                <a:latin typeface="Arial Narrow" pitchFamily="34" charset="0"/>
              </a:rPr>
              <a:t>Is the Product Right for Your Client? </a:t>
            </a:r>
            <a:r>
              <a:rPr lang="en-US" sz="1400" dirty="0" smtClean="0">
                <a:latin typeface="Arial Narrow" pitchFamily="34" charset="0"/>
              </a:rPr>
              <a:t>In recommending an annuity to a client, suitability regulations require a producer to have “reasonable grounds” to believe the recommended annuity is suitable for that particular client on the basis of facts disclosed by the client during the sales process.  A producer should obtain and analyze the client’s:</a:t>
            </a:r>
            <a:endParaRPr lang="en-US" sz="1400" b="1" dirty="0" smtClean="0">
              <a:latin typeface="Arial Narrow" pitchFamily="34" charset="0"/>
            </a:endParaRPr>
          </a:p>
          <a:p>
            <a:pPr lvl="1"/>
            <a:r>
              <a:rPr lang="en-US" sz="1400" dirty="0" smtClean="0">
                <a:latin typeface="Arial Narrow" pitchFamily="34" charset="0"/>
              </a:rPr>
              <a:t>Age</a:t>
            </a:r>
          </a:p>
          <a:p>
            <a:pPr lvl="1"/>
            <a:r>
              <a:rPr lang="en-US" sz="1400" dirty="0" smtClean="0">
                <a:latin typeface="Arial Narrow" pitchFamily="34" charset="0"/>
              </a:rPr>
              <a:t>Annual Income</a:t>
            </a:r>
          </a:p>
          <a:p>
            <a:pPr lvl="1"/>
            <a:r>
              <a:rPr lang="en-US" sz="1400" dirty="0" smtClean="0">
                <a:latin typeface="Arial Narrow" pitchFamily="34" charset="0"/>
              </a:rPr>
              <a:t>Financial Situation and Needs (including financial resources used to fund the annuity)</a:t>
            </a:r>
          </a:p>
          <a:p>
            <a:pPr lvl="1"/>
            <a:r>
              <a:rPr lang="en-US" sz="1400" dirty="0" smtClean="0">
                <a:latin typeface="Arial Narrow" pitchFamily="34" charset="0"/>
              </a:rPr>
              <a:t>Financial Experience</a:t>
            </a:r>
          </a:p>
          <a:p>
            <a:pPr lvl="1"/>
            <a:r>
              <a:rPr lang="en-US" sz="1400" dirty="0" smtClean="0">
                <a:latin typeface="Arial Narrow" pitchFamily="34" charset="0"/>
              </a:rPr>
              <a:t>Financial Objectives</a:t>
            </a:r>
          </a:p>
          <a:p>
            <a:pPr lvl="1"/>
            <a:r>
              <a:rPr lang="en-US" sz="1400" dirty="0" smtClean="0">
                <a:latin typeface="Arial Narrow" pitchFamily="34" charset="0"/>
              </a:rPr>
              <a:t>Intended Use of the Annuity</a:t>
            </a:r>
          </a:p>
          <a:p>
            <a:pPr lvl="1"/>
            <a:r>
              <a:rPr lang="en-US" sz="1400" dirty="0" smtClean="0">
                <a:latin typeface="Arial Narrow" pitchFamily="34" charset="0"/>
              </a:rPr>
              <a:t>Financial Time Horizon</a:t>
            </a:r>
          </a:p>
          <a:p>
            <a:pPr lvl="1"/>
            <a:r>
              <a:rPr lang="en-US" sz="1400" dirty="0" smtClean="0">
                <a:latin typeface="Arial Narrow" pitchFamily="34" charset="0"/>
              </a:rPr>
              <a:t>Existing Assets (including investments and life insurance holdings)</a:t>
            </a:r>
          </a:p>
          <a:p>
            <a:pPr lvl="1"/>
            <a:r>
              <a:rPr lang="en-US" sz="1400" dirty="0" smtClean="0">
                <a:latin typeface="Arial Narrow" pitchFamily="34" charset="0"/>
              </a:rPr>
              <a:t>Liquidity Needs</a:t>
            </a:r>
          </a:p>
          <a:p>
            <a:pPr lvl="1"/>
            <a:r>
              <a:rPr lang="en-US" sz="1400" dirty="0" smtClean="0">
                <a:latin typeface="Arial Narrow" pitchFamily="34" charset="0"/>
              </a:rPr>
              <a:t>Liquid Net worth</a:t>
            </a:r>
          </a:p>
          <a:p>
            <a:pPr lvl="1"/>
            <a:r>
              <a:rPr lang="en-US" sz="1400" dirty="0" smtClean="0">
                <a:latin typeface="Arial Narrow" pitchFamily="34" charset="0"/>
              </a:rPr>
              <a:t>Risk Tolerance</a:t>
            </a:r>
          </a:p>
          <a:p>
            <a:pPr lvl="1"/>
            <a:r>
              <a:rPr lang="en-US" sz="1400" dirty="0" smtClean="0">
                <a:latin typeface="Arial Narrow" pitchFamily="34" charset="0"/>
              </a:rPr>
              <a:t>Tax Status</a:t>
            </a:r>
          </a:p>
          <a:p>
            <a:pPr lvl="1"/>
            <a:endParaRPr lang="en-US" dirty="0" smtClean="0"/>
          </a:p>
          <a:p>
            <a:endParaRPr lang="en-US" dirty="0" smtClean="0"/>
          </a:p>
          <a:p>
            <a:endParaRPr lang="en-US" dirty="0" smtClean="0"/>
          </a:p>
        </p:txBody>
      </p:sp>
      <p:sp>
        <p:nvSpPr>
          <p:cNvPr id="5" name="Title 4"/>
          <p:cNvSpPr>
            <a:spLocks noGrp="1"/>
          </p:cNvSpPr>
          <p:nvPr>
            <p:ph type="ctrTitle"/>
          </p:nvPr>
        </p:nvSpPr>
        <p:spPr/>
        <p:txBody>
          <a:bodyPr/>
          <a:lstStyle/>
          <a:p>
            <a:r>
              <a:rPr lang="en-US" sz="2800" dirty="0" smtClean="0"/>
              <a:t>Suitability Analysis During the Sales Process</a:t>
            </a:r>
            <a:r>
              <a:rPr lang="en-US" dirty="0" smtClean="0"/>
              <a:t/>
            </a:r>
            <a:br>
              <a:rPr lang="en-US" dirty="0" smtClean="0"/>
            </a:br>
            <a:endParaRPr lang="en-US" dirty="0"/>
          </a:p>
        </p:txBody>
      </p:sp>
      <p:sp>
        <p:nvSpPr>
          <p:cNvPr id="18" name="Slide Number Placeholder 17"/>
          <p:cNvSpPr>
            <a:spLocks noGrp="1"/>
          </p:cNvSpPr>
          <p:nvPr>
            <p:ph type="sldNum" sz="quarter" idx="12"/>
          </p:nvPr>
        </p:nvSpPr>
        <p:spPr/>
        <p:txBody>
          <a:bodyPr/>
          <a:lstStyle/>
          <a:p>
            <a:fld id="{5792E9F5-DAE1-4F6B-A171-BA94FE21EF1C}"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838200"/>
            <a:ext cx="8229600" cy="5105400"/>
          </a:xfrm>
        </p:spPr>
        <p:txBody>
          <a:bodyPr/>
          <a:lstStyle/>
          <a:p>
            <a:pPr>
              <a:buNone/>
            </a:pPr>
            <a:r>
              <a:rPr lang="en-US" sz="1400" dirty="0" smtClean="0">
                <a:latin typeface="Arial Narrow" pitchFamily="34" charset="0"/>
              </a:rPr>
              <a:t>	As a result of a producer’s review of the previous, and analysis to determine suitability, the producer must have a “reasonable basis to believe:”</a:t>
            </a:r>
          </a:p>
          <a:p>
            <a:pPr lvl="1"/>
            <a:r>
              <a:rPr lang="en-US" sz="1400" dirty="0" smtClean="0">
                <a:latin typeface="Arial Narrow" pitchFamily="34" charset="0"/>
              </a:rPr>
              <a:t>The client has been “reasonably informed of the various features of the annuity” – this includes the surrender charge amounts; potential tax penalties associated with the sale, exchange, surrender or annuitization of the annuity; mortality, expenses and investment advisory fees; potential charges for and features of riders; limitations on interest returns; insurance and investment components and market risk;</a:t>
            </a:r>
          </a:p>
          <a:p>
            <a:pPr lvl="1"/>
            <a:r>
              <a:rPr lang="en-US" sz="1400" dirty="0" smtClean="0">
                <a:latin typeface="Arial Narrow" pitchFamily="34" charset="0"/>
              </a:rPr>
              <a:t>The client would benefit from certain features of the annuity, such as tax-deferred growth, annuitization, death benefits or living benefits;</a:t>
            </a:r>
          </a:p>
          <a:p>
            <a:pPr lvl="1"/>
            <a:r>
              <a:rPr lang="en-US" sz="1400" dirty="0" smtClean="0">
                <a:latin typeface="Arial Narrow" pitchFamily="34" charset="0"/>
              </a:rPr>
              <a:t>The particular annuity as a whole, any index accounts to which funds are allocated at the time of purchase or exchange of the annuity, and any riders and similar product enhancements, are suitable for the client based on his/her suitability information; and</a:t>
            </a:r>
          </a:p>
          <a:p>
            <a:pPr lvl="1"/>
            <a:r>
              <a:rPr lang="en-US" sz="1400" dirty="0" smtClean="0">
                <a:latin typeface="Arial Narrow" pitchFamily="34" charset="0"/>
              </a:rPr>
              <a:t>(If applicable) an exchange or replacement is suitable, taking into consideration whether the client:</a:t>
            </a:r>
          </a:p>
          <a:p>
            <a:pPr lvl="2"/>
            <a:r>
              <a:rPr lang="en-US" sz="1400" dirty="0" smtClean="0">
                <a:latin typeface="Arial Narrow" pitchFamily="34" charset="0"/>
              </a:rPr>
              <a:t>Will incur a surrender charge, be subject to the commencement of a new surrender period, lose existing benefits (such as death, living or other contractual benefits), or be subject to increased fees, investment advisory fees or charges for riders and similar product enhancements;</a:t>
            </a:r>
          </a:p>
          <a:p>
            <a:pPr lvl="2"/>
            <a:r>
              <a:rPr lang="en-US" sz="1400" dirty="0" smtClean="0">
                <a:latin typeface="Arial Narrow" pitchFamily="34" charset="0"/>
              </a:rPr>
              <a:t>Would benefit from product enhancements and improvements; and</a:t>
            </a:r>
          </a:p>
          <a:p>
            <a:pPr lvl="2">
              <a:spcBef>
                <a:spcPts val="0"/>
              </a:spcBef>
              <a:spcAft>
                <a:spcPts val="0"/>
              </a:spcAft>
            </a:pPr>
            <a:r>
              <a:rPr lang="en-US" sz="1400" dirty="0" smtClean="0">
                <a:latin typeface="Arial Narrow" pitchFamily="34" charset="0"/>
              </a:rPr>
              <a:t>Has had another annuity exchange or replacement and, in particular, </a:t>
            </a:r>
          </a:p>
          <a:p>
            <a:pPr lvl="2">
              <a:spcBef>
                <a:spcPts val="0"/>
              </a:spcBef>
              <a:spcAft>
                <a:spcPts val="0"/>
              </a:spcAft>
              <a:buNone/>
            </a:pPr>
            <a:r>
              <a:rPr lang="en-US" sz="1400" dirty="0" smtClean="0">
                <a:latin typeface="Arial Narrow" pitchFamily="34" charset="0"/>
              </a:rPr>
              <a:t>	an exchange or replacement within the preceding 36 months.</a:t>
            </a:r>
          </a:p>
          <a:p>
            <a:pPr lvl="1"/>
            <a:endParaRPr lang="en-US" sz="1600" dirty="0" smtClean="0"/>
          </a:p>
          <a:p>
            <a:pPr lvl="1"/>
            <a:endParaRPr lang="en-US" dirty="0" smtClean="0"/>
          </a:p>
          <a:p>
            <a:endParaRPr lang="en-US" dirty="0" smtClean="0"/>
          </a:p>
          <a:p>
            <a:endParaRPr lang="en-US" dirty="0" smtClean="0"/>
          </a:p>
        </p:txBody>
      </p:sp>
      <p:sp>
        <p:nvSpPr>
          <p:cNvPr id="5" name="Title 4"/>
          <p:cNvSpPr>
            <a:spLocks noGrp="1"/>
          </p:cNvSpPr>
          <p:nvPr>
            <p:ph type="ctrTitle"/>
          </p:nvPr>
        </p:nvSpPr>
        <p:spPr>
          <a:xfrm>
            <a:off x="609600" y="228600"/>
            <a:ext cx="8153400" cy="533400"/>
          </a:xfrm>
        </p:spPr>
        <p:txBody>
          <a:bodyPr/>
          <a:lstStyle/>
          <a:p>
            <a:r>
              <a:rPr lang="en-US" sz="2400" dirty="0" smtClean="0"/>
              <a:t>The Producer Must Have Reasonable Basis to Believe:</a:t>
            </a:r>
            <a:r>
              <a:rPr lang="en-US" sz="2800" dirty="0" smtClean="0"/>
              <a:t/>
            </a:r>
            <a:br>
              <a:rPr lang="en-US" sz="2800" dirty="0" smtClean="0"/>
            </a:br>
            <a:r>
              <a:rPr lang="en-US" dirty="0" smtClean="0"/>
              <a:t/>
            </a:r>
            <a:br>
              <a:rPr lang="en-US" dirty="0" smtClean="0"/>
            </a:br>
            <a:endParaRPr lang="en-US" dirty="0"/>
          </a:p>
        </p:txBody>
      </p:sp>
      <p:sp>
        <p:nvSpPr>
          <p:cNvPr id="18" name="Slide Number Placeholder 17"/>
          <p:cNvSpPr>
            <a:spLocks noGrp="1"/>
          </p:cNvSpPr>
          <p:nvPr>
            <p:ph type="sldNum" sz="quarter" idx="12"/>
          </p:nvPr>
        </p:nvSpPr>
        <p:spPr/>
        <p:txBody>
          <a:bodyPr/>
          <a:lstStyle/>
          <a:p>
            <a:fld id="{5792E9F5-DAE1-4F6B-A171-BA94FE21EF1C}"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Women-on-Computer.jpg" descr="/Users/blloyd/Desktop/PPT Templates/Images/Women-on-Computer.jpg"/>
          <p:cNvPicPr>
            <a:picLocks noGrp="1" noChangeAspect="1"/>
          </p:cNvPicPr>
          <p:nvPr>
            <p:ph type="pic" sz="quarter" idx="14"/>
          </p:nvPr>
        </p:nvPicPr>
        <p:blipFill>
          <a:blip r:embed="rId3" cstate="print"/>
          <a:stretch>
            <a:fillRect/>
          </a:stretch>
        </p:blipFill>
        <p:spPr>
          <a:xfrm>
            <a:off x="0" y="0"/>
            <a:ext cx="9144000" cy="6858000"/>
          </a:xfrm>
          <a:noFill/>
        </p:spPr>
      </p:pic>
      <p:sp>
        <p:nvSpPr>
          <p:cNvPr id="13" name="Title 12"/>
          <p:cNvSpPr>
            <a:spLocks noGrp="1"/>
          </p:cNvSpPr>
          <p:nvPr>
            <p:ph type="ctrTitle"/>
          </p:nvPr>
        </p:nvSpPr>
        <p:spPr>
          <a:xfrm>
            <a:off x="304800" y="5638800"/>
            <a:ext cx="6477000" cy="533400"/>
          </a:xfrm>
        </p:spPr>
        <p:txBody>
          <a:bodyPr/>
          <a:lstStyle/>
          <a:p>
            <a:r>
              <a:rPr lang="en-US" dirty="0" smtClean="0"/>
              <a:t>Compensation and Sales Support</a:t>
            </a:r>
            <a:br>
              <a:rPr lang="en-US" dirty="0" smtClean="0"/>
            </a:b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648200"/>
          </a:xfrm>
        </p:spPr>
        <p:txBody>
          <a:bodyPr/>
          <a:lstStyle/>
          <a:p>
            <a:r>
              <a:rPr lang="en-US" sz="1400" b="1" dirty="0" smtClean="0">
                <a:solidFill>
                  <a:schemeClr val="tx1"/>
                </a:solidFill>
                <a:latin typeface="Arial Narrow" pitchFamily="34" charset="0"/>
              </a:rPr>
              <a:t>Commission Amounts</a:t>
            </a:r>
          </a:p>
          <a:p>
            <a:pPr lvl="1"/>
            <a:r>
              <a:rPr lang="en-US" sz="1400" dirty="0" smtClean="0">
                <a:solidFill>
                  <a:schemeClr val="tx1"/>
                </a:solidFill>
                <a:latin typeface="Arial Narrow" pitchFamily="34" charset="0"/>
              </a:rPr>
              <a:t>Consult your Annuity Commission Schedule for details</a:t>
            </a:r>
          </a:p>
          <a:p>
            <a:r>
              <a:rPr lang="en-US" sz="1400" b="1" dirty="0" smtClean="0">
                <a:solidFill>
                  <a:schemeClr val="tx1"/>
                </a:solidFill>
                <a:latin typeface="Arial Narrow" pitchFamily="34" charset="0"/>
              </a:rPr>
              <a:t>Commission Chargeback</a:t>
            </a:r>
          </a:p>
          <a:p>
            <a:pPr lvl="1"/>
            <a:r>
              <a:rPr lang="en-US" sz="1400" b="1" dirty="0" smtClean="0">
                <a:solidFill>
                  <a:schemeClr val="tx1"/>
                </a:solidFill>
                <a:latin typeface="Arial Narrow" pitchFamily="34" charset="0"/>
              </a:rPr>
              <a:t>Surrenders</a:t>
            </a:r>
          </a:p>
          <a:p>
            <a:pPr lvl="2"/>
            <a:r>
              <a:rPr lang="en-US" sz="1400" dirty="0" smtClean="0">
                <a:solidFill>
                  <a:schemeClr val="tx1"/>
                </a:solidFill>
                <a:latin typeface="Arial Narrow" pitchFamily="34" charset="0"/>
              </a:rPr>
              <a:t>100% of the commission will be recaptured on contracts surrendered in the first six contract months</a:t>
            </a:r>
          </a:p>
          <a:p>
            <a:pPr lvl="2"/>
            <a:r>
              <a:rPr lang="en-US" sz="1400" dirty="0" smtClean="0">
                <a:solidFill>
                  <a:schemeClr val="tx1"/>
                </a:solidFill>
                <a:latin typeface="Arial Narrow" pitchFamily="34" charset="0"/>
              </a:rPr>
              <a:t>50% of commission will be recaptured on contracts surrendered in the seventh to twelfth contract months</a:t>
            </a:r>
          </a:p>
          <a:p>
            <a:pPr lvl="1"/>
            <a:r>
              <a:rPr lang="en-US" sz="1400" b="1" dirty="0" smtClean="0">
                <a:solidFill>
                  <a:schemeClr val="tx1"/>
                </a:solidFill>
                <a:latin typeface="Arial Narrow" pitchFamily="34" charset="0"/>
              </a:rPr>
              <a:t>Death</a:t>
            </a:r>
          </a:p>
          <a:p>
            <a:pPr lvl="2"/>
            <a:r>
              <a:rPr lang="en-US" sz="1400" dirty="0" smtClean="0">
                <a:solidFill>
                  <a:schemeClr val="tx1"/>
                </a:solidFill>
                <a:latin typeface="Arial Narrow" pitchFamily="34" charset="0"/>
              </a:rPr>
              <a:t>There is no chargeback on death of an owner or annuitant except in those cases where the deceased was age 86 or older at contract issue, in which case the commission chargeback rules for surrenders apply</a:t>
            </a:r>
          </a:p>
          <a:p>
            <a:pPr lvl="3"/>
            <a:r>
              <a:rPr lang="en-US" sz="1400" dirty="0" smtClean="0">
                <a:latin typeface="Arial Narrow" pitchFamily="34" charset="0"/>
              </a:rPr>
              <a:t>100% of commission will be recaptured on death in the first six contract months</a:t>
            </a:r>
          </a:p>
          <a:p>
            <a:pPr lvl="3">
              <a:spcBef>
                <a:spcPts val="0"/>
              </a:spcBef>
            </a:pPr>
            <a:r>
              <a:rPr lang="en-US" sz="1400" dirty="0" smtClean="0">
                <a:latin typeface="Arial Narrow" pitchFamily="34" charset="0"/>
              </a:rPr>
              <a:t>50% of commission recaptured on death in the seventh to twelfth</a:t>
            </a:r>
          </a:p>
          <a:p>
            <a:pPr lvl="3">
              <a:spcBef>
                <a:spcPts val="0"/>
              </a:spcBef>
              <a:buNone/>
            </a:pPr>
            <a:r>
              <a:rPr lang="en-US" sz="1400" dirty="0" smtClean="0">
                <a:latin typeface="Arial Narrow" pitchFamily="34" charset="0"/>
              </a:rPr>
              <a:t>    contract months</a:t>
            </a:r>
          </a:p>
          <a:p>
            <a:pPr lvl="3">
              <a:buNone/>
            </a:pPr>
            <a:endParaRPr lang="en-US" dirty="0" smtClean="0"/>
          </a:p>
          <a:p>
            <a:pPr lvl="3">
              <a:buNone/>
            </a:pPr>
            <a:endParaRPr lang="en-US" dirty="0" smtClean="0"/>
          </a:p>
          <a:p>
            <a:endParaRPr lang="en-US" dirty="0" smtClean="0"/>
          </a:p>
          <a:p>
            <a:endParaRPr lang="en-US" dirty="0" smtClean="0"/>
          </a:p>
          <a:p>
            <a:endParaRPr lang="en-US" dirty="0" smtClean="0"/>
          </a:p>
        </p:txBody>
      </p:sp>
      <p:sp>
        <p:nvSpPr>
          <p:cNvPr id="5" name="Title 4"/>
          <p:cNvSpPr>
            <a:spLocks noGrp="1"/>
          </p:cNvSpPr>
          <p:nvPr>
            <p:ph type="ctrTitle"/>
          </p:nvPr>
        </p:nvSpPr>
        <p:spPr/>
        <p:txBody>
          <a:bodyPr/>
          <a:lstStyle/>
          <a:p>
            <a:r>
              <a:rPr lang="en-US" sz="2800" dirty="0" smtClean="0"/>
              <a:t>Compensation</a:t>
            </a:r>
            <a:r>
              <a:rPr lang="en-US" dirty="0" smtClean="0"/>
              <a:t/>
            </a:r>
            <a:br>
              <a:rPr lang="en-US" dirty="0" smtClean="0"/>
            </a:br>
            <a:endParaRPr lang="en-US" dirty="0"/>
          </a:p>
        </p:txBody>
      </p:sp>
      <p:sp>
        <p:nvSpPr>
          <p:cNvPr id="18" name="Slide Number Placeholder 17"/>
          <p:cNvSpPr>
            <a:spLocks noGrp="1"/>
          </p:cNvSpPr>
          <p:nvPr>
            <p:ph type="sldNum" sz="quarter" idx="12"/>
          </p:nvPr>
        </p:nvSpPr>
        <p:spPr/>
        <p:txBody>
          <a:bodyPr/>
          <a:lstStyle/>
          <a:p>
            <a:fld id="{5792E9F5-DAE1-4F6B-A171-BA94FE21EF1C}"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990600"/>
            <a:ext cx="8229600" cy="5181600"/>
          </a:xfrm>
        </p:spPr>
        <p:txBody>
          <a:bodyPr/>
          <a:lstStyle/>
          <a:p>
            <a:r>
              <a:rPr lang="en-US" sz="1400" dirty="0" smtClean="0">
                <a:latin typeface="Arial Narrow" pitchFamily="34" charset="0"/>
              </a:rPr>
              <a:t>Please contact </a:t>
            </a:r>
            <a:r>
              <a:rPr lang="en-US" sz="1400" dirty="0" smtClean="0">
                <a:latin typeface="Arial Narrow" pitchFamily="34" charset="0"/>
              </a:rPr>
              <a:t>Midwood Financial </a:t>
            </a:r>
            <a:r>
              <a:rPr lang="en-US" sz="1400" dirty="0" smtClean="0">
                <a:latin typeface="Arial Narrow" pitchFamily="34" charset="0"/>
              </a:rPr>
              <a:t>or our sales team</a:t>
            </a:r>
          </a:p>
          <a:p>
            <a:pPr lvl="1"/>
            <a:r>
              <a:rPr lang="en-US" sz="1400" dirty="0" smtClean="0">
                <a:latin typeface="Arial Narrow" pitchFamily="34" charset="0"/>
              </a:rPr>
              <a:t>The Standard sales team phone: </a:t>
            </a:r>
            <a:r>
              <a:rPr lang="en-US" sz="1400" b="1" dirty="0" smtClean="0">
                <a:latin typeface="Arial Narrow" pitchFamily="34" charset="0"/>
              </a:rPr>
              <a:t>800.378.4578</a:t>
            </a:r>
          </a:p>
          <a:p>
            <a:pPr lvl="1"/>
            <a:r>
              <a:rPr lang="en-US" sz="1400" dirty="0" smtClean="0">
                <a:solidFill>
                  <a:schemeClr val="tx1"/>
                </a:solidFill>
                <a:latin typeface="Arial Narrow" pitchFamily="34" charset="0"/>
              </a:rPr>
              <a:t>The Standard sales team email alias:</a:t>
            </a:r>
            <a:r>
              <a:rPr lang="en-US" sz="1400" b="1" dirty="0" smtClean="0">
                <a:solidFill>
                  <a:schemeClr val="tx1"/>
                </a:solidFill>
                <a:latin typeface="Arial Narrow" pitchFamily="34" charset="0"/>
              </a:rPr>
              <a:t> annsales@standard.com</a:t>
            </a:r>
          </a:p>
          <a:p>
            <a:r>
              <a:rPr lang="en-US" sz="1400" dirty="0" smtClean="0">
                <a:solidFill>
                  <a:schemeClr val="tx1"/>
                </a:solidFill>
                <a:latin typeface="Arial Narrow" pitchFamily="34" charset="0"/>
              </a:rPr>
              <a:t>Marketing Materials: </a:t>
            </a:r>
            <a:r>
              <a:rPr lang="en-US" sz="1400" b="1" dirty="0" smtClean="0">
                <a:solidFill>
                  <a:schemeClr val="tx1"/>
                </a:solidFill>
                <a:latin typeface="Arial Narrow" pitchFamily="34" charset="0"/>
              </a:rPr>
              <a:t>www.standard.com/annuities</a:t>
            </a:r>
          </a:p>
          <a:p>
            <a:r>
              <a:rPr lang="en-US" sz="1400" dirty="0" smtClean="0">
                <a:solidFill>
                  <a:schemeClr val="tx1"/>
                </a:solidFill>
                <a:latin typeface="Arial Narrow" pitchFamily="34" charset="0"/>
              </a:rPr>
              <a:t>New Business Forms and Materials: </a:t>
            </a:r>
            <a:r>
              <a:rPr lang="en-US" sz="1400" b="1" dirty="0" smtClean="0">
                <a:solidFill>
                  <a:schemeClr val="tx1"/>
                </a:solidFill>
                <a:latin typeface="Arial Narrow" pitchFamily="34" charset="0"/>
              </a:rPr>
              <a:t>www.standard.com/annuities</a:t>
            </a:r>
          </a:p>
          <a:p>
            <a:r>
              <a:rPr lang="en-US" sz="1400" dirty="0" smtClean="0">
                <a:solidFill>
                  <a:schemeClr val="tx1"/>
                </a:solidFill>
                <a:latin typeface="Arial Narrow" pitchFamily="34" charset="0"/>
              </a:rPr>
              <a:t>New Business Submission</a:t>
            </a:r>
          </a:p>
          <a:p>
            <a:pPr lvl="1">
              <a:spcBef>
                <a:spcPts val="0"/>
              </a:spcBef>
              <a:spcAft>
                <a:spcPts val="0"/>
              </a:spcAft>
              <a:buNone/>
            </a:pPr>
            <a:r>
              <a:rPr lang="en-US" sz="1400" dirty="0" smtClean="0">
                <a:solidFill>
                  <a:schemeClr val="tx1"/>
                </a:solidFill>
                <a:latin typeface="Arial Narrow" pitchFamily="34" charset="0"/>
              </a:rPr>
              <a:t>Annuity New Business, P5C</a:t>
            </a:r>
          </a:p>
          <a:p>
            <a:pPr lvl="1">
              <a:spcBef>
                <a:spcPts val="0"/>
              </a:spcBef>
              <a:spcAft>
                <a:spcPts val="0"/>
              </a:spcAft>
              <a:buNone/>
            </a:pPr>
            <a:r>
              <a:rPr lang="en-US" sz="1400" dirty="0" smtClean="0">
                <a:solidFill>
                  <a:schemeClr val="tx1"/>
                </a:solidFill>
                <a:latin typeface="Arial Narrow" pitchFamily="34" charset="0"/>
              </a:rPr>
              <a:t>The Standard</a:t>
            </a:r>
          </a:p>
          <a:p>
            <a:pPr lvl="1">
              <a:spcBef>
                <a:spcPts val="0"/>
              </a:spcBef>
              <a:spcAft>
                <a:spcPts val="0"/>
              </a:spcAft>
              <a:buNone/>
            </a:pPr>
            <a:r>
              <a:rPr lang="en-US" sz="1400" dirty="0" smtClean="0">
                <a:solidFill>
                  <a:schemeClr val="tx1"/>
                </a:solidFill>
                <a:latin typeface="Arial Narrow" pitchFamily="34" charset="0"/>
              </a:rPr>
              <a:t>PO Box 711</a:t>
            </a:r>
          </a:p>
          <a:p>
            <a:pPr lvl="1">
              <a:spcBef>
                <a:spcPts val="0"/>
              </a:spcBef>
              <a:spcAft>
                <a:spcPts val="0"/>
              </a:spcAft>
              <a:buNone/>
            </a:pPr>
            <a:r>
              <a:rPr lang="en-US" sz="1400" dirty="0" smtClean="0">
                <a:solidFill>
                  <a:schemeClr val="tx1"/>
                </a:solidFill>
                <a:latin typeface="Arial Narrow" pitchFamily="34" charset="0"/>
              </a:rPr>
              <a:t>Portland, OR 97207-9971</a:t>
            </a:r>
          </a:p>
          <a:p>
            <a:pPr>
              <a:spcBef>
                <a:spcPts val="0"/>
              </a:spcBef>
              <a:spcAft>
                <a:spcPts val="0"/>
              </a:spcAft>
            </a:pPr>
            <a:endParaRPr lang="en-US" sz="1400" dirty="0" smtClean="0">
              <a:solidFill>
                <a:schemeClr val="tx1"/>
              </a:solidFill>
              <a:latin typeface="Arial Narrow" pitchFamily="34" charset="0"/>
            </a:endParaRPr>
          </a:p>
          <a:p>
            <a:pPr>
              <a:spcBef>
                <a:spcPts val="0"/>
              </a:spcBef>
              <a:spcAft>
                <a:spcPts val="0"/>
              </a:spcAft>
            </a:pPr>
            <a:r>
              <a:rPr lang="en-US" sz="1400" dirty="0" smtClean="0">
                <a:solidFill>
                  <a:schemeClr val="tx1"/>
                </a:solidFill>
                <a:latin typeface="Arial Narrow" pitchFamily="34" charset="0"/>
              </a:rPr>
              <a:t>Street Address for Overnight Deliveries</a:t>
            </a:r>
          </a:p>
          <a:p>
            <a:pPr lvl="1">
              <a:spcBef>
                <a:spcPts val="0"/>
              </a:spcBef>
              <a:spcAft>
                <a:spcPts val="0"/>
              </a:spcAft>
              <a:buNone/>
            </a:pPr>
            <a:r>
              <a:rPr lang="en-US" sz="1400" dirty="0" smtClean="0">
                <a:solidFill>
                  <a:schemeClr val="tx1"/>
                </a:solidFill>
                <a:latin typeface="Arial Narrow" pitchFamily="34" charset="0"/>
              </a:rPr>
              <a:t>Annuity New Business, P5C</a:t>
            </a:r>
          </a:p>
          <a:p>
            <a:pPr lvl="1">
              <a:spcBef>
                <a:spcPts val="0"/>
              </a:spcBef>
              <a:spcAft>
                <a:spcPts val="0"/>
              </a:spcAft>
              <a:buNone/>
            </a:pPr>
            <a:r>
              <a:rPr lang="en-US" sz="1400" dirty="0" smtClean="0">
                <a:solidFill>
                  <a:schemeClr val="tx1"/>
                </a:solidFill>
                <a:latin typeface="Arial Narrow" pitchFamily="34" charset="0"/>
              </a:rPr>
              <a:t>The Standard</a:t>
            </a:r>
          </a:p>
          <a:p>
            <a:pPr lvl="1">
              <a:spcBef>
                <a:spcPts val="0"/>
              </a:spcBef>
              <a:spcAft>
                <a:spcPts val="0"/>
              </a:spcAft>
              <a:buNone/>
            </a:pPr>
            <a:r>
              <a:rPr lang="en-US" sz="1400" dirty="0" smtClean="0">
                <a:solidFill>
                  <a:schemeClr val="tx1"/>
                </a:solidFill>
                <a:latin typeface="Arial Narrow" pitchFamily="34" charset="0"/>
              </a:rPr>
              <a:t>1100 SW Sixth Avenue</a:t>
            </a:r>
          </a:p>
          <a:p>
            <a:pPr lvl="1">
              <a:spcBef>
                <a:spcPts val="0"/>
              </a:spcBef>
              <a:spcAft>
                <a:spcPts val="0"/>
              </a:spcAft>
              <a:buNone/>
            </a:pPr>
            <a:r>
              <a:rPr lang="en-US" sz="1400" dirty="0" smtClean="0">
                <a:solidFill>
                  <a:schemeClr val="tx1"/>
                </a:solidFill>
                <a:latin typeface="Arial Narrow" pitchFamily="34" charset="0"/>
              </a:rPr>
              <a:t>Portland, OR 97204</a:t>
            </a:r>
            <a:endParaRPr lang="en-US" sz="1400" dirty="0" smtClean="0">
              <a:latin typeface="Arial Narrow" pitchFamily="34" charset="0"/>
            </a:endParaRPr>
          </a:p>
        </p:txBody>
      </p:sp>
      <p:sp>
        <p:nvSpPr>
          <p:cNvPr id="5" name="Title 4"/>
          <p:cNvSpPr>
            <a:spLocks noGrp="1"/>
          </p:cNvSpPr>
          <p:nvPr>
            <p:ph type="ctrTitle"/>
          </p:nvPr>
        </p:nvSpPr>
        <p:spPr/>
        <p:txBody>
          <a:bodyPr/>
          <a:lstStyle/>
          <a:p>
            <a:r>
              <a:rPr lang="en-US" sz="2800" dirty="0" smtClean="0"/>
              <a:t>Sales Support</a:t>
            </a:r>
            <a:r>
              <a:rPr lang="en-US" dirty="0" smtClean="0"/>
              <a:t/>
            </a:r>
            <a:br>
              <a:rPr lang="en-US" dirty="0" smtClean="0"/>
            </a:br>
            <a:endParaRPr lang="en-US" dirty="0"/>
          </a:p>
        </p:txBody>
      </p:sp>
      <p:sp>
        <p:nvSpPr>
          <p:cNvPr id="18" name="Slide Number Placeholder 17"/>
          <p:cNvSpPr>
            <a:spLocks noGrp="1"/>
          </p:cNvSpPr>
          <p:nvPr>
            <p:ph type="sldNum" sz="quarter" idx="12"/>
          </p:nvPr>
        </p:nvSpPr>
        <p:spPr/>
        <p:txBody>
          <a:bodyPr/>
          <a:lstStyle/>
          <a:p>
            <a:fld id="{5792E9F5-DAE1-4F6B-A171-BA94FE21EF1C}" type="slidenum">
              <a:rPr lang="en-US" smtClean="0"/>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Women-on-Computer.jpg" descr="/Users/blloyd/Desktop/PPT Templates/Images/Women-on-Computer.jpg"/>
          <p:cNvPicPr>
            <a:picLocks noGrp="1" noChangeAspect="1"/>
          </p:cNvPicPr>
          <p:nvPr>
            <p:ph type="pic" sz="quarter" idx="14"/>
          </p:nvPr>
        </p:nvPicPr>
        <p:blipFill>
          <a:blip r:embed="rId3" cstate="print"/>
          <a:stretch>
            <a:fillRect/>
          </a:stretch>
        </p:blipFill>
        <p:spPr>
          <a:xfrm>
            <a:off x="0" y="0"/>
            <a:ext cx="9144000" cy="6858000"/>
          </a:xfrm>
          <a:noFill/>
        </p:spPr>
      </p:pic>
      <p:sp>
        <p:nvSpPr>
          <p:cNvPr id="13" name="Title 12"/>
          <p:cNvSpPr>
            <a:spLocks noGrp="1"/>
          </p:cNvSpPr>
          <p:nvPr>
            <p:ph type="ctrTitle"/>
          </p:nvPr>
        </p:nvSpPr>
        <p:spPr>
          <a:xfrm>
            <a:off x="304800" y="5715000"/>
            <a:ext cx="6477000" cy="533400"/>
          </a:xfrm>
        </p:spPr>
        <p:txBody>
          <a:bodyPr/>
          <a:lstStyle/>
          <a:p>
            <a:r>
              <a:rPr lang="en-US" sz="2400" dirty="0" smtClean="0">
                <a:latin typeface="Arial Narrow" pitchFamily="34" charset="0"/>
              </a:rPr>
              <a:t>Focused Growth Annuity and Secured Rate Annuity</a:t>
            </a:r>
            <a:endParaRPr lang="en-US" sz="2400" dirty="0">
              <a:latin typeface="Arial Narrow" pitchFamily="34" charset="0"/>
            </a:endParaRPr>
          </a:p>
        </p:txBody>
      </p:sp>
      <p:sp>
        <p:nvSpPr>
          <p:cNvPr id="58" name="Text Placeholder 57"/>
          <p:cNvSpPr>
            <a:spLocks noGrp="1"/>
          </p:cNvSpPr>
          <p:nvPr>
            <p:ph type="body" sz="quarter" idx="15"/>
          </p:nvPr>
        </p:nvSpPr>
        <p:spPr/>
        <p:txBody>
          <a:bodyPr/>
          <a:lstStyle/>
          <a:p>
            <a:r>
              <a:rPr lang="en-US" dirty="0" smtClean="0"/>
              <a:t>Product Training Module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ouple On the Grass.jpg"/>
          <p:cNvPicPr>
            <a:picLocks noGrp="1" noChangeAspect="1"/>
          </p:cNvPicPr>
          <p:nvPr>
            <p:ph type="pic" sz="quarter" idx="14"/>
          </p:nvPr>
        </p:nvPicPr>
        <p:blipFill>
          <a:blip r:embed="rId3" cstate="print"/>
          <a:stretch>
            <a:fillRect/>
          </a:stretch>
        </p:blipFill>
        <p:spPr>
          <a:xfrm>
            <a:off x="0" y="0"/>
            <a:ext cx="9144000" cy="6858000"/>
          </a:xfrm>
        </p:spPr>
      </p:pic>
      <p:sp>
        <p:nvSpPr>
          <p:cNvPr id="6" name="Title 5"/>
          <p:cNvSpPr>
            <a:spLocks noGrp="1"/>
          </p:cNvSpPr>
          <p:nvPr>
            <p:ph type="ctrTitle"/>
          </p:nvPr>
        </p:nvSpPr>
        <p:spPr>
          <a:xfrm>
            <a:off x="304800" y="5638800"/>
            <a:ext cx="6858000" cy="533400"/>
          </a:xfrm>
        </p:spPr>
        <p:txBody>
          <a:bodyPr/>
          <a:lstStyle/>
          <a:p>
            <a:r>
              <a:rPr lang="en-US" dirty="0" smtClean="0"/>
              <a:t>Focused Growth Annuity </a:t>
            </a:r>
            <a:br>
              <a:rPr lang="en-US" dirty="0" smtClean="0"/>
            </a:br>
            <a:r>
              <a:rPr lang="en-US" dirty="0" smtClean="0"/>
              <a:t>Product Overview</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914400"/>
            <a:ext cx="8153400" cy="4343400"/>
          </a:xfrm>
        </p:spPr>
        <p:txBody>
          <a:bodyPr/>
          <a:lstStyle/>
          <a:p>
            <a:pPr>
              <a:buNone/>
            </a:pPr>
            <a:r>
              <a:rPr lang="en-US" sz="1400" dirty="0" smtClean="0"/>
              <a:t>	</a:t>
            </a:r>
            <a:r>
              <a:rPr lang="en-US" sz="1400" dirty="0" smtClean="0">
                <a:latin typeface="Arial Narrow" pitchFamily="34" charset="0"/>
              </a:rPr>
              <a:t>The Focused Growth Annuity (FGA) is a single premium deferred annuity that offers a robust set of features to optimize growth potential.  The FGA is an ideal choice for a long-term saver who can appreciate tax-deferred growth, protection, and limited access to funds. Few taxable investments provide this blend of safety, growth and flexibility.</a:t>
            </a:r>
          </a:p>
          <a:p>
            <a:pPr>
              <a:buNone/>
            </a:pPr>
            <a:r>
              <a:rPr lang="en-US" sz="1400" b="1" dirty="0" smtClean="0">
                <a:latin typeface="Arial Narrow" pitchFamily="34" charset="0"/>
              </a:rPr>
              <a:t>	</a:t>
            </a:r>
            <a:endParaRPr lang="en-US" sz="1400" dirty="0" smtClean="0">
              <a:latin typeface="Arial Narrow" pitchFamily="34" charset="0"/>
            </a:endParaRPr>
          </a:p>
          <a:p>
            <a:pPr>
              <a:buNone/>
            </a:pPr>
            <a:r>
              <a:rPr lang="en-US" sz="1400" b="1" dirty="0" smtClean="0">
                <a:latin typeface="Arial Narrow" pitchFamily="34" charset="0"/>
              </a:rPr>
              <a:t>	 Issue Ages – </a:t>
            </a:r>
            <a:r>
              <a:rPr lang="en-US" sz="1400" dirty="0" smtClean="0">
                <a:latin typeface="Arial Narrow" pitchFamily="34" charset="0"/>
              </a:rPr>
              <a:t>The FGA 5,6 and 7 may be established for owners age 18-90; The maximum owner age for the FGA 10 is 80. The maximum annuitant age for the FGA 5,6 and 7 is 90, while it is 80 for the FGA 10.</a:t>
            </a:r>
          </a:p>
          <a:p>
            <a:pPr>
              <a:buNone/>
            </a:pPr>
            <a:r>
              <a:rPr lang="en-US" sz="1400" b="1" dirty="0" smtClean="0">
                <a:latin typeface="Arial Narrow" pitchFamily="34" charset="0"/>
              </a:rPr>
              <a:t>	Single Annuitant and Single Owner – </a:t>
            </a:r>
            <a:r>
              <a:rPr lang="en-US" sz="1400" dirty="0" smtClean="0">
                <a:latin typeface="Arial Narrow" pitchFamily="34" charset="0"/>
              </a:rPr>
              <a:t>The Focused Growth Annuity series contract language does not allow for joint annuitants or joint owners.  In the case of a 1035 exchange we will facilitate a joint owner.  If one owner dies, the death benefit will be payable.  </a:t>
            </a:r>
            <a:endParaRPr lang="en-US" sz="1400" b="1" dirty="0" smtClean="0">
              <a:latin typeface="Arial Narrow" pitchFamily="34" charset="0"/>
            </a:endParaRPr>
          </a:p>
          <a:p>
            <a:pPr>
              <a:buNone/>
            </a:pPr>
            <a:r>
              <a:rPr lang="en-US" sz="1400" b="1" dirty="0" smtClean="0">
                <a:latin typeface="Arial Narrow" pitchFamily="34" charset="0"/>
              </a:rPr>
              <a:t>	Tax Qualified Options – </a:t>
            </a:r>
            <a:r>
              <a:rPr lang="en-US" sz="1400" dirty="0" smtClean="0">
                <a:latin typeface="Arial Narrow" pitchFamily="34" charset="0"/>
              </a:rPr>
              <a:t>This annuity may be established as an IRA (Traditional, Roth, or SEP), 403(b) Tax-Sheltered Annuity, or Qualified Pension.  Non-qualified funds may also be used to establish the annuity.</a:t>
            </a:r>
          </a:p>
          <a:p>
            <a:pPr>
              <a:buNone/>
            </a:pPr>
            <a:r>
              <a:rPr lang="en-US" sz="1400" dirty="0" smtClean="0">
                <a:latin typeface="Arial Narrow" pitchFamily="34" charset="0"/>
              </a:rPr>
              <a:t>	</a:t>
            </a:r>
            <a:r>
              <a:rPr lang="en-US" sz="1400" b="1" dirty="0" smtClean="0">
                <a:latin typeface="Arial Narrow" pitchFamily="34" charset="0"/>
              </a:rPr>
              <a:t>Rate Guarantees –  </a:t>
            </a:r>
            <a:r>
              <a:rPr lang="en-US" sz="1400" dirty="0" smtClean="0">
                <a:latin typeface="Arial Narrow" pitchFamily="34" charset="0"/>
              </a:rPr>
              <a:t>The Annuity will be credited an initial interest rate that is guaranteed for five, six, seven or ten years, depending on the option selected. After that guarantee period, the contract will receive subsequent renewal rates based on the current economic and interest-rate environment.  The annuity contract is assigned a guaranteed minimum rate; the renewal rate will never be set below this rate.  Interest is calculated and credited daily.</a:t>
            </a:r>
          </a:p>
          <a:p>
            <a:pPr>
              <a:buNone/>
            </a:pPr>
            <a:r>
              <a:rPr lang="en-US" sz="1400" dirty="0" smtClean="0">
                <a:latin typeface="Arial Narrow" pitchFamily="34" charset="0"/>
              </a:rPr>
              <a:t>	</a:t>
            </a:r>
            <a:r>
              <a:rPr lang="en-US" sz="1400" b="1" dirty="0" smtClean="0">
                <a:latin typeface="Arial Narrow" pitchFamily="34" charset="0"/>
              </a:rPr>
              <a:t>Premium – </a:t>
            </a:r>
            <a:r>
              <a:rPr lang="en-US" sz="1400" dirty="0" smtClean="0">
                <a:latin typeface="Arial Narrow" pitchFamily="34" charset="0"/>
              </a:rPr>
              <a:t>The minimum premium amount for the annuity is $15,000 and the maximum is $1,000,000.  Greater amounts may be considered, but must receive home office approval prior to application.  Additional premium payments may be made during the first 90 days of the contract.</a:t>
            </a:r>
          </a:p>
          <a:p>
            <a:pPr>
              <a:buNone/>
            </a:pPr>
            <a:r>
              <a:rPr lang="en-US" sz="1400" dirty="0" smtClean="0">
                <a:latin typeface="Arial Narrow" pitchFamily="34" charset="0"/>
              </a:rPr>
              <a:t>	  </a:t>
            </a:r>
            <a:endParaRPr lang="en-US" sz="1400" b="1" dirty="0" smtClean="0">
              <a:latin typeface="Arial Narrow" pitchFamily="34" charset="0"/>
            </a:endParaRPr>
          </a:p>
          <a:p>
            <a:pPr>
              <a:buNone/>
            </a:pPr>
            <a:r>
              <a:rPr lang="en-US" sz="1400" dirty="0" smtClean="0">
                <a:latin typeface="Arial Narrow" pitchFamily="34" charset="0"/>
              </a:rPr>
              <a:t>	</a:t>
            </a:r>
          </a:p>
        </p:txBody>
      </p:sp>
      <p:sp>
        <p:nvSpPr>
          <p:cNvPr id="5" name="Title 4"/>
          <p:cNvSpPr>
            <a:spLocks noGrp="1"/>
          </p:cNvSpPr>
          <p:nvPr>
            <p:ph type="ctrTitle"/>
          </p:nvPr>
        </p:nvSpPr>
        <p:spPr/>
        <p:txBody>
          <a:bodyPr/>
          <a:lstStyle/>
          <a:p>
            <a:r>
              <a:rPr lang="en-US" sz="2800" dirty="0" smtClean="0"/>
              <a:t>FGA Overview</a:t>
            </a:r>
            <a:r>
              <a:rPr lang="en-US" dirty="0" smtClean="0"/>
              <a:t/>
            </a:r>
            <a:br>
              <a:rPr lang="en-US" dirty="0" smtClean="0"/>
            </a:br>
            <a:r>
              <a:rPr lang="en-US" dirty="0" smtClean="0"/>
              <a:t/>
            </a:r>
            <a:br>
              <a:rPr lang="en-US" dirty="0" smtClean="0"/>
            </a:br>
            <a:endParaRPr lang="en-US" dirty="0"/>
          </a:p>
        </p:txBody>
      </p:sp>
      <p:sp>
        <p:nvSpPr>
          <p:cNvPr id="18" name="Slide Number Placeholder 17"/>
          <p:cNvSpPr>
            <a:spLocks noGrp="1"/>
          </p:cNvSpPr>
          <p:nvPr>
            <p:ph type="sldNum" sz="quarter" idx="12"/>
          </p:nvPr>
        </p:nvSpPr>
        <p:spPr/>
        <p:txBody>
          <a:bodyPr/>
          <a:lstStyle/>
          <a:p>
            <a:fld id="{5792E9F5-DAE1-4F6B-A171-BA94FE21EF1C}"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ouple On the Grass.jpg"/>
          <p:cNvPicPr>
            <a:picLocks noGrp="1" noChangeAspect="1"/>
          </p:cNvPicPr>
          <p:nvPr>
            <p:ph type="pic" sz="quarter" idx="14"/>
          </p:nvPr>
        </p:nvPicPr>
        <p:blipFill>
          <a:blip r:embed="rId3" cstate="print"/>
          <a:stretch>
            <a:fillRect/>
          </a:stretch>
        </p:blipFill>
        <p:spPr>
          <a:xfrm>
            <a:off x="0" y="0"/>
            <a:ext cx="9144000" cy="6858000"/>
          </a:xfrm>
        </p:spPr>
      </p:pic>
      <p:sp>
        <p:nvSpPr>
          <p:cNvPr id="6" name="Title 5"/>
          <p:cNvSpPr>
            <a:spLocks noGrp="1"/>
          </p:cNvSpPr>
          <p:nvPr>
            <p:ph type="ctrTitle"/>
          </p:nvPr>
        </p:nvSpPr>
        <p:spPr>
          <a:xfrm>
            <a:off x="152400" y="5562600"/>
            <a:ext cx="7010400" cy="533400"/>
          </a:xfrm>
        </p:spPr>
        <p:txBody>
          <a:bodyPr/>
          <a:lstStyle/>
          <a:p>
            <a:r>
              <a:rPr lang="en-US" dirty="0" smtClean="0"/>
              <a:t>FGA Surrender Schedule </a:t>
            </a:r>
            <a:br>
              <a:rPr lang="en-US" dirty="0" smtClean="0"/>
            </a:br>
            <a:r>
              <a:rPr lang="en-US" dirty="0" smtClean="0"/>
              <a:t>and MVA Feature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066800"/>
            <a:ext cx="8153400" cy="4495800"/>
          </a:xfrm>
        </p:spPr>
        <p:txBody>
          <a:bodyPr/>
          <a:lstStyle/>
          <a:p>
            <a:endParaRPr lang="en-US" dirty="0" smtClean="0"/>
          </a:p>
          <a:p>
            <a:endParaRPr lang="en-US" dirty="0" smtClean="0"/>
          </a:p>
          <a:p>
            <a:endParaRPr lang="en-US" dirty="0" smtClean="0"/>
          </a:p>
          <a:p>
            <a:endParaRPr lang="en-US" dirty="0" smtClean="0"/>
          </a:p>
          <a:p>
            <a:endParaRPr lang="en-US" dirty="0" smtClean="0"/>
          </a:p>
        </p:txBody>
      </p:sp>
      <p:sp>
        <p:nvSpPr>
          <p:cNvPr id="5" name="Title 4"/>
          <p:cNvSpPr>
            <a:spLocks noGrp="1"/>
          </p:cNvSpPr>
          <p:nvPr>
            <p:ph type="ctrTitle"/>
          </p:nvPr>
        </p:nvSpPr>
        <p:spPr/>
        <p:txBody>
          <a:bodyPr/>
          <a:lstStyle/>
          <a:p>
            <a:r>
              <a:rPr lang="en-US" sz="2800" dirty="0" smtClean="0"/>
              <a:t>FGA Surrender Charge Schedule</a:t>
            </a:r>
            <a:r>
              <a:rPr lang="en-US" dirty="0" smtClean="0"/>
              <a:t/>
            </a:r>
            <a:br>
              <a:rPr lang="en-US" dirty="0" smtClean="0"/>
            </a:br>
            <a:r>
              <a:rPr lang="en-US" dirty="0" smtClean="0"/>
              <a:t/>
            </a:r>
            <a:br>
              <a:rPr lang="en-US" dirty="0" smtClean="0"/>
            </a:br>
            <a:endParaRPr lang="en-US" dirty="0"/>
          </a:p>
        </p:txBody>
      </p:sp>
      <p:sp>
        <p:nvSpPr>
          <p:cNvPr id="18" name="Slide Number Placeholder 17"/>
          <p:cNvSpPr>
            <a:spLocks noGrp="1"/>
          </p:cNvSpPr>
          <p:nvPr>
            <p:ph type="sldNum" sz="quarter" idx="12"/>
          </p:nvPr>
        </p:nvSpPr>
        <p:spPr/>
        <p:txBody>
          <a:bodyPr/>
          <a:lstStyle/>
          <a:p>
            <a:fld id="{5792E9F5-DAE1-4F6B-A171-BA94FE21EF1C}" type="slidenum">
              <a:rPr lang="en-US" smtClean="0"/>
              <a:pPr/>
              <a:t>6</a:t>
            </a:fld>
            <a:endParaRPr lang="en-US" dirty="0"/>
          </a:p>
        </p:txBody>
      </p:sp>
      <p:graphicFrame>
        <p:nvGraphicFramePr>
          <p:cNvPr id="8" name="Table 7"/>
          <p:cNvGraphicFramePr>
            <a:graphicFrameLocks noGrp="1"/>
          </p:cNvGraphicFramePr>
          <p:nvPr/>
        </p:nvGraphicFramePr>
        <p:xfrm>
          <a:off x="1066800" y="3581400"/>
          <a:ext cx="5791200" cy="1854200"/>
        </p:xfrm>
        <a:graphic>
          <a:graphicData uri="http://schemas.openxmlformats.org/drawingml/2006/table">
            <a:tbl>
              <a:tblPr firstRow="1" bandRow="1">
                <a:tableStyleId>{5C22544A-7EE6-4342-B048-85BDC9FD1C3A}</a:tableStyleId>
              </a:tblPr>
              <a:tblGrid>
                <a:gridCol w="1377176"/>
                <a:gridCol w="434898"/>
                <a:gridCol w="434898"/>
                <a:gridCol w="434898"/>
                <a:gridCol w="434898"/>
                <a:gridCol w="434898"/>
                <a:gridCol w="434898"/>
                <a:gridCol w="434898"/>
                <a:gridCol w="434898"/>
                <a:gridCol w="434898"/>
                <a:gridCol w="499942"/>
              </a:tblGrid>
              <a:tr h="370840">
                <a:tc>
                  <a:txBody>
                    <a:bodyPr/>
                    <a:lstStyle/>
                    <a:p>
                      <a:pPr marL="0" marR="0">
                        <a:spcBef>
                          <a:spcPts val="0"/>
                        </a:spcBef>
                        <a:spcAft>
                          <a:spcPts val="0"/>
                        </a:spcAft>
                      </a:pPr>
                      <a:r>
                        <a:rPr lang="en-US" sz="1200" dirty="0">
                          <a:latin typeface="+mj-lt"/>
                          <a:ea typeface="Cambria"/>
                          <a:cs typeface="Times New Roman"/>
                        </a:rPr>
                        <a:t>Contract Year</a:t>
                      </a:r>
                    </a:p>
                  </a:txBody>
                  <a:tcPr marL="50800" marR="50800" marT="114300" marB="63500" anchor="b"/>
                </a:tc>
                <a:tc>
                  <a:txBody>
                    <a:bodyPr/>
                    <a:lstStyle/>
                    <a:p>
                      <a:pPr marL="0" marR="0">
                        <a:spcBef>
                          <a:spcPts val="0"/>
                        </a:spcBef>
                        <a:spcAft>
                          <a:spcPts val="0"/>
                        </a:spcAft>
                      </a:pPr>
                      <a:r>
                        <a:rPr lang="en-US" sz="1200" dirty="0">
                          <a:latin typeface="+mj-lt"/>
                          <a:ea typeface="Cambria"/>
                          <a:cs typeface="Times New Roman"/>
                        </a:rPr>
                        <a:t>1</a:t>
                      </a:r>
                    </a:p>
                  </a:txBody>
                  <a:tcPr marL="50800" marR="50800" marT="114300" marB="63500" anchor="b"/>
                </a:tc>
                <a:tc>
                  <a:txBody>
                    <a:bodyPr/>
                    <a:lstStyle/>
                    <a:p>
                      <a:pPr marL="0" marR="0">
                        <a:spcBef>
                          <a:spcPts val="0"/>
                        </a:spcBef>
                        <a:spcAft>
                          <a:spcPts val="0"/>
                        </a:spcAft>
                      </a:pPr>
                      <a:r>
                        <a:rPr lang="en-US" sz="1200" dirty="0">
                          <a:latin typeface="+mj-lt"/>
                          <a:ea typeface="Cambria"/>
                          <a:cs typeface="Times New Roman"/>
                        </a:rPr>
                        <a:t>2</a:t>
                      </a:r>
                    </a:p>
                  </a:txBody>
                  <a:tcPr marL="50800" marR="50800" marT="114300" marB="63500" anchor="b"/>
                </a:tc>
                <a:tc>
                  <a:txBody>
                    <a:bodyPr/>
                    <a:lstStyle/>
                    <a:p>
                      <a:pPr marL="0" marR="0">
                        <a:spcBef>
                          <a:spcPts val="0"/>
                        </a:spcBef>
                        <a:spcAft>
                          <a:spcPts val="0"/>
                        </a:spcAft>
                      </a:pPr>
                      <a:r>
                        <a:rPr lang="en-US" sz="1200" dirty="0">
                          <a:latin typeface="+mj-lt"/>
                          <a:ea typeface="Cambria"/>
                          <a:cs typeface="Times New Roman"/>
                        </a:rPr>
                        <a:t>3</a:t>
                      </a:r>
                    </a:p>
                  </a:txBody>
                  <a:tcPr marL="50800" marR="50800" marT="114300" marB="63500" anchor="b"/>
                </a:tc>
                <a:tc>
                  <a:txBody>
                    <a:bodyPr/>
                    <a:lstStyle/>
                    <a:p>
                      <a:pPr marL="0" marR="0">
                        <a:spcBef>
                          <a:spcPts val="0"/>
                        </a:spcBef>
                        <a:spcAft>
                          <a:spcPts val="0"/>
                        </a:spcAft>
                      </a:pPr>
                      <a:r>
                        <a:rPr lang="en-US" sz="1200" dirty="0">
                          <a:latin typeface="+mj-lt"/>
                          <a:ea typeface="Cambria"/>
                          <a:cs typeface="Times New Roman"/>
                        </a:rPr>
                        <a:t>4</a:t>
                      </a:r>
                    </a:p>
                  </a:txBody>
                  <a:tcPr marL="50800" marR="50800" marT="114300" marB="63500" anchor="b"/>
                </a:tc>
                <a:tc>
                  <a:txBody>
                    <a:bodyPr/>
                    <a:lstStyle/>
                    <a:p>
                      <a:pPr marL="0" marR="0">
                        <a:spcBef>
                          <a:spcPts val="0"/>
                        </a:spcBef>
                        <a:spcAft>
                          <a:spcPts val="0"/>
                        </a:spcAft>
                      </a:pPr>
                      <a:r>
                        <a:rPr lang="en-US" sz="1200">
                          <a:latin typeface="+mj-lt"/>
                          <a:ea typeface="Cambria"/>
                          <a:cs typeface="Times New Roman"/>
                        </a:rPr>
                        <a:t>5</a:t>
                      </a:r>
                    </a:p>
                  </a:txBody>
                  <a:tcPr marL="50800" marR="50800" marT="114300" marB="63500" anchor="b"/>
                </a:tc>
                <a:tc>
                  <a:txBody>
                    <a:bodyPr/>
                    <a:lstStyle/>
                    <a:p>
                      <a:pPr marL="0" marR="0">
                        <a:spcBef>
                          <a:spcPts val="0"/>
                        </a:spcBef>
                        <a:spcAft>
                          <a:spcPts val="0"/>
                        </a:spcAft>
                      </a:pPr>
                      <a:r>
                        <a:rPr lang="en-US" sz="1200" dirty="0">
                          <a:latin typeface="+mj-lt"/>
                          <a:ea typeface="Cambria"/>
                          <a:cs typeface="Times New Roman"/>
                        </a:rPr>
                        <a:t>6</a:t>
                      </a:r>
                    </a:p>
                  </a:txBody>
                  <a:tcPr marL="50800" marR="50800" marT="114300" marB="63500" anchor="b"/>
                </a:tc>
                <a:tc>
                  <a:txBody>
                    <a:bodyPr/>
                    <a:lstStyle/>
                    <a:p>
                      <a:pPr marL="0" marR="0">
                        <a:spcBef>
                          <a:spcPts val="0"/>
                        </a:spcBef>
                        <a:spcAft>
                          <a:spcPts val="0"/>
                        </a:spcAft>
                      </a:pPr>
                      <a:r>
                        <a:rPr lang="en-US" sz="1200" dirty="0">
                          <a:latin typeface="+mj-lt"/>
                          <a:ea typeface="Cambria"/>
                          <a:cs typeface="Times New Roman"/>
                        </a:rPr>
                        <a:t>7</a:t>
                      </a:r>
                    </a:p>
                  </a:txBody>
                  <a:tcPr marL="50800" marR="50800" marT="114300" marB="63500" anchor="b"/>
                </a:tc>
                <a:tc>
                  <a:txBody>
                    <a:bodyPr/>
                    <a:lstStyle/>
                    <a:p>
                      <a:pPr marL="0" marR="0">
                        <a:spcBef>
                          <a:spcPts val="0"/>
                        </a:spcBef>
                        <a:spcAft>
                          <a:spcPts val="0"/>
                        </a:spcAft>
                      </a:pPr>
                      <a:r>
                        <a:rPr lang="en-US" sz="1200">
                          <a:latin typeface="+mj-lt"/>
                          <a:ea typeface="Cambria"/>
                          <a:cs typeface="Times New Roman"/>
                        </a:rPr>
                        <a:t>8</a:t>
                      </a:r>
                    </a:p>
                  </a:txBody>
                  <a:tcPr marL="50800" marR="50800" marT="114300" marB="63500" anchor="b"/>
                </a:tc>
                <a:tc>
                  <a:txBody>
                    <a:bodyPr/>
                    <a:lstStyle/>
                    <a:p>
                      <a:pPr marL="0" marR="0">
                        <a:spcBef>
                          <a:spcPts val="0"/>
                        </a:spcBef>
                        <a:spcAft>
                          <a:spcPts val="0"/>
                        </a:spcAft>
                      </a:pPr>
                      <a:r>
                        <a:rPr lang="en-US" sz="1200" dirty="0">
                          <a:latin typeface="+mj-lt"/>
                          <a:ea typeface="Cambria"/>
                          <a:cs typeface="Times New Roman"/>
                        </a:rPr>
                        <a:t>9</a:t>
                      </a:r>
                    </a:p>
                  </a:txBody>
                  <a:tcPr marL="50800" marR="50800" marT="114300" marB="63500" anchor="b"/>
                </a:tc>
                <a:tc>
                  <a:txBody>
                    <a:bodyPr/>
                    <a:lstStyle/>
                    <a:p>
                      <a:pPr marL="0" marR="0">
                        <a:spcBef>
                          <a:spcPts val="0"/>
                        </a:spcBef>
                        <a:spcAft>
                          <a:spcPts val="0"/>
                        </a:spcAft>
                      </a:pPr>
                      <a:r>
                        <a:rPr lang="en-US" sz="1200">
                          <a:latin typeface="Arial"/>
                          <a:ea typeface="Cambria"/>
                          <a:cs typeface="Times New Roman"/>
                        </a:rPr>
                        <a:t>10</a:t>
                      </a:r>
                      <a:endParaRPr lang="en-US" sz="1200">
                        <a:latin typeface="Cambria"/>
                        <a:ea typeface="Cambria"/>
                        <a:cs typeface="Times New Roman"/>
                      </a:endParaRPr>
                    </a:p>
                  </a:txBody>
                  <a:tcPr marL="50800" marR="50800" marT="114300" marB="63500" anchor="b"/>
                </a:tc>
              </a:tr>
              <a:tr h="370840">
                <a:tc>
                  <a:txBody>
                    <a:bodyPr/>
                    <a:lstStyle/>
                    <a:p>
                      <a:pPr marL="0" marR="0">
                        <a:spcBef>
                          <a:spcPts val="0"/>
                        </a:spcBef>
                        <a:spcAft>
                          <a:spcPts val="0"/>
                        </a:spcAft>
                      </a:pPr>
                      <a:r>
                        <a:rPr lang="en-US" sz="1200" dirty="0">
                          <a:solidFill>
                            <a:schemeClr val="tx1"/>
                          </a:solidFill>
                          <a:latin typeface="+mj-lt"/>
                          <a:ea typeface="Cambria"/>
                          <a:cs typeface="Times New Roman"/>
                        </a:rPr>
                        <a:t>FGA 5</a:t>
                      </a:r>
                    </a:p>
                  </a:txBody>
                  <a:tcPr marL="50800" marR="50800" marT="76200" marB="63500"/>
                </a:tc>
                <a:tc>
                  <a:txBody>
                    <a:bodyPr/>
                    <a:lstStyle/>
                    <a:p>
                      <a:pPr marL="0" marR="0">
                        <a:spcBef>
                          <a:spcPts val="0"/>
                        </a:spcBef>
                        <a:spcAft>
                          <a:spcPts val="0"/>
                        </a:spcAft>
                      </a:pPr>
                      <a:r>
                        <a:rPr lang="en-US" sz="1200" dirty="0">
                          <a:solidFill>
                            <a:schemeClr val="tx1"/>
                          </a:solidFill>
                          <a:latin typeface="+mj-lt"/>
                          <a:ea typeface="Cambria"/>
                          <a:cs typeface="Times New Roman"/>
                        </a:rPr>
                        <a:t>8%</a:t>
                      </a:r>
                    </a:p>
                  </a:txBody>
                  <a:tcPr marL="50800" marR="50800" marT="76200" marB="63500"/>
                </a:tc>
                <a:tc>
                  <a:txBody>
                    <a:bodyPr/>
                    <a:lstStyle/>
                    <a:p>
                      <a:pPr marL="0" marR="0">
                        <a:spcBef>
                          <a:spcPts val="0"/>
                        </a:spcBef>
                        <a:spcAft>
                          <a:spcPts val="0"/>
                        </a:spcAft>
                      </a:pPr>
                      <a:r>
                        <a:rPr lang="en-US" sz="1200">
                          <a:solidFill>
                            <a:schemeClr val="tx1"/>
                          </a:solidFill>
                          <a:latin typeface="+mj-lt"/>
                          <a:ea typeface="Cambria"/>
                          <a:cs typeface="Times New Roman"/>
                        </a:rPr>
                        <a:t>7%</a:t>
                      </a:r>
                    </a:p>
                  </a:txBody>
                  <a:tcPr marL="50800" marR="50800" marT="76200" marB="63500"/>
                </a:tc>
                <a:tc>
                  <a:txBody>
                    <a:bodyPr/>
                    <a:lstStyle/>
                    <a:p>
                      <a:pPr marL="0" marR="0">
                        <a:spcBef>
                          <a:spcPts val="0"/>
                        </a:spcBef>
                        <a:spcAft>
                          <a:spcPts val="0"/>
                        </a:spcAft>
                      </a:pPr>
                      <a:r>
                        <a:rPr lang="en-US" sz="1200">
                          <a:solidFill>
                            <a:schemeClr val="tx1"/>
                          </a:solidFill>
                          <a:latin typeface="+mj-lt"/>
                          <a:ea typeface="Cambria"/>
                          <a:cs typeface="Times New Roman"/>
                        </a:rPr>
                        <a:t>6%</a:t>
                      </a:r>
                    </a:p>
                  </a:txBody>
                  <a:tcPr marL="50800" marR="50800" marT="76200" marB="63500"/>
                </a:tc>
                <a:tc>
                  <a:txBody>
                    <a:bodyPr/>
                    <a:lstStyle/>
                    <a:p>
                      <a:pPr marL="0" marR="0">
                        <a:spcBef>
                          <a:spcPts val="0"/>
                        </a:spcBef>
                        <a:spcAft>
                          <a:spcPts val="0"/>
                        </a:spcAft>
                      </a:pPr>
                      <a:r>
                        <a:rPr lang="en-US" sz="1200">
                          <a:solidFill>
                            <a:schemeClr val="tx1"/>
                          </a:solidFill>
                          <a:latin typeface="+mj-lt"/>
                          <a:ea typeface="Cambria"/>
                          <a:cs typeface="Times New Roman"/>
                        </a:rPr>
                        <a:t>5%</a:t>
                      </a:r>
                    </a:p>
                  </a:txBody>
                  <a:tcPr marL="50800" marR="50800" marT="76200" marB="63500"/>
                </a:tc>
                <a:tc>
                  <a:txBody>
                    <a:bodyPr/>
                    <a:lstStyle/>
                    <a:p>
                      <a:pPr marL="0" marR="0">
                        <a:spcBef>
                          <a:spcPts val="0"/>
                        </a:spcBef>
                        <a:spcAft>
                          <a:spcPts val="0"/>
                        </a:spcAft>
                      </a:pPr>
                      <a:r>
                        <a:rPr lang="en-US" sz="1200">
                          <a:solidFill>
                            <a:schemeClr val="tx1"/>
                          </a:solidFill>
                          <a:latin typeface="+mj-lt"/>
                          <a:ea typeface="Cambria"/>
                          <a:cs typeface="Times New Roman"/>
                        </a:rPr>
                        <a:t>4%</a:t>
                      </a:r>
                    </a:p>
                  </a:txBody>
                  <a:tcPr marL="50800" marR="50800" marT="76200" marB="63500"/>
                </a:tc>
                <a:tc>
                  <a:txBody>
                    <a:bodyPr/>
                    <a:lstStyle/>
                    <a:p>
                      <a:pPr marL="0" marR="0">
                        <a:spcBef>
                          <a:spcPts val="0"/>
                        </a:spcBef>
                        <a:spcAft>
                          <a:spcPts val="0"/>
                        </a:spcAft>
                      </a:pPr>
                      <a:endParaRPr lang="en-US" sz="1200">
                        <a:solidFill>
                          <a:schemeClr val="tx1"/>
                        </a:solidFill>
                        <a:latin typeface="+mj-lt"/>
                        <a:ea typeface="Cambria"/>
                        <a:cs typeface="Times New Roman"/>
                      </a:endParaRPr>
                    </a:p>
                  </a:txBody>
                  <a:tcPr marL="50800" marR="50800" marT="76200" marB="63500"/>
                </a:tc>
                <a:tc>
                  <a:txBody>
                    <a:bodyPr/>
                    <a:lstStyle/>
                    <a:p>
                      <a:pPr marL="0" marR="0">
                        <a:spcBef>
                          <a:spcPts val="0"/>
                        </a:spcBef>
                        <a:spcAft>
                          <a:spcPts val="0"/>
                        </a:spcAft>
                      </a:pPr>
                      <a:endParaRPr lang="en-US" sz="1200" dirty="0">
                        <a:solidFill>
                          <a:schemeClr val="tx1"/>
                        </a:solidFill>
                        <a:latin typeface="+mj-lt"/>
                        <a:ea typeface="Cambria"/>
                        <a:cs typeface="Times New Roman"/>
                      </a:endParaRPr>
                    </a:p>
                  </a:txBody>
                  <a:tcPr marL="50800" marR="50800" marT="76200" marB="63500"/>
                </a:tc>
                <a:tc>
                  <a:txBody>
                    <a:bodyPr/>
                    <a:lstStyle/>
                    <a:p>
                      <a:pPr marL="0" marR="0">
                        <a:spcBef>
                          <a:spcPts val="0"/>
                        </a:spcBef>
                        <a:spcAft>
                          <a:spcPts val="0"/>
                        </a:spcAft>
                      </a:pPr>
                      <a:r>
                        <a:rPr lang="en-US" sz="1200">
                          <a:solidFill>
                            <a:srgbClr val="FF0000"/>
                          </a:solidFill>
                          <a:latin typeface="+mj-lt"/>
                          <a:ea typeface="Cambria"/>
                          <a:cs typeface="Times New Roman"/>
                        </a:rPr>
                        <a:t> </a:t>
                      </a:r>
                      <a:endParaRPr lang="en-US" sz="1200">
                        <a:latin typeface="+mj-lt"/>
                        <a:ea typeface="Cambria"/>
                        <a:cs typeface="Times New Roman"/>
                      </a:endParaRPr>
                    </a:p>
                  </a:txBody>
                  <a:tcPr marL="50800" marR="50800" marT="76200" marB="63500"/>
                </a:tc>
                <a:tc>
                  <a:txBody>
                    <a:bodyPr/>
                    <a:lstStyle/>
                    <a:p>
                      <a:pPr marL="0" marR="0">
                        <a:spcBef>
                          <a:spcPts val="0"/>
                        </a:spcBef>
                        <a:spcAft>
                          <a:spcPts val="0"/>
                        </a:spcAft>
                      </a:pPr>
                      <a:r>
                        <a:rPr lang="en-US" sz="1200" dirty="0">
                          <a:solidFill>
                            <a:srgbClr val="FF0000"/>
                          </a:solidFill>
                          <a:latin typeface="+mj-lt"/>
                          <a:ea typeface="Cambria"/>
                          <a:cs typeface="Times New Roman"/>
                        </a:rPr>
                        <a:t> </a:t>
                      </a:r>
                      <a:endParaRPr lang="en-US" sz="1200" dirty="0">
                        <a:latin typeface="+mj-lt"/>
                        <a:ea typeface="Cambria"/>
                        <a:cs typeface="Times New Roman"/>
                      </a:endParaRPr>
                    </a:p>
                  </a:txBody>
                  <a:tcPr marL="50800" marR="50800" marT="76200" marB="63500"/>
                </a:tc>
                <a:tc>
                  <a:txBody>
                    <a:bodyPr/>
                    <a:lstStyle/>
                    <a:p>
                      <a:pPr marL="0" marR="0">
                        <a:spcBef>
                          <a:spcPts val="0"/>
                        </a:spcBef>
                        <a:spcAft>
                          <a:spcPts val="0"/>
                        </a:spcAft>
                      </a:pPr>
                      <a:r>
                        <a:rPr lang="en-US" sz="1200">
                          <a:latin typeface="Arial"/>
                          <a:ea typeface="Cambria"/>
                          <a:cs typeface="Times New Roman"/>
                        </a:rPr>
                        <a:t> </a:t>
                      </a:r>
                      <a:endParaRPr lang="en-US" sz="1200">
                        <a:latin typeface="Cambria"/>
                        <a:ea typeface="Cambria"/>
                        <a:cs typeface="Times New Roman"/>
                      </a:endParaRPr>
                    </a:p>
                  </a:txBody>
                  <a:tcPr marL="50800" marR="50800" marT="76200" marB="63500"/>
                </a:tc>
              </a:tr>
              <a:tr h="370840">
                <a:tc>
                  <a:txBody>
                    <a:bodyPr/>
                    <a:lstStyle/>
                    <a:p>
                      <a:pPr marL="0" marR="0">
                        <a:spcBef>
                          <a:spcPts val="0"/>
                        </a:spcBef>
                        <a:spcAft>
                          <a:spcPts val="0"/>
                        </a:spcAft>
                      </a:pPr>
                      <a:r>
                        <a:rPr lang="en-US" sz="1200" dirty="0">
                          <a:solidFill>
                            <a:schemeClr val="tx1"/>
                          </a:solidFill>
                          <a:latin typeface="+mj-lt"/>
                          <a:ea typeface="Cambria"/>
                          <a:cs typeface="Times New Roman"/>
                        </a:rPr>
                        <a:t>FGA 6</a:t>
                      </a:r>
                    </a:p>
                  </a:txBody>
                  <a:tcPr marL="50800" marR="50800" marT="76200" marB="63500"/>
                </a:tc>
                <a:tc>
                  <a:txBody>
                    <a:bodyPr/>
                    <a:lstStyle/>
                    <a:p>
                      <a:pPr marL="0" marR="0">
                        <a:spcBef>
                          <a:spcPts val="0"/>
                        </a:spcBef>
                        <a:spcAft>
                          <a:spcPts val="0"/>
                        </a:spcAft>
                      </a:pPr>
                      <a:r>
                        <a:rPr lang="en-US" sz="1200" dirty="0">
                          <a:solidFill>
                            <a:schemeClr val="tx1"/>
                          </a:solidFill>
                          <a:latin typeface="+mj-lt"/>
                          <a:ea typeface="Cambria"/>
                          <a:cs typeface="Times New Roman"/>
                        </a:rPr>
                        <a:t>8%</a:t>
                      </a:r>
                    </a:p>
                  </a:txBody>
                  <a:tcPr marL="50800" marR="50800" marT="76200" marB="63500"/>
                </a:tc>
                <a:tc>
                  <a:txBody>
                    <a:bodyPr/>
                    <a:lstStyle/>
                    <a:p>
                      <a:pPr marL="0" marR="0">
                        <a:spcBef>
                          <a:spcPts val="0"/>
                        </a:spcBef>
                        <a:spcAft>
                          <a:spcPts val="0"/>
                        </a:spcAft>
                      </a:pPr>
                      <a:r>
                        <a:rPr lang="en-US" sz="1200" dirty="0">
                          <a:solidFill>
                            <a:schemeClr val="tx1"/>
                          </a:solidFill>
                          <a:latin typeface="+mj-lt"/>
                          <a:ea typeface="Cambria"/>
                          <a:cs typeface="Times New Roman"/>
                        </a:rPr>
                        <a:t>7%</a:t>
                      </a:r>
                    </a:p>
                  </a:txBody>
                  <a:tcPr marL="50800" marR="50800" marT="76200" marB="63500"/>
                </a:tc>
                <a:tc>
                  <a:txBody>
                    <a:bodyPr/>
                    <a:lstStyle/>
                    <a:p>
                      <a:pPr marL="0" marR="0">
                        <a:spcBef>
                          <a:spcPts val="0"/>
                        </a:spcBef>
                        <a:spcAft>
                          <a:spcPts val="0"/>
                        </a:spcAft>
                      </a:pPr>
                      <a:r>
                        <a:rPr lang="en-US" sz="1200" dirty="0">
                          <a:solidFill>
                            <a:schemeClr val="tx1"/>
                          </a:solidFill>
                          <a:latin typeface="+mj-lt"/>
                          <a:ea typeface="Cambria"/>
                          <a:cs typeface="Times New Roman"/>
                        </a:rPr>
                        <a:t>6%</a:t>
                      </a:r>
                    </a:p>
                  </a:txBody>
                  <a:tcPr marL="50800" marR="50800" marT="76200" marB="63500"/>
                </a:tc>
                <a:tc>
                  <a:txBody>
                    <a:bodyPr/>
                    <a:lstStyle/>
                    <a:p>
                      <a:pPr marL="0" marR="0">
                        <a:spcBef>
                          <a:spcPts val="0"/>
                        </a:spcBef>
                        <a:spcAft>
                          <a:spcPts val="0"/>
                        </a:spcAft>
                      </a:pPr>
                      <a:r>
                        <a:rPr lang="en-US" sz="1200" dirty="0">
                          <a:solidFill>
                            <a:schemeClr val="tx1"/>
                          </a:solidFill>
                          <a:latin typeface="+mj-lt"/>
                          <a:ea typeface="Cambria"/>
                          <a:cs typeface="Times New Roman"/>
                        </a:rPr>
                        <a:t>5%</a:t>
                      </a:r>
                    </a:p>
                  </a:txBody>
                  <a:tcPr marL="50800" marR="50800" marT="76200" marB="63500"/>
                </a:tc>
                <a:tc>
                  <a:txBody>
                    <a:bodyPr/>
                    <a:lstStyle/>
                    <a:p>
                      <a:pPr marL="0" marR="0">
                        <a:spcBef>
                          <a:spcPts val="0"/>
                        </a:spcBef>
                        <a:spcAft>
                          <a:spcPts val="0"/>
                        </a:spcAft>
                      </a:pPr>
                      <a:r>
                        <a:rPr lang="en-US" sz="1200" dirty="0">
                          <a:solidFill>
                            <a:schemeClr val="tx1"/>
                          </a:solidFill>
                          <a:latin typeface="+mj-lt"/>
                          <a:ea typeface="Cambria"/>
                          <a:cs typeface="Times New Roman"/>
                        </a:rPr>
                        <a:t>4%</a:t>
                      </a:r>
                    </a:p>
                  </a:txBody>
                  <a:tcPr marL="50800" marR="50800" marT="76200" marB="63500"/>
                </a:tc>
                <a:tc>
                  <a:txBody>
                    <a:bodyPr/>
                    <a:lstStyle/>
                    <a:p>
                      <a:pPr marL="0" marR="0">
                        <a:spcBef>
                          <a:spcPts val="0"/>
                        </a:spcBef>
                        <a:spcAft>
                          <a:spcPts val="0"/>
                        </a:spcAft>
                      </a:pPr>
                      <a:r>
                        <a:rPr lang="en-US" sz="1200" dirty="0">
                          <a:solidFill>
                            <a:schemeClr val="tx1"/>
                          </a:solidFill>
                          <a:latin typeface="+mj-lt"/>
                          <a:ea typeface="Cambria"/>
                          <a:cs typeface="Times New Roman"/>
                        </a:rPr>
                        <a:t>3%</a:t>
                      </a:r>
                    </a:p>
                  </a:txBody>
                  <a:tcPr marL="50800" marR="50800" marT="76200" marB="63500"/>
                </a:tc>
                <a:tc>
                  <a:txBody>
                    <a:bodyPr/>
                    <a:lstStyle/>
                    <a:p>
                      <a:pPr marL="0" marR="0">
                        <a:spcBef>
                          <a:spcPts val="0"/>
                        </a:spcBef>
                        <a:spcAft>
                          <a:spcPts val="0"/>
                        </a:spcAft>
                      </a:pPr>
                      <a:endParaRPr lang="en-US" sz="1200" dirty="0">
                        <a:solidFill>
                          <a:schemeClr val="tx1"/>
                        </a:solidFill>
                        <a:latin typeface="+mj-lt"/>
                        <a:ea typeface="Cambria"/>
                        <a:cs typeface="Times New Roman"/>
                      </a:endParaRPr>
                    </a:p>
                  </a:txBody>
                  <a:tcPr marL="50800" marR="50800" marT="76200" marB="63500"/>
                </a:tc>
                <a:tc>
                  <a:txBody>
                    <a:bodyPr/>
                    <a:lstStyle/>
                    <a:p>
                      <a:pPr marL="0" marR="0">
                        <a:spcBef>
                          <a:spcPts val="0"/>
                        </a:spcBef>
                        <a:spcAft>
                          <a:spcPts val="0"/>
                        </a:spcAft>
                      </a:pPr>
                      <a:endParaRPr lang="en-US" sz="1200" dirty="0">
                        <a:solidFill>
                          <a:srgbClr val="FF0000"/>
                        </a:solidFill>
                        <a:latin typeface="+mj-lt"/>
                        <a:ea typeface="Cambria"/>
                        <a:cs typeface="Times New Roman"/>
                      </a:endParaRPr>
                    </a:p>
                  </a:txBody>
                  <a:tcPr marL="50800" marR="50800" marT="76200" marB="63500"/>
                </a:tc>
                <a:tc>
                  <a:txBody>
                    <a:bodyPr/>
                    <a:lstStyle/>
                    <a:p>
                      <a:pPr marL="0" marR="0">
                        <a:spcBef>
                          <a:spcPts val="0"/>
                        </a:spcBef>
                        <a:spcAft>
                          <a:spcPts val="0"/>
                        </a:spcAft>
                      </a:pPr>
                      <a:endParaRPr lang="en-US" sz="1200" dirty="0">
                        <a:solidFill>
                          <a:srgbClr val="FF0000"/>
                        </a:solidFill>
                        <a:latin typeface="+mj-lt"/>
                        <a:ea typeface="Cambria"/>
                        <a:cs typeface="Times New Roman"/>
                      </a:endParaRPr>
                    </a:p>
                  </a:txBody>
                  <a:tcPr marL="50800" marR="50800" marT="76200" marB="63500"/>
                </a:tc>
                <a:tc>
                  <a:txBody>
                    <a:bodyPr/>
                    <a:lstStyle/>
                    <a:p>
                      <a:pPr marL="0" marR="0">
                        <a:spcBef>
                          <a:spcPts val="0"/>
                        </a:spcBef>
                        <a:spcAft>
                          <a:spcPts val="0"/>
                        </a:spcAft>
                      </a:pPr>
                      <a:endParaRPr lang="en-US" sz="1200" dirty="0">
                        <a:latin typeface="Arial"/>
                        <a:ea typeface="Cambria"/>
                        <a:cs typeface="Times New Roman"/>
                      </a:endParaRPr>
                    </a:p>
                  </a:txBody>
                  <a:tcPr marL="50800" marR="50800" marT="76200" marB="63500"/>
                </a:tc>
              </a:tr>
              <a:tr h="370840">
                <a:tc>
                  <a:txBody>
                    <a:bodyPr/>
                    <a:lstStyle/>
                    <a:p>
                      <a:pPr marL="0" marR="0">
                        <a:spcBef>
                          <a:spcPts val="0"/>
                        </a:spcBef>
                        <a:spcAft>
                          <a:spcPts val="0"/>
                        </a:spcAft>
                      </a:pPr>
                      <a:r>
                        <a:rPr lang="en-US" sz="1200" dirty="0">
                          <a:latin typeface="+mj-lt"/>
                          <a:ea typeface="Cambria"/>
                          <a:cs typeface="Times New Roman"/>
                        </a:rPr>
                        <a:t>FGA 7</a:t>
                      </a:r>
                    </a:p>
                  </a:txBody>
                  <a:tcPr marL="50800" marR="50800" marT="76200" marB="63500"/>
                </a:tc>
                <a:tc>
                  <a:txBody>
                    <a:bodyPr/>
                    <a:lstStyle/>
                    <a:p>
                      <a:pPr marL="0" marR="0">
                        <a:spcBef>
                          <a:spcPts val="0"/>
                        </a:spcBef>
                        <a:spcAft>
                          <a:spcPts val="0"/>
                        </a:spcAft>
                      </a:pPr>
                      <a:r>
                        <a:rPr lang="en-US" sz="1200" dirty="0">
                          <a:latin typeface="+mj-lt"/>
                          <a:ea typeface="Cambria"/>
                          <a:cs typeface="Times New Roman"/>
                        </a:rPr>
                        <a:t>8%</a:t>
                      </a:r>
                    </a:p>
                  </a:txBody>
                  <a:tcPr marL="50800" marR="50800" marT="76200" marB="63500"/>
                </a:tc>
                <a:tc>
                  <a:txBody>
                    <a:bodyPr/>
                    <a:lstStyle/>
                    <a:p>
                      <a:pPr marL="0" marR="0">
                        <a:spcBef>
                          <a:spcPts val="0"/>
                        </a:spcBef>
                        <a:spcAft>
                          <a:spcPts val="0"/>
                        </a:spcAft>
                      </a:pPr>
                      <a:r>
                        <a:rPr lang="en-US" sz="1200" dirty="0">
                          <a:latin typeface="+mj-lt"/>
                          <a:ea typeface="Cambria"/>
                          <a:cs typeface="Times New Roman"/>
                        </a:rPr>
                        <a:t>7%</a:t>
                      </a:r>
                    </a:p>
                  </a:txBody>
                  <a:tcPr marL="50800" marR="50800" marT="76200" marB="63500"/>
                </a:tc>
                <a:tc>
                  <a:txBody>
                    <a:bodyPr/>
                    <a:lstStyle/>
                    <a:p>
                      <a:pPr marL="0" marR="0">
                        <a:spcBef>
                          <a:spcPts val="0"/>
                        </a:spcBef>
                        <a:spcAft>
                          <a:spcPts val="0"/>
                        </a:spcAft>
                      </a:pPr>
                      <a:r>
                        <a:rPr lang="en-US" sz="1200" dirty="0">
                          <a:latin typeface="+mj-lt"/>
                          <a:ea typeface="Cambria"/>
                          <a:cs typeface="Times New Roman"/>
                        </a:rPr>
                        <a:t>6%</a:t>
                      </a:r>
                    </a:p>
                  </a:txBody>
                  <a:tcPr marL="50800" marR="50800" marT="76200" marB="63500"/>
                </a:tc>
                <a:tc>
                  <a:txBody>
                    <a:bodyPr/>
                    <a:lstStyle/>
                    <a:p>
                      <a:pPr marL="0" marR="0">
                        <a:spcBef>
                          <a:spcPts val="0"/>
                        </a:spcBef>
                        <a:spcAft>
                          <a:spcPts val="0"/>
                        </a:spcAft>
                      </a:pPr>
                      <a:r>
                        <a:rPr lang="en-US" sz="1200" dirty="0">
                          <a:latin typeface="+mj-lt"/>
                          <a:ea typeface="Cambria"/>
                          <a:cs typeface="Times New Roman"/>
                        </a:rPr>
                        <a:t>5%</a:t>
                      </a:r>
                    </a:p>
                  </a:txBody>
                  <a:tcPr marL="50800" marR="50800" marT="76200" marB="63500"/>
                </a:tc>
                <a:tc>
                  <a:txBody>
                    <a:bodyPr/>
                    <a:lstStyle/>
                    <a:p>
                      <a:pPr marL="0" marR="0">
                        <a:spcBef>
                          <a:spcPts val="0"/>
                        </a:spcBef>
                        <a:spcAft>
                          <a:spcPts val="0"/>
                        </a:spcAft>
                      </a:pPr>
                      <a:r>
                        <a:rPr lang="en-US" sz="1200" dirty="0">
                          <a:latin typeface="+mj-lt"/>
                          <a:ea typeface="Cambria"/>
                          <a:cs typeface="Times New Roman"/>
                        </a:rPr>
                        <a:t>4%</a:t>
                      </a:r>
                    </a:p>
                  </a:txBody>
                  <a:tcPr marL="50800" marR="50800" marT="76200" marB="63500"/>
                </a:tc>
                <a:tc>
                  <a:txBody>
                    <a:bodyPr/>
                    <a:lstStyle/>
                    <a:p>
                      <a:pPr marL="0" marR="0">
                        <a:spcBef>
                          <a:spcPts val="0"/>
                        </a:spcBef>
                        <a:spcAft>
                          <a:spcPts val="0"/>
                        </a:spcAft>
                      </a:pPr>
                      <a:r>
                        <a:rPr lang="en-US" sz="1200" dirty="0">
                          <a:latin typeface="+mj-lt"/>
                          <a:ea typeface="Cambria"/>
                          <a:cs typeface="Times New Roman"/>
                        </a:rPr>
                        <a:t>3%</a:t>
                      </a:r>
                    </a:p>
                  </a:txBody>
                  <a:tcPr marL="50800" marR="50800" marT="76200" marB="63500"/>
                </a:tc>
                <a:tc>
                  <a:txBody>
                    <a:bodyPr/>
                    <a:lstStyle/>
                    <a:p>
                      <a:pPr marL="0" marR="0">
                        <a:spcBef>
                          <a:spcPts val="0"/>
                        </a:spcBef>
                        <a:spcAft>
                          <a:spcPts val="0"/>
                        </a:spcAft>
                      </a:pPr>
                      <a:r>
                        <a:rPr lang="en-US" sz="1200" dirty="0">
                          <a:latin typeface="+mj-lt"/>
                          <a:ea typeface="Cambria"/>
                          <a:cs typeface="Times New Roman"/>
                        </a:rPr>
                        <a:t>2%</a:t>
                      </a:r>
                    </a:p>
                  </a:txBody>
                  <a:tcPr marL="50800" marR="50800" marT="76200" marB="63500"/>
                </a:tc>
                <a:tc>
                  <a:txBody>
                    <a:bodyPr/>
                    <a:lstStyle/>
                    <a:p>
                      <a:pPr marL="0" marR="0">
                        <a:spcBef>
                          <a:spcPts val="0"/>
                        </a:spcBef>
                        <a:spcAft>
                          <a:spcPts val="0"/>
                        </a:spcAft>
                      </a:pPr>
                      <a:endParaRPr lang="en-US" sz="1200" dirty="0">
                        <a:solidFill>
                          <a:srgbClr val="FF0000"/>
                        </a:solidFill>
                        <a:latin typeface="+mj-lt"/>
                        <a:ea typeface="Cambria"/>
                        <a:cs typeface="Times New Roman"/>
                      </a:endParaRPr>
                    </a:p>
                  </a:txBody>
                  <a:tcPr marL="50800" marR="50800" marT="76200" marB="63500"/>
                </a:tc>
                <a:tc>
                  <a:txBody>
                    <a:bodyPr/>
                    <a:lstStyle/>
                    <a:p>
                      <a:pPr marL="0" marR="0">
                        <a:spcBef>
                          <a:spcPts val="0"/>
                        </a:spcBef>
                        <a:spcAft>
                          <a:spcPts val="0"/>
                        </a:spcAft>
                      </a:pPr>
                      <a:endParaRPr lang="en-US" sz="1200" dirty="0">
                        <a:solidFill>
                          <a:srgbClr val="FF0000"/>
                        </a:solidFill>
                        <a:latin typeface="+mj-lt"/>
                        <a:ea typeface="Cambria"/>
                        <a:cs typeface="Times New Roman"/>
                      </a:endParaRPr>
                    </a:p>
                  </a:txBody>
                  <a:tcPr marL="50800" marR="50800" marT="76200" marB="63500"/>
                </a:tc>
                <a:tc>
                  <a:txBody>
                    <a:bodyPr/>
                    <a:lstStyle/>
                    <a:p>
                      <a:pPr marL="0" marR="0">
                        <a:spcBef>
                          <a:spcPts val="0"/>
                        </a:spcBef>
                        <a:spcAft>
                          <a:spcPts val="0"/>
                        </a:spcAft>
                      </a:pPr>
                      <a:endParaRPr lang="en-US" sz="1200" dirty="0">
                        <a:latin typeface="Arial"/>
                        <a:ea typeface="Cambria"/>
                        <a:cs typeface="Times New Roman"/>
                      </a:endParaRPr>
                    </a:p>
                  </a:txBody>
                  <a:tcPr marL="50800" marR="50800" marT="76200" marB="63500"/>
                </a:tc>
              </a:tr>
              <a:tr h="370840">
                <a:tc>
                  <a:txBody>
                    <a:bodyPr/>
                    <a:lstStyle/>
                    <a:p>
                      <a:pPr marL="0" marR="0">
                        <a:spcBef>
                          <a:spcPts val="0"/>
                        </a:spcBef>
                        <a:spcAft>
                          <a:spcPts val="0"/>
                        </a:spcAft>
                      </a:pPr>
                      <a:r>
                        <a:rPr lang="en-US" sz="1200" dirty="0">
                          <a:latin typeface="+mj-lt"/>
                          <a:ea typeface="Cambria"/>
                          <a:cs typeface="Times New Roman"/>
                        </a:rPr>
                        <a:t>FGA 10</a:t>
                      </a:r>
                    </a:p>
                  </a:txBody>
                  <a:tcPr marL="50800" marR="50800" marT="76200" marB="63500"/>
                </a:tc>
                <a:tc>
                  <a:txBody>
                    <a:bodyPr/>
                    <a:lstStyle/>
                    <a:p>
                      <a:pPr marL="0" marR="0">
                        <a:spcBef>
                          <a:spcPts val="0"/>
                        </a:spcBef>
                        <a:spcAft>
                          <a:spcPts val="0"/>
                        </a:spcAft>
                      </a:pPr>
                      <a:r>
                        <a:rPr lang="en-US" sz="1200" dirty="0">
                          <a:latin typeface="+mj-lt"/>
                          <a:ea typeface="Cambria"/>
                          <a:cs typeface="Times New Roman"/>
                        </a:rPr>
                        <a:t>8%</a:t>
                      </a:r>
                    </a:p>
                  </a:txBody>
                  <a:tcPr marL="50800" marR="50800" marT="76200" marB="63500"/>
                </a:tc>
                <a:tc>
                  <a:txBody>
                    <a:bodyPr/>
                    <a:lstStyle/>
                    <a:p>
                      <a:pPr marL="0" marR="0">
                        <a:spcBef>
                          <a:spcPts val="0"/>
                        </a:spcBef>
                        <a:spcAft>
                          <a:spcPts val="0"/>
                        </a:spcAft>
                      </a:pPr>
                      <a:r>
                        <a:rPr lang="en-US" sz="1200" dirty="0">
                          <a:latin typeface="+mj-lt"/>
                          <a:ea typeface="Cambria"/>
                          <a:cs typeface="Times New Roman"/>
                        </a:rPr>
                        <a:t>7%</a:t>
                      </a:r>
                    </a:p>
                  </a:txBody>
                  <a:tcPr marL="50800" marR="50800" marT="76200" marB="63500"/>
                </a:tc>
                <a:tc>
                  <a:txBody>
                    <a:bodyPr/>
                    <a:lstStyle/>
                    <a:p>
                      <a:pPr marL="0" marR="0">
                        <a:spcBef>
                          <a:spcPts val="0"/>
                        </a:spcBef>
                        <a:spcAft>
                          <a:spcPts val="0"/>
                        </a:spcAft>
                      </a:pPr>
                      <a:r>
                        <a:rPr lang="en-US" sz="1200" dirty="0">
                          <a:latin typeface="+mj-lt"/>
                          <a:ea typeface="Cambria"/>
                          <a:cs typeface="Times New Roman"/>
                        </a:rPr>
                        <a:t>6%</a:t>
                      </a:r>
                    </a:p>
                  </a:txBody>
                  <a:tcPr marL="50800" marR="50800" marT="76200" marB="63500"/>
                </a:tc>
                <a:tc>
                  <a:txBody>
                    <a:bodyPr/>
                    <a:lstStyle/>
                    <a:p>
                      <a:pPr marL="0" marR="0">
                        <a:spcBef>
                          <a:spcPts val="0"/>
                        </a:spcBef>
                        <a:spcAft>
                          <a:spcPts val="0"/>
                        </a:spcAft>
                      </a:pPr>
                      <a:r>
                        <a:rPr lang="en-US" sz="1200" dirty="0">
                          <a:latin typeface="+mj-lt"/>
                          <a:ea typeface="Cambria"/>
                          <a:cs typeface="Times New Roman"/>
                        </a:rPr>
                        <a:t>5%</a:t>
                      </a:r>
                    </a:p>
                  </a:txBody>
                  <a:tcPr marL="50800" marR="50800" marT="76200" marB="63500"/>
                </a:tc>
                <a:tc>
                  <a:txBody>
                    <a:bodyPr/>
                    <a:lstStyle/>
                    <a:p>
                      <a:pPr marL="0" marR="0">
                        <a:spcBef>
                          <a:spcPts val="0"/>
                        </a:spcBef>
                        <a:spcAft>
                          <a:spcPts val="0"/>
                        </a:spcAft>
                      </a:pPr>
                      <a:r>
                        <a:rPr lang="en-US" sz="1200" dirty="0">
                          <a:latin typeface="+mj-lt"/>
                          <a:ea typeface="Cambria"/>
                          <a:cs typeface="Times New Roman"/>
                        </a:rPr>
                        <a:t>4%</a:t>
                      </a:r>
                    </a:p>
                  </a:txBody>
                  <a:tcPr marL="50800" marR="50800" marT="76200" marB="63500"/>
                </a:tc>
                <a:tc>
                  <a:txBody>
                    <a:bodyPr/>
                    <a:lstStyle/>
                    <a:p>
                      <a:pPr marL="0" marR="0">
                        <a:spcBef>
                          <a:spcPts val="0"/>
                        </a:spcBef>
                        <a:spcAft>
                          <a:spcPts val="0"/>
                        </a:spcAft>
                      </a:pPr>
                      <a:r>
                        <a:rPr lang="en-US" sz="1200" dirty="0">
                          <a:latin typeface="+mj-lt"/>
                          <a:ea typeface="Cambria"/>
                          <a:cs typeface="Times New Roman"/>
                        </a:rPr>
                        <a:t>3%</a:t>
                      </a:r>
                    </a:p>
                  </a:txBody>
                  <a:tcPr marL="50800" marR="50800" marT="76200" marB="63500"/>
                </a:tc>
                <a:tc>
                  <a:txBody>
                    <a:bodyPr/>
                    <a:lstStyle/>
                    <a:p>
                      <a:pPr marL="0" marR="0">
                        <a:spcBef>
                          <a:spcPts val="0"/>
                        </a:spcBef>
                        <a:spcAft>
                          <a:spcPts val="0"/>
                        </a:spcAft>
                      </a:pPr>
                      <a:r>
                        <a:rPr lang="en-US" sz="1200" dirty="0">
                          <a:latin typeface="+mj-lt"/>
                          <a:ea typeface="Cambria"/>
                          <a:cs typeface="Times New Roman"/>
                        </a:rPr>
                        <a:t>2%</a:t>
                      </a:r>
                    </a:p>
                  </a:txBody>
                  <a:tcPr marL="50800" marR="50800" marT="76200" marB="63500"/>
                </a:tc>
                <a:tc>
                  <a:txBody>
                    <a:bodyPr/>
                    <a:lstStyle/>
                    <a:p>
                      <a:pPr marL="0" marR="0">
                        <a:spcBef>
                          <a:spcPts val="0"/>
                        </a:spcBef>
                        <a:spcAft>
                          <a:spcPts val="0"/>
                        </a:spcAft>
                      </a:pPr>
                      <a:r>
                        <a:rPr lang="en-US" sz="1200" dirty="0">
                          <a:latin typeface="+mj-lt"/>
                          <a:ea typeface="Cambria"/>
                          <a:cs typeface="Times New Roman"/>
                        </a:rPr>
                        <a:t>1%</a:t>
                      </a:r>
                    </a:p>
                  </a:txBody>
                  <a:tcPr marL="50800" marR="50800" marT="76200" marB="63500"/>
                </a:tc>
                <a:tc>
                  <a:txBody>
                    <a:bodyPr/>
                    <a:lstStyle/>
                    <a:p>
                      <a:pPr marL="0" marR="0">
                        <a:spcBef>
                          <a:spcPts val="0"/>
                        </a:spcBef>
                        <a:spcAft>
                          <a:spcPts val="0"/>
                        </a:spcAft>
                      </a:pPr>
                      <a:r>
                        <a:rPr lang="en-US" sz="1200" dirty="0" smtClean="0">
                          <a:solidFill>
                            <a:schemeClr val="tx1"/>
                          </a:solidFill>
                          <a:latin typeface="+mj-lt"/>
                          <a:ea typeface="Cambria"/>
                          <a:cs typeface="Times New Roman"/>
                        </a:rPr>
                        <a:t>.9%</a:t>
                      </a:r>
                      <a:endParaRPr lang="en-US" sz="1200" dirty="0">
                        <a:solidFill>
                          <a:schemeClr val="tx1"/>
                        </a:solidFill>
                        <a:latin typeface="+mj-lt"/>
                        <a:ea typeface="Cambria"/>
                        <a:cs typeface="Times New Roman"/>
                      </a:endParaRPr>
                    </a:p>
                  </a:txBody>
                  <a:tcPr marL="50800" marR="50800" marT="76200" marB="63500"/>
                </a:tc>
                <a:tc>
                  <a:txBody>
                    <a:bodyPr/>
                    <a:lstStyle/>
                    <a:p>
                      <a:pPr marL="0" marR="0">
                        <a:spcBef>
                          <a:spcPts val="0"/>
                        </a:spcBef>
                        <a:spcAft>
                          <a:spcPts val="0"/>
                        </a:spcAft>
                      </a:pPr>
                      <a:endParaRPr lang="en-US" sz="1200" dirty="0">
                        <a:latin typeface="Arial"/>
                        <a:ea typeface="Cambria"/>
                        <a:cs typeface="Times New Roman"/>
                      </a:endParaRPr>
                    </a:p>
                  </a:txBody>
                  <a:tcPr marL="50800" marR="50800" marT="76200" marB="63500"/>
                </a:tc>
              </a:tr>
            </a:tbl>
          </a:graphicData>
        </a:graphic>
      </p:graphicFrame>
      <p:sp>
        <p:nvSpPr>
          <p:cNvPr id="7" name="TextBox 6"/>
          <p:cNvSpPr txBox="1"/>
          <p:nvPr/>
        </p:nvSpPr>
        <p:spPr>
          <a:xfrm>
            <a:off x="685800" y="990600"/>
            <a:ext cx="6920379" cy="2277547"/>
          </a:xfrm>
          <a:prstGeom prst="rect">
            <a:avLst/>
          </a:prstGeom>
          <a:noFill/>
        </p:spPr>
        <p:txBody>
          <a:bodyPr wrap="square" rtlCol="0">
            <a:spAutoFit/>
          </a:bodyPr>
          <a:lstStyle/>
          <a:p>
            <a:r>
              <a:rPr lang="en-US" sz="1400" dirty="0" smtClean="0">
                <a:latin typeface="Arial Narrow" pitchFamily="34" charset="0"/>
              </a:rPr>
              <a:t>Unlike short-term savings products, deferred annuities are designed and priced for long-term retirement savings.  Part of this design relies on the fact that the advantages of tax deferral work best when the annuity’s growth is allowed to compound over time.  So, though all or a portion of the funds may be withdrawn at any time, early withdrawals are discouraged and are subject to surrender charges.</a:t>
            </a:r>
          </a:p>
          <a:p>
            <a:endParaRPr lang="en-US" sz="800" dirty="0" smtClean="0">
              <a:latin typeface="Arial Narrow" pitchFamily="34" charset="0"/>
            </a:endParaRPr>
          </a:p>
          <a:p>
            <a:r>
              <a:rPr lang="en-US" sz="1400" dirty="0" smtClean="0">
                <a:latin typeface="Arial Narrow" pitchFamily="34" charset="0"/>
              </a:rPr>
              <a:t>Expressed as a percentage of the annuity’s total value, these charges diminish to zero over time.  The schedule is in effect for only one period during the life of the contract and will not reset.</a:t>
            </a:r>
          </a:p>
          <a:p>
            <a:endParaRPr lang="en-US" sz="800" dirty="0" smtClean="0">
              <a:latin typeface="Arial Narrow" pitchFamily="34" charset="0"/>
            </a:endParaRPr>
          </a:p>
          <a:p>
            <a:r>
              <a:rPr lang="en-US" sz="1400" dirty="0" smtClean="0">
                <a:latin typeface="Arial Narrow" pitchFamily="34" charset="0"/>
              </a:rPr>
              <a:t>Please note that the surrender charges are not part of or associated with any state or federal taxes imposed on a distribution or with the IRS pre-age-59 ½ tax penalty that may apply to a withdrawal. Surrender charges are in addition to any applicable state or federal taxes or penalties.  </a:t>
            </a:r>
            <a:endParaRPr lang="en-US" sz="1400" dirty="0">
              <a:latin typeface="Arial Narrow"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219200"/>
            <a:ext cx="8153400" cy="4191000"/>
          </a:xfrm>
        </p:spPr>
        <p:txBody>
          <a:bodyPr/>
          <a:lstStyle/>
          <a:p>
            <a:pPr>
              <a:buNone/>
            </a:pPr>
            <a:r>
              <a:rPr lang="en-US" sz="1400" dirty="0" smtClean="0">
                <a:latin typeface="Arial Narrow" pitchFamily="34" charset="0"/>
              </a:rPr>
              <a:t>	</a:t>
            </a:r>
            <a:r>
              <a:rPr lang="en-US" sz="1400" b="1" dirty="0" smtClean="0">
                <a:latin typeface="Arial Narrow" pitchFamily="34" charset="0"/>
              </a:rPr>
              <a:t>Why an MVA? – </a:t>
            </a:r>
            <a:r>
              <a:rPr lang="en-US" sz="1400" dirty="0" smtClean="0">
                <a:latin typeface="Arial Narrow" pitchFamily="34" charset="0"/>
              </a:rPr>
              <a:t>The MVA helps optimize the growth potential of the Focused Growth Annuity over the long term. The presence of an MVA helps protect the insurance company against investment losses due to early withdrawals from the annuity, and in turn, the MVA allows the insurance company to credit a higher interest rate to the annuity contract. For those clients who do not plan on taking distributions beyond the penalty-free withdrawals allowed during the surrender period, the MVA can work to their advantage by helping them receive a more competitive interest rate.</a:t>
            </a:r>
          </a:p>
          <a:p>
            <a:pPr>
              <a:buNone/>
            </a:pPr>
            <a:r>
              <a:rPr lang="en-US" sz="1400" dirty="0" smtClean="0">
                <a:latin typeface="Arial Narrow" pitchFamily="34" charset="0"/>
              </a:rPr>
              <a:t>	</a:t>
            </a:r>
            <a:r>
              <a:rPr lang="en-US" sz="1400" b="1" dirty="0" smtClean="0">
                <a:latin typeface="Arial Narrow" pitchFamily="34" charset="0"/>
              </a:rPr>
              <a:t>How it Works – </a:t>
            </a:r>
            <a:r>
              <a:rPr lang="en-US" sz="1400" dirty="0" smtClean="0">
                <a:latin typeface="Arial Narrow" pitchFamily="34" charset="0"/>
              </a:rPr>
              <a:t>During the market value adjustment period an MVA will be applied to withdrawals or surrenders.  This adjustment is based on changes in yields of market interest rates and may increase or decrease the annuity’s surrender value.</a:t>
            </a:r>
          </a:p>
          <a:p>
            <a:pPr>
              <a:buNone/>
            </a:pPr>
            <a:r>
              <a:rPr lang="en-US" sz="1400" dirty="0" smtClean="0">
                <a:latin typeface="Arial Narrow" pitchFamily="34" charset="0"/>
              </a:rPr>
              <a:t>	The contract details how this adjustment is calculated, but generally if interest rates have risen since the annuity purchase, the adjustment will decrease the surrender value; if interest rates have fallen, the adjustment will increase the surrender value.</a:t>
            </a:r>
          </a:p>
          <a:p>
            <a:pPr>
              <a:buNone/>
            </a:pPr>
            <a:r>
              <a:rPr lang="en-US" sz="1400" dirty="0" smtClean="0">
                <a:latin typeface="Arial Narrow" pitchFamily="34" charset="0"/>
              </a:rPr>
              <a:t>	In a withdrawal scenario where the surrender charge is being waived, the market value adjustment will also be waived. </a:t>
            </a:r>
          </a:p>
          <a:p>
            <a:endParaRPr lang="en-US" dirty="0" smtClean="0"/>
          </a:p>
          <a:p>
            <a:endParaRPr lang="en-US" dirty="0" smtClean="0"/>
          </a:p>
        </p:txBody>
      </p:sp>
      <p:sp>
        <p:nvSpPr>
          <p:cNvPr id="5" name="Title 4"/>
          <p:cNvSpPr>
            <a:spLocks noGrp="1"/>
          </p:cNvSpPr>
          <p:nvPr>
            <p:ph type="ctrTitle"/>
          </p:nvPr>
        </p:nvSpPr>
        <p:spPr/>
        <p:txBody>
          <a:bodyPr/>
          <a:lstStyle/>
          <a:p>
            <a:r>
              <a:rPr lang="en-US" sz="2800" dirty="0" smtClean="0"/>
              <a:t>Market Value Adjustment (MVA)</a:t>
            </a:r>
            <a:r>
              <a:rPr lang="en-US" dirty="0" smtClean="0"/>
              <a:t/>
            </a:r>
            <a:br>
              <a:rPr lang="en-US" dirty="0" smtClean="0"/>
            </a:br>
            <a:endParaRPr lang="en-US" dirty="0"/>
          </a:p>
        </p:txBody>
      </p:sp>
      <p:sp>
        <p:nvSpPr>
          <p:cNvPr id="18" name="Slide Number Placeholder 17"/>
          <p:cNvSpPr>
            <a:spLocks noGrp="1"/>
          </p:cNvSpPr>
          <p:nvPr>
            <p:ph type="sldNum" sz="quarter" idx="12"/>
          </p:nvPr>
        </p:nvSpPr>
        <p:spPr/>
        <p:txBody>
          <a:bodyPr/>
          <a:lstStyle/>
          <a:p>
            <a:fld id="{5792E9F5-DAE1-4F6B-A171-BA94FE21EF1C}"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sz="1400" dirty="0" smtClean="0">
              <a:latin typeface="Arial Narrow" pitchFamily="34" charset="0"/>
            </a:endParaRPr>
          </a:p>
          <a:p>
            <a:endParaRPr lang="en-US" dirty="0" smtClean="0"/>
          </a:p>
          <a:p>
            <a:endParaRPr lang="en-US" dirty="0" smtClean="0"/>
          </a:p>
        </p:txBody>
      </p:sp>
      <p:sp>
        <p:nvSpPr>
          <p:cNvPr id="5" name="Title 4"/>
          <p:cNvSpPr>
            <a:spLocks noGrp="1"/>
          </p:cNvSpPr>
          <p:nvPr>
            <p:ph type="ctrTitle"/>
          </p:nvPr>
        </p:nvSpPr>
        <p:spPr/>
        <p:txBody>
          <a:bodyPr/>
          <a:lstStyle/>
          <a:p>
            <a:r>
              <a:rPr lang="en-US" sz="2800" dirty="0" smtClean="0"/>
              <a:t>Market Value Adjustment (MVA)</a:t>
            </a:r>
            <a:r>
              <a:rPr lang="en-US" dirty="0" smtClean="0"/>
              <a:t/>
            </a:r>
            <a:br>
              <a:rPr lang="en-US" dirty="0" smtClean="0"/>
            </a:br>
            <a:endParaRPr lang="en-US" dirty="0"/>
          </a:p>
        </p:txBody>
      </p:sp>
      <p:sp>
        <p:nvSpPr>
          <p:cNvPr id="18" name="Slide Number Placeholder 17"/>
          <p:cNvSpPr>
            <a:spLocks noGrp="1"/>
          </p:cNvSpPr>
          <p:nvPr>
            <p:ph type="sldNum" sz="quarter" idx="12"/>
          </p:nvPr>
        </p:nvSpPr>
        <p:spPr/>
        <p:txBody>
          <a:bodyPr/>
          <a:lstStyle/>
          <a:p>
            <a:fld id="{5792E9F5-DAE1-4F6B-A171-BA94FE21EF1C}" type="slidenum">
              <a:rPr lang="en-US" smtClean="0"/>
              <a:pPr/>
              <a:t>8</a:t>
            </a:fld>
            <a:endParaRPr lang="en-US" dirty="0"/>
          </a:p>
        </p:txBody>
      </p:sp>
      <p:graphicFrame>
        <p:nvGraphicFramePr>
          <p:cNvPr id="7" name="Table 6"/>
          <p:cNvGraphicFramePr>
            <a:graphicFrameLocks noGrp="1"/>
          </p:cNvGraphicFramePr>
          <p:nvPr/>
        </p:nvGraphicFramePr>
        <p:xfrm>
          <a:off x="1295400" y="2057400"/>
          <a:ext cx="6096000" cy="212344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Product</a:t>
                      </a:r>
                      <a:endParaRPr lang="en-US" dirty="0"/>
                    </a:p>
                  </a:txBody>
                  <a:tcPr/>
                </a:tc>
                <a:tc>
                  <a:txBody>
                    <a:bodyPr/>
                    <a:lstStyle/>
                    <a:p>
                      <a:r>
                        <a:rPr lang="en-US" dirty="0" smtClean="0"/>
                        <a:t>Surrender</a:t>
                      </a:r>
                      <a:r>
                        <a:rPr lang="en-US" baseline="0" dirty="0" smtClean="0"/>
                        <a:t> charge period</a:t>
                      </a:r>
                      <a:endParaRPr lang="en-US" dirty="0"/>
                    </a:p>
                  </a:txBody>
                  <a:tcPr/>
                </a:tc>
                <a:tc>
                  <a:txBody>
                    <a:bodyPr/>
                    <a:lstStyle/>
                    <a:p>
                      <a:r>
                        <a:rPr lang="en-US" dirty="0" smtClean="0"/>
                        <a:t>MVA period</a:t>
                      </a:r>
                      <a:endParaRPr lang="en-US" dirty="0"/>
                    </a:p>
                  </a:txBody>
                  <a:tcPr/>
                </a:tc>
              </a:tr>
              <a:tr h="370840">
                <a:tc>
                  <a:txBody>
                    <a:bodyPr/>
                    <a:lstStyle/>
                    <a:p>
                      <a:pPr algn="l"/>
                      <a:r>
                        <a:rPr lang="en-US" dirty="0" smtClean="0"/>
                        <a:t>FGA 5</a:t>
                      </a:r>
                      <a:endParaRPr lang="en-US" dirty="0"/>
                    </a:p>
                  </a:txBody>
                  <a:tcPr/>
                </a:tc>
                <a:tc>
                  <a:txBody>
                    <a:bodyPr/>
                    <a:lstStyle/>
                    <a:p>
                      <a:pPr algn="l"/>
                      <a:r>
                        <a:rPr lang="en-US" dirty="0" smtClean="0"/>
                        <a:t>5 years</a:t>
                      </a:r>
                      <a:endParaRPr lang="en-US" dirty="0"/>
                    </a:p>
                  </a:txBody>
                  <a:tcPr/>
                </a:tc>
                <a:tc>
                  <a:txBody>
                    <a:bodyPr/>
                    <a:lstStyle/>
                    <a:p>
                      <a:pPr algn="l"/>
                      <a:r>
                        <a:rPr lang="en-US" dirty="0" smtClean="0"/>
                        <a:t>5 years</a:t>
                      </a:r>
                      <a:endParaRPr lang="en-US" dirty="0"/>
                    </a:p>
                  </a:txBody>
                  <a:tcPr/>
                </a:tc>
              </a:tr>
              <a:tr h="370840">
                <a:tc>
                  <a:txBody>
                    <a:bodyPr/>
                    <a:lstStyle/>
                    <a:p>
                      <a:pPr algn="l"/>
                      <a:r>
                        <a:rPr lang="en-US" dirty="0" smtClean="0"/>
                        <a:t>FGA 6</a:t>
                      </a:r>
                      <a:endParaRPr lang="en-US" dirty="0"/>
                    </a:p>
                  </a:txBody>
                  <a:tcPr/>
                </a:tc>
                <a:tc>
                  <a:txBody>
                    <a:bodyPr/>
                    <a:lstStyle/>
                    <a:p>
                      <a:pPr algn="l"/>
                      <a:r>
                        <a:rPr lang="en-US" dirty="0" smtClean="0"/>
                        <a:t>6 years</a:t>
                      </a:r>
                      <a:endParaRPr lang="en-US" dirty="0"/>
                    </a:p>
                  </a:txBody>
                  <a:tcPr/>
                </a:tc>
                <a:tc>
                  <a:txBody>
                    <a:bodyPr/>
                    <a:lstStyle/>
                    <a:p>
                      <a:pPr algn="l"/>
                      <a:r>
                        <a:rPr lang="en-US" dirty="0" smtClean="0"/>
                        <a:t>6 years</a:t>
                      </a:r>
                      <a:endParaRPr lang="en-US" dirty="0"/>
                    </a:p>
                  </a:txBody>
                  <a:tcPr/>
                </a:tc>
              </a:tr>
              <a:tr h="370840">
                <a:tc>
                  <a:txBody>
                    <a:bodyPr/>
                    <a:lstStyle/>
                    <a:p>
                      <a:pPr algn="l"/>
                      <a:r>
                        <a:rPr lang="en-US" dirty="0" smtClean="0"/>
                        <a:t>FGA 7</a:t>
                      </a:r>
                      <a:endParaRPr lang="en-US" dirty="0"/>
                    </a:p>
                  </a:txBody>
                  <a:tcPr/>
                </a:tc>
                <a:tc>
                  <a:txBody>
                    <a:bodyPr/>
                    <a:lstStyle/>
                    <a:p>
                      <a:pPr algn="l"/>
                      <a:r>
                        <a:rPr lang="en-US" dirty="0" smtClean="0"/>
                        <a:t>7 years</a:t>
                      </a:r>
                      <a:endParaRPr lang="en-US" dirty="0"/>
                    </a:p>
                  </a:txBody>
                  <a:tcPr/>
                </a:tc>
                <a:tc>
                  <a:txBody>
                    <a:bodyPr/>
                    <a:lstStyle/>
                    <a:p>
                      <a:pPr algn="l"/>
                      <a:r>
                        <a:rPr lang="en-US" dirty="0" smtClean="0"/>
                        <a:t>7 years</a:t>
                      </a:r>
                      <a:endParaRPr lang="en-US" dirty="0"/>
                    </a:p>
                  </a:txBody>
                  <a:tcPr/>
                </a:tc>
              </a:tr>
              <a:tr h="370840">
                <a:tc>
                  <a:txBody>
                    <a:bodyPr/>
                    <a:lstStyle/>
                    <a:p>
                      <a:pPr algn="l"/>
                      <a:r>
                        <a:rPr lang="en-US" dirty="0" smtClean="0"/>
                        <a:t>FGA 10</a:t>
                      </a:r>
                      <a:endParaRPr lang="en-US" dirty="0"/>
                    </a:p>
                  </a:txBody>
                  <a:tcPr/>
                </a:tc>
                <a:tc>
                  <a:txBody>
                    <a:bodyPr/>
                    <a:lstStyle/>
                    <a:p>
                      <a:pPr algn="l"/>
                      <a:r>
                        <a:rPr lang="en-US" dirty="0" smtClean="0"/>
                        <a:t>9 years</a:t>
                      </a:r>
                      <a:endParaRPr lang="en-US" dirty="0"/>
                    </a:p>
                  </a:txBody>
                  <a:tcPr/>
                </a:tc>
                <a:tc>
                  <a:txBody>
                    <a:bodyPr/>
                    <a:lstStyle/>
                    <a:p>
                      <a:pPr algn="l"/>
                      <a:r>
                        <a:rPr lang="en-US" dirty="0" smtClean="0"/>
                        <a:t>10 years</a:t>
                      </a:r>
                      <a:endParaRPr lang="en-US"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838200"/>
            <a:ext cx="8610600" cy="4648200"/>
          </a:xfrm>
        </p:spPr>
        <p:txBody>
          <a:bodyPr/>
          <a:lstStyle/>
          <a:p>
            <a:pPr>
              <a:buNone/>
            </a:pPr>
            <a:r>
              <a:rPr lang="en-US" sz="1500" dirty="0" smtClean="0"/>
              <a:t>	</a:t>
            </a:r>
            <a:r>
              <a:rPr lang="en-US" sz="1400" dirty="0" smtClean="0">
                <a:latin typeface="Arial Narrow" pitchFamily="34" charset="0"/>
              </a:rPr>
              <a:t>During the initial interest rate guarantee period, an MVA is applied to withdrawals or surrenders that are subject to surrender charges. On the FGA 5,6 and 7, both the surrender charge period and MVA period are the same number of years. On the FGA 10, the surrender charge period is nine years. However, the MVA is in effect for ten years. The MVA is based on changes in the prescribed index, and may increase or decrease the annuity’s surrender value. Generally, if interest rates have risen since the purchase, the adjustment will decrease the surrender value. Conversely, if interest rates have fallen since the purchase, the MVA will increase the surrender value.</a:t>
            </a:r>
          </a:p>
          <a:p>
            <a:pPr lvl="1">
              <a:buNone/>
            </a:pPr>
            <a:r>
              <a:rPr lang="en-US" sz="1000" dirty="0" smtClean="0"/>
              <a:t>      </a:t>
            </a:r>
            <a:r>
              <a:rPr lang="en-US" sz="1400" b="1" dirty="0" smtClean="0"/>
              <a:t>         Focused Growth Annuity 5</a:t>
            </a:r>
            <a:r>
              <a:rPr lang="en-US" sz="1600" b="1" dirty="0" smtClean="0"/>
              <a:t>	        </a:t>
            </a:r>
            <a:r>
              <a:rPr lang="en-US" sz="1400" b="1" dirty="0" smtClean="0"/>
              <a:t>Focused Growth Annuity 6</a:t>
            </a:r>
          </a:p>
        </p:txBody>
      </p:sp>
      <p:sp>
        <p:nvSpPr>
          <p:cNvPr id="5" name="Title 4"/>
          <p:cNvSpPr>
            <a:spLocks noGrp="1"/>
          </p:cNvSpPr>
          <p:nvPr>
            <p:ph type="ctrTitle"/>
          </p:nvPr>
        </p:nvSpPr>
        <p:spPr/>
        <p:txBody>
          <a:bodyPr/>
          <a:lstStyle/>
          <a:p>
            <a:r>
              <a:rPr lang="en-US" sz="2800" dirty="0" smtClean="0"/>
              <a:t>FGA Market Value Adjustment Examples</a:t>
            </a:r>
            <a:r>
              <a:rPr lang="en-US" dirty="0" smtClean="0"/>
              <a:t/>
            </a:r>
            <a:br>
              <a:rPr lang="en-US" dirty="0" smtClean="0"/>
            </a:br>
            <a:endParaRPr lang="en-US" dirty="0"/>
          </a:p>
        </p:txBody>
      </p:sp>
      <p:sp>
        <p:nvSpPr>
          <p:cNvPr id="18" name="Slide Number Placeholder 17"/>
          <p:cNvSpPr>
            <a:spLocks noGrp="1"/>
          </p:cNvSpPr>
          <p:nvPr>
            <p:ph type="sldNum" sz="quarter" idx="12"/>
          </p:nvPr>
        </p:nvSpPr>
        <p:spPr/>
        <p:txBody>
          <a:bodyPr/>
          <a:lstStyle/>
          <a:p>
            <a:fld id="{5792E9F5-DAE1-4F6B-A171-BA94FE21EF1C}" type="slidenum">
              <a:rPr lang="en-US" smtClean="0"/>
              <a:pPr/>
              <a:t>9</a:t>
            </a:fld>
            <a:endParaRPr lang="en-US" dirty="0"/>
          </a:p>
        </p:txBody>
      </p:sp>
      <p:graphicFrame>
        <p:nvGraphicFramePr>
          <p:cNvPr id="6" name="Table 5"/>
          <p:cNvGraphicFramePr>
            <a:graphicFrameLocks noGrp="1"/>
          </p:cNvGraphicFramePr>
          <p:nvPr/>
        </p:nvGraphicFramePr>
        <p:xfrm>
          <a:off x="990600" y="2590800"/>
          <a:ext cx="6400800" cy="2956560"/>
        </p:xfrm>
        <a:graphic>
          <a:graphicData uri="http://schemas.openxmlformats.org/drawingml/2006/table">
            <a:tbl>
              <a:tblPr firstRow="1" bandRow="1">
                <a:tableStyleId>{5C22544A-7EE6-4342-B048-85BDC9FD1C3A}</a:tableStyleId>
              </a:tblPr>
              <a:tblGrid>
                <a:gridCol w="609600"/>
                <a:gridCol w="914400"/>
                <a:gridCol w="838200"/>
                <a:gridCol w="838200"/>
                <a:gridCol w="609600"/>
                <a:gridCol w="914400"/>
                <a:gridCol w="838200"/>
                <a:gridCol w="838200"/>
              </a:tblGrid>
              <a:tr h="320040">
                <a:tc>
                  <a:txBody>
                    <a:bodyPr/>
                    <a:lstStyle/>
                    <a:p>
                      <a:r>
                        <a:rPr lang="en-US" sz="1000" dirty="0" smtClean="0"/>
                        <a:t>End of year</a:t>
                      </a:r>
                      <a:endParaRPr lang="en-US" sz="1000" dirty="0"/>
                    </a:p>
                  </a:txBody>
                  <a:tcPr/>
                </a:tc>
                <a:tc>
                  <a:txBody>
                    <a:bodyPr/>
                    <a:lstStyle/>
                    <a:p>
                      <a:r>
                        <a:rPr lang="en-US" sz="1000" dirty="0" smtClean="0"/>
                        <a:t>Unchanged </a:t>
                      </a:r>
                    </a:p>
                    <a:p>
                      <a:r>
                        <a:rPr lang="en-US" sz="1000" dirty="0" smtClean="0"/>
                        <a:t>at 3.00%</a:t>
                      </a:r>
                      <a:endParaRPr lang="en-US" sz="1000" dirty="0"/>
                    </a:p>
                  </a:txBody>
                  <a:tcPr/>
                </a:tc>
                <a:tc>
                  <a:txBody>
                    <a:bodyPr/>
                    <a:lstStyle/>
                    <a:p>
                      <a:r>
                        <a:rPr lang="en-US" sz="1000" dirty="0" smtClean="0"/>
                        <a:t>Increase</a:t>
                      </a:r>
                      <a:r>
                        <a:rPr lang="en-US" sz="1000" baseline="0" dirty="0" smtClean="0"/>
                        <a:t>d </a:t>
                      </a:r>
                    </a:p>
                    <a:p>
                      <a:r>
                        <a:rPr lang="en-US" sz="1000" baseline="0" dirty="0" smtClean="0"/>
                        <a:t>to 5.00%</a:t>
                      </a:r>
                      <a:endParaRPr lang="en-US" sz="1000" dirty="0"/>
                    </a:p>
                  </a:txBody>
                  <a:tcPr/>
                </a:tc>
                <a:tc>
                  <a:txBody>
                    <a:bodyPr/>
                    <a:lstStyle/>
                    <a:p>
                      <a:r>
                        <a:rPr lang="en-US" sz="1000" dirty="0" smtClean="0"/>
                        <a:t>Decreased</a:t>
                      </a:r>
                      <a:r>
                        <a:rPr lang="en-US" sz="1000" baseline="0" dirty="0" smtClean="0"/>
                        <a:t> </a:t>
                      </a:r>
                    </a:p>
                    <a:p>
                      <a:r>
                        <a:rPr lang="en-US" sz="1000" baseline="0" dirty="0" smtClean="0"/>
                        <a:t>to 1.00%</a:t>
                      </a:r>
                      <a:endParaRPr lang="en-US" sz="1000" dirty="0"/>
                    </a:p>
                  </a:txBody>
                  <a:tcPr/>
                </a:tc>
                <a:tc>
                  <a:txBody>
                    <a:bodyPr/>
                    <a:lstStyle/>
                    <a:p>
                      <a:r>
                        <a:rPr lang="en-US" sz="1000" dirty="0" smtClean="0"/>
                        <a:t>End of year</a:t>
                      </a:r>
                      <a:endParaRPr lang="en-US" sz="1000" dirty="0"/>
                    </a:p>
                  </a:txBody>
                  <a:tcPr/>
                </a:tc>
                <a:tc>
                  <a:txBody>
                    <a:bodyPr/>
                    <a:lstStyle/>
                    <a:p>
                      <a:r>
                        <a:rPr lang="en-US" sz="1000" dirty="0" smtClean="0"/>
                        <a:t>Unchanged </a:t>
                      </a:r>
                    </a:p>
                    <a:p>
                      <a:r>
                        <a:rPr lang="en-US" sz="1000" dirty="0" smtClean="0"/>
                        <a:t>at 3.00%</a:t>
                      </a:r>
                      <a:endParaRPr lang="en-US" sz="1000" dirty="0"/>
                    </a:p>
                  </a:txBody>
                  <a:tcPr/>
                </a:tc>
                <a:tc>
                  <a:txBody>
                    <a:bodyPr/>
                    <a:lstStyle/>
                    <a:p>
                      <a:r>
                        <a:rPr lang="en-US" sz="1000" dirty="0" smtClean="0"/>
                        <a:t>Increase</a:t>
                      </a:r>
                      <a:r>
                        <a:rPr lang="en-US" sz="1000" baseline="0" dirty="0" smtClean="0"/>
                        <a:t>d </a:t>
                      </a:r>
                    </a:p>
                    <a:p>
                      <a:r>
                        <a:rPr lang="en-US" sz="1000" baseline="0" dirty="0" smtClean="0"/>
                        <a:t>to 5.00%</a:t>
                      </a:r>
                      <a:endParaRPr lang="en-US" sz="1000" dirty="0"/>
                    </a:p>
                  </a:txBody>
                  <a:tcPr/>
                </a:tc>
                <a:tc>
                  <a:txBody>
                    <a:bodyPr/>
                    <a:lstStyle/>
                    <a:p>
                      <a:r>
                        <a:rPr lang="en-US" sz="1000" dirty="0" smtClean="0"/>
                        <a:t>Decreased</a:t>
                      </a:r>
                      <a:r>
                        <a:rPr lang="en-US" sz="1000" baseline="0" dirty="0" smtClean="0"/>
                        <a:t> </a:t>
                      </a:r>
                    </a:p>
                    <a:p>
                      <a:r>
                        <a:rPr lang="en-US" sz="1000" baseline="0" dirty="0" smtClean="0"/>
                        <a:t>to 1.00%</a:t>
                      </a:r>
                      <a:endParaRPr lang="en-US" sz="1000" dirty="0"/>
                    </a:p>
                  </a:txBody>
                  <a:tcPr/>
                </a:tc>
              </a:tr>
              <a:tr h="289560">
                <a:tc>
                  <a:txBody>
                    <a:bodyPr/>
                    <a:lstStyle/>
                    <a:p>
                      <a:pPr marL="0" marR="0" algn="ctr">
                        <a:lnSpc>
                          <a:spcPct val="200000"/>
                        </a:lnSpc>
                        <a:spcBef>
                          <a:spcPts val="0"/>
                        </a:spcBef>
                        <a:spcAft>
                          <a:spcPts val="0"/>
                        </a:spcAft>
                      </a:pPr>
                      <a:r>
                        <a:rPr lang="en-US" sz="1200" dirty="0" smtClean="0">
                          <a:solidFill>
                            <a:schemeClr val="tx1"/>
                          </a:solidFill>
                          <a:latin typeface="+mn-lt"/>
                          <a:ea typeface="Cambria"/>
                          <a:cs typeface="Times New Roman"/>
                        </a:rPr>
                        <a:t>1</a:t>
                      </a:r>
                      <a:endParaRPr lang="en-US" sz="1200" dirty="0">
                        <a:solidFill>
                          <a:schemeClr val="tx1"/>
                        </a:solidFill>
                        <a:latin typeface="+mn-lt"/>
                        <a:ea typeface="Cambria"/>
                        <a:cs typeface="Times New Roman"/>
                      </a:endParaRPr>
                    </a:p>
                  </a:txBody>
                  <a:tcPr marL="68580" marR="68580" marT="0" marB="0"/>
                </a:tc>
                <a:tc>
                  <a:txBody>
                    <a:bodyPr/>
                    <a:lstStyle/>
                    <a:p>
                      <a:pPr marL="0" marR="0" algn="ctr">
                        <a:spcBef>
                          <a:spcPts val="0"/>
                        </a:spcBef>
                        <a:spcAft>
                          <a:spcPts val="0"/>
                        </a:spcAft>
                      </a:pPr>
                      <a:r>
                        <a:rPr lang="en-US" sz="1200" dirty="0">
                          <a:solidFill>
                            <a:schemeClr val="tx1"/>
                          </a:solidFill>
                          <a:latin typeface="+mn-lt"/>
                          <a:ea typeface="Times New Roman"/>
                          <a:cs typeface="Times New Roman"/>
                        </a:rPr>
                        <a:t>8.00%</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Times New Roman"/>
                          <a:cs typeface="Times New Roman"/>
                        </a:rPr>
                        <a:t>11.60%</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Times New Roman"/>
                          <a:cs typeface="Times New Roman"/>
                        </a:rPr>
                        <a:t>0.30%</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Cambria"/>
                          <a:cs typeface="Times New Roman"/>
                        </a:rPr>
                        <a:t>1</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a:solidFill>
                            <a:schemeClr val="tx1"/>
                          </a:solidFill>
                          <a:latin typeface="+mn-lt"/>
                          <a:ea typeface="Times New Roman"/>
                          <a:cs typeface="Times New Roman"/>
                        </a:rPr>
                        <a:t>8.00%</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Times New Roman"/>
                          <a:cs typeface="Times New Roman"/>
                        </a:rPr>
                        <a:t>11.60</a:t>
                      </a:r>
                      <a:r>
                        <a:rPr lang="en-US" sz="1200" dirty="0">
                          <a:solidFill>
                            <a:schemeClr val="tx1"/>
                          </a:solidFill>
                          <a:latin typeface="+mn-lt"/>
                          <a:ea typeface="Times New Roman"/>
                          <a:cs typeface="Times New Roman"/>
                        </a:rPr>
                        <a:t>%</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Times New Roman"/>
                          <a:cs typeface="Times New Roman"/>
                        </a:rPr>
                        <a:t>-1.60%</a:t>
                      </a:r>
                      <a:endParaRPr lang="en-US" sz="1200" dirty="0">
                        <a:solidFill>
                          <a:schemeClr val="tx1"/>
                        </a:solidFill>
                        <a:latin typeface="+mn-lt"/>
                        <a:ea typeface="Cambria"/>
                        <a:cs typeface="Times New Roman"/>
                      </a:endParaRPr>
                    </a:p>
                  </a:txBody>
                  <a:tcPr marL="68580" marR="68580" marT="0" marB="0" anchor="b"/>
                </a:tc>
              </a:tr>
              <a:tr h="209105">
                <a:tc>
                  <a:txBody>
                    <a:bodyPr/>
                    <a:lstStyle/>
                    <a:p>
                      <a:pPr marL="0" marR="0" algn="ctr">
                        <a:lnSpc>
                          <a:spcPct val="200000"/>
                        </a:lnSpc>
                        <a:spcBef>
                          <a:spcPts val="0"/>
                        </a:spcBef>
                        <a:spcAft>
                          <a:spcPts val="0"/>
                        </a:spcAft>
                      </a:pPr>
                      <a:r>
                        <a:rPr lang="en-US" sz="1200" dirty="0">
                          <a:solidFill>
                            <a:schemeClr val="tx1"/>
                          </a:solidFill>
                          <a:latin typeface="+mn-lt"/>
                          <a:ea typeface="Times New Roman"/>
                          <a:cs typeface="Times New Roman"/>
                        </a:rPr>
                        <a:t>2</a:t>
                      </a:r>
                      <a:endParaRPr lang="en-US" sz="1200" dirty="0">
                        <a:solidFill>
                          <a:schemeClr val="tx1"/>
                        </a:solidFill>
                        <a:latin typeface="+mn-lt"/>
                        <a:ea typeface="Cambria"/>
                        <a:cs typeface="Times New Roman"/>
                      </a:endParaRPr>
                    </a:p>
                  </a:txBody>
                  <a:tcPr marL="68580" marR="68580" marT="0" marB="0"/>
                </a:tc>
                <a:tc>
                  <a:txBody>
                    <a:bodyPr/>
                    <a:lstStyle/>
                    <a:p>
                      <a:pPr marL="0" marR="0" algn="ctr">
                        <a:spcBef>
                          <a:spcPts val="0"/>
                        </a:spcBef>
                        <a:spcAft>
                          <a:spcPts val="0"/>
                        </a:spcAft>
                      </a:pPr>
                      <a:r>
                        <a:rPr lang="en-US" sz="1200" dirty="0">
                          <a:solidFill>
                            <a:schemeClr val="tx1"/>
                          </a:solidFill>
                          <a:latin typeface="+mn-lt"/>
                          <a:ea typeface="Times New Roman"/>
                          <a:cs typeface="Times New Roman"/>
                        </a:rPr>
                        <a:t>7.00%</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Times New Roman"/>
                          <a:cs typeface="Times New Roman"/>
                        </a:rPr>
                        <a:t>12.40%</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a:solidFill>
                            <a:schemeClr val="tx1"/>
                          </a:solidFill>
                          <a:latin typeface="+mn-lt"/>
                          <a:ea typeface="Times New Roman"/>
                          <a:cs typeface="Times New Roman"/>
                        </a:rPr>
                        <a:t>1.20%</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Cambria"/>
                          <a:cs typeface="Times New Roman"/>
                        </a:rPr>
                        <a:t>2</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a:solidFill>
                            <a:schemeClr val="tx1"/>
                          </a:solidFill>
                          <a:latin typeface="+mn-lt"/>
                          <a:ea typeface="Times New Roman"/>
                          <a:cs typeface="Times New Roman"/>
                        </a:rPr>
                        <a:t>7.00%</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Times New Roman"/>
                          <a:cs typeface="Times New Roman"/>
                        </a:rPr>
                        <a:t>14.00%</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a:solidFill>
                            <a:schemeClr val="tx1"/>
                          </a:solidFill>
                          <a:latin typeface="+mn-lt"/>
                          <a:ea typeface="Times New Roman"/>
                          <a:cs typeface="Times New Roman"/>
                        </a:rPr>
                        <a:t>-</a:t>
                      </a:r>
                      <a:r>
                        <a:rPr lang="en-US" sz="1200" dirty="0" smtClean="0">
                          <a:solidFill>
                            <a:schemeClr val="tx1"/>
                          </a:solidFill>
                          <a:latin typeface="+mn-lt"/>
                          <a:ea typeface="Times New Roman"/>
                          <a:cs typeface="Times New Roman"/>
                        </a:rPr>
                        <a:t>0.80%</a:t>
                      </a:r>
                      <a:endParaRPr lang="en-US" sz="1200" dirty="0">
                        <a:solidFill>
                          <a:schemeClr val="tx1"/>
                        </a:solidFill>
                        <a:latin typeface="+mn-lt"/>
                        <a:ea typeface="Cambria"/>
                        <a:cs typeface="Times New Roman"/>
                      </a:endParaRPr>
                    </a:p>
                  </a:txBody>
                  <a:tcPr marL="68580" marR="68580" marT="0" marB="0" anchor="b"/>
                </a:tc>
              </a:tr>
              <a:tr h="281050">
                <a:tc>
                  <a:txBody>
                    <a:bodyPr/>
                    <a:lstStyle/>
                    <a:p>
                      <a:pPr marL="0" marR="0" algn="ctr">
                        <a:lnSpc>
                          <a:spcPct val="200000"/>
                        </a:lnSpc>
                        <a:spcBef>
                          <a:spcPts val="0"/>
                        </a:spcBef>
                        <a:spcAft>
                          <a:spcPts val="0"/>
                        </a:spcAft>
                      </a:pPr>
                      <a:r>
                        <a:rPr lang="en-US" sz="1200" dirty="0">
                          <a:solidFill>
                            <a:schemeClr val="tx1"/>
                          </a:solidFill>
                          <a:latin typeface="+mn-lt"/>
                          <a:ea typeface="Times New Roman"/>
                          <a:cs typeface="Times New Roman"/>
                        </a:rPr>
                        <a:t>3</a:t>
                      </a:r>
                      <a:endParaRPr lang="en-US" sz="1200" dirty="0">
                        <a:solidFill>
                          <a:schemeClr val="tx1"/>
                        </a:solidFill>
                        <a:latin typeface="+mn-lt"/>
                        <a:ea typeface="Cambria"/>
                        <a:cs typeface="Times New Roman"/>
                      </a:endParaRPr>
                    </a:p>
                  </a:txBody>
                  <a:tcPr marL="68580" marR="68580" marT="0" marB="0"/>
                </a:tc>
                <a:tc>
                  <a:txBody>
                    <a:bodyPr/>
                    <a:lstStyle/>
                    <a:p>
                      <a:pPr marL="0" marR="0" algn="ctr">
                        <a:spcBef>
                          <a:spcPts val="0"/>
                        </a:spcBef>
                        <a:spcAft>
                          <a:spcPts val="0"/>
                        </a:spcAft>
                      </a:pPr>
                      <a:r>
                        <a:rPr lang="en-US" sz="1200">
                          <a:solidFill>
                            <a:schemeClr val="tx1"/>
                          </a:solidFill>
                          <a:latin typeface="+mn-lt"/>
                          <a:ea typeface="Times New Roman"/>
                          <a:cs typeface="Times New Roman"/>
                        </a:rPr>
                        <a:t>6.00%</a:t>
                      </a:r>
                      <a:endParaRPr lang="en-US" sz="120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Times New Roman"/>
                          <a:cs typeface="Times New Roman"/>
                        </a:rPr>
                        <a:t>9.70%</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Times New Roman"/>
                          <a:cs typeface="Times New Roman"/>
                        </a:rPr>
                        <a:t>2.10%</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Cambria"/>
                          <a:cs typeface="Times New Roman"/>
                        </a:rPr>
                        <a:t>3</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a:solidFill>
                            <a:schemeClr val="tx1"/>
                          </a:solidFill>
                          <a:latin typeface="+mn-lt"/>
                          <a:ea typeface="Times New Roman"/>
                          <a:cs typeface="Times New Roman"/>
                        </a:rPr>
                        <a:t>6.00%</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Times New Roman"/>
                          <a:cs typeface="Times New Roman"/>
                        </a:rPr>
                        <a:t>11.40%</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Times New Roman"/>
                          <a:cs typeface="Times New Roman"/>
                        </a:rPr>
                        <a:t>-0.10%</a:t>
                      </a:r>
                      <a:endParaRPr lang="en-US" sz="1200" dirty="0">
                        <a:solidFill>
                          <a:schemeClr val="tx1"/>
                        </a:solidFill>
                        <a:latin typeface="+mn-lt"/>
                        <a:ea typeface="Cambria"/>
                        <a:cs typeface="Times New Roman"/>
                      </a:endParaRPr>
                    </a:p>
                  </a:txBody>
                  <a:tcPr marL="68580" marR="68580" marT="0" marB="0" anchor="b"/>
                </a:tc>
              </a:tr>
              <a:tr h="276795">
                <a:tc>
                  <a:txBody>
                    <a:bodyPr/>
                    <a:lstStyle/>
                    <a:p>
                      <a:pPr marL="0" marR="0" algn="ctr">
                        <a:lnSpc>
                          <a:spcPct val="200000"/>
                        </a:lnSpc>
                        <a:spcBef>
                          <a:spcPts val="0"/>
                        </a:spcBef>
                        <a:spcAft>
                          <a:spcPts val="0"/>
                        </a:spcAft>
                      </a:pPr>
                      <a:r>
                        <a:rPr lang="en-US" sz="1200" dirty="0">
                          <a:solidFill>
                            <a:schemeClr val="tx1"/>
                          </a:solidFill>
                          <a:latin typeface="+mn-lt"/>
                          <a:ea typeface="Times New Roman"/>
                          <a:cs typeface="Times New Roman"/>
                        </a:rPr>
                        <a:t>4</a:t>
                      </a:r>
                      <a:endParaRPr lang="en-US" sz="1200" dirty="0">
                        <a:solidFill>
                          <a:schemeClr val="tx1"/>
                        </a:solidFill>
                        <a:latin typeface="+mn-lt"/>
                        <a:ea typeface="Cambria"/>
                        <a:cs typeface="Times New Roman"/>
                      </a:endParaRPr>
                    </a:p>
                  </a:txBody>
                  <a:tcPr marL="68580" marR="68580" marT="0" marB="0"/>
                </a:tc>
                <a:tc>
                  <a:txBody>
                    <a:bodyPr/>
                    <a:lstStyle/>
                    <a:p>
                      <a:pPr marL="0" marR="0" algn="ctr">
                        <a:spcBef>
                          <a:spcPts val="0"/>
                        </a:spcBef>
                        <a:spcAft>
                          <a:spcPts val="0"/>
                        </a:spcAft>
                      </a:pPr>
                      <a:r>
                        <a:rPr lang="en-US" sz="1200">
                          <a:solidFill>
                            <a:schemeClr val="tx1"/>
                          </a:solidFill>
                          <a:latin typeface="+mn-lt"/>
                          <a:ea typeface="Times New Roman"/>
                          <a:cs typeface="Times New Roman"/>
                        </a:rPr>
                        <a:t>5.00%</a:t>
                      </a:r>
                      <a:endParaRPr lang="en-US" sz="120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Times New Roman"/>
                          <a:cs typeface="Times New Roman"/>
                        </a:rPr>
                        <a:t>7.00%</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Times New Roman"/>
                          <a:cs typeface="Times New Roman"/>
                        </a:rPr>
                        <a:t>3.00%</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Cambria"/>
                          <a:cs typeface="Times New Roman"/>
                        </a:rPr>
                        <a:t>4</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a:solidFill>
                            <a:schemeClr val="tx1"/>
                          </a:solidFill>
                          <a:latin typeface="+mn-lt"/>
                          <a:ea typeface="Times New Roman"/>
                          <a:cs typeface="Times New Roman"/>
                        </a:rPr>
                        <a:t>5.00%</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Times New Roman"/>
                          <a:cs typeface="Times New Roman"/>
                        </a:rPr>
                        <a:t>8.70%</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Times New Roman"/>
                          <a:cs typeface="Times New Roman"/>
                        </a:rPr>
                        <a:t>1.00%</a:t>
                      </a:r>
                      <a:endParaRPr lang="en-US" sz="1200" dirty="0">
                        <a:solidFill>
                          <a:schemeClr val="tx1"/>
                        </a:solidFill>
                        <a:latin typeface="+mn-lt"/>
                        <a:ea typeface="Cambria"/>
                        <a:cs typeface="Times New Roman"/>
                      </a:endParaRPr>
                    </a:p>
                  </a:txBody>
                  <a:tcPr marL="68580" marR="68580" marT="0" marB="0" anchor="b"/>
                </a:tc>
              </a:tr>
              <a:tr h="331277">
                <a:tc>
                  <a:txBody>
                    <a:bodyPr/>
                    <a:lstStyle/>
                    <a:p>
                      <a:pPr marL="0" marR="0" algn="ctr">
                        <a:lnSpc>
                          <a:spcPct val="200000"/>
                        </a:lnSpc>
                        <a:spcBef>
                          <a:spcPts val="0"/>
                        </a:spcBef>
                        <a:spcAft>
                          <a:spcPts val="0"/>
                        </a:spcAft>
                      </a:pPr>
                      <a:r>
                        <a:rPr lang="en-US" sz="1200" dirty="0">
                          <a:solidFill>
                            <a:schemeClr val="tx1"/>
                          </a:solidFill>
                          <a:latin typeface="+mn-lt"/>
                          <a:ea typeface="Times New Roman"/>
                          <a:cs typeface="Times New Roman"/>
                        </a:rPr>
                        <a:t>5</a:t>
                      </a:r>
                      <a:endParaRPr lang="en-US" sz="1200" dirty="0">
                        <a:solidFill>
                          <a:schemeClr val="tx1"/>
                        </a:solidFill>
                        <a:latin typeface="+mn-lt"/>
                        <a:ea typeface="Cambria"/>
                        <a:cs typeface="Times New Roman"/>
                      </a:endParaRPr>
                    </a:p>
                  </a:txBody>
                  <a:tcPr marL="68580" marR="68580" marT="0" marB="0"/>
                </a:tc>
                <a:tc>
                  <a:txBody>
                    <a:bodyPr/>
                    <a:lstStyle/>
                    <a:p>
                      <a:pPr marL="0" marR="0" algn="ctr">
                        <a:spcBef>
                          <a:spcPts val="0"/>
                        </a:spcBef>
                        <a:spcAft>
                          <a:spcPts val="0"/>
                        </a:spcAft>
                      </a:pPr>
                      <a:r>
                        <a:rPr lang="en-US" sz="1200">
                          <a:solidFill>
                            <a:schemeClr val="tx1"/>
                          </a:solidFill>
                          <a:latin typeface="+mn-lt"/>
                          <a:ea typeface="Times New Roman"/>
                          <a:cs typeface="Times New Roman"/>
                        </a:rPr>
                        <a:t>4.00%</a:t>
                      </a:r>
                      <a:endParaRPr lang="en-US" sz="120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Times New Roman"/>
                          <a:cs typeface="Times New Roman"/>
                        </a:rPr>
                        <a:t>4.20%</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Times New Roman"/>
                          <a:cs typeface="Times New Roman"/>
                        </a:rPr>
                        <a:t>3.80%</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Cambria"/>
                          <a:cs typeface="Times New Roman"/>
                        </a:rPr>
                        <a:t>5</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a:solidFill>
                            <a:schemeClr val="tx1"/>
                          </a:solidFill>
                          <a:latin typeface="+mn-lt"/>
                          <a:ea typeface="Times New Roman"/>
                          <a:cs typeface="Times New Roman"/>
                        </a:rPr>
                        <a:t>4.00%</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Times New Roman"/>
                          <a:cs typeface="Times New Roman"/>
                        </a:rPr>
                        <a:t>6.00%</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Times New Roman"/>
                          <a:cs typeface="Times New Roman"/>
                        </a:rPr>
                        <a:t>1.90%</a:t>
                      </a:r>
                      <a:endParaRPr lang="en-US" sz="1200" dirty="0">
                        <a:solidFill>
                          <a:schemeClr val="tx1"/>
                        </a:solidFill>
                        <a:latin typeface="+mn-lt"/>
                        <a:ea typeface="Cambria"/>
                        <a:cs typeface="Times New Roman"/>
                      </a:endParaRPr>
                    </a:p>
                  </a:txBody>
                  <a:tcPr marL="68580" marR="68580" marT="0" marB="0" anchor="b"/>
                </a:tc>
              </a:tr>
              <a:tr h="246063">
                <a:tc>
                  <a:txBody>
                    <a:bodyPr/>
                    <a:lstStyle/>
                    <a:p>
                      <a:pPr marL="0" marR="0" algn="ctr">
                        <a:lnSpc>
                          <a:spcPct val="200000"/>
                        </a:lnSpc>
                        <a:spcBef>
                          <a:spcPts val="0"/>
                        </a:spcBef>
                        <a:spcAft>
                          <a:spcPts val="0"/>
                        </a:spcAft>
                      </a:pPr>
                      <a:r>
                        <a:rPr lang="en-US" sz="1200" dirty="0">
                          <a:solidFill>
                            <a:schemeClr val="tx1"/>
                          </a:solidFill>
                          <a:latin typeface="+mn-lt"/>
                          <a:ea typeface="Times New Roman"/>
                          <a:cs typeface="Times New Roman"/>
                        </a:rPr>
                        <a:t>6</a:t>
                      </a:r>
                      <a:endParaRPr lang="en-US" sz="1200" dirty="0">
                        <a:solidFill>
                          <a:schemeClr val="tx1"/>
                        </a:solidFill>
                        <a:latin typeface="+mn-lt"/>
                        <a:ea typeface="Cambria"/>
                        <a:cs typeface="Times New Roman"/>
                      </a:endParaRPr>
                    </a:p>
                  </a:txBody>
                  <a:tcPr marL="68580" marR="68580" marT="0" marB="0"/>
                </a:tc>
                <a:tc>
                  <a:txBody>
                    <a:bodyPr/>
                    <a:lstStyle/>
                    <a:p>
                      <a:pPr marL="0" marR="0" algn="ctr">
                        <a:spcBef>
                          <a:spcPts val="0"/>
                        </a:spcBef>
                        <a:spcAft>
                          <a:spcPts val="0"/>
                        </a:spcAft>
                      </a:pPr>
                      <a:r>
                        <a:rPr lang="en-US" sz="1200">
                          <a:solidFill>
                            <a:schemeClr val="tx1"/>
                          </a:solidFill>
                          <a:latin typeface="+mn-lt"/>
                          <a:ea typeface="Times New Roman"/>
                          <a:cs typeface="Times New Roman"/>
                        </a:rPr>
                        <a:t>0.00%</a:t>
                      </a:r>
                      <a:endParaRPr lang="en-US" sz="120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a:solidFill>
                            <a:schemeClr val="tx1"/>
                          </a:solidFill>
                          <a:latin typeface="+mn-lt"/>
                          <a:ea typeface="Times New Roman"/>
                          <a:cs typeface="Times New Roman"/>
                        </a:rPr>
                        <a:t>0.00%</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a:solidFill>
                            <a:schemeClr val="tx1"/>
                          </a:solidFill>
                          <a:latin typeface="+mn-lt"/>
                          <a:ea typeface="Times New Roman"/>
                          <a:cs typeface="Times New Roman"/>
                        </a:rPr>
                        <a:t>0.00%</a:t>
                      </a:r>
                      <a:endParaRPr lang="en-US" sz="120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Cambria"/>
                          <a:cs typeface="Times New Roman"/>
                        </a:rPr>
                        <a:t>6</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a:solidFill>
                            <a:schemeClr val="tx1"/>
                          </a:solidFill>
                          <a:latin typeface="+mn-lt"/>
                          <a:ea typeface="Times New Roman"/>
                          <a:cs typeface="Times New Roman"/>
                        </a:rPr>
                        <a:t>3.00%</a:t>
                      </a:r>
                      <a:endParaRPr lang="en-US" sz="120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Times New Roman"/>
                          <a:cs typeface="Times New Roman"/>
                        </a:rPr>
                        <a:t>3.20%</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Times New Roman"/>
                          <a:cs typeface="Times New Roman"/>
                        </a:rPr>
                        <a:t>2.80%</a:t>
                      </a:r>
                      <a:endParaRPr lang="en-US" sz="1200" dirty="0">
                        <a:solidFill>
                          <a:schemeClr val="tx1"/>
                        </a:solidFill>
                        <a:latin typeface="+mn-lt"/>
                        <a:ea typeface="Cambria"/>
                        <a:cs typeface="Times New Roman"/>
                      </a:endParaRPr>
                    </a:p>
                  </a:txBody>
                  <a:tcPr marL="68580" marR="68580" marT="0" marB="0" anchor="b"/>
                </a:tc>
              </a:tr>
              <a:tr h="331277">
                <a:tc>
                  <a:txBody>
                    <a:bodyPr/>
                    <a:lstStyle/>
                    <a:p>
                      <a:pPr marL="0" marR="0" algn="ctr">
                        <a:lnSpc>
                          <a:spcPct val="200000"/>
                        </a:lnSpc>
                        <a:spcBef>
                          <a:spcPts val="0"/>
                        </a:spcBef>
                        <a:spcAft>
                          <a:spcPts val="0"/>
                        </a:spcAft>
                      </a:pPr>
                      <a:r>
                        <a:rPr lang="en-US" sz="1200" dirty="0">
                          <a:solidFill>
                            <a:schemeClr val="tx1"/>
                          </a:solidFill>
                          <a:latin typeface="+mn-lt"/>
                          <a:ea typeface="Times New Roman"/>
                          <a:cs typeface="Times New Roman"/>
                        </a:rPr>
                        <a:t>7</a:t>
                      </a:r>
                      <a:endParaRPr lang="en-US" sz="1200" dirty="0">
                        <a:solidFill>
                          <a:schemeClr val="tx1"/>
                        </a:solidFill>
                        <a:latin typeface="+mn-lt"/>
                        <a:ea typeface="Cambria"/>
                        <a:cs typeface="Times New Roman"/>
                      </a:endParaRPr>
                    </a:p>
                  </a:txBody>
                  <a:tcPr marL="68580" marR="68580" marT="0" marB="0"/>
                </a:tc>
                <a:tc>
                  <a:txBody>
                    <a:bodyPr/>
                    <a:lstStyle/>
                    <a:p>
                      <a:pPr marL="0" marR="0" algn="ctr">
                        <a:spcBef>
                          <a:spcPts val="0"/>
                        </a:spcBef>
                        <a:spcAft>
                          <a:spcPts val="0"/>
                        </a:spcAft>
                      </a:pPr>
                      <a:r>
                        <a:rPr lang="en-US" sz="1200" dirty="0">
                          <a:solidFill>
                            <a:schemeClr val="tx1"/>
                          </a:solidFill>
                          <a:latin typeface="+mn-lt"/>
                          <a:ea typeface="Times New Roman"/>
                          <a:cs typeface="Times New Roman"/>
                        </a:rPr>
                        <a:t>0.00%</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a:solidFill>
                            <a:schemeClr val="tx1"/>
                          </a:solidFill>
                          <a:latin typeface="+mn-lt"/>
                          <a:ea typeface="Times New Roman"/>
                          <a:cs typeface="Times New Roman"/>
                        </a:rPr>
                        <a:t>0.00%</a:t>
                      </a:r>
                      <a:endParaRPr lang="en-US" sz="120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a:solidFill>
                            <a:schemeClr val="tx1"/>
                          </a:solidFill>
                          <a:latin typeface="+mn-lt"/>
                          <a:ea typeface="Times New Roman"/>
                          <a:cs typeface="Times New Roman"/>
                        </a:rPr>
                        <a:t>0.00%</a:t>
                      </a:r>
                      <a:endParaRPr lang="en-US" sz="120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Cambria"/>
                          <a:cs typeface="Times New Roman"/>
                        </a:rPr>
                        <a:t>7</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a:solidFill>
                            <a:schemeClr val="tx1"/>
                          </a:solidFill>
                          <a:latin typeface="+mn-lt"/>
                          <a:ea typeface="Times New Roman"/>
                          <a:cs typeface="Times New Roman"/>
                        </a:rPr>
                        <a:t>0.00%</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a:solidFill>
                            <a:schemeClr val="tx1"/>
                          </a:solidFill>
                          <a:latin typeface="+mn-lt"/>
                          <a:ea typeface="Times New Roman"/>
                          <a:cs typeface="Times New Roman"/>
                        </a:rPr>
                        <a:t>0.00%</a:t>
                      </a:r>
                      <a:endParaRPr lang="en-US" sz="120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a:solidFill>
                            <a:schemeClr val="tx1"/>
                          </a:solidFill>
                          <a:latin typeface="+mn-lt"/>
                          <a:ea typeface="Times New Roman"/>
                          <a:cs typeface="Times New Roman"/>
                        </a:rPr>
                        <a:t>0.00%</a:t>
                      </a:r>
                      <a:endParaRPr lang="en-US" sz="1200" dirty="0">
                        <a:solidFill>
                          <a:schemeClr val="tx1"/>
                        </a:solidFill>
                        <a:latin typeface="+mn-lt"/>
                        <a:ea typeface="Cambria"/>
                        <a:cs typeface="Times New Roman"/>
                      </a:endParaRPr>
                    </a:p>
                  </a:txBody>
                  <a:tcPr marL="68580" marR="68580" marT="0" marB="0" anchor="b"/>
                </a:tc>
              </a:tr>
            </a:tbl>
          </a:graphicData>
        </a:graphic>
      </p:graphicFrame>
      <p:sp>
        <p:nvSpPr>
          <p:cNvPr id="7" name="TextBox 6"/>
          <p:cNvSpPr txBox="1"/>
          <p:nvPr/>
        </p:nvSpPr>
        <p:spPr>
          <a:xfrm>
            <a:off x="2590800" y="6596390"/>
            <a:ext cx="3406702" cy="261610"/>
          </a:xfrm>
          <a:prstGeom prst="rect">
            <a:avLst/>
          </a:prstGeom>
          <a:noFill/>
        </p:spPr>
        <p:txBody>
          <a:bodyPr wrap="none" rtlCol="0">
            <a:spAutoFit/>
          </a:bodyPr>
          <a:lstStyle/>
          <a:p>
            <a:r>
              <a:rPr lang="en-US" sz="1100" b="1" dirty="0" smtClean="0"/>
              <a:t>For illustrative purposes only; results may vary</a:t>
            </a:r>
            <a:endParaRPr lang="en-US" sz="11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7">
      <a:dk1>
        <a:sysClr val="windowText" lastClr="000000"/>
      </a:dk1>
      <a:lt1>
        <a:sysClr val="window" lastClr="FFFFFF"/>
      </a:lt1>
      <a:dk2>
        <a:srgbClr val="004EA8"/>
      </a:dk2>
      <a:lt2>
        <a:srgbClr val="FFFFFF"/>
      </a:lt2>
      <a:accent1>
        <a:srgbClr val="54B948"/>
      </a:accent1>
      <a:accent2>
        <a:srgbClr val="232F84"/>
      </a:accent2>
      <a:accent3>
        <a:srgbClr val="FCD200"/>
      </a:accent3>
      <a:accent4>
        <a:srgbClr val="F89828"/>
      </a:accent4>
      <a:accent5>
        <a:srgbClr val="E31937"/>
      </a:accent5>
      <a:accent6>
        <a:srgbClr val="6BA7EA"/>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The Standard Color Pallette.thmx</Template>
  <TotalTime>13578</TotalTime>
  <Words>2920</Words>
  <Application>Microsoft Office PowerPoint</Application>
  <PresentationFormat>On-screen Show (4:3)</PresentationFormat>
  <Paragraphs>521</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Focused Growth Annuity and Secured Rate Annuity</vt:lpstr>
      <vt:lpstr>FGA and SRA Product Training Module</vt:lpstr>
      <vt:lpstr>Focused Growth Annuity  Product Overview</vt:lpstr>
      <vt:lpstr>FGA Overview  </vt:lpstr>
      <vt:lpstr>FGA Surrender Schedule  and MVA Feature</vt:lpstr>
      <vt:lpstr>FGA Surrender Charge Schedule  </vt:lpstr>
      <vt:lpstr>Market Value Adjustment (MVA) </vt:lpstr>
      <vt:lpstr>Market Value Adjustment (MVA) </vt:lpstr>
      <vt:lpstr>FGA Market Value Adjustment Examples </vt:lpstr>
      <vt:lpstr>FGA Market Value Adjustment Examples </vt:lpstr>
      <vt:lpstr>FGA Surrender and  MVA Free Withdrawals</vt:lpstr>
      <vt:lpstr>FGA Surrender and MVA Free Withdrawals  </vt:lpstr>
      <vt:lpstr>FGA Surrender and MVA Free Withdrawals  </vt:lpstr>
      <vt:lpstr>FGA Surrender and MVA Free Withdrawals  </vt:lpstr>
      <vt:lpstr>Secured Rate Annuity Overview and Key Product Features</vt:lpstr>
      <vt:lpstr>SRA Overview and Key Product Features  </vt:lpstr>
      <vt:lpstr>SRA Surrender Schedules and         Free Withdrawals</vt:lpstr>
      <vt:lpstr>SRA Surrender Charge Schedules  </vt:lpstr>
      <vt:lpstr>SRA Surrender Free Withdrawals  </vt:lpstr>
      <vt:lpstr>Surrender Free Withdrawals  </vt:lpstr>
      <vt:lpstr>SRA Surrender Free Withdrawals  </vt:lpstr>
      <vt:lpstr>Suitability Analysis During the Sales Process</vt:lpstr>
      <vt:lpstr>Suitability Analysis During the Sales Process </vt:lpstr>
      <vt:lpstr>The Producer Must Have Reasonable Basis to Believe:  </vt:lpstr>
      <vt:lpstr>Compensation and Sales Support </vt:lpstr>
      <vt:lpstr>Compensation </vt:lpstr>
      <vt:lpstr>Sales Support </vt:lpstr>
      <vt:lpstr>Focused Growth Annuity and Secured Rate Annuity</vt:lpstr>
    </vt:vector>
  </TitlesOfParts>
  <Company>Standard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aschotla</dc:creator>
  <cp:lastModifiedBy>Patti Thompson</cp:lastModifiedBy>
  <cp:revision>441</cp:revision>
  <cp:lastPrinted>2010-06-18T19:30:12Z</cp:lastPrinted>
  <dcterms:created xsi:type="dcterms:W3CDTF">2010-08-18T23:53:39Z</dcterms:created>
  <dcterms:modified xsi:type="dcterms:W3CDTF">2014-05-15T18:21:57Z</dcterms:modified>
</cp:coreProperties>
</file>