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38" r:id="rId2"/>
    <p:sldId id="340" r:id="rId3"/>
    <p:sldId id="359" r:id="rId4"/>
    <p:sldId id="362" r:id="rId5"/>
    <p:sldId id="360" r:id="rId6"/>
    <p:sldId id="361" r:id="rId7"/>
    <p:sldId id="364" r:id="rId8"/>
    <p:sldId id="365"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2A747"/>
    <a:srgbClr val="E43C53"/>
    <a:srgbClr val="6BBF63"/>
    <a:srgbClr val="125DAB"/>
    <a:srgbClr val="6BA7EA"/>
    <a:srgbClr val="5192D1"/>
    <a:srgbClr val="FCD200"/>
    <a:srgbClr val="004EA6"/>
    <a:srgbClr val="A3C4FF"/>
    <a:srgbClr val="EDEDED"/>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94660"/>
  </p:normalViewPr>
  <p:slideViewPr>
    <p:cSldViewPr>
      <p:cViewPr varScale="1">
        <p:scale>
          <a:sx n="103" d="100"/>
          <a:sy n="103" d="100"/>
        </p:scale>
        <p:origin x="-28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mmcclena\Local%20Settings\Temporary%20Internet%20Files\Content.Outlook\IZTCX3LT\Illustration%20for%20Broker%20Sales%20Guide.xlsb"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lgn="ctr">
              <a:defRPr/>
            </a:pPr>
            <a:r>
              <a:rPr lang="en-US" sz="1100" b="1" i="0" baseline="0" dirty="0" smtClean="0"/>
              <a:t>S&amp;P Annual </a:t>
            </a:r>
            <a:r>
              <a:rPr lang="en-US" sz="1100" b="1" i="0" baseline="0" dirty="0"/>
              <a:t>Growth of 0.5%</a:t>
            </a:r>
          </a:p>
        </c:rich>
      </c:tx>
      <c:layout>
        <c:manualLayout>
          <c:xMode val="edge"/>
          <c:yMode val="edge"/>
          <c:x val="0.26536294903435653"/>
          <c:y val="4.6296296296296433E-3"/>
        </c:manualLayout>
      </c:layout>
    </c:title>
    <c:plotArea>
      <c:layout>
        <c:manualLayout>
          <c:layoutTarget val="inner"/>
          <c:xMode val="edge"/>
          <c:yMode val="edge"/>
          <c:x val="0.15577859847970421"/>
          <c:y val="0.16978715945965586"/>
          <c:w val="0.80158572959339869"/>
          <c:h val="0.61784386638783229"/>
        </c:manualLayout>
      </c:layout>
      <c:lineChart>
        <c:grouping val="standard"/>
        <c:ser>
          <c:idx val="0"/>
          <c:order val="0"/>
          <c:tx>
            <c:v>ISA-7 No GMAB</c:v>
          </c:tx>
          <c:marker>
            <c:symbol val="none"/>
          </c:marker>
          <c:val>
            <c:numRef>
              <c:f>'Simple Ex Compare'!$D$7:$D$16</c:f>
              <c:numCache>
                <c:formatCode>#,##0</c:formatCode>
                <c:ptCount val="10"/>
                <c:pt idx="0">
                  <c:v>100499.99999999999</c:v>
                </c:pt>
                <c:pt idx="1">
                  <c:v>101002.49999999997</c:v>
                </c:pt>
                <c:pt idx="2">
                  <c:v>101507.51249999994</c:v>
                </c:pt>
                <c:pt idx="3">
                  <c:v>102015.05006249995</c:v>
                </c:pt>
                <c:pt idx="4">
                  <c:v>102525.12531281242</c:v>
                </c:pt>
                <c:pt idx="5">
                  <c:v>103037.75093937636</c:v>
                </c:pt>
                <c:pt idx="6">
                  <c:v>103552.93969407334</c:v>
                </c:pt>
                <c:pt idx="7">
                  <c:v>104070.7043925437</c:v>
                </c:pt>
                <c:pt idx="8">
                  <c:v>104591.05791450641</c:v>
                </c:pt>
                <c:pt idx="9">
                  <c:v>105114.01320407886</c:v>
                </c:pt>
              </c:numCache>
            </c:numRef>
          </c:val>
        </c:ser>
        <c:ser>
          <c:idx val="1"/>
          <c:order val="1"/>
          <c:tx>
            <c:v>ISA-7 with GMAB</c:v>
          </c:tx>
          <c:spPr>
            <a:ln>
              <a:prstDash val="sysDash"/>
            </a:ln>
          </c:spPr>
          <c:marker>
            <c:symbol val="none"/>
          </c:marker>
          <c:val>
            <c:numRef>
              <c:f>'Simple Ex Compare'!$F$7:$F$16</c:f>
              <c:numCache>
                <c:formatCode>#,##0</c:formatCode>
                <c:ptCount val="10"/>
                <c:pt idx="0">
                  <c:v>100499.99999999999</c:v>
                </c:pt>
                <c:pt idx="1">
                  <c:v>101002.49999999997</c:v>
                </c:pt>
                <c:pt idx="2">
                  <c:v>101507.51249999994</c:v>
                </c:pt>
                <c:pt idx="3">
                  <c:v>102015.05006249995</c:v>
                </c:pt>
                <c:pt idx="4">
                  <c:v>102525.12531281242</c:v>
                </c:pt>
                <c:pt idx="5">
                  <c:v>103037.75093937636</c:v>
                </c:pt>
                <c:pt idx="6">
                  <c:v>107000</c:v>
                </c:pt>
                <c:pt idx="7">
                  <c:v>107534.99999999999</c:v>
                </c:pt>
                <c:pt idx="8">
                  <c:v>108072.67500000005</c:v>
                </c:pt>
                <c:pt idx="9">
                  <c:v>108613.03837499996</c:v>
                </c:pt>
              </c:numCache>
            </c:numRef>
          </c:val>
        </c:ser>
        <c:marker val="1"/>
        <c:axId val="139723904"/>
        <c:axId val="148287488"/>
      </c:lineChart>
      <c:catAx>
        <c:axId val="139723904"/>
        <c:scaling>
          <c:orientation val="minMax"/>
        </c:scaling>
        <c:axPos val="b"/>
        <c:title>
          <c:tx>
            <c:rich>
              <a:bodyPr/>
              <a:lstStyle/>
              <a:p>
                <a:pPr>
                  <a:defRPr/>
                </a:pPr>
                <a:r>
                  <a:rPr lang="en-US"/>
                  <a:t>Policy</a:t>
                </a:r>
                <a:r>
                  <a:rPr lang="en-US" baseline="0"/>
                  <a:t> Year</a:t>
                </a:r>
                <a:endParaRPr lang="en-US"/>
              </a:p>
            </c:rich>
          </c:tx>
          <c:layout>
            <c:manualLayout>
              <c:xMode val="edge"/>
              <c:yMode val="edge"/>
              <c:x val="0.45675531244439616"/>
              <c:y val="0.85078531664780721"/>
            </c:manualLayout>
          </c:layout>
        </c:title>
        <c:tickLblPos val="nextTo"/>
        <c:crossAx val="148287488"/>
        <c:crosses val="autoZero"/>
        <c:auto val="1"/>
        <c:lblAlgn val="ctr"/>
        <c:lblOffset val="100"/>
      </c:catAx>
      <c:valAx>
        <c:axId val="148287488"/>
        <c:scaling>
          <c:orientation val="minMax"/>
          <c:min val="98000"/>
        </c:scaling>
        <c:axPos val="l"/>
        <c:majorGridlines/>
        <c:title>
          <c:tx>
            <c:rich>
              <a:bodyPr rot="-5400000" vert="horz"/>
              <a:lstStyle/>
              <a:p>
                <a:pPr>
                  <a:defRPr/>
                </a:pPr>
                <a:r>
                  <a:rPr lang="en-US"/>
                  <a:t>End-of-Year Fund</a:t>
                </a:r>
                <a:r>
                  <a:rPr lang="en-US" baseline="0"/>
                  <a:t> Value (000)</a:t>
                </a:r>
                <a:endParaRPr lang="en-US"/>
              </a:p>
            </c:rich>
          </c:tx>
          <c:layout>
            <c:manualLayout>
              <c:xMode val="edge"/>
              <c:yMode val="edge"/>
              <c:x val="0"/>
              <c:y val="0.22022753579105744"/>
            </c:manualLayout>
          </c:layout>
        </c:title>
        <c:numFmt formatCode="#,##0,&quot;&quot;" sourceLinked="0"/>
        <c:tickLblPos val="nextTo"/>
        <c:crossAx val="139723904"/>
        <c:crosses val="autoZero"/>
        <c:crossBetween val="between"/>
      </c:valAx>
    </c:plotArea>
    <c:legend>
      <c:legendPos val="b"/>
      <c:layout>
        <c:manualLayout>
          <c:xMode val="edge"/>
          <c:yMode val="edge"/>
          <c:x val="0"/>
          <c:y val="0.91080413150173689"/>
          <c:w val="0.98488371631682725"/>
          <c:h val="8.9195868498264219E-2"/>
        </c:manualLayout>
      </c:layout>
    </c:legend>
    <c:plotVisOnly val="1"/>
  </c:chart>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C1C9F9C-D02F-084B-B40F-6AD188F73AB3}" type="datetime4">
              <a:rPr lang="en-US" smtClean="0"/>
              <a:pPr/>
              <a:t>May 15, 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8A0339A-F84D-A047-82CC-573E11369980}"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5F7247-3AB1-2E46-ACCF-C866DF5EE5D2}" type="datetime4">
              <a:rPr lang="en-US" smtClean="0"/>
              <a:pPr/>
              <a:t>May 15, 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20B7F13-F4BF-477F-86EC-06400049527B}"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1</a:t>
            </a:fld>
            <a:endParaRPr lang="en-US" dirty="0"/>
          </a:p>
        </p:txBody>
      </p:sp>
      <p:sp>
        <p:nvSpPr>
          <p:cNvPr id="7" name="Notes Placeholder 6"/>
          <p:cNvSpPr>
            <a:spLocks noGrp="1"/>
          </p:cNvSpPr>
          <p:nvPr>
            <p:ph type="body" sz="quarter" idx="13"/>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Date Placeholder 3"/>
          <p:cNvSpPr>
            <a:spLocks noGrp="1"/>
          </p:cNvSpPr>
          <p:nvPr>
            <p:ph type="dt" idx="10"/>
          </p:nvPr>
        </p:nvSpPr>
        <p:spPr/>
        <p:txBody>
          <a:bodyPr/>
          <a:lstStyle/>
          <a:p>
            <a:fld id="{003095A9-40FE-AA45-8864-33B0CCDA3A22}" type="datetime4">
              <a:rPr lang="en-US" smtClean="0"/>
              <a:pPr/>
              <a:t>May 15, 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0B7F13-F4BF-477F-86EC-06400049527B}"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Picture Placeholder 27"/>
          <p:cNvSpPr>
            <a:spLocks noGrp="1"/>
          </p:cNvSpPr>
          <p:nvPr>
            <p:ph type="pic" sz="quarter" idx="14"/>
          </p:nvPr>
        </p:nvSpPr>
        <p:spPr>
          <a:xfrm>
            <a:off x="0" y="0"/>
            <a:ext cx="9144000" cy="6858000"/>
          </a:xfrm>
          <a:prstGeom prst="rect">
            <a:avLst/>
          </a:prstGeom>
        </p:spPr>
        <p:txBody>
          <a:bodyPr vert="horz"/>
          <a:lstStyle/>
          <a:p>
            <a:endParaRPr lang="en-US"/>
          </a:p>
        </p:txBody>
      </p:sp>
      <p:sp>
        <p:nvSpPr>
          <p:cNvPr id="2" name="Title 1"/>
          <p:cNvSpPr>
            <a:spLocks noGrp="1"/>
          </p:cNvSpPr>
          <p:nvPr>
            <p:ph type="ctrTitle"/>
          </p:nvPr>
        </p:nvSpPr>
        <p:spPr>
          <a:xfrm>
            <a:off x="304800" y="5486400"/>
            <a:ext cx="6477000" cy="533400"/>
          </a:xfrm>
          <a:prstGeom prst="rect">
            <a:avLst/>
          </a:prstGeom>
        </p:spPr>
        <p:txBody>
          <a:bodyPr>
            <a:noAutofit/>
          </a:bodyPr>
          <a:lstStyle>
            <a:lvl1pPr algn="l">
              <a:defRPr sz="2800" b="1" i="0">
                <a:solidFill>
                  <a:srgbClr val="125DAB"/>
                </a:solidFill>
                <a:latin typeface="Arial"/>
                <a:cs typeface="Arial"/>
              </a:defRPr>
            </a:lvl1pPr>
          </a:lstStyle>
          <a:p>
            <a:r>
              <a:rPr lang="en-US" dirty="0" smtClean="0"/>
              <a:t>Click to edit Master title style</a:t>
            </a:r>
            <a:endParaRPr lang="en-US" dirty="0"/>
          </a:p>
        </p:txBody>
      </p:sp>
      <p:sp>
        <p:nvSpPr>
          <p:cNvPr id="9" name="Text Placeholder 8"/>
          <p:cNvSpPr>
            <a:spLocks noGrp="1"/>
          </p:cNvSpPr>
          <p:nvPr>
            <p:ph type="body" sz="quarter" idx="15" hasCustomPrompt="1"/>
          </p:nvPr>
        </p:nvSpPr>
        <p:spPr>
          <a:xfrm>
            <a:off x="304800" y="6324600"/>
            <a:ext cx="6553200" cy="381000"/>
          </a:xfrm>
          <a:prstGeom prst="rect">
            <a:avLst/>
          </a:prstGeom>
        </p:spPr>
        <p:txBody>
          <a:bodyPr vert="horz" anchor="b"/>
          <a:lstStyle>
            <a:lvl1pPr>
              <a:buNone/>
              <a:defRPr sz="1600" baseline="0">
                <a:latin typeface="Arial"/>
                <a:cs typeface="Arial"/>
              </a:defRPr>
            </a:lvl1pPr>
          </a:lstStyle>
          <a:p>
            <a:pPr lvl="0"/>
            <a:r>
              <a:rPr lang="en-US" dirty="0" smtClean="0"/>
              <a:t>Click to edit Subtitle</a:t>
            </a:r>
            <a:endParaRPr lang="en-US" dirty="0"/>
          </a:p>
        </p:txBody>
      </p:sp>
      <p:sp>
        <p:nvSpPr>
          <p:cNvPr id="7" name="Date Placeholder 3"/>
          <p:cNvSpPr>
            <a:spLocks noGrp="1"/>
          </p:cNvSpPr>
          <p:nvPr>
            <p:ph type="dt" sz="half" idx="2"/>
          </p:nvPr>
        </p:nvSpPr>
        <p:spPr>
          <a:xfrm>
            <a:off x="304800" y="51816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E3C0B3F2-74C1-AF42-8D00-0F04F23EC439}" type="datetime4">
              <a:rPr lang="en-US" smtClean="0"/>
              <a:pPr/>
              <a:t>May 15, 2014</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153400" cy="41910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12" name="Title 1"/>
          <p:cNvSpPr>
            <a:spLocks noGrp="1"/>
          </p:cNvSpPr>
          <p:nvPr>
            <p:ph type="ctrTitle"/>
          </p:nvPr>
        </p:nvSpPr>
        <p:spPr>
          <a:xfrm>
            <a:off x="685800" y="228600"/>
            <a:ext cx="81534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 style</a:t>
            </a:r>
            <a:endParaRPr lang="en-US" dirty="0"/>
          </a:p>
        </p:txBody>
      </p:sp>
      <p:sp>
        <p:nvSpPr>
          <p:cNvPr id="9"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14"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15"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BB12522B-AC77-134B-9BCB-068EAE913E61}" type="datetime4">
              <a:rPr lang="en-US" smtClean="0"/>
              <a:pPr/>
              <a:t>May 15, 2014</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153400" cy="48768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4" name="Title 1"/>
          <p:cNvSpPr>
            <a:spLocks noGrp="1"/>
          </p:cNvSpPr>
          <p:nvPr>
            <p:ph type="ctrTitle"/>
          </p:nvPr>
        </p:nvSpPr>
        <p:spPr>
          <a:xfrm>
            <a:off x="685800" y="228600"/>
            <a:ext cx="81534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 style</a:t>
            </a:r>
            <a:endParaRPr lang="en-US" dirty="0"/>
          </a:p>
        </p:txBody>
      </p:sp>
      <p:sp>
        <p:nvSpPr>
          <p:cNvPr id="5"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6"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7"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BB12522B-AC77-134B-9BCB-068EAE913E61}" type="datetime4">
              <a:rPr lang="en-US" smtClean="0"/>
              <a:pPr/>
              <a:t>May 15, 2014</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Side Graphic">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4876800" cy="4648200"/>
          </a:xfrm>
          <a:prstGeom prst="rect">
            <a:avLst/>
          </a:prstGeom>
        </p:spPr>
        <p:txBody>
          <a:bodyPr/>
          <a:lstStyle>
            <a:lvl1pPr marL="233363" indent="-233363">
              <a:lnSpc>
                <a:spcPct val="100000"/>
              </a:lnSpc>
              <a:spcAft>
                <a:spcPts val="300"/>
              </a:spcAft>
              <a:buFont typeface="Arial" pitchFamily="34" charset="0"/>
              <a:buChar char="•"/>
              <a:defRPr sz="2200">
                <a:solidFill>
                  <a:srgbClr val="000000"/>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000000"/>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000000"/>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a:t>
            </a:r>
          </a:p>
        </p:txBody>
      </p:sp>
      <p:sp>
        <p:nvSpPr>
          <p:cNvPr id="12" name="Title 1"/>
          <p:cNvSpPr>
            <a:spLocks noGrp="1"/>
          </p:cNvSpPr>
          <p:nvPr>
            <p:ph type="ctrTitle"/>
          </p:nvPr>
        </p:nvSpPr>
        <p:spPr>
          <a:xfrm>
            <a:off x="685800" y="228600"/>
            <a:ext cx="4876800" cy="533400"/>
          </a:xfrm>
          <a:prstGeom prst="rect">
            <a:avLst/>
          </a:prstGeom>
        </p:spPr>
        <p:txBody>
          <a:bodyPr>
            <a:noAutofit/>
          </a:bodyPr>
          <a:lstStyle>
            <a:lvl1pPr algn="l">
              <a:defRPr sz="3200" b="1" i="0">
                <a:solidFill>
                  <a:srgbClr val="125DAB"/>
                </a:solidFill>
                <a:latin typeface="Arial"/>
                <a:cs typeface="Arial"/>
              </a:defRPr>
            </a:lvl1pPr>
          </a:lstStyle>
          <a:p>
            <a:r>
              <a:rPr lang="en-US" dirty="0" smtClean="0"/>
              <a:t>Click to edit Master title</a:t>
            </a:r>
            <a:endParaRPr lang="en-US" dirty="0"/>
          </a:p>
        </p:txBody>
      </p:sp>
      <p:sp>
        <p:nvSpPr>
          <p:cNvPr id="9"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14"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15"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1E33B9A7-CC2E-E045-9AC8-3183CBC7E614}" type="datetime4">
              <a:rPr lang="en-US" smtClean="0"/>
              <a:pPr/>
              <a:t>May 15, 2014</a:t>
            </a:fld>
            <a:endParaRPr lang="en-US" dirty="0"/>
          </a:p>
        </p:txBody>
      </p:sp>
      <p:sp>
        <p:nvSpPr>
          <p:cNvPr id="11" name="Picture Placeholder 10"/>
          <p:cNvSpPr>
            <a:spLocks noGrp="1"/>
          </p:cNvSpPr>
          <p:nvPr>
            <p:ph type="pic" sz="quarter" idx="13"/>
          </p:nvPr>
        </p:nvSpPr>
        <p:spPr>
          <a:xfrm>
            <a:off x="5882335" y="0"/>
            <a:ext cx="3261665" cy="6858000"/>
          </a:xfrm>
          <a:prstGeom prst="rect">
            <a:avLst/>
          </a:prstGeom>
        </p:spPr>
        <p:txBody>
          <a:bodyPr vert="horz"/>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28" name="Picture Placeholder 27"/>
          <p:cNvSpPr>
            <a:spLocks noGrp="1"/>
          </p:cNvSpPr>
          <p:nvPr>
            <p:ph type="pic" sz="quarter" idx="14"/>
          </p:nvPr>
        </p:nvSpPr>
        <p:spPr>
          <a:xfrm>
            <a:off x="0" y="0"/>
            <a:ext cx="9144000" cy="6858000"/>
          </a:xfrm>
          <a:prstGeom prst="rect">
            <a:avLst/>
          </a:prstGeom>
        </p:spPr>
        <p:txBody>
          <a:bodyPr vert="horz"/>
          <a:lstStyle/>
          <a:p>
            <a:endParaRPr lang="en-US"/>
          </a:p>
        </p:txBody>
      </p:sp>
      <p:sp>
        <p:nvSpPr>
          <p:cNvPr id="29" name="Title 1"/>
          <p:cNvSpPr>
            <a:spLocks noGrp="1"/>
          </p:cNvSpPr>
          <p:nvPr>
            <p:ph type="ctrTitle"/>
          </p:nvPr>
        </p:nvSpPr>
        <p:spPr>
          <a:xfrm>
            <a:off x="304800" y="5791200"/>
            <a:ext cx="6477000" cy="533400"/>
          </a:xfrm>
          <a:prstGeom prst="rect">
            <a:avLst/>
          </a:prstGeom>
        </p:spPr>
        <p:txBody>
          <a:bodyPr>
            <a:noAutofit/>
          </a:bodyPr>
          <a:lstStyle>
            <a:lvl1pPr algn="l">
              <a:defRPr sz="3000" b="1" i="0">
                <a:solidFill>
                  <a:srgbClr val="125DAB"/>
                </a:solidFill>
                <a:latin typeface="Arial"/>
                <a:cs typeface="Arial"/>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without Imag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362200"/>
            <a:ext cx="8153400" cy="533400"/>
          </a:xfrm>
          <a:prstGeom prst="rect">
            <a:avLst/>
          </a:prstGeom>
        </p:spPr>
        <p:txBody>
          <a:bodyPr>
            <a:noAutofit/>
          </a:bodyPr>
          <a:lstStyle>
            <a:lvl1pPr algn="l">
              <a:defRPr sz="3000" b="1" i="0">
                <a:solidFill>
                  <a:srgbClr val="125DAB"/>
                </a:solidFill>
                <a:latin typeface="Arial"/>
                <a:cs typeface="Arial"/>
              </a:defRPr>
            </a:lvl1pPr>
          </a:lstStyle>
          <a:p>
            <a:r>
              <a:rPr lang="en-US" dirty="0" smtClean="0"/>
              <a:t>Click to edit Master title style</a:t>
            </a:r>
            <a:endParaRPr lang="en-US" dirty="0"/>
          </a:p>
        </p:txBody>
      </p:sp>
      <p:sp>
        <p:nvSpPr>
          <p:cNvPr id="7" name="Slide Number Placeholder 5"/>
          <p:cNvSpPr>
            <a:spLocks noGrp="1"/>
          </p:cNvSpPr>
          <p:nvPr>
            <p:ph type="sldNum" sz="quarter" idx="12"/>
          </p:nvPr>
        </p:nvSpPr>
        <p:spPr>
          <a:xfrm>
            <a:off x="152400" y="6375400"/>
            <a:ext cx="457200" cy="365125"/>
          </a:xfrm>
          <a:prstGeom prst="rect">
            <a:avLst/>
          </a:prstGeom>
        </p:spPr>
        <p:txBody>
          <a:bodyPr anchor="b"/>
          <a:lstStyle>
            <a:lvl1pPr algn="l">
              <a:defRPr sz="1100">
                <a:solidFill>
                  <a:srgbClr val="125DAB"/>
                </a:solidFill>
                <a:latin typeface="Arial" pitchFamily="34" charset="0"/>
                <a:cs typeface="Arial" pitchFamily="34" charset="0"/>
              </a:defRPr>
            </a:lvl1pPr>
          </a:lstStyle>
          <a:p>
            <a:fld id="{5792E9F5-DAE1-4F6B-A171-BA94FE21EF1C}" type="slidenum">
              <a:rPr lang="en-US" smtClean="0"/>
              <a:pPr/>
              <a:t>‹#›</a:t>
            </a:fld>
            <a:endParaRPr lang="en-US" dirty="0"/>
          </a:p>
        </p:txBody>
      </p:sp>
      <p:sp>
        <p:nvSpPr>
          <p:cNvPr id="8" name="Footer Placeholder 4"/>
          <p:cNvSpPr>
            <a:spLocks noGrp="1"/>
          </p:cNvSpPr>
          <p:nvPr>
            <p:ph type="ftr" sz="quarter" idx="11"/>
          </p:nvPr>
        </p:nvSpPr>
        <p:spPr>
          <a:xfrm>
            <a:off x="2971800" y="6400800"/>
            <a:ext cx="2895600" cy="342900"/>
          </a:xfrm>
          <a:prstGeom prst="rect">
            <a:avLst/>
          </a:prstGeom>
        </p:spPr>
        <p:txBody>
          <a:bodyPr anchor="b"/>
          <a:lstStyle>
            <a:lvl1pPr algn="ctr">
              <a:defRPr sz="1100">
                <a:solidFill>
                  <a:srgbClr val="125DAB"/>
                </a:solidFill>
                <a:latin typeface="Arial" pitchFamily="34" charset="0"/>
                <a:cs typeface="Arial" pitchFamily="34" charset="0"/>
              </a:defRPr>
            </a:lvl1pPr>
          </a:lstStyle>
          <a:p>
            <a:r>
              <a:rPr lang="en-US" smtClean="0"/>
              <a:t>Company Confidential</a:t>
            </a:r>
            <a:endParaRPr lang="en-US" dirty="0"/>
          </a:p>
        </p:txBody>
      </p:sp>
      <p:sp>
        <p:nvSpPr>
          <p:cNvPr id="9" name="Date Placeholder 3"/>
          <p:cNvSpPr>
            <a:spLocks noGrp="1"/>
          </p:cNvSpPr>
          <p:nvPr>
            <p:ph type="dt" sz="half" idx="2"/>
          </p:nvPr>
        </p:nvSpPr>
        <p:spPr>
          <a:xfrm>
            <a:off x="762000" y="6375400"/>
            <a:ext cx="1524000" cy="365125"/>
          </a:xfrm>
          <a:prstGeom prst="rect">
            <a:avLst/>
          </a:prstGeom>
        </p:spPr>
        <p:txBody>
          <a:bodyPr vert="horz" lIns="91440" tIns="45720" rIns="91440" bIns="45720" rtlCol="0" anchor="b"/>
          <a:lstStyle>
            <a:lvl1pPr algn="l">
              <a:defRPr sz="1100">
                <a:solidFill>
                  <a:srgbClr val="125DAB"/>
                </a:solidFill>
                <a:latin typeface="Arial"/>
                <a:cs typeface="Arial"/>
              </a:defRPr>
            </a:lvl1pPr>
          </a:lstStyle>
          <a:p>
            <a:fld id="{76FCC5D5-918C-8E44-824F-13FFFE0B47EA}" type="datetime4">
              <a:rPr lang="en-US" smtClean="0"/>
              <a:pPr/>
              <a:t>May 15, 2014</a:t>
            </a:fld>
            <a:endParaRPr lang="en-US" dirty="0"/>
          </a:p>
        </p:txBody>
      </p:sp>
      <p:sp>
        <p:nvSpPr>
          <p:cNvPr id="11" name="Content Placeholder 2"/>
          <p:cNvSpPr>
            <a:spLocks noGrp="1"/>
          </p:cNvSpPr>
          <p:nvPr>
            <p:ph idx="1"/>
          </p:nvPr>
        </p:nvSpPr>
        <p:spPr>
          <a:xfrm>
            <a:off x="685800" y="3048000"/>
            <a:ext cx="8153400" cy="2286000"/>
          </a:xfrm>
          <a:prstGeom prst="rect">
            <a:avLst/>
          </a:prstGeom>
        </p:spPr>
        <p:txBody>
          <a:bodyPr/>
          <a:lstStyle>
            <a:lvl1pPr marL="233363" indent="-233363">
              <a:lnSpc>
                <a:spcPct val="100000"/>
              </a:lnSpc>
              <a:spcAft>
                <a:spcPts val="300"/>
              </a:spcAft>
              <a:buFont typeface="Arial" pitchFamily="34" charset="0"/>
              <a:buChar char="•"/>
              <a:defRPr sz="2200">
                <a:solidFill>
                  <a:srgbClr val="125DAB"/>
                </a:solidFill>
                <a:latin typeface="Arial" pitchFamily="34" charset="0"/>
                <a:cs typeface="Arial" pitchFamily="34" charset="0"/>
              </a:defRPr>
            </a:lvl1pPr>
            <a:lvl2pPr marL="690563" indent="-233363">
              <a:lnSpc>
                <a:spcPct val="100000"/>
              </a:lnSpc>
              <a:spcAft>
                <a:spcPts val="400"/>
              </a:spcAft>
              <a:buFont typeface="Arial" pitchFamily="34" charset="0"/>
              <a:buChar char="•"/>
              <a:defRPr sz="1800" baseline="0">
                <a:solidFill>
                  <a:srgbClr val="125DAB"/>
                </a:solidFill>
                <a:latin typeface="Arial" pitchFamily="34" charset="0"/>
                <a:cs typeface="Arial" pitchFamily="34" charset="0"/>
              </a:defRPr>
            </a:lvl2pPr>
            <a:lvl3pPr>
              <a:lnSpc>
                <a:spcPct val="100000"/>
              </a:lnSpc>
              <a:spcAft>
                <a:spcPts val="300"/>
              </a:spcAft>
              <a:buFont typeface="Arial" pitchFamily="34" charset="0"/>
              <a:buChar char="–"/>
              <a:defRPr sz="1600">
                <a:solidFill>
                  <a:srgbClr val="125DAB"/>
                </a:solidFill>
                <a:latin typeface="Arial" pitchFamily="34" charset="0"/>
                <a:cs typeface="Arial" pitchFamily="34" charset="0"/>
              </a:defRPr>
            </a:lvl3pPr>
          </a:lstStyle>
          <a:p>
            <a:pPr lvl="0"/>
            <a:r>
              <a:rPr lang="en-US" dirty="0" smtClean="0"/>
              <a:t>Click to edit Master text styles</a:t>
            </a:r>
          </a:p>
          <a:p>
            <a:pPr lvl="1"/>
            <a:r>
              <a:rPr lang="en-US" dirty="0" smtClean="0"/>
              <a:t>Level 2</a:t>
            </a:r>
          </a:p>
          <a:p>
            <a:pPr lvl="2"/>
            <a:r>
              <a:rPr lang="en-US" dirty="0" smtClean="0"/>
              <a:t>Level 3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C Closing Slide">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NY Closing Slide">
    <p:bg>
      <p:bgPr>
        <a:blipFill rotWithShape="1">
          <a:blip r:embed="rId2" cstate="prin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ooter Placeholder 4"/>
          <p:cNvSpPr txBox="1">
            <a:spLocks/>
          </p:cNvSpPr>
          <p:nvPr/>
        </p:nvSpPr>
        <p:spPr>
          <a:xfrm>
            <a:off x="384048" y="6501384"/>
            <a:ext cx="2895600" cy="356616"/>
          </a:xfrm>
          <a:prstGeom prst="rect">
            <a:avLst/>
          </a:prstGeom>
        </p:spPr>
        <p:txBody>
          <a:bodyPr anchor="t"/>
          <a:lstStyle>
            <a:lvl1pPr algn="l">
              <a:defRPr sz="1100">
                <a:solidFill>
                  <a:schemeClr val="bg1"/>
                </a:solidFill>
                <a:latin typeface="Arial" pitchFamily="34" charset="0"/>
                <a:cs typeface="Arial"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 2010 Standard Insurance Company</a:t>
            </a:r>
            <a:endParaRPr kumimoji="0" lang="en-US" sz="11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5" r:id="rId4"/>
    <p:sldLayoutId id="2147483662" r:id="rId5"/>
    <p:sldLayoutId id="2147483664" r:id="rId6"/>
    <p:sldLayoutId id="2147483663" r:id="rId7"/>
    <p:sldLayoutId id="2147483667" r:id="rId8"/>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uple On the Grass.jpg"/>
          <p:cNvPicPr>
            <a:picLocks noGrp="1" noChangeAspect="1"/>
          </p:cNvPicPr>
          <p:nvPr>
            <p:ph type="pic" sz="quarter" idx="14"/>
          </p:nvPr>
        </p:nvPicPr>
        <p:blipFill>
          <a:blip r:embed="rId3" cstate="print"/>
          <a:stretch>
            <a:fillRect/>
          </a:stretch>
        </p:blipFill>
        <p:spPr>
          <a:xfrm>
            <a:off x="0" y="0"/>
            <a:ext cx="9144000" cy="6858000"/>
          </a:xfrm>
        </p:spPr>
      </p:pic>
      <p:sp>
        <p:nvSpPr>
          <p:cNvPr id="6" name="Title 5"/>
          <p:cNvSpPr>
            <a:spLocks noGrp="1"/>
          </p:cNvSpPr>
          <p:nvPr>
            <p:ph type="ctrTitle"/>
          </p:nvPr>
        </p:nvSpPr>
        <p:spPr>
          <a:xfrm>
            <a:off x="152400" y="5562600"/>
            <a:ext cx="7010400" cy="533400"/>
          </a:xfrm>
        </p:spPr>
        <p:txBody>
          <a:bodyPr/>
          <a:lstStyle/>
          <a:p>
            <a:r>
              <a:rPr lang="en-US" sz="2800" dirty="0" smtClean="0">
                <a:latin typeface="Arial Narrow" pitchFamily="34" charset="0"/>
              </a:rPr>
              <a:t>Single Premium Index Annuity Overview</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153400" cy="4876800"/>
          </a:xfrm>
        </p:spPr>
        <p:txBody>
          <a:bodyPr/>
          <a:lstStyle/>
          <a:p>
            <a:pPr>
              <a:spcAft>
                <a:spcPts val="0"/>
              </a:spcAft>
              <a:buNone/>
            </a:pPr>
            <a:r>
              <a:rPr lang="en-US" sz="1400" dirty="0" smtClean="0"/>
              <a:t>	</a:t>
            </a:r>
            <a:r>
              <a:rPr lang="en-US" sz="1400" b="1" dirty="0" smtClean="0">
                <a:latin typeface="Arial Narrow" pitchFamily="34" charset="0"/>
              </a:rPr>
              <a:t>Standard &amp; Poor’s 500</a:t>
            </a:r>
            <a:r>
              <a:rPr lang="en-US" sz="1400" b="1" baseline="30000" dirty="0" smtClean="0">
                <a:latin typeface="Arial Narrow" pitchFamily="34" charset="0"/>
              </a:rPr>
              <a:t>®</a:t>
            </a:r>
            <a:r>
              <a:rPr lang="en-US" sz="1400" b="1" dirty="0" smtClean="0">
                <a:latin typeface="Arial Narrow" pitchFamily="34" charset="0"/>
              </a:rPr>
              <a:t> index.  </a:t>
            </a:r>
            <a:r>
              <a:rPr lang="en-US" sz="1400" dirty="0" smtClean="0">
                <a:latin typeface="Arial Narrow" pitchFamily="34" charset="0"/>
              </a:rPr>
              <a:t>Our index annuities are annual point-to-point index annuities designed to reflect the performance of the well known Standard &amp; Poor’s 500</a:t>
            </a:r>
            <a:r>
              <a:rPr lang="en-US" sz="1400" baseline="30000" dirty="0" smtClean="0">
                <a:latin typeface="Arial Narrow" pitchFamily="34" charset="0"/>
              </a:rPr>
              <a:t>®</a:t>
            </a:r>
            <a:r>
              <a:rPr lang="en-US" sz="1400" dirty="0" smtClean="0">
                <a:latin typeface="Arial Narrow" pitchFamily="34" charset="0"/>
              </a:rPr>
              <a:t> index.  </a:t>
            </a:r>
          </a:p>
          <a:p>
            <a:pPr>
              <a:spcAft>
                <a:spcPts val="0"/>
              </a:spcAft>
              <a:buNone/>
            </a:pPr>
            <a:r>
              <a:rPr lang="en-US" sz="1400" b="1" dirty="0" smtClean="0">
                <a:latin typeface="Arial Narrow" pitchFamily="34" charset="0"/>
              </a:rPr>
              <a:t>	Issue Ages – </a:t>
            </a:r>
            <a:r>
              <a:rPr lang="en-US" sz="1400" dirty="0" smtClean="0">
                <a:latin typeface="Arial Narrow" pitchFamily="34" charset="0"/>
              </a:rPr>
              <a:t>All of our index </a:t>
            </a:r>
            <a:r>
              <a:rPr lang="en-US" sz="1400" dirty="0" smtClean="0">
                <a:latin typeface="Arial Narrow" pitchFamily="34" charset="0"/>
              </a:rPr>
              <a:t>annuities </a:t>
            </a:r>
            <a:r>
              <a:rPr lang="en-US" sz="1400" dirty="0" smtClean="0">
                <a:latin typeface="Arial Narrow" pitchFamily="34" charset="0"/>
              </a:rPr>
              <a:t>may be established with a maximum issue age of 90 for owners and annuitants. </a:t>
            </a:r>
          </a:p>
          <a:p>
            <a:pPr>
              <a:spcAft>
                <a:spcPts val="0"/>
              </a:spcAft>
              <a:buNone/>
            </a:pPr>
            <a:r>
              <a:rPr lang="en-US" sz="1400" b="1" dirty="0" smtClean="0">
                <a:latin typeface="Arial Narrow" pitchFamily="34" charset="0"/>
              </a:rPr>
              <a:t>	Joint Annuitant and/or Joint Owner – </a:t>
            </a:r>
            <a:r>
              <a:rPr lang="en-US" sz="1400" dirty="0" smtClean="0">
                <a:latin typeface="Arial Narrow" pitchFamily="34" charset="0"/>
              </a:rPr>
              <a:t>Our index annuities allow for both joint annuitants and/or joint owners.  The death benefit will be payable upon death of both owners.  </a:t>
            </a:r>
            <a:endParaRPr lang="en-US" sz="1400" b="1" dirty="0" smtClean="0">
              <a:latin typeface="Arial Narrow" pitchFamily="34" charset="0"/>
            </a:endParaRPr>
          </a:p>
          <a:p>
            <a:pPr>
              <a:spcAft>
                <a:spcPts val="0"/>
              </a:spcAft>
              <a:buNone/>
            </a:pPr>
            <a:r>
              <a:rPr lang="en-US" sz="1400" b="1" dirty="0" smtClean="0">
                <a:latin typeface="Arial Narrow" pitchFamily="34" charset="0"/>
              </a:rPr>
              <a:t>	Tax Qualified Options – </a:t>
            </a:r>
            <a:r>
              <a:rPr lang="en-US" sz="1400" dirty="0" smtClean="0">
                <a:latin typeface="Arial Narrow" pitchFamily="34" charset="0"/>
              </a:rPr>
              <a:t>These annuities may be established as an IRA (Traditional, Roth, or SEP), 403(b) Tax-Sheltered Annuity, or Qualified Pension.  Non-qualified funds may also be used to establish the annuity.</a:t>
            </a:r>
          </a:p>
          <a:p>
            <a:pPr>
              <a:spcAft>
                <a:spcPts val="0"/>
              </a:spcAft>
              <a:buNone/>
            </a:pPr>
            <a:r>
              <a:rPr lang="en-US" sz="1400" dirty="0" smtClean="0">
                <a:latin typeface="Arial Narrow" pitchFamily="34" charset="0"/>
              </a:rPr>
              <a:t>	</a:t>
            </a:r>
            <a:r>
              <a:rPr lang="en-US" sz="1400" b="1" dirty="0" smtClean="0">
                <a:latin typeface="Arial Narrow" pitchFamily="34" charset="0"/>
              </a:rPr>
              <a:t>Premium – </a:t>
            </a:r>
            <a:r>
              <a:rPr lang="en-US" sz="1400" dirty="0" smtClean="0">
                <a:latin typeface="Arial Narrow" pitchFamily="34" charset="0"/>
              </a:rPr>
              <a:t>The minimum premium amount for the annuity is $15,000 and the maximum is $1,000,000.  Greater amounts may be considered, but must receive home office approval prior to application.  </a:t>
            </a:r>
          </a:p>
          <a:p>
            <a:pPr>
              <a:spcAft>
                <a:spcPts val="0"/>
              </a:spcAft>
              <a:buNone/>
            </a:pPr>
            <a:r>
              <a:rPr lang="en-US" sz="1400" b="1" dirty="0" smtClean="0">
                <a:latin typeface="Arial Narrow" pitchFamily="34" charset="0"/>
              </a:rPr>
              <a:t>      Partial Index Crediting  – </a:t>
            </a:r>
            <a:r>
              <a:rPr lang="en-US" sz="1400" dirty="0" smtClean="0">
                <a:latin typeface="Arial Narrow" pitchFamily="34" charset="0"/>
              </a:rPr>
              <a:t>Some mid-index-term distribution events (nursing home, terminal condition, annuitization or death) will receive a partial index credit if there were index gains.</a:t>
            </a:r>
          </a:p>
          <a:p>
            <a:pPr>
              <a:buNone/>
            </a:pPr>
            <a:r>
              <a:rPr lang="en-US" sz="1400" dirty="0" smtClean="0">
                <a:latin typeface="Arial Narrow" pitchFamily="34" charset="0"/>
              </a:rPr>
              <a:t>	</a:t>
            </a:r>
            <a:r>
              <a:rPr lang="en-US" sz="1400" b="1" dirty="0" smtClean="0">
                <a:latin typeface="Arial Narrow" pitchFamily="34" charset="0"/>
              </a:rPr>
              <a:t>Interest Rate Lock  – </a:t>
            </a:r>
            <a:r>
              <a:rPr lang="en-US" sz="1400" dirty="0" smtClean="0">
                <a:latin typeface="Arial Narrow" pitchFamily="34" charset="0"/>
              </a:rPr>
              <a:t>If available at the time of purchase, this would allow The Standard to hold an index rate cap for a set time period from the home office receipt of a request for a rollover, transfer, or exchange.  If the funds were to be received within this window, the client would receive the greater of the held rate cap or the current rate cap.  If the premium is received after the rate-lock period, it would be credited the index rate cap in effect at the time the premium is received.  For more specific information, please contact The Standard.</a:t>
            </a:r>
          </a:p>
          <a:p>
            <a:pPr>
              <a:buNone/>
            </a:pPr>
            <a:r>
              <a:rPr lang="en-US" sz="1400" dirty="0" smtClean="0">
                <a:latin typeface="Arial Narrow" pitchFamily="34" charset="0"/>
              </a:rPr>
              <a:t>      Please note that this rate lock may be made available </a:t>
            </a:r>
            <a:r>
              <a:rPr lang="en-US" sz="1400" b="1" i="1" dirty="0" smtClean="0">
                <a:latin typeface="Arial Narrow" pitchFamily="34" charset="0"/>
              </a:rPr>
              <a:t>only for the index rate cap</a:t>
            </a:r>
            <a:r>
              <a:rPr lang="en-US" sz="1400" dirty="0" smtClean="0">
                <a:latin typeface="Arial Narrow" pitchFamily="34" charset="0"/>
              </a:rPr>
              <a:t>.  A rate lock is not available for the minimum contract guarantee rate or the fixed interest crediting rate; which are set at the rates in effect at the time the funds are received.</a:t>
            </a:r>
          </a:p>
          <a:p>
            <a:pPr>
              <a:buNone/>
            </a:pPr>
            <a:r>
              <a:rPr lang="en-US" sz="1400" dirty="0" smtClean="0">
                <a:latin typeface="Arial Narrow" pitchFamily="34" charset="0"/>
              </a:rPr>
              <a:t>	  </a:t>
            </a:r>
            <a:endParaRPr lang="en-US" sz="1400" b="1" dirty="0" smtClean="0">
              <a:latin typeface="Arial Narrow" pitchFamily="34" charset="0"/>
            </a:endParaRPr>
          </a:p>
          <a:p>
            <a:pPr>
              <a:buNone/>
            </a:pPr>
            <a:r>
              <a:rPr lang="en-US" sz="1400" dirty="0" smtClean="0">
                <a:latin typeface="Arial Narrow" pitchFamily="34" charset="0"/>
              </a:rPr>
              <a:t>	</a:t>
            </a:r>
          </a:p>
        </p:txBody>
      </p:sp>
      <p:sp>
        <p:nvSpPr>
          <p:cNvPr id="5" name="Title 4"/>
          <p:cNvSpPr>
            <a:spLocks noGrp="1"/>
          </p:cNvSpPr>
          <p:nvPr>
            <p:ph type="ctrTitle"/>
          </p:nvPr>
        </p:nvSpPr>
        <p:spPr/>
        <p:txBody>
          <a:bodyPr/>
          <a:lstStyle/>
          <a:p>
            <a:r>
              <a:rPr lang="en-US" sz="2800" dirty="0" smtClean="0"/>
              <a:t>Single Premium Index Annuities </a:t>
            </a:r>
            <a:r>
              <a:rPr lang="en-US" dirty="0" smtClean="0"/>
              <a:t/>
            </a:r>
            <a:br>
              <a:rPr lang="en-US" dirty="0" smtClean="0"/>
            </a:b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0"/>
            <a:ext cx="8153400" cy="5181600"/>
          </a:xfrm>
        </p:spPr>
        <p:txBody>
          <a:bodyPr/>
          <a:lstStyle/>
          <a:p>
            <a:pPr lvl="0">
              <a:spcBef>
                <a:spcPts val="200"/>
              </a:spcBef>
            </a:pPr>
            <a:r>
              <a:rPr lang="en-US" sz="1600" b="1" dirty="0" smtClean="0"/>
              <a:t>Index Select Annuity 5</a:t>
            </a:r>
          </a:p>
          <a:p>
            <a:pPr lvl="1">
              <a:spcBef>
                <a:spcPts val="200"/>
              </a:spcBef>
            </a:pPr>
            <a:r>
              <a:rPr lang="en-US" sz="1200" dirty="0" smtClean="0"/>
              <a:t>5-Year surrender-charge period (7%, 6%, 5%, 4%, 2%)</a:t>
            </a:r>
          </a:p>
          <a:p>
            <a:pPr lvl="0">
              <a:spcBef>
                <a:spcPts val="200"/>
              </a:spcBef>
            </a:pPr>
            <a:r>
              <a:rPr lang="en-US" sz="1600" b="1" dirty="0" smtClean="0"/>
              <a:t>Index Select Annuity 7</a:t>
            </a:r>
          </a:p>
          <a:p>
            <a:pPr lvl="1">
              <a:spcBef>
                <a:spcPts val="200"/>
              </a:spcBef>
            </a:pPr>
            <a:r>
              <a:rPr lang="en-US" sz="1200" dirty="0" smtClean="0"/>
              <a:t>7-Year surrender-charge period (7%, 6%, 5%, 4%, 3%, 2%, 1%)</a:t>
            </a:r>
          </a:p>
          <a:p>
            <a:pPr lvl="0">
              <a:spcBef>
                <a:spcPts val="200"/>
              </a:spcBef>
            </a:pPr>
            <a:r>
              <a:rPr lang="en-US" sz="1600" b="1" dirty="0" smtClean="0">
                <a:latin typeface="+mn-lt"/>
              </a:rPr>
              <a:t>Index </a:t>
            </a:r>
            <a:r>
              <a:rPr lang="en-US" sz="1600" b="1" dirty="0" smtClean="0">
                <a:latin typeface="+mn-lt"/>
              </a:rPr>
              <a:t>Interest Account </a:t>
            </a:r>
          </a:p>
          <a:p>
            <a:pPr lvl="1">
              <a:spcBef>
                <a:spcPts val="200"/>
              </a:spcBef>
            </a:pPr>
            <a:r>
              <a:rPr lang="en-US" sz="1100" dirty="0" smtClean="0">
                <a:latin typeface="+mn-lt"/>
              </a:rPr>
              <a:t>Annual, Point-to-Point Index Term </a:t>
            </a:r>
          </a:p>
          <a:p>
            <a:pPr lvl="1">
              <a:spcBef>
                <a:spcPts val="200"/>
              </a:spcBef>
            </a:pPr>
            <a:r>
              <a:rPr lang="en-US" sz="1100" dirty="0" smtClean="0">
                <a:latin typeface="+mn-lt"/>
              </a:rPr>
              <a:t>100% Participation in </a:t>
            </a:r>
            <a:r>
              <a:rPr lang="en-US" sz="1100" dirty="0" err="1" smtClean="0">
                <a:latin typeface="+mn-lt"/>
              </a:rPr>
              <a:t>S&amp;P</a:t>
            </a:r>
            <a:r>
              <a:rPr lang="en-US" sz="1100" dirty="0" smtClean="0">
                <a:latin typeface="+mn-lt"/>
              </a:rPr>
              <a:t> 500</a:t>
            </a:r>
            <a:r>
              <a:rPr lang="en-US" sz="1100" baseline="30000" dirty="0" smtClean="0">
                <a:latin typeface="+mn-lt"/>
              </a:rPr>
              <a:t>®</a:t>
            </a:r>
            <a:r>
              <a:rPr lang="en-US" sz="1100" dirty="0" smtClean="0">
                <a:latin typeface="+mn-lt"/>
              </a:rPr>
              <a:t> to Index Rate Cap </a:t>
            </a:r>
          </a:p>
          <a:p>
            <a:pPr lvl="0">
              <a:spcBef>
                <a:spcPts val="0"/>
              </a:spcBef>
            </a:pPr>
            <a:r>
              <a:rPr lang="en-US" sz="1600" b="1" dirty="0" smtClean="0">
                <a:latin typeface="+mn-lt"/>
              </a:rPr>
              <a:t>Fixed Interest Account </a:t>
            </a:r>
          </a:p>
          <a:p>
            <a:pPr lvl="1">
              <a:spcBef>
                <a:spcPts val="0"/>
              </a:spcBef>
            </a:pPr>
            <a:r>
              <a:rPr lang="en-US" sz="1100" dirty="0" smtClean="0">
                <a:latin typeface="+mn-lt"/>
              </a:rPr>
              <a:t>1-Year Rate Guarantee </a:t>
            </a:r>
          </a:p>
          <a:p>
            <a:r>
              <a:rPr lang="en-US" sz="1600" b="1" dirty="0" smtClean="0"/>
              <a:t>Market Value Adjustment </a:t>
            </a:r>
          </a:p>
          <a:p>
            <a:r>
              <a:rPr lang="en-US" sz="1600" b="1" dirty="0" smtClean="0"/>
              <a:t>Guaranteed Minimum Accumulation Benefit</a:t>
            </a:r>
          </a:p>
          <a:p>
            <a:pPr lvl="0"/>
            <a:r>
              <a:rPr lang="en-US" sz="1600" b="1" dirty="0" smtClean="0">
                <a:latin typeface="+mn-lt"/>
              </a:rPr>
              <a:t>Surrender-Charge-Free Withdrawal Options </a:t>
            </a:r>
          </a:p>
          <a:p>
            <a:pPr lvl="1">
              <a:spcBef>
                <a:spcPts val="0"/>
              </a:spcBef>
            </a:pPr>
            <a:r>
              <a:rPr lang="en-US" sz="950" dirty="0" smtClean="0">
                <a:latin typeface="+mn-lt"/>
              </a:rPr>
              <a:t>10% Annual Withdrawals (beginning after the 1</a:t>
            </a:r>
            <a:r>
              <a:rPr lang="en-US" sz="950" baseline="30000" dirty="0" smtClean="0">
                <a:latin typeface="+mn-lt"/>
              </a:rPr>
              <a:t>st</a:t>
            </a:r>
            <a:r>
              <a:rPr lang="en-US" sz="950" dirty="0" smtClean="0">
                <a:latin typeface="+mn-lt"/>
              </a:rPr>
              <a:t> contract year) </a:t>
            </a:r>
          </a:p>
          <a:p>
            <a:pPr lvl="1">
              <a:spcBef>
                <a:spcPts val="0"/>
              </a:spcBef>
            </a:pPr>
            <a:r>
              <a:rPr lang="en-US" sz="950" dirty="0" smtClean="0">
                <a:latin typeface="+mn-lt"/>
              </a:rPr>
              <a:t>*Terminal Condition Waiver  </a:t>
            </a:r>
            <a:r>
              <a:rPr lang="en-US" sz="950" dirty="0" smtClean="0">
                <a:solidFill>
                  <a:srgbClr val="0070C0"/>
                </a:solidFill>
              </a:rPr>
              <a:t>(Partial Index Credit)</a:t>
            </a:r>
            <a:endParaRPr lang="en-US" sz="950" dirty="0" smtClean="0">
              <a:latin typeface="+mn-lt"/>
            </a:endParaRPr>
          </a:p>
          <a:p>
            <a:pPr lvl="1">
              <a:spcBef>
                <a:spcPts val="0"/>
              </a:spcBef>
            </a:pPr>
            <a:r>
              <a:rPr lang="en-US" sz="950" dirty="0" smtClean="0">
                <a:latin typeface="+mn-lt"/>
              </a:rPr>
              <a:t>*Nursing Home Waiver  </a:t>
            </a:r>
            <a:r>
              <a:rPr lang="en-US" sz="950" dirty="0" smtClean="0">
                <a:solidFill>
                  <a:srgbClr val="0070C0"/>
                </a:solidFill>
              </a:rPr>
              <a:t>(Partial Index Credit)</a:t>
            </a:r>
            <a:endParaRPr lang="en-US" sz="950" dirty="0" smtClean="0">
              <a:latin typeface="+mn-lt"/>
            </a:endParaRPr>
          </a:p>
          <a:p>
            <a:pPr lvl="1">
              <a:spcBef>
                <a:spcPts val="0"/>
              </a:spcBef>
            </a:pPr>
            <a:r>
              <a:rPr lang="en-US" sz="950" dirty="0" smtClean="0">
                <a:latin typeface="+mn-lt"/>
              </a:rPr>
              <a:t>Death Benefit  </a:t>
            </a:r>
            <a:r>
              <a:rPr lang="en-US" sz="950" dirty="0" smtClean="0">
                <a:solidFill>
                  <a:srgbClr val="0070C0"/>
                </a:solidFill>
                <a:latin typeface="+mn-lt"/>
              </a:rPr>
              <a:t>(Partial Index Credit)</a:t>
            </a:r>
          </a:p>
          <a:p>
            <a:pPr lvl="1">
              <a:spcBef>
                <a:spcPts val="0"/>
              </a:spcBef>
            </a:pPr>
            <a:r>
              <a:rPr lang="en-US" sz="950" dirty="0" smtClean="0">
                <a:latin typeface="+mn-lt"/>
              </a:rPr>
              <a:t>**Annuitization  </a:t>
            </a:r>
            <a:r>
              <a:rPr lang="en-US" sz="950" dirty="0" smtClean="0">
                <a:solidFill>
                  <a:srgbClr val="0070C0"/>
                </a:solidFill>
              </a:rPr>
              <a:t>(Partial Index Credit)</a:t>
            </a:r>
            <a:endParaRPr lang="en-US" sz="950" dirty="0" smtClean="0">
              <a:latin typeface="+mn-lt"/>
            </a:endParaRPr>
          </a:p>
          <a:p>
            <a:pPr lvl="1">
              <a:spcBef>
                <a:spcPts val="0"/>
              </a:spcBef>
            </a:pPr>
            <a:r>
              <a:rPr lang="en-US" sz="950" dirty="0" smtClean="0">
                <a:latin typeface="+mn-lt"/>
              </a:rPr>
              <a:t>IRS Required Minimum Distributions </a:t>
            </a:r>
          </a:p>
          <a:p>
            <a:pPr lvl="1">
              <a:spcBef>
                <a:spcPts val="0"/>
              </a:spcBef>
              <a:buNone/>
            </a:pPr>
            <a:r>
              <a:rPr lang="en-US" sz="950" dirty="0" smtClean="0">
                <a:latin typeface="+mn-lt"/>
              </a:rPr>
              <a:t>*Not available in Connecticut  ** No annuitization in California, and not allowed on ISA 10 in Iowa</a:t>
            </a:r>
          </a:p>
          <a:p>
            <a:pPr>
              <a:buNone/>
            </a:pPr>
            <a:r>
              <a:rPr lang="en-US" sz="1100" b="1" dirty="0" smtClean="0">
                <a:latin typeface="+mn-lt"/>
              </a:rPr>
              <a:t> </a:t>
            </a:r>
          </a:p>
          <a:p>
            <a:endParaRPr lang="en-US" sz="1000" dirty="0"/>
          </a:p>
        </p:txBody>
      </p:sp>
      <p:sp>
        <p:nvSpPr>
          <p:cNvPr id="3" name="Title 2"/>
          <p:cNvSpPr>
            <a:spLocks noGrp="1"/>
          </p:cNvSpPr>
          <p:nvPr>
            <p:ph type="ctrTitle"/>
          </p:nvPr>
        </p:nvSpPr>
        <p:spPr/>
        <p:txBody>
          <a:bodyPr/>
          <a:lstStyle/>
          <a:p>
            <a:r>
              <a:rPr lang="en-US" sz="2800" dirty="0" smtClean="0"/>
              <a:t>Index Select Annuity </a:t>
            </a:r>
            <a:r>
              <a:rPr lang="en-US" sz="2000" dirty="0" smtClean="0"/>
              <a:t>– KEY FEATURES</a:t>
            </a:r>
            <a:endParaRPr lang="en-US" dirty="0"/>
          </a:p>
        </p:txBody>
      </p:sp>
      <p:sp>
        <p:nvSpPr>
          <p:cNvPr id="4" name="Slide Number Placeholder 3"/>
          <p:cNvSpPr>
            <a:spLocks noGrp="1"/>
          </p:cNvSpPr>
          <p:nvPr>
            <p:ph type="sldNum" sz="quarter" idx="12"/>
          </p:nvPr>
        </p:nvSpPr>
        <p:spPr/>
        <p:txBody>
          <a:bodyPr/>
          <a:lstStyle/>
          <a:p>
            <a:fld id="{5792E9F5-DAE1-4F6B-A171-BA94FE21EF1C}"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Company Confidential</a:t>
            </a:r>
            <a:endParaRPr lang="en-US" dirty="0"/>
          </a:p>
        </p:txBody>
      </p:sp>
      <p:sp>
        <p:nvSpPr>
          <p:cNvPr id="6" name="Date Placeholder 5"/>
          <p:cNvSpPr>
            <a:spLocks noGrp="1"/>
          </p:cNvSpPr>
          <p:nvPr>
            <p:ph type="dt" sz="half" idx="2"/>
          </p:nvPr>
        </p:nvSpPr>
        <p:spPr/>
        <p:txBody>
          <a:bodyPr/>
          <a:lstStyle/>
          <a:p>
            <a:fld id="{BB12522B-AC77-134B-9BCB-068EAE913E61}" type="datetime4">
              <a:rPr lang="en-US" smtClean="0"/>
              <a:pPr/>
              <a:t>May 15, 2014</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382000" cy="4419600"/>
          </a:xfrm>
        </p:spPr>
        <p:txBody>
          <a:bodyPr/>
          <a:lstStyle/>
          <a:p>
            <a:pPr marL="0" indent="0">
              <a:spcBef>
                <a:spcPts val="0"/>
              </a:spcBef>
              <a:spcAft>
                <a:spcPts val="600"/>
              </a:spcAft>
              <a:buNone/>
            </a:pPr>
            <a:r>
              <a:rPr lang="en-US" sz="1800" b="1" dirty="0" smtClean="0">
                <a:latin typeface="Arial Narrow" pitchFamily="34" charset="0"/>
              </a:rPr>
              <a:t>Why a Market Value Adjustment (MVA)? </a:t>
            </a:r>
            <a:r>
              <a:rPr lang="en-US" sz="2000" dirty="0" smtClean="0">
                <a:latin typeface="Arial Narrow" pitchFamily="34" charset="0"/>
              </a:rPr>
              <a:t>—</a:t>
            </a:r>
            <a:r>
              <a:rPr lang="en-US" sz="2000" b="1" dirty="0" smtClean="0">
                <a:latin typeface="Arial Narrow" pitchFamily="34" charset="0"/>
              </a:rPr>
              <a:t> </a:t>
            </a:r>
            <a:r>
              <a:rPr lang="en-US" sz="1600" dirty="0" smtClean="0">
                <a:latin typeface="Arial Narrow" pitchFamily="34" charset="0"/>
              </a:rPr>
              <a:t>The MVA helps optimize the growth potential of the Index Select Annuity over the long term. The presence of an MVA helps protect the insurance company against investment losses due to early withdrawals from the annuity, and in turn, the MVA allows the insurance company to declare a higher index rate cap to the annuity contract. For those clients who do not plan on taking distributions beyond the penalty-free withdrawals allowed during the surrender period, the MVA can work to their advantage by helping them receive a more competitive index rate cap.</a:t>
            </a:r>
          </a:p>
          <a:p>
            <a:pPr marL="0" indent="0">
              <a:buNone/>
            </a:pPr>
            <a:r>
              <a:rPr lang="en-US" sz="1800" b="1" dirty="0" smtClean="0">
                <a:latin typeface="Arial Narrow" pitchFamily="34" charset="0"/>
              </a:rPr>
              <a:t>How it Works </a:t>
            </a:r>
            <a:r>
              <a:rPr lang="en-US" sz="2000" dirty="0" smtClean="0">
                <a:latin typeface="Arial Narrow" pitchFamily="34" charset="0"/>
              </a:rPr>
              <a:t>—</a:t>
            </a:r>
            <a:r>
              <a:rPr lang="en-US" sz="2000" b="1" dirty="0" smtClean="0">
                <a:latin typeface="Arial Narrow" pitchFamily="34" charset="0"/>
              </a:rPr>
              <a:t> </a:t>
            </a:r>
            <a:r>
              <a:rPr lang="en-US" sz="1600" dirty="0" smtClean="0">
                <a:latin typeface="Arial Narrow" pitchFamily="34" charset="0"/>
              </a:rPr>
              <a:t>During the market value adjustment period an MVA will be applied to withdrawals or surrenders. This adjustment is based on changes in bond index rates and may increase or decrease the annuity’s surrender value. The contract details how this adjustment is calculated, but generally, if interest rates have risen since the annuity purchase, the adjustment will decrease the surrender value; if interest rates have fallen, the adjustment will increase the surrender value.</a:t>
            </a:r>
          </a:p>
          <a:p>
            <a:pPr marL="0" indent="0">
              <a:buNone/>
            </a:pPr>
            <a:endParaRPr lang="en-US" sz="800" b="1" dirty="0" smtClean="0">
              <a:solidFill>
                <a:schemeClr val="tx1"/>
              </a:solidFill>
              <a:latin typeface="Arial Narrow" pitchFamily="34" charset="0"/>
            </a:endParaRPr>
          </a:p>
          <a:p>
            <a:pPr marL="0" indent="0">
              <a:buNone/>
            </a:pPr>
            <a:r>
              <a:rPr lang="en-US" sz="1800" b="1" dirty="0" smtClean="0">
                <a:solidFill>
                  <a:schemeClr val="tx1"/>
                </a:solidFill>
                <a:latin typeface="Arial Narrow" pitchFamily="34" charset="0"/>
              </a:rPr>
              <a:t>In a withdrawal scenario where the surrender charge is being waived, the market value adjustment will also be waived. </a:t>
            </a:r>
          </a:p>
          <a:p>
            <a:pPr marL="0" indent="0"/>
            <a:endParaRPr lang="en-US" dirty="0" smtClean="0"/>
          </a:p>
          <a:p>
            <a:pPr marL="0" indent="0"/>
            <a:endParaRPr lang="en-US" dirty="0" smtClean="0"/>
          </a:p>
        </p:txBody>
      </p:sp>
      <p:sp>
        <p:nvSpPr>
          <p:cNvPr id="5" name="Title 4"/>
          <p:cNvSpPr>
            <a:spLocks noGrp="1"/>
          </p:cNvSpPr>
          <p:nvPr>
            <p:ph type="ctrTitle"/>
          </p:nvPr>
        </p:nvSpPr>
        <p:spPr>
          <a:xfrm>
            <a:off x="533400" y="228600"/>
            <a:ext cx="8305800" cy="533400"/>
          </a:xfrm>
        </p:spPr>
        <p:txBody>
          <a:bodyPr/>
          <a:lstStyle/>
          <a:p>
            <a:r>
              <a:rPr lang="en-US" sz="2800" dirty="0" smtClean="0"/>
              <a:t>Market Value Adjustment – </a:t>
            </a:r>
            <a:r>
              <a:rPr lang="en-US" sz="1600" dirty="0" smtClean="0"/>
              <a:t>Index Select Annuity</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001000" cy="4419600"/>
          </a:xfrm>
        </p:spPr>
        <p:txBody>
          <a:bodyPr/>
          <a:lstStyle/>
          <a:p>
            <a:pPr marL="0" indent="0">
              <a:spcBef>
                <a:spcPts val="600"/>
              </a:spcBef>
              <a:spcAft>
                <a:spcPts val="600"/>
              </a:spcAft>
              <a:buNone/>
            </a:pPr>
            <a:r>
              <a:rPr lang="en-US" sz="1800" b="1" dirty="0" smtClean="0">
                <a:latin typeface="Arial Narrow" pitchFamily="34" charset="0"/>
              </a:rPr>
              <a:t>How it Works </a:t>
            </a:r>
            <a:r>
              <a:rPr lang="en-US" sz="2000" dirty="0" smtClean="0">
                <a:latin typeface="Arial Narrow" pitchFamily="34" charset="0"/>
              </a:rPr>
              <a:t>—</a:t>
            </a:r>
            <a:r>
              <a:rPr lang="en-US" sz="2000" b="1" dirty="0" smtClean="0">
                <a:latin typeface="Arial Narrow" pitchFamily="34" charset="0"/>
              </a:rPr>
              <a:t> </a:t>
            </a:r>
            <a:r>
              <a:rPr lang="en-US" sz="1600" dirty="0" smtClean="0">
                <a:latin typeface="Arial Narrow" pitchFamily="34" charset="0"/>
              </a:rPr>
              <a:t>The Index Select Annuity 5 and 7 has a Market Value Adjustment (MVA) feature that is equal in length to the surrender charge period. The Index Select Annuity 10 has a ten-year Market Value Adjustment period and a nine-year surrender-charge period. The MVA is based on changes in the prescribed index and may increase or decrease the annuity’s surrender value. Generally, if interest rates have risen since the purchase, the adjustment will decrease the surrender value. Conversely, if interest rates have fallen since the purchase, the MVA will increase the surrender value.</a:t>
            </a:r>
          </a:p>
          <a:p>
            <a:pPr marL="0" indent="0">
              <a:spcBef>
                <a:spcPts val="600"/>
              </a:spcBef>
              <a:spcAft>
                <a:spcPts val="600"/>
              </a:spcAft>
              <a:buNone/>
            </a:pPr>
            <a:r>
              <a:rPr lang="en-US" sz="1600" dirty="0" smtClean="0">
                <a:latin typeface="Arial Narrow" pitchFamily="34" charset="0"/>
              </a:rPr>
              <a:t>The maximum negative MVA will result in 87.5 percent of the premium accumulated at separate guaranteed minimum non-forfeiture interest rates applicable to the Fixed Interest account and the Index Interest account. The maximum positive MVA will be capped to equal the cap on the maximum negative MVA.</a:t>
            </a:r>
          </a:p>
          <a:p>
            <a:pPr marL="0" indent="0"/>
            <a:endParaRPr lang="en-US" dirty="0" smtClean="0"/>
          </a:p>
          <a:p>
            <a:pPr marL="0" indent="0"/>
            <a:endParaRPr lang="en-US" dirty="0" smtClean="0"/>
          </a:p>
        </p:txBody>
      </p:sp>
      <p:sp>
        <p:nvSpPr>
          <p:cNvPr id="5" name="Title 4"/>
          <p:cNvSpPr>
            <a:spLocks noGrp="1"/>
          </p:cNvSpPr>
          <p:nvPr>
            <p:ph type="ctrTitle"/>
          </p:nvPr>
        </p:nvSpPr>
        <p:spPr>
          <a:xfrm>
            <a:off x="533400" y="228600"/>
            <a:ext cx="8305800" cy="533400"/>
          </a:xfrm>
        </p:spPr>
        <p:txBody>
          <a:bodyPr/>
          <a:lstStyle/>
          <a:p>
            <a:r>
              <a:rPr lang="en-US" sz="2800" dirty="0" smtClean="0"/>
              <a:t>Market Value Adjustment – </a:t>
            </a:r>
            <a:r>
              <a:rPr lang="en-US" sz="1600" dirty="0" smtClean="0"/>
              <a:t>Index Select Annuity</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2000"/>
            <a:ext cx="8839200" cy="4648200"/>
          </a:xfrm>
        </p:spPr>
        <p:txBody>
          <a:bodyPr/>
          <a:lstStyle/>
          <a:p>
            <a:pPr marL="0" indent="0">
              <a:buNone/>
            </a:pPr>
            <a:r>
              <a:rPr lang="en-US" sz="1500" dirty="0" smtClean="0">
                <a:latin typeface="Arial Narrow" pitchFamily="34" charset="0"/>
              </a:rPr>
              <a:t>During the Market Value Adjustment period, an MVA is applied to withdrawals or surrenders that are subject to surrender charges. On the ISA 5 and 7, both the surrender-charge period and MVA period are the same number of years. </a:t>
            </a:r>
            <a:r>
              <a:rPr lang="en-US" sz="1500" dirty="0" smtClean="0">
                <a:latin typeface="Arial Narrow" pitchFamily="34" charset="0"/>
              </a:rPr>
              <a:t> The </a:t>
            </a:r>
            <a:r>
              <a:rPr lang="en-US" sz="1500" dirty="0" smtClean="0">
                <a:latin typeface="Arial Narrow" pitchFamily="34" charset="0"/>
              </a:rPr>
              <a:t>MVA is based on changes in the prescribed index and may increase or decrease the annuity’s surrender value. Generally, if interest rates have risen since the purchase, the adjustment will decrease the surrender value. Conversely, if interest rates have fallen since the purchase, the MVA will increase the surrender value. See the examples below of the illustrative effect of an MVA using our ISA 5 and ISA 7 surrender charge schedules.</a:t>
            </a:r>
          </a:p>
          <a:p>
            <a:pPr lvl="1">
              <a:buNone/>
            </a:pPr>
            <a:r>
              <a:rPr lang="en-US" sz="1000" dirty="0" smtClean="0"/>
              <a:t>      </a:t>
            </a:r>
            <a:r>
              <a:rPr lang="en-US" sz="1400" b="1" dirty="0" smtClean="0"/>
              <a:t>         Index Select Annuity 5</a:t>
            </a:r>
            <a:r>
              <a:rPr lang="en-US" sz="1600" b="1" dirty="0" smtClean="0"/>
              <a:t>	        Index Select</a:t>
            </a:r>
            <a:r>
              <a:rPr lang="en-US" sz="1400" b="1" dirty="0" smtClean="0"/>
              <a:t> Annuity 7</a:t>
            </a:r>
          </a:p>
        </p:txBody>
      </p:sp>
      <p:sp>
        <p:nvSpPr>
          <p:cNvPr id="5" name="Title 4"/>
          <p:cNvSpPr>
            <a:spLocks noGrp="1"/>
          </p:cNvSpPr>
          <p:nvPr>
            <p:ph type="ctrTitle"/>
          </p:nvPr>
        </p:nvSpPr>
        <p:spPr>
          <a:xfrm>
            <a:off x="228600" y="228600"/>
            <a:ext cx="8610600" cy="533400"/>
          </a:xfrm>
        </p:spPr>
        <p:txBody>
          <a:bodyPr/>
          <a:lstStyle/>
          <a:p>
            <a:r>
              <a:rPr lang="en-US" sz="2800" dirty="0" smtClean="0"/>
              <a:t>Market Value Adjustment Examples – </a:t>
            </a:r>
            <a:r>
              <a:rPr lang="en-US" sz="1600" dirty="0" smtClean="0"/>
              <a:t>ISA 5 &amp; 7</a:t>
            </a:r>
            <a:r>
              <a:rPr lang="en-US" sz="2800" dirty="0" smtClean="0"/>
              <a:t> </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6</a:t>
            </a:fld>
            <a:endParaRPr lang="en-US" dirty="0"/>
          </a:p>
        </p:txBody>
      </p:sp>
      <p:graphicFrame>
        <p:nvGraphicFramePr>
          <p:cNvPr id="6" name="Table 5"/>
          <p:cNvGraphicFramePr>
            <a:graphicFrameLocks noGrp="1"/>
          </p:cNvGraphicFramePr>
          <p:nvPr/>
        </p:nvGraphicFramePr>
        <p:xfrm>
          <a:off x="1066800" y="2895600"/>
          <a:ext cx="6400800" cy="2956560"/>
        </p:xfrm>
        <a:graphic>
          <a:graphicData uri="http://schemas.openxmlformats.org/drawingml/2006/table">
            <a:tbl>
              <a:tblPr firstRow="1" bandRow="1">
                <a:tableStyleId>{5C22544A-7EE6-4342-B048-85BDC9FD1C3A}</a:tableStyleId>
              </a:tblPr>
              <a:tblGrid>
                <a:gridCol w="609600"/>
                <a:gridCol w="914400"/>
                <a:gridCol w="838200"/>
                <a:gridCol w="838200"/>
                <a:gridCol w="609600"/>
                <a:gridCol w="914400"/>
                <a:gridCol w="838200"/>
                <a:gridCol w="838200"/>
              </a:tblGrid>
              <a:tr h="320040">
                <a:tc>
                  <a:txBody>
                    <a:bodyPr/>
                    <a:lstStyle/>
                    <a:p>
                      <a:r>
                        <a:rPr lang="en-US" sz="1000" dirty="0" smtClean="0"/>
                        <a:t>End of 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to 5.00%</a:t>
                      </a:r>
                      <a:endParaRPr lang="en-US" sz="1000" dirty="0"/>
                    </a:p>
                  </a:txBody>
                  <a:tcPr/>
                </a:tc>
                <a:tc>
                  <a:txBody>
                    <a:bodyPr/>
                    <a:lstStyle/>
                    <a:p>
                      <a:r>
                        <a:rPr lang="en-US" sz="1000" dirty="0" smtClean="0"/>
                        <a:t>Decreased</a:t>
                      </a:r>
                      <a:r>
                        <a:rPr lang="en-US" sz="1000" baseline="0" dirty="0" smtClean="0"/>
                        <a:t> </a:t>
                      </a:r>
                    </a:p>
                    <a:p>
                      <a:r>
                        <a:rPr lang="en-US" sz="1000" baseline="0" dirty="0" smtClean="0"/>
                        <a:t>to 1.00%</a:t>
                      </a:r>
                      <a:endParaRPr lang="en-US" sz="1000" dirty="0"/>
                    </a:p>
                  </a:txBody>
                  <a:tcPr/>
                </a:tc>
                <a:tc>
                  <a:txBody>
                    <a:bodyPr/>
                    <a:lstStyle/>
                    <a:p>
                      <a:r>
                        <a:rPr lang="en-US" sz="1000" dirty="0" smtClean="0"/>
                        <a:t>End of year</a:t>
                      </a:r>
                      <a:endParaRPr lang="en-US" sz="1000" dirty="0"/>
                    </a:p>
                  </a:txBody>
                  <a:tcPr/>
                </a:tc>
                <a:tc>
                  <a:txBody>
                    <a:bodyPr/>
                    <a:lstStyle/>
                    <a:p>
                      <a:r>
                        <a:rPr lang="en-US" sz="1000" dirty="0" smtClean="0"/>
                        <a:t>Unchanged </a:t>
                      </a:r>
                    </a:p>
                    <a:p>
                      <a:r>
                        <a:rPr lang="en-US" sz="1000" dirty="0" smtClean="0"/>
                        <a:t>at 3.00%</a:t>
                      </a:r>
                      <a:endParaRPr lang="en-US" sz="1000" dirty="0"/>
                    </a:p>
                  </a:txBody>
                  <a:tcPr/>
                </a:tc>
                <a:tc>
                  <a:txBody>
                    <a:bodyPr/>
                    <a:lstStyle/>
                    <a:p>
                      <a:r>
                        <a:rPr lang="en-US" sz="1000" dirty="0" smtClean="0"/>
                        <a:t>Increase</a:t>
                      </a:r>
                      <a:r>
                        <a:rPr lang="en-US" sz="1000" baseline="0" dirty="0" smtClean="0"/>
                        <a:t>d </a:t>
                      </a:r>
                    </a:p>
                    <a:p>
                      <a:r>
                        <a:rPr lang="en-US" sz="1000" baseline="0" dirty="0" smtClean="0"/>
                        <a:t>to 5.00%</a:t>
                      </a:r>
                      <a:endParaRPr lang="en-US" sz="1000" dirty="0"/>
                    </a:p>
                  </a:txBody>
                  <a:tcPr/>
                </a:tc>
                <a:tc>
                  <a:txBody>
                    <a:bodyPr/>
                    <a:lstStyle/>
                    <a:p>
                      <a:r>
                        <a:rPr lang="en-US" sz="1000" dirty="0" smtClean="0"/>
                        <a:t>Decreased</a:t>
                      </a:r>
                      <a:r>
                        <a:rPr lang="en-US" sz="1000" baseline="0" dirty="0" smtClean="0"/>
                        <a:t> </a:t>
                      </a:r>
                    </a:p>
                    <a:p>
                      <a:r>
                        <a:rPr lang="en-US" sz="1000" baseline="0" dirty="0" smtClean="0"/>
                        <a:t>to 1.00%</a:t>
                      </a:r>
                      <a:endParaRPr lang="en-US" sz="1000" dirty="0"/>
                    </a:p>
                  </a:txBody>
                  <a:tcPr/>
                </a:tc>
              </a:tr>
              <a:tr h="289560">
                <a:tc>
                  <a:txBody>
                    <a:bodyPr/>
                    <a:lstStyle/>
                    <a:p>
                      <a:pPr marL="0" marR="0" algn="ctr">
                        <a:lnSpc>
                          <a:spcPct val="200000"/>
                        </a:lnSpc>
                        <a:spcBef>
                          <a:spcPts val="0"/>
                        </a:spcBef>
                        <a:spcAft>
                          <a:spcPts val="0"/>
                        </a:spcAft>
                      </a:pPr>
                      <a:r>
                        <a:rPr lang="en-US" sz="1200" dirty="0" smtClean="0">
                          <a:solidFill>
                            <a:schemeClr val="tx1"/>
                          </a:solidFill>
                          <a:latin typeface="+mn-lt"/>
                          <a:ea typeface="Cambria"/>
                          <a:cs typeface="Times New Roman"/>
                        </a:rPr>
                        <a:t>1</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7</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12.93%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1.07%</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1</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7</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12.93%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1.07%</a:t>
                      </a:r>
                      <a:endParaRPr lang="en-US" sz="1200" dirty="0">
                        <a:solidFill>
                          <a:schemeClr val="tx1"/>
                        </a:solidFill>
                        <a:latin typeface="+mn-lt"/>
                        <a:ea typeface="Cambria"/>
                        <a:cs typeface="Times New Roman"/>
                      </a:endParaRPr>
                    </a:p>
                  </a:txBody>
                  <a:tcPr marL="68580" marR="68580" marT="0" marB="0" anchor="b"/>
                </a:tc>
              </a:tr>
              <a:tr h="28530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2</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6</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11.41%</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0.14%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2</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6</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14.75%</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-2.84%</a:t>
                      </a:r>
                      <a:endParaRPr lang="en-US" sz="1200" dirty="0">
                        <a:solidFill>
                          <a:schemeClr val="tx1"/>
                        </a:solidFill>
                        <a:latin typeface="+mn-lt"/>
                        <a:ea typeface="Cambria"/>
                        <a:cs typeface="Times New Roman"/>
                      </a:endParaRPr>
                    </a:p>
                  </a:txBody>
                  <a:tcPr marL="68580" marR="68580" marT="0" marB="0" anchor="b"/>
                </a:tc>
              </a:tr>
              <a:tr h="281050">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3</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5</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8.73%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1.04%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5</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12.17%</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-2.92%</a:t>
                      </a:r>
                      <a:endParaRPr lang="en-US" sz="1200" dirty="0">
                        <a:solidFill>
                          <a:schemeClr val="tx1"/>
                        </a:solidFill>
                        <a:latin typeface="+mn-lt"/>
                        <a:ea typeface="Cambria"/>
                        <a:cs typeface="Times New Roman"/>
                      </a:endParaRPr>
                    </a:p>
                  </a:txBody>
                  <a:tcPr marL="68580" marR="68580" marT="0" marB="0" anchor="b"/>
                </a:tc>
              </a:tr>
              <a:tr h="27679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4</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4</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5.98%</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1.94%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4</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9.53%</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-1.98%</a:t>
                      </a:r>
                      <a:endParaRPr lang="en-US" sz="1200" dirty="0">
                        <a:solidFill>
                          <a:schemeClr val="tx1"/>
                        </a:solidFill>
                        <a:latin typeface="+mn-lt"/>
                        <a:ea typeface="Cambria"/>
                        <a:cs typeface="Times New Roman"/>
                      </a:endParaRPr>
                    </a:p>
                  </a:txBody>
                  <a:tcPr marL="68580" marR="68580" marT="0" marB="0" anchor="b"/>
                </a:tc>
              </a:tr>
              <a:tr h="272540">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5</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2</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2.16%</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1.84%</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5</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3</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6.81%</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-1.04%</a:t>
                      </a:r>
                      <a:endParaRPr lang="en-US" sz="1200" dirty="0">
                        <a:solidFill>
                          <a:schemeClr val="tx1"/>
                        </a:solidFill>
                        <a:latin typeface="+mn-lt"/>
                        <a:ea typeface="Cambria"/>
                        <a:cs typeface="Times New Roman"/>
                      </a:endParaRPr>
                    </a:p>
                  </a:txBody>
                  <a:tcPr marL="68580" marR="68580" marT="0" marB="0" anchor="b"/>
                </a:tc>
              </a:tr>
              <a:tr h="26828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6</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a:solidFill>
                            <a:schemeClr val="tx1"/>
                          </a:solidFill>
                          <a:latin typeface="+mn-lt"/>
                          <a:ea typeface="Times New Roman"/>
                          <a:cs typeface="Times New Roman"/>
                        </a:rPr>
                        <a:t>0.00%</a:t>
                      </a:r>
                      <a:endParaRPr lang="en-US" sz="120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6</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2</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4.02%</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-0.10%</a:t>
                      </a:r>
                      <a:endParaRPr lang="en-US" sz="1200" dirty="0">
                        <a:solidFill>
                          <a:schemeClr val="tx1"/>
                        </a:solidFill>
                        <a:latin typeface="+mn-lt"/>
                        <a:ea typeface="Cambria"/>
                        <a:cs typeface="Times New Roman"/>
                      </a:endParaRPr>
                    </a:p>
                  </a:txBody>
                  <a:tcPr marL="68580" marR="68580" marT="0" marB="0" anchor="b"/>
                </a:tc>
              </a:tr>
              <a:tr h="232855">
                <a:tc>
                  <a:txBody>
                    <a:bodyPr/>
                    <a:lstStyle/>
                    <a:p>
                      <a:pPr marL="0" marR="0" algn="ctr">
                        <a:lnSpc>
                          <a:spcPct val="200000"/>
                        </a:lnSpc>
                        <a:spcBef>
                          <a:spcPts val="0"/>
                        </a:spcBef>
                        <a:spcAft>
                          <a:spcPts val="0"/>
                        </a:spcAft>
                      </a:pPr>
                      <a:r>
                        <a:rPr lang="en-US" sz="1200" dirty="0">
                          <a:solidFill>
                            <a:schemeClr val="tx1"/>
                          </a:solidFill>
                          <a:latin typeface="+mn-lt"/>
                          <a:ea typeface="Times New Roman"/>
                          <a:cs typeface="Times New Roman"/>
                        </a:rPr>
                        <a:t>7</a:t>
                      </a:r>
                      <a:endParaRPr lang="en-US" sz="1200" dirty="0">
                        <a:solidFill>
                          <a:schemeClr val="tx1"/>
                        </a:solidFill>
                        <a:latin typeface="+mn-lt"/>
                        <a:ea typeface="Cambria"/>
                        <a:cs typeface="Times New Roman"/>
                      </a:endParaRPr>
                    </a:p>
                  </a:txBody>
                  <a:tcPr marL="68580" marR="68580" marT="0" marB="0"/>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0.00%</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Cambria"/>
                          <a:cs typeface="Times New Roman"/>
                        </a:rPr>
                        <a:t>7</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a:solidFill>
                            <a:schemeClr val="tx1"/>
                          </a:solidFill>
                          <a:latin typeface="+mn-lt"/>
                          <a:ea typeface="Times New Roman"/>
                          <a:cs typeface="Times New Roman"/>
                        </a:rPr>
                        <a:t>1</a:t>
                      </a:r>
                      <a:r>
                        <a:rPr lang="en-US" sz="1200" dirty="0" smtClean="0">
                          <a:solidFill>
                            <a:schemeClr val="tx1"/>
                          </a:solidFill>
                          <a:latin typeface="+mn-lt"/>
                          <a:ea typeface="Times New Roman"/>
                          <a:cs typeface="Times New Roman"/>
                        </a:rPr>
                        <a:t>.00</a:t>
                      </a:r>
                      <a:r>
                        <a:rPr lang="en-US" sz="1200" dirty="0">
                          <a:solidFill>
                            <a:schemeClr val="tx1"/>
                          </a:solidFill>
                          <a:latin typeface="+mn-lt"/>
                          <a:ea typeface="Times New Roman"/>
                          <a:cs typeface="Times New Roman"/>
                        </a:rPr>
                        <a:t>%</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1.16%</a:t>
                      </a:r>
                      <a:endParaRPr lang="en-US" sz="1200" dirty="0">
                        <a:solidFill>
                          <a:schemeClr val="tx1"/>
                        </a:solidFill>
                        <a:latin typeface="+mn-lt"/>
                        <a:ea typeface="Cambria"/>
                        <a:cs typeface="Times New Roman"/>
                      </a:endParaRPr>
                    </a:p>
                  </a:txBody>
                  <a:tcPr marL="68580" marR="68580" marT="0" marB="0" anchor="b"/>
                </a:tc>
                <a:tc>
                  <a:txBody>
                    <a:bodyPr/>
                    <a:lstStyle/>
                    <a:p>
                      <a:pPr marL="0" marR="0" algn="ctr">
                        <a:spcBef>
                          <a:spcPts val="0"/>
                        </a:spcBef>
                        <a:spcAft>
                          <a:spcPts val="0"/>
                        </a:spcAft>
                      </a:pPr>
                      <a:r>
                        <a:rPr lang="en-US" sz="1200" dirty="0" smtClean="0">
                          <a:solidFill>
                            <a:schemeClr val="tx1"/>
                          </a:solidFill>
                          <a:latin typeface="+mn-lt"/>
                          <a:ea typeface="Times New Roman"/>
                          <a:cs typeface="Times New Roman"/>
                        </a:rPr>
                        <a:t>0.84%</a:t>
                      </a:r>
                      <a:endParaRPr lang="en-US" sz="1200" dirty="0">
                        <a:solidFill>
                          <a:schemeClr val="tx1"/>
                        </a:solidFill>
                        <a:latin typeface="+mn-lt"/>
                        <a:ea typeface="Cambria"/>
                        <a:cs typeface="Times New Roman"/>
                      </a:endParaRPr>
                    </a:p>
                  </a:txBody>
                  <a:tcPr marL="68580" marR="68580" marT="0" marB="0" anchor="b"/>
                </a:tc>
              </a:tr>
            </a:tbl>
          </a:graphicData>
        </a:graphic>
      </p:graphicFrame>
      <p:sp>
        <p:nvSpPr>
          <p:cNvPr id="7" name="TextBox 6"/>
          <p:cNvSpPr txBox="1"/>
          <p:nvPr/>
        </p:nvSpPr>
        <p:spPr>
          <a:xfrm>
            <a:off x="2590800" y="6553200"/>
            <a:ext cx="3406702" cy="261610"/>
          </a:xfrm>
          <a:prstGeom prst="rect">
            <a:avLst/>
          </a:prstGeom>
          <a:noFill/>
        </p:spPr>
        <p:txBody>
          <a:bodyPr wrap="none" rtlCol="0">
            <a:spAutoFit/>
          </a:bodyPr>
          <a:lstStyle/>
          <a:p>
            <a:r>
              <a:rPr lang="en-US" sz="1100" b="1" dirty="0" smtClean="0"/>
              <a:t>For illustrative purposes only; results may vary</a:t>
            </a:r>
            <a:endParaRPr lang="en-US" sz="11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001000" cy="4419600"/>
          </a:xfrm>
        </p:spPr>
        <p:txBody>
          <a:bodyPr/>
          <a:lstStyle/>
          <a:p>
            <a:pPr marL="0" indent="0">
              <a:spcBef>
                <a:spcPts val="600"/>
              </a:spcBef>
              <a:spcAft>
                <a:spcPts val="600"/>
              </a:spcAft>
              <a:buNone/>
            </a:pPr>
            <a:r>
              <a:rPr lang="en-US" sz="1600" dirty="0" smtClean="0">
                <a:latin typeface="Arial Narrow" pitchFamily="34" charset="0"/>
              </a:rPr>
              <a:t>The Guaranteed Minimum Accumulation Benefit (GMAB) strengthens the guarantees associated with our ISA.    </a:t>
            </a:r>
          </a:p>
          <a:p>
            <a:pPr marL="0" indent="0">
              <a:spcBef>
                <a:spcPts val="600"/>
              </a:spcBef>
              <a:spcAft>
                <a:spcPts val="600"/>
              </a:spcAft>
              <a:buNone/>
            </a:pPr>
            <a:r>
              <a:rPr lang="en-US" sz="1800" b="1" dirty="0" smtClean="0">
                <a:latin typeface="Arial Narrow" pitchFamily="34" charset="0"/>
              </a:rPr>
              <a:t>How it Works </a:t>
            </a:r>
            <a:r>
              <a:rPr lang="en-US" sz="2000" dirty="0" smtClean="0">
                <a:latin typeface="Arial Narrow" pitchFamily="34" charset="0"/>
              </a:rPr>
              <a:t>—</a:t>
            </a:r>
            <a:r>
              <a:rPr lang="en-US" sz="2000" b="1" dirty="0" smtClean="0">
                <a:latin typeface="Arial Narrow" pitchFamily="34" charset="0"/>
              </a:rPr>
              <a:t> </a:t>
            </a:r>
            <a:r>
              <a:rPr lang="en-US" sz="1600" dirty="0" smtClean="0">
                <a:latin typeface="Arial Narrow" pitchFamily="34" charset="0"/>
              </a:rPr>
              <a:t>At the beginning of the index term that follows the end of the Marketing Value Adjustment (MVA) period, the annuity fund value is assured to reach the guaranteed minimum accumulation value, which is  105</a:t>
            </a:r>
            <a:r>
              <a:rPr lang="en-US" sz="1600" dirty="0" smtClean="0">
                <a:latin typeface="Arial Narrow" pitchFamily="34" charset="0"/>
              </a:rPr>
              <a:t>% and </a:t>
            </a:r>
            <a:r>
              <a:rPr lang="en-US" sz="1600" dirty="0" smtClean="0">
                <a:latin typeface="Arial Narrow" pitchFamily="34" charset="0"/>
              </a:rPr>
              <a:t>107% </a:t>
            </a:r>
            <a:r>
              <a:rPr lang="en-US" sz="1600" dirty="0" smtClean="0">
                <a:latin typeface="Arial Narrow" pitchFamily="34" charset="0"/>
              </a:rPr>
              <a:t>of </a:t>
            </a:r>
            <a:r>
              <a:rPr lang="en-US" sz="1600" dirty="0" smtClean="0">
                <a:latin typeface="Arial Narrow" pitchFamily="34" charset="0"/>
              </a:rPr>
              <a:t>original premium (new of withdrawals and applicable surrender charges) for the ISA </a:t>
            </a:r>
            <a:r>
              <a:rPr lang="en-US" sz="1600" dirty="0" smtClean="0">
                <a:latin typeface="Arial Narrow" pitchFamily="34" charset="0"/>
              </a:rPr>
              <a:t>5 and </a:t>
            </a:r>
            <a:r>
              <a:rPr lang="en-US" sz="1600" dirty="0" smtClean="0">
                <a:latin typeface="Arial Narrow" pitchFamily="34" charset="0"/>
              </a:rPr>
              <a:t>ISA </a:t>
            </a:r>
            <a:r>
              <a:rPr lang="en-US" sz="1600" dirty="0" smtClean="0">
                <a:latin typeface="Arial Narrow" pitchFamily="34" charset="0"/>
              </a:rPr>
              <a:t>7 </a:t>
            </a:r>
            <a:r>
              <a:rPr lang="en-US" sz="1600" dirty="0" smtClean="0">
                <a:latin typeface="Arial Narrow" pitchFamily="34" charset="0"/>
              </a:rPr>
              <a:t>respectively.   This ensures that even in an extended down market, the annuity fund value will have earned a minimum amount of guaranteed interest growth.  </a:t>
            </a:r>
          </a:p>
          <a:p>
            <a:pPr marL="0" indent="0">
              <a:spcBef>
                <a:spcPts val="600"/>
              </a:spcBef>
              <a:spcAft>
                <a:spcPts val="600"/>
              </a:spcAft>
              <a:buNone/>
            </a:pPr>
            <a:r>
              <a:rPr lang="en-US" sz="1600" dirty="0" smtClean="0">
                <a:latin typeface="Arial Narrow" pitchFamily="34" charset="0"/>
              </a:rPr>
              <a:t>For example, your client purchases an ISA 5 for $100,000.  At the end of the 5</a:t>
            </a:r>
            <a:r>
              <a:rPr lang="en-US" sz="1600" baseline="30000" dirty="0" smtClean="0">
                <a:latin typeface="Arial Narrow" pitchFamily="34" charset="0"/>
              </a:rPr>
              <a:t>th</a:t>
            </a:r>
            <a:r>
              <a:rPr lang="en-US" sz="1600" dirty="0" smtClean="0">
                <a:latin typeface="Arial Narrow" pitchFamily="34" charset="0"/>
              </a:rPr>
              <a:t> index term, the annuity fund is guaranteed to be no less than $105,000.  If your client decides to take a $20,000 withdrawal  (including applicable surrender charges) before the end of the 5</a:t>
            </a:r>
            <a:r>
              <a:rPr lang="en-US" sz="1600" baseline="30000" dirty="0" smtClean="0">
                <a:latin typeface="Arial Narrow" pitchFamily="34" charset="0"/>
              </a:rPr>
              <a:t>th</a:t>
            </a:r>
            <a:r>
              <a:rPr lang="en-US" sz="1600" dirty="0" smtClean="0">
                <a:latin typeface="Arial Narrow" pitchFamily="34" charset="0"/>
              </a:rPr>
              <a:t> index term, there annuity fund at the end of the 5</a:t>
            </a:r>
            <a:r>
              <a:rPr lang="en-US" sz="1600" baseline="30000" dirty="0" smtClean="0">
                <a:latin typeface="Arial Narrow" pitchFamily="34" charset="0"/>
              </a:rPr>
              <a:t>th</a:t>
            </a:r>
            <a:r>
              <a:rPr lang="en-US" sz="1600" dirty="0" smtClean="0">
                <a:latin typeface="Arial Narrow" pitchFamily="34" charset="0"/>
              </a:rPr>
              <a:t> index term is guaranteed to be no less than 105% of $80,000 or $84,000.  </a:t>
            </a:r>
            <a:endParaRPr lang="en-US" sz="2000" dirty="0" smtClean="0">
              <a:latin typeface="Arial Narrow" pitchFamily="34" charset="0"/>
            </a:endParaRPr>
          </a:p>
          <a:p>
            <a:pPr marL="0" indent="0">
              <a:buNone/>
            </a:pPr>
            <a:endParaRPr lang="en-US" dirty="0" smtClean="0"/>
          </a:p>
          <a:p>
            <a:pPr marL="0" indent="0"/>
            <a:endParaRPr lang="en-US" dirty="0" smtClean="0"/>
          </a:p>
        </p:txBody>
      </p:sp>
      <p:sp>
        <p:nvSpPr>
          <p:cNvPr id="5" name="Title 4"/>
          <p:cNvSpPr>
            <a:spLocks noGrp="1"/>
          </p:cNvSpPr>
          <p:nvPr>
            <p:ph type="ctrTitle"/>
          </p:nvPr>
        </p:nvSpPr>
        <p:spPr>
          <a:xfrm>
            <a:off x="533400" y="228600"/>
            <a:ext cx="8305800" cy="685800"/>
          </a:xfrm>
        </p:spPr>
        <p:txBody>
          <a:bodyPr/>
          <a:lstStyle/>
          <a:p>
            <a:r>
              <a:rPr lang="en-US" sz="2800" dirty="0" smtClean="0"/>
              <a:t>Guaranteed Minimum Accumulation Benefit– </a:t>
            </a:r>
            <a:r>
              <a:rPr lang="en-US" sz="1600" dirty="0" smtClean="0"/>
              <a:t>Index Select Annuity</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826164"/>
          <a:ext cx="3657600" cy="4154850"/>
        </p:xfrm>
        <a:graphic>
          <a:graphicData uri="http://schemas.openxmlformats.org/drawingml/2006/table">
            <a:tbl>
              <a:tblPr firstRow="1" bandRow="1">
                <a:tableStyleId>{5C22544A-7EE6-4342-B048-85BDC9FD1C3A}</a:tableStyleId>
              </a:tblPr>
              <a:tblGrid>
                <a:gridCol w="609600"/>
                <a:gridCol w="762000"/>
                <a:gridCol w="1143000"/>
                <a:gridCol w="1143000"/>
              </a:tblGrid>
              <a:tr h="360050">
                <a:tc gridSpan="4">
                  <a:txBody>
                    <a:bodyPr/>
                    <a:lstStyle/>
                    <a:p>
                      <a:pPr algn="ctr" fontAlgn="b"/>
                      <a:r>
                        <a:rPr lang="en-US" sz="1200" b="1" i="0" u="sng" strike="noStrike" dirty="0">
                          <a:solidFill>
                            <a:srgbClr val="64425F"/>
                          </a:solidFill>
                          <a:latin typeface="+mn-lt"/>
                        </a:rPr>
                        <a:t>Illustrated Effects of GMAB</a:t>
                      </a: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360408">
                <a:tc>
                  <a:txBody>
                    <a:bodyPr/>
                    <a:lstStyle/>
                    <a:p>
                      <a:pPr algn="l" fontAlgn="b"/>
                      <a:endParaRPr lang="en-US" sz="1200" b="0" i="0" u="none" strike="noStrike" dirty="0">
                        <a:solidFill>
                          <a:srgbClr val="64425F"/>
                        </a:solidFill>
                        <a:latin typeface="+mn-lt"/>
                      </a:endParaRPr>
                    </a:p>
                  </a:txBody>
                  <a:tcPr marL="0" marR="0" marT="0" marB="0" anchor="b"/>
                </a:tc>
                <a:tc>
                  <a:txBody>
                    <a:bodyPr/>
                    <a:lstStyle/>
                    <a:p>
                      <a:pPr algn="l" fontAlgn="b"/>
                      <a:endParaRPr lang="en-US" sz="1200" b="0" i="0" u="none" strike="noStrike" dirty="0">
                        <a:solidFill>
                          <a:srgbClr val="64425F"/>
                        </a:solidFill>
                        <a:latin typeface="+mn-lt"/>
                      </a:endParaRPr>
                    </a:p>
                  </a:txBody>
                  <a:tcPr marL="0" marR="0" marT="0" marB="0" anchor="b"/>
                </a:tc>
                <a:tc>
                  <a:txBody>
                    <a:bodyPr/>
                    <a:lstStyle/>
                    <a:p>
                      <a:pPr algn="ctr" fontAlgn="b"/>
                      <a:r>
                        <a:rPr lang="en-US" sz="1200" b="1" i="0" u="none" strike="noStrike" dirty="0">
                          <a:solidFill>
                            <a:srgbClr val="64425F"/>
                          </a:solidFill>
                          <a:latin typeface="+mn-lt"/>
                          <a:cs typeface="Arial" pitchFamily="34" charset="0"/>
                        </a:rPr>
                        <a:t>ISA - 7 No GMAB</a:t>
                      </a:r>
                    </a:p>
                  </a:txBody>
                  <a:tcPr marL="0" marR="0" marT="0" marB="0" anchor="b"/>
                </a:tc>
                <a:tc>
                  <a:txBody>
                    <a:bodyPr/>
                    <a:lstStyle/>
                    <a:p>
                      <a:pPr algn="ctr" fontAlgn="b"/>
                      <a:r>
                        <a:rPr lang="en-US" sz="1200" b="1" i="0" u="none" strike="noStrike" dirty="0">
                          <a:solidFill>
                            <a:srgbClr val="64425F"/>
                          </a:solidFill>
                          <a:latin typeface="+mn-lt"/>
                          <a:cs typeface="Arial" pitchFamily="34" charset="0"/>
                        </a:rPr>
                        <a:t>ISA-7 with GMAB</a:t>
                      </a:r>
                    </a:p>
                  </a:txBody>
                  <a:tcPr marL="0" marR="0" marT="0" marB="0" anchor="b"/>
                </a:tc>
              </a:tr>
              <a:tr h="450510">
                <a:tc>
                  <a:txBody>
                    <a:bodyPr/>
                    <a:lstStyle/>
                    <a:p>
                      <a:pPr algn="l" fontAlgn="b"/>
                      <a:r>
                        <a:rPr lang="en-US" sz="1200" b="1" i="0" u="none" strike="noStrike" dirty="0">
                          <a:solidFill>
                            <a:srgbClr val="64425F"/>
                          </a:solidFill>
                          <a:latin typeface="+mn-lt"/>
                        </a:rPr>
                        <a:t>End of Policy </a:t>
                      </a:r>
                      <a:r>
                        <a:rPr lang="en-US" sz="1200" b="1" i="0" u="none" strike="noStrike" dirty="0" smtClean="0">
                          <a:solidFill>
                            <a:srgbClr val="64425F"/>
                          </a:solidFill>
                          <a:latin typeface="+mn-lt"/>
                        </a:rPr>
                        <a:t>Year</a:t>
                      </a:r>
                      <a:endParaRPr lang="en-US" sz="1200" b="1" i="0" u="none" strike="noStrike" dirty="0">
                        <a:solidFill>
                          <a:srgbClr val="64425F"/>
                        </a:solidFill>
                        <a:latin typeface="+mn-lt"/>
                      </a:endParaRPr>
                    </a:p>
                  </a:txBody>
                  <a:tcPr marL="0" marR="0" marT="0" marB="0" anchor="b"/>
                </a:tc>
                <a:tc>
                  <a:txBody>
                    <a:bodyPr/>
                    <a:lstStyle/>
                    <a:p>
                      <a:pPr algn="ctr" fontAlgn="b"/>
                      <a:r>
                        <a:rPr lang="en-US" sz="1200" b="1" i="0" u="none" strike="noStrike" dirty="0">
                          <a:solidFill>
                            <a:srgbClr val="64425F"/>
                          </a:solidFill>
                          <a:latin typeface="+mn-lt"/>
                        </a:rPr>
                        <a:t>Assumed S&amp;P Growth</a:t>
                      </a:r>
                    </a:p>
                  </a:txBody>
                  <a:tcPr marL="0" marR="0" marT="0" marB="0" anchor="b"/>
                </a:tc>
                <a:tc>
                  <a:txBody>
                    <a:bodyPr/>
                    <a:lstStyle/>
                    <a:p>
                      <a:pPr algn="ctr" fontAlgn="b"/>
                      <a:r>
                        <a:rPr lang="en-US" sz="1200" b="1" i="0" u="none" strike="noStrike" dirty="0">
                          <a:solidFill>
                            <a:srgbClr val="64425F"/>
                          </a:solidFill>
                          <a:latin typeface="+mn-lt"/>
                          <a:cs typeface="Arial" pitchFamily="34" charset="0"/>
                        </a:rPr>
                        <a:t>Fund </a:t>
                      </a:r>
                      <a:r>
                        <a:rPr lang="en-US" sz="1200" b="1" i="0" u="none" strike="noStrike" dirty="0" smtClean="0">
                          <a:solidFill>
                            <a:srgbClr val="64425F"/>
                          </a:solidFill>
                          <a:latin typeface="+mn-lt"/>
                          <a:cs typeface="Arial" pitchFamily="34" charset="0"/>
                        </a:rPr>
                        <a:t>Value</a:t>
                      </a:r>
                      <a:endParaRPr lang="en-US" sz="1200" b="1" i="0" u="none" strike="noStrike" dirty="0">
                        <a:solidFill>
                          <a:srgbClr val="64425F"/>
                        </a:solidFill>
                        <a:latin typeface="+mn-lt"/>
                        <a:cs typeface="Arial" pitchFamily="34" charset="0"/>
                      </a:endParaRPr>
                    </a:p>
                  </a:txBody>
                  <a:tcPr marL="0" marR="0" marT="0" marB="0" anchor="b"/>
                </a:tc>
                <a:tc>
                  <a:txBody>
                    <a:bodyPr/>
                    <a:lstStyle/>
                    <a:p>
                      <a:pPr algn="ctr" fontAlgn="b"/>
                      <a:r>
                        <a:rPr lang="en-US" sz="1200" b="1" i="0" u="none" strike="noStrike" dirty="0">
                          <a:solidFill>
                            <a:srgbClr val="64425F"/>
                          </a:solidFill>
                          <a:latin typeface="+mn-lt"/>
                          <a:cs typeface="Arial" pitchFamily="34" charset="0"/>
                        </a:rPr>
                        <a:t>Fund </a:t>
                      </a:r>
                      <a:r>
                        <a:rPr lang="en-US" sz="1200" b="1" i="0" u="none" strike="noStrike" dirty="0" smtClean="0">
                          <a:solidFill>
                            <a:srgbClr val="64425F"/>
                          </a:solidFill>
                          <a:latin typeface="+mn-lt"/>
                          <a:cs typeface="Arial" pitchFamily="34" charset="0"/>
                        </a:rPr>
                        <a:t>Value</a:t>
                      </a:r>
                      <a:endParaRPr lang="en-US" sz="1200" b="1" i="0" u="none" strike="noStrike" dirty="0">
                        <a:solidFill>
                          <a:srgbClr val="64425F"/>
                        </a:solidFill>
                        <a:latin typeface="+mn-lt"/>
                        <a:cs typeface="Arial" pitchFamily="34" charset="0"/>
                      </a:endParaRPr>
                    </a:p>
                  </a:txBody>
                  <a:tcPr marL="0" marR="0" marT="0" marB="0" anchor="b"/>
                </a:tc>
              </a:tr>
              <a:tr h="360050">
                <a:tc>
                  <a:txBody>
                    <a:bodyPr/>
                    <a:lstStyle/>
                    <a:p>
                      <a:pPr algn="r" fontAlgn="b"/>
                      <a:r>
                        <a:rPr lang="en-US" sz="1200" b="0" i="0" u="none" strike="noStrike" dirty="0">
                          <a:solidFill>
                            <a:srgbClr val="64425F"/>
                          </a:solidFill>
                          <a:latin typeface="+mn-lt"/>
                        </a:rPr>
                        <a:t>1</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100,500</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100,500</a:t>
                      </a:r>
                    </a:p>
                  </a:txBody>
                  <a:tcPr marL="0" marR="0" marT="0" marB="0" anchor="b"/>
                </a:tc>
              </a:tr>
              <a:tr h="360050">
                <a:tc>
                  <a:txBody>
                    <a:bodyPr/>
                    <a:lstStyle/>
                    <a:p>
                      <a:pPr algn="r" fontAlgn="b"/>
                      <a:r>
                        <a:rPr lang="en-US" sz="1200" b="0" i="0" u="none" strike="noStrike">
                          <a:solidFill>
                            <a:srgbClr val="64425F"/>
                          </a:solidFill>
                          <a:latin typeface="+mn-lt"/>
                        </a:rPr>
                        <a:t>2</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101,003</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101,003</a:t>
                      </a:r>
                    </a:p>
                  </a:txBody>
                  <a:tcPr marL="0" marR="0" marT="0" marB="0" anchor="b"/>
                </a:tc>
              </a:tr>
              <a:tr h="360050">
                <a:tc>
                  <a:txBody>
                    <a:bodyPr/>
                    <a:lstStyle/>
                    <a:p>
                      <a:pPr algn="r" fontAlgn="b"/>
                      <a:r>
                        <a:rPr lang="en-US" sz="1200" b="0" i="0" u="none" strike="noStrike">
                          <a:solidFill>
                            <a:srgbClr val="64425F"/>
                          </a:solidFill>
                          <a:latin typeface="+mn-lt"/>
                        </a:rPr>
                        <a:t>3</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101,508</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101,508</a:t>
                      </a:r>
                    </a:p>
                  </a:txBody>
                  <a:tcPr marL="0" marR="0" marT="0" marB="0" anchor="b"/>
                </a:tc>
              </a:tr>
              <a:tr h="360050">
                <a:tc>
                  <a:txBody>
                    <a:bodyPr/>
                    <a:lstStyle/>
                    <a:p>
                      <a:pPr algn="r" fontAlgn="b"/>
                      <a:r>
                        <a:rPr lang="en-US" sz="1200" b="0" i="0" u="none" strike="noStrike">
                          <a:solidFill>
                            <a:srgbClr val="64425F"/>
                          </a:solidFill>
                          <a:latin typeface="+mn-lt"/>
                        </a:rPr>
                        <a:t>4</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102,015</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102,015</a:t>
                      </a:r>
                    </a:p>
                  </a:txBody>
                  <a:tcPr marL="0" marR="0" marT="0" marB="0" anchor="b"/>
                </a:tc>
              </a:tr>
              <a:tr h="360050">
                <a:tc>
                  <a:txBody>
                    <a:bodyPr/>
                    <a:lstStyle/>
                    <a:p>
                      <a:pPr algn="r" fontAlgn="b"/>
                      <a:r>
                        <a:rPr lang="en-US" sz="1200" b="0" i="0" u="none" strike="noStrike">
                          <a:solidFill>
                            <a:srgbClr val="64425F"/>
                          </a:solidFill>
                          <a:latin typeface="+mn-lt"/>
                        </a:rPr>
                        <a:t>5</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102,525</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102,525</a:t>
                      </a:r>
                    </a:p>
                  </a:txBody>
                  <a:tcPr marL="0" marR="0" marT="0" marB="0" anchor="b"/>
                </a:tc>
              </a:tr>
              <a:tr h="360050">
                <a:tc>
                  <a:txBody>
                    <a:bodyPr/>
                    <a:lstStyle/>
                    <a:p>
                      <a:pPr algn="r" fontAlgn="b"/>
                      <a:r>
                        <a:rPr lang="en-US" sz="1200" b="0" i="0" u="none" strike="noStrike">
                          <a:solidFill>
                            <a:srgbClr val="64425F"/>
                          </a:solidFill>
                          <a:latin typeface="+mn-lt"/>
                        </a:rPr>
                        <a:t>6</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103,038</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103,038</a:t>
                      </a:r>
                    </a:p>
                  </a:txBody>
                  <a:tcPr marL="0" marR="0" marT="0" marB="0" anchor="b"/>
                </a:tc>
              </a:tr>
              <a:tr h="360050">
                <a:tc>
                  <a:txBody>
                    <a:bodyPr/>
                    <a:lstStyle/>
                    <a:p>
                      <a:pPr algn="r" fontAlgn="b"/>
                      <a:r>
                        <a:rPr lang="en-US" sz="1200" b="0" i="0" u="none" strike="noStrike">
                          <a:solidFill>
                            <a:srgbClr val="64425F"/>
                          </a:solidFill>
                          <a:latin typeface="+mn-lt"/>
                        </a:rPr>
                        <a:t>7</a:t>
                      </a:r>
                    </a:p>
                  </a:txBody>
                  <a:tcPr marL="0" marR="0" marT="0" marB="0" anchor="b"/>
                </a:tc>
                <a:tc>
                  <a:txBody>
                    <a:bodyPr/>
                    <a:lstStyle/>
                    <a:p>
                      <a:pPr algn="ctr" fontAlgn="b"/>
                      <a:r>
                        <a:rPr lang="en-US" sz="1200" b="0" i="0" u="none" strike="noStrike">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103,553</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107,000</a:t>
                      </a:r>
                    </a:p>
                  </a:txBody>
                  <a:tcPr marL="0" marR="0" marT="0" marB="0" anchor="b"/>
                </a:tc>
              </a:tr>
              <a:tr h="360050">
                <a:tc>
                  <a:txBody>
                    <a:bodyPr/>
                    <a:lstStyle/>
                    <a:p>
                      <a:pPr algn="r" fontAlgn="b"/>
                      <a:r>
                        <a:rPr lang="en-US" sz="1200" b="0" i="0" u="none" strike="noStrike" dirty="0">
                          <a:solidFill>
                            <a:srgbClr val="64425F"/>
                          </a:solidFill>
                          <a:latin typeface="+mn-lt"/>
                        </a:rPr>
                        <a:t>8</a:t>
                      </a:r>
                    </a:p>
                  </a:txBody>
                  <a:tcPr marL="0" marR="0" marT="0" marB="0" anchor="b"/>
                </a:tc>
                <a:tc>
                  <a:txBody>
                    <a:bodyPr/>
                    <a:lstStyle/>
                    <a:p>
                      <a:pPr algn="ctr" fontAlgn="b"/>
                      <a:r>
                        <a:rPr lang="en-US" sz="1200" b="0" i="0" u="none" strike="noStrike" dirty="0">
                          <a:solidFill>
                            <a:srgbClr val="64425F"/>
                          </a:solidFill>
                          <a:latin typeface="+mn-lt"/>
                        </a:rPr>
                        <a:t>0.5%</a:t>
                      </a:r>
                    </a:p>
                  </a:txBody>
                  <a:tcPr marL="0" marR="0" marT="0" marB="0" anchor="b"/>
                </a:tc>
                <a:tc>
                  <a:txBody>
                    <a:bodyPr/>
                    <a:lstStyle/>
                    <a:p>
                      <a:pPr algn="ctr" fontAlgn="b"/>
                      <a:r>
                        <a:rPr lang="en-US" sz="1200" b="0" i="0" u="none" strike="noStrike">
                          <a:solidFill>
                            <a:srgbClr val="64425F"/>
                          </a:solidFill>
                          <a:latin typeface="+mn-lt"/>
                          <a:cs typeface="Arial" pitchFamily="34" charset="0"/>
                        </a:rPr>
                        <a:t>104,071</a:t>
                      </a:r>
                    </a:p>
                  </a:txBody>
                  <a:tcPr marL="0" marR="0" marT="0" marB="0" anchor="b"/>
                </a:tc>
                <a:tc>
                  <a:txBody>
                    <a:bodyPr/>
                    <a:lstStyle/>
                    <a:p>
                      <a:pPr algn="ctr" fontAlgn="b"/>
                      <a:r>
                        <a:rPr lang="en-US" sz="1200" b="0" i="0" u="none" strike="noStrike" dirty="0">
                          <a:solidFill>
                            <a:srgbClr val="64425F"/>
                          </a:solidFill>
                          <a:latin typeface="+mn-lt"/>
                          <a:cs typeface="Arial" pitchFamily="34" charset="0"/>
                        </a:rPr>
                        <a:t>107,535</a:t>
                      </a:r>
                    </a:p>
                  </a:txBody>
                  <a:tcPr marL="0" marR="0" marT="0" marB="0" anchor="b"/>
                </a:tc>
              </a:tr>
            </a:tbl>
          </a:graphicData>
        </a:graphic>
      </p:graphicFrame>
      <p:sp>
        <p:nvSpPr>
          <p:cNvPr id="5" name="Title 4"/>
          <p:cNvSpPr>
            <a:spLocks noGrp="1"/>
          </p:cNvSpPr>
          <p:nvPr>
            <p:ph type="ctrTitle"/>
          </p:nvPr>
        </p:nvSpPr>
        <p:spPr>
          <a:xfrm>
            <a:off x="533400" y="228600"/>
            <a:ext cx="8305800" cy="685800"/>
          </a:xfrm>
        </p:spPr>
        <p:txBody>
          <a:bodyPr/>
          <a:lstStyle/>
          <a:p>
            <a:r>
              <a:rPr lang="en-US" sz="2800" dirty="0" smtClean="0"/>
              <a:t>Example of Effects of GMAB– </a:t>
            </a:r>
            <a:r>
              <a:rPr lang="en-US" sz="1600" dirty="0" smtClean="0"/>
              <a:t>Index Select Annuity</a:t>
            </a:r>
            <a:r>
              <a:rPr lang="en-US" dirty="0" smtClean="0"/>
              <a:t/>
            </a:r>
            <a:br>
              <a:rPr lang="en-US" dirty="0" smtClean="0"/>
            </a:br>
            <a:endParaRPr lang="en-US" dirty="0"/>
          </a:p>
        </p:txBody>
      </p:sp>
      <p:sp>
        <p:nvSpPr>
          <p:cNvPr id="18" name="Slide Number Placeholder 17"/>
          <p:cNvSpPr>
            <a:spLocks noGrp="1"/>
          </p:cNvSpPr>
          <p:nvPr>
            <p:ph type="sldNum" sz="quarter" idx="12"/>
          </p:nvPr>
        </p:nvSpPr>
        <p:spPr/>
        <p:txBody>
          <a:bodyPr/>
          <a:lstStyle/>
          <a:p>
            <a:fld id="{5792E9F5-DAE1-4F6B-A171-BA94FE21EF1C}" type="slidenum">
              <a:rPr lang="en-US" smtClean="0"/>
              <a:pPr/>
              <a:t>8</a:t>
            </a:fld>
            <a:endParaRPr lang="en-US" dirty="0"/>
          </a:p>
        </p:txBody>
      </p:sp>
      <p:graphicFrame>
        <p:nvGraphicFramePr>
          <p:cNvPr id="7" name="Chart 6"/>
          <p:cNvGraphicFramePr/>
          <p:nvPr/>
        </p:nvGraphicFramePr>
        <p:xfrm>
          <a:off x="4267200" y="838200"/>
          <a:ext cx="40386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381000" y="5181600"/>
            <a:ext cx="7772400" cy="600164"/>
          </a:xfrm>
          <a:prstGeom prst="rect">
            <a:avLst/>
          </a:prstGeom>
        </p:spPr>
        <p:txBody>
          <a:bodyPr wrap="square">
            <a:spAutoFit/>
          </a:bodyPr>
          <a:lstStyle/>
          <a:p>
            <a:r>
              <a:rPr lang="en-US" sz="1100" dirty="0" smtClean="0">
                <a:latin typeface="Arial Narrow" pitchFamily="34" charset="0"/>
              </a:rPr>
              <a:t>The example above reflects an ISA-7 deposit of $100,000 grown at 0.5% per year.  The GMAB guarantee for the ISA 7 is 107% at the end of year 7 or 107,000.  Without the GMAB, the ISA 7 account value at the end of the 7</a:t>
            </a:r>
            <a:r>
              <a:rPr lang="en-US" sz="1100" baseline="30000" dirty="0" smtClean="0">
                <a:latin typeface="Arial Narrow" pitchFamily="34" charset="0"/>
              </a:rPr>
              <a:t>th</a:t>
            </a:r>
            <a:r>
              <a:rPr lang="en-US" sz="1100" dirty="0" smtClean="0">
                <a:latin typeface="Arial Narrow" pitchFamily="34" charset="0"/>
              </a:rPr>
              <a:t> year would be $103,553. With the GMAB, we will bump up the fund value by $3,447.00.  This amount is the difference between the guaranteed $107,000 and the actual fund value of $103,553</a:t>
            </a:r>
            <a:endParaRPr lang="en-US" sz="1100" dirty="0">
              <a:latin typeface="Arial Narrow"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004EA8"/>
      </a:dk2>
      <a:lt2>
        <a:srgbClr val="FFFFFF"/>
      </a:lt2>
      <a:accent1>
        <a:srgbClr val="54B948"/>
      </a:accent1>
      <a:accent2>
        <a:srgbClr val="232F84"/>
      </a:accent2>
      <a:accent3>
        <a:srgbClr val="FCD200"/>
      </a:accent3>
      <a:accent4>
        <a:srgbClr val="F89828"/>
      </a:accent4>
      <a:accent5>
        <a:srgbClr val="E31937"/>
      </a:accent5>
      <a:accent6>
        <a:srgbClr val="6BA7E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 Standard Color Pallette.thmx</Template>
  <TotalTime>17593</TotalTime>
  <Words>1220</Words>
  <Application>Microsoft Office PowerPoint</Application>
  <PresentationFormat>On-screen Show (4:3)</PresentationFormat>
  <Paragraphs>186</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Single Premium Index Annuity Overview</vt:lpstr>
      <vt:lpstr>Single Premium Index Annuities   </vt:lpstr>
      <vt:lpstr>Index Select Annuity – KEY FEATURES</vt:lpstr>
      <vt:lpstr>Market Value Adjustment – Index Select Annuity </vt:lpstr>
      <vt:lpstr>Market Value Adjustment – Index Select Annuity </vt:lpstr>
      <vt:lpstr>Market Value Adjustment Examples – ISA 5 &amp; 7  </vt:lpstr>
      <vt:lpstr>Guaranteed Minimum Accumulation Benefit– Index Select Annuity </vt:lpstr>
      <vt:lpstr>Example of Effects of GMAB– Index Select Annuity </vt:lpstr>
    </vt:vector>
  </TitlesOfParts>
  <Company>Standard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aschotla</dc:creator>
  <cp:lastModifiedBy>Patti Thompson</cp:lastModifiedBy>
  <cp:revision>971</cp:revision>
  <cp:lastPrinted>2010-06-18T19:30:12Z</cp:lastPrinted>
  <dcterms:created xsi:type="dcterms:W3CDTF">2010-08-18T23:53:39Z</dcterms:created>
  <dcterms:modified xsi:type="dcterms:W3CDTF">2014-05-15T18:38:07Z</dcterms:modified>
</cp:coreProperties>
</file>