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1" r:id="rId3"/>
    <p:sldId id="261" r:id="rId4"/>
    <p:sldId id="265" r:id="rId5"/>
    <p:sldId id="258" r:id="rId6"/>
    <p:sldId id="260" r:id="rId7"/>
    <p:sldId id="259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302" r:id="rId16"/>
    <p:sldId id="303" r:id="rId17"/>
    <p:sldId id="304" r:id="rId18"/>
    <p:sldId id="272" r:id="rId19"/>
    <p:sldId id="273" r:id="rId20"/>
    <p:sldId id="276" r:id="rId21"/>
    <p:sldId id="300" r:id="rId22"/>
    <p:sldId id="305" r:id="rId23"/>
    <p:sldId id="319" r:id="rId24"/>
    <p:sldId id="320" r:id="rId25"/>
    <p:sldId id="321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6" r:id="rId36"/>
    <p:sldId id="317" r:id="rId37"/>
    <p:sldId id="318" r:id="rId38"/>
    <p:sldId id="298" r:id="rId39"/>
    <p:sldId id="29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96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8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2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9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0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7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5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2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8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5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2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8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78DA6-9C61-7044-B909-8394D3EFFCF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3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6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7.emf"/><Relationship Id="rId5" Type="http://schemas.openxmlformats.org/officeDocument/2006/relationships/image" Target="../media/image38.emf"/><Relationship Id="rId6" Type="http://schemas.openxmlformats.org/officeDocument/2006/relationships/image" Target="../media/image39.emf"/><Relationship Id="rId7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4" Type="http://schemas.openxmlformats.org/officeDocument/2006/relationships/image" Target="../media/image44.emf"/><Relationship Id="rId5" Type="http://schemas.openxmlformats.org/officeDocument/2006/relationships/image" Target="../media/image45.emf"/><Relationship Id="rId6" Type="http://schemas.openxmlformats.org/officeDocument/2006/relationships/image" Target="../media/image46.emf"/><Relationship Id="rId7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4" Type="http://schemas.openxmlformats.org/officeDocument/2006/relationships/image" Target="../media/image48.emf"/><Relationship Id="rId5" Type="http://schemas.openxmlformats.org/officeDocument/2006/relationships/image" Target="../media/image49.emf"/><Relationship Id="rId6" Type="http://schemas.openxmlformats.org/officeDocument/2006/relationships/image" Target="../media/image50.emf"/><Relationship Id="rId7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4" Type="http://schemas.openxmlformats.org/officeDocument/2006/relationships/image" Target="../media/image54.emf"/><Relationship Id="rId5" Type="http://schemas.openxmlformats.org/officeDocument/2006/relationships/image" Target="../media/image55.emf"/><Relationship Id="rId6" Type="http://schemas.openxmlformats.org/officeDocument/2006/relationships/image" Target="../media/image56.emf"/><Relationship Id="rId7" Type="http://schemas.openxmlformats.org/officeDocument/2006/relationships/image" Target="../media/image57.emf"/><Relationship Id="rId8" Type="http://schemas.openxmlformats.org/officeDocument/2006/relationships/image" Target="../media/image5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4" Type="http://schemas.openxmlformats.org/officeDocument/2006/relationships/image" Target="../media/image60.emf"/><Relationship Id="rId5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478455"/>
            <a:ext cx="4064000" cy="48514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688" y="328373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Little Bit of Probability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943" y="6553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6585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More Set Theory Language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-39688" y="1056027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Times New Roman"/>
                <a:cs typeface="Times New Roman"/>
              </a:rPr>
              <a:t>Intersection</a:t>
            </a:r>
            <a:r>
              <a:rPr lang="en-US" sz="2400" dirty="0">
                <a:latin typeface="Times New Roman"/>
                <a:cs typeface="Times New Roman"/>
              </a:rPr>
              <a:t>: A </a:t>
            </a:r>
            <a:r>
              <a:rPr lang="en-US" sz="2400" dirty="0">
                <a:latin typeface="Times New Roman"/>
                <a:cs typeface="Times New Roman"/>
                <a:sym typeface="Symbol"/>
              </a:rPr>
              <a:t></a:t>
            </a:r>
            <a:r>
              <a:rPr lang="en-US" sz="2400" dirty="0">
                <a:latin typeface="Times New Roman"/>
                <a:cs typeface="Times New Roman"/>
              </a:rPr>
              <a:t> B occurs if both A </a:t>
            </a:r>
            <a:r>
              <a:rPr lang="en-US" sz="2400" b="1" i="1" u="sng" dirty="0">
                <a:latin typeface="Times New Roman"/>
                <a:cs typeface="Times New Roman"/>
              </a:rPr>
              <a:t>and</a:t>
            </a:r>
            <a:r>
              <a:rPr lang="en-US" sz="2400" dirty="0">
                <a:latin typeface="Times New Roman"/>
                <a:cs typeface="Times New Roman"/>
              </a:rPr>
              <a:t> B occur</a:t>
            </a:r>
            <a:r>
              <a:rPr lang="en-US" sz="2400" dirty="0" smtClean="0">
                <a:latin typeface="Times New Roman"/>
                <a:cs typeface="Times New Roman"/>
              </a:rPr>
              <a:t>.</a:t>
            </a:r>
            <a:endParaRPr lang="en-US" sz="2400" b="1" dirty="0" smtClean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39688" y="3792744"/>
            <a:ext cx="9144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Times New Roman"/>
                <a:cs typeface="Times New Roman"/>
              </a:rPr>
              <a:t>Disjoint</a:t>
            </a:r>
            <a:r>
              <a:rPr lang="en-US" sz="2400" dirty="0">
                <a:latin typeface="Times New Roman"/>
                <a:cs typeface="Times New Roman"/>
              </a:rPr>
              <a:t>: A and B are disjoint or </a:t>
            </a:r>
            <a:r>
              <a:rPr lang="en-US" sz="2400" b="1" u="sng" dirty="0">
                <a:latin typeface="Times New Roman"/>
                <a:cs typeface="Times New Roman"/>
              </a:rPr>
              <a:t>mutually exclusive </a:t>
            </a:r>
            <a:r>
              <a:rPr lang="en-US" sz="2400" dirty="0">
                <a:latin typeface="Times New Roman"/>
                <a:cs typeface="Times New Roman"/>
              </a:rPr>
              <a:t>if </a:t>
            </a:r>
            <a:r>
              <a:rPr lang="en-US" sz="2400" dirty="0" smtClean="0">
                <a:latin typeface="Times New Roman"/>
                <a:cs typeface="Times New Roman"/>
              </a:rPr>
              <a:t>they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have </a:t>
            </a:r>
            <a:r>
              <a:rPr lang="en-US" sz="2400" dirty="0">
                <a:latin typeface="Times New Roman"/>
                <a:cs typeface="Times New Roman"/>
              </a:rPr>
              <a:t>no outcomes </a:t>
            </a:r>
            <a:r>
              <a:rPr lang="en-US" sz="2400" dirty="0" smtClean="0">
                <a:latin typeface="Times New Roman"/>
                <a:cs typeface="Times New Roman"/>
              </a:rPr>
              <a:t>in </a:t>
            </a:r>
            <a:r>
              <a:rPr lang="en-US" sz="2400" dirty="0" smtClean="0">
                <a:latin typeface="Times New Roman"/>
                <a:cs typeface="Times New Roman"/>
              </a:rPr>
              <a:t>common</a:t>
            </a:r>
            <a:r>
              <a:rPr lang="en-US" sz="2400" dirty="0" smtClean="0">
                <a:latin typeface="Times New Roman"/>
                <a:cs typeface="Times New Roman"/>
              </a:rPr>
              <a:t>. One event excludes the occurrence of the other event, i.e. </a:t>
            </a:r>
            <a:r>
              <a:rPr lang="en-US" sz="2400" i="1" u="sng" dirty="0" smtClean="0">
                <a:latin typeface="Times New Roman"/>
                <a:cs typeface="Times New Roman"/>
              </a:rPr>
              <a:t>both events cannot happen at the same time</a:t>
            </a:r>
            <a:r>
              <a:rPr lang="en-US" sz="2400" dirty="0" smtClean="0">
                <a:latin typeface="Times New Roman"/>
                <a:cs typeface="Times New Roman"/>
              </a:rPr>
              <a:t>  </a:t>
            </a:r>
            <a:r>
              <a:rPr lang="en-US" sz="2400" dirty="0">
                <a:latin typeface="Times New Roman"/>
                <a:cs typeface="Times New Roman"/>
              </a:rPr>
              <a:t>A </a:t>
            </a:r>
            <a:r>
              <a:rPr lang="en-US" sz="2400" dirty="0">
                <a:latin typeface="Times New Roman"/>
                <a:cs typeface="Times New Roman"/>
                <a:sym typeface="Symbol"/>
              </a:rPr>
              <a:t></a:t>
            </a:r>
            <a:r>
              <a:rPr lang="en-US" sz="2400" dirty="0">
                <a:latin typeface="Times New Roman"/>
                <a:cs typeface="Times New Roman"/>
              </a:rPr>
              <a:t> B = </a:t>
            </a:r>
            <a:r>
              <a:rPr lang="en-US" sz="2400" dirty="0">
                <a:latin typeface="Times New Roman"/>
                <a:cs typeface="Times New Roman"/>
                <a:sym typeface="Symbol"/>
              </a:rPr>
              <a:t></a:t>
            </a:r>
            <a:r>
              <a:rPr lang="en-US" sz="2400" dirty="0">
                <a:latin typeface="Times New Roman"/>
                <a:cs typeface="Times New Roman"/>
              </a:rPr>
              <a:t>. </a:t>
            </a:r>
          </a:p>
        </p:txBody>
      </p:sp>
      <p:sp>
        <p:nvSpPr>
          <p:cNvPr id="11" name="Oval 10"/>
          <p:cNvSpPr/>
          <p:nvPr/>
        </p:nvSpPr>
        <p:spPr>
          <a:xfrm>
            <a:off x="2057486" y="1549320"/>
            <a:ext cx="2400257" cy="210747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42618" y="1549320"/>
            <a:ext cx="2400257" cy="210747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83145" y="2107590"/>
            <a:ext cx="633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/>
                <a:cs typeface="Times New Roman"/>
              </a:rPr>
              <a:t>A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7377" y="2120420"/>
            <a:ext cx="595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/>
                <a:cs typeface="Times New Roman"/>
              </a:rPr>
              <a:t>B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83278" y="2180464"/>
            <a:ext cx="15194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A </a:t>
            </a:r>
            <a:r>
              <a:rPr lang="en-US" sz="4000" dirty="0">
                <a:latin typeface="Times New Roman"/>
                <a:cs typeface="Times New Roman"/>
                <a:sym typeface="Symbol"/>
              </a:rPr>
              <a:t></a:t>
            </a:r>
            <a:r>
              <a:rPr lang="en-US" sz="4000" dirty="0">
                <a:latin typeface="Times New Roman"/>
                <a:cs typeface="Times New Roman"/>
              </a:rPr>
              <a:t> B </a:t>
            </a:r>
            <a:endParaRPr lang="en-US" sz="4000" dirty="0"/>
          </a:p>
        </p:txBody>
      </p:sp>
      <p:sp>
        <p:nvSpPr>
          <p:cNvPr id="17" name="Oval 16"/>
          <p:cNvSpPr/>
          <p:nvPr/>
        </p:nvSpPr>
        <p:spPr>
          <a:xfrm>
            <a:off x="2358391" y="5024781"/>
            <a:ext cx="2007199" cy="178415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590083" y="5024781"/>
            <a:ext cx="2007199" cy="178415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045923" y="5387219"/>
            <a:ext cx="529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Times New Roman"/>
                <a:cs typeface="Times New Roman"/>
              </a:rPr>
              <a:t>A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71348" y="5400049"/>
            <a:ext cx="497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Times New Roman"/>
                <a:cs typeface="Times New Roman"/>
              </a:rPr>
              <a:t>B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 rot="2822870">
            <a:off x="3663400" y="1564450"/>
            <a:ext cx="554696" cy="264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005054" y="1451854"/>
            <a:ext cx="1738998" cy="7954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6200000">
            <a:off x="1638795" y="2460971"/>
            <a:ext cx="1623166" cy="839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239340" y="2951417"/>
            <a:ext cx="1623166" cy="839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18911221">
            <a:off x="3656879" y="3376252"/>
            <a:ext cx="554696" cy="264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8141961">
            <a:off x="4099389" y="1582591"/>
            <a:ext cx="554696" cy="264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452601" y="1497343"/>
            <a:ext cx="1738998" cy="7954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16200000">
            <a:off x="5564915" y="2243401"/>
            <a:ext cx="1623166" cy="839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67751" y="2890272"/>
            <a:ext cx="1623166" cy="839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2630312">
            <a:off x="4092868" y="3385322"/>
            <a:ext cx="554696" cy="264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285" y="2332873"/>
            <a:ext cx="1143000" cy="3556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379371" y="2233912"/>
            <a:ext cx="76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also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2515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4" grpId="1"/>
      <p:bldP spid="15" grpId="0"/>
      <p:bldP spid="15" grpId="1"/>
      <p:bldP spid="2" grpId="0"/>
      <p:bldP spid="17" grpId="0" animBg="1"/>
      <p:bldP spid="18" grpId="0" animBg="1"/>
      <p:bldP spid="19" grpId="0"/>
      <p:bldP spid="20" grpId="0"/>
      <p:bldP spid="4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Kolmogorov Axioms of Probability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298667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Times New Roman"/>
                <a:cs typeface="Times New Roman"/>
              </a:rPr>
              <a:t>Axiom 1</a:t>
            </a:r>
            <a:r>
              <a:rPr lang="en-US" sz="2400" dirty="0" smtClean="0">
                <a:latin typeface="Times New Roman"/>
                <a:cs typeface="Times New Roman"/>
              </a:rPr>
              <a:t>: For any event </a:t>
            </a:r>
            <a:r>
              <a:rPr lang="en-US" sz="2400" i="1" dirty="0" smtClean="0">
                <a:latin typeface="Times"/>
                <a:cs typeface="Times"/>
              </a:rPr>
              <a:t>A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lang="en-US" sz="2400" dirty="0" err="1" smtClean="0">
                <a:latin typeface="Times New Roman"/>
                <a:cs typeface="Times New Roman"/>
              </a:rPr>
              <a:t>Pr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"/>
                <a:cs typeface="Times"/>
              </a:rPr>
              <a:t>A</a:t>
            </a:r>
            <a:r>
              <a:rPr lang="en-US" sz="2400" dirty="0" smtClean="0">
                <a:latin typeface="Times New Roman"/>
                <a:cs typeface="Times New Roman"/>
              </a:rPr>
              <a:t>) ≥ 0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29570" y="364983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Times New Roman"/>
                <a:cs typeface="Times New Roman"/>
              </a:rPr>
              <a:t>Axiom 2</a:t>
            </a:r>
            <a:r>
              <a:rPr lang="en-US" sz="2400" dirty="0" smtClean="0">
                <a:latin typeface="Times New Roman"/>
                <a:cs typeface="Times New Roman"/>
              </a:rPr>
              <a:t>: </a:t>
            </a:r>
            <a:r>
              <a:rPr lang="en-US" sz="2400" dirty="0" err="1" smtClean="0">
                <a:latin typeface="Times New Roman"/>
                <a:cs typeface="Times New Roman"/>
              </a:rPr>
              <a:t>Pr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dirty="0" err="1" smtClean="0">
                <a:latin typeface="Times New Roman"/>
                <a:cs typeface="Times New Roman"/>
              </a:rPr>
              <a:t>Ω</a:t>
            </a:r>
            <a:r>
              <a:rPr lang="en-US" sz="2400" dirty="0" smtClean="0">
                <a:latin typeface="Times New Roman"/>
                <a:cs typeface="Times New Roman"/>
              </a:rPr>
              <a:t>) = 1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4300494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Times New Roman"/>
                <a:cs typeface="Times New Roman"/>
              </a:rPr>
              <a:t>Axiom 3</a:t>
            </a:r>
            <a:r>
              <a:rPr lang="en-US" sz="2400" dirty="0" smtClean="0">
                <a:latin typeface="Times New Roman"/>
                <a:cs typeface="Times New Roman"/>
              </a:rPr>
              <a:t>: For a collection of </a:t>
            </a:r>
            <a:r>
              <a:rPr lang="en-US" sz="2400" i="1" u="sng" dirty="0" smtClean="0">
                <a:latin typeface="Times New Roman"/>
                <a:cs typeface="Times New Roman"/>
              </a:rPr>
              <a:t>mutually exclusive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events, </a:t>
            </a:r>
            <a:r>
              <a:rPr lang="en-US" sz="2400" i="1" dirty="0" smtClean="0">
                <a:latin typeface="Times"/>
                <a:cs typeface="Times"/>
              </a:rPr>
              <a:t>A</a:t>
            </a:r>
            <a:r>
              <a:rPr lang="en-US" sz="2400" baseline="-25000" dirty="0" smtClean="0">
                <a:latin typeface="Times"/>
                <a:cs typeface="Times"/>
              </a:rPr>
              <a:t>1</a:t>
            </a:r>
            <a:r>
              <a:rPr lang="en-US" sz="2400" dirty="0" smtClean="0">
                <a:latin typeface="Times"/>
                <a:cs typeface="Times"/>
              </a:rPr>
              <a:t>,  </a:t>
            </a:r>
            <a:r>
              <a:rPr lang="en-US" sz="2400" i="1" dirty="0" smtClean="0">
                <a:latin typeface="Times"/>
                <a:cs typeface="Times"/>
              </a:rPr>
              <a:t>A</a:t>
            </a:r>
            <a:r>
              <a:rPr lang="en-US" sz="2400" baseline="-25000" dirty="0" smtClean="0">
                <a:latin typeface="Times"/>
                <a:cs typeface="Times"/>
              </a:rPr>
              <a:t>2</a:t>
            </a:r>
            <a:r>
              <a:rPr lang="en-US" sz="2400" dirty="0" smtClean="0">
                <a:latin typeface="Times"/>
                <a:cs typeface="Times"/>
              </a:rPr>
              <a:t>, …, </a:t>
            </a:r>
            <a:r>
              <a:rPr lang="en-US" sz="2400" i="1" dirty="0" smtClean="0">
                <a:latin typeface="Times"/>
                <a:cs typeface="Times"/>
              </a:rPr>
              <a:t>A</a:t>
            </a:r>
            <a:r>
              <a:rPr lang="en-US" sz="2400" i="1" baseline="-25000" dirty="0" smtClean="0">
                <a:latin typeface="Times"/>
                <a:cs typeface="Times"/>
              </a:rPr>
              <a:t>n</a:t>
            </a:r>
            <a:endParaRPr lang="en-US" sz="2400" dirty="0" smtClean="0">
              <a:latin typeface="Times New Roman"/>
              <a:cs typeface="Times New Roman"/>
            </a:endParaRP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714" y="4842758"/>
            <a:ext cx="5433272" cy="1044454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-26838" y="6076077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Everything else in probability theory can be deduced starting with these axioms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7660" y="1497259"/>
            <a:ext cx="79408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To the probabilities of outcomes/events of an experiment must obey the axioms: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949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Handy Consequences of Kolmogorov Axioms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262198"/>
            <a:ext cx="91440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>
                <a:latin typeface="Times New Roman"/>
                <a:cs typeface="Times New Roman"/>
              </a:rPr>
              <a:t>Important consequences: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A </a:t>
            </a:r>
            <a:r>
              <a:rPr lang="en-US" sz="2400" b="1" dirty="0" smtClean="0">
                <a:latin typeface="Times New Roman"/>
                <a:cs typeface="Times New Roman"/>
              </a:rPr>
              <a:t>probability function </a:t>
            </a:r>
            <a:r>
              <a:rPr lang="en-US" sz="2400" dirty="0" smtClean="0">
                <a:latin typeface="Times New Roman"/>
                <a:cs typeface="Times New Roman"/>
              </a:rPr>
              <a:t>assigns a probability to any event </a:t>
            </a:r>
            <a:r>
              <a:rPr lang="en-US" sz="2400" i="1" dirty="0" smtClean="0">
                <a:latin typeface="Times"/>
                <a:cs typeface="Times"/>
              </a:rPr>
              <a:t>A</a:t>
            </a:r>
            <a:r>
              <a:rPr lang="en-US" sz="2400" dirty="0" smtClean="0">
                <a:latin typeface="Times New Roman"/>
                <a:cs typeface="Times New Roman"/>
              </a:rPr>
              <a:t> such that: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24490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A </a:t>
            </a:r>
            <a:r>
              <a:rPr lang="en-US" sz="2400" b="1" dirty="0" smtClean="0">
                <a:latin typeface="Times New Roman"/>
                <a:cs typeface="Times New Roman"/>
              </a:rPr>
              <a:t>partition</a:t>
            </a:r>
            <a:r>
              <a:rPr lang="en-US" sz="2400" dirty="0" smtClean="0">
                <a:latin typeface="Times New Roman"/>
                <a:cs typeface="Times New Roman"/>
              </a:rPr>
              <a:t> of the sample space means: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56" y="2381898"/>
            <a:ext cx="2590800" cy="4699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06" y="3852446"/>
            <a:ext cx="4483100" cy="419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43120" y="5231218"/>
            <a:ext cx="57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/>
                <a:cs typeface="Times New Roman"/>
              </a:rPr>
              <a:t>In words</a:t>
            </a:r>
            <a:r>
              <a:rPr lang="en-US" dirty="0" smtClean="0">
                <a:latin typeface="Times New Roman"/>
                <a:cs typeface="Times New Roman"/>
              </a:rPr>
              <a:t>: The </a:t>
            </a:r>
            <a:r>
              <a:rPr lang="en-US" i="1" dirty="0" smtClean="0">
                <a:latin typeface="Times"/>
                <a:cs typeface="Times"/>
              </a:rPr>
              <a:t>A</a:t>
            </a:r>
            <a:r>
              <a:rPr lang="en-US" i="1" baseline="-25000" dirty="0" smtClean="0">
                <a:latin typeface="Times"/>
                <a:cs typeface="Times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’s chop up the sample space into non-overlapping (</a:t>
            </a:r>
            <a:r>
              <a:rPr lang="en-US" i="1" dirty="0" smtClean="0">
                <a:latin typeface="Times New Roman"/>
                <a:cs typeface="Times New Roman"/>
              </a:rPr>
              <a:t>i.e.</a:t>
            </a:r>
            <a:r>
              <a:rPr lang="en-US" dirty="0" smtClean="0">
                <a:latin typeface="Times New Roman"/>
                <a:cs typeface="Times New Roman"/>
              </a:rPr>
              <a:t> mutually exclusive) pieces.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6089650"/>
            <a:ext cx="3390900" cy="46990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414" y="4520867"/>
            <a:ext cx="4210584" cy="46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92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262198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u="sng" dirty="0" smtClean="0">
                <a:latin typeface="Times New Roman"/>
                <a:cs typeface="Times New Roman"/>
              </a:rPr>
              <a:t>Important consequences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Probability of a complement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75403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Probability of nothing in the sample space</a:t>
            </a:r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423" y="2399455"/>
            <a:ext cx="3835400" cy="4953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423" y="4501739"/>
            <a:ext cx="2006600" cy="469900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Handy Consequences of Kolmogorov Axioms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18632" y="2205821"/>
            <a:ext cx="4358105" cy="975895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83881" y="4229741"/>
            <a:ext cx="2454436" cy="975895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96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262198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u="sng" dirty="0" smtClean="0">
                <a:latin typeface="Times New Roman"/>
                <a:cs typeface="Times New Roman"/>
              </a:rPr>
              <a:t>Important consequences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14" y="2823408"/>
            <a:ext cx="8178800" cy="469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70338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Probability of a union of non-disjoint events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413" y="3658780"/>
            <a:ext cx="57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/>
                <a:cs typeface="Times New Roman"/>
              </a:rPr>
              <a:t>In words</a:t>
            </a:r>
            <a:r>
              <a:rPr lang="en-US" dirty="0" smtClean="0">
                <a:latin typeface="Times New Roman"/>
                <a:cs typeface="Times New Roman"/>
              </a:rPr>
              <a:t>: The probability of A </a:t>
            </a:r>
            <a:r>
              <a:rPr lang="en-US" i="1" u="sng" dirty="0" smtClean="0">
                <a:latin typeface="Times New Roman"/>
                <a:cs typeface="Times New Roman"/>
              </a:rPr>
              <a:t>or</a:t>
            </a:r>
            <a:r>
              <a:rPr lang="en-US" dirty="0" smtClean="0">
                <a:latin typeface="Times New Roman"/>
                <a:cs typeface="Times New Roman"/>
              </a:rPr>
              <a:t> B is the probability of A </a:t>
            </a:r>
            <a:r>
              <a:rPr lang="en-US" i="1" dirty="0" smtClean="0">
                <a:latin typeface="Times New Roman"/>
                <a:cs typeface="Times New Roman"/>
              </a:rPr>
              <a:t>plus</a:t>
            </a:r>
            <a:r>
              <a:rPr lang="en-US" dirty="0" smtClean="0">
                <a:latin typeface="Times New Roman"/>
                <a:cs typeface="Times New Roman"/>
              </a:rPr>
              <a:t> the probability of B </a:t>
            </a:r>
            <a:r>
              <a:rPr lang="en-US" i="1" dirty="0" smtClean="0">
                <a:latin typeface="Times New Roman"/>
                <a:cs typeface="Times New Roman"/>
              </a:rPr>
              <a:t>minus</a:t>
            </a:r>
            <a:r>
              <a:rPr lang="en-US" dirty="0" smtClean="0">
                <a:latin typeface="Times New Roman"/>
                <a:cs typeface="Times New Roman"/>
              </a:rPr>
              <a:t> the probability of A </a:t>
            </a:r>
            <a:r>
              <a:rPr lang="en-US" i="1" u="sng" dirty="0" smtClean="0">
                <a:latin typeface="Times New Roman"/>
                <a:cs typeface="Times New Roman"/>
              </a:rPr>
              <a:t>and</a:t>
            </a:r>
            <a:r>
              <a:rPr lang="en-US" dirty="0" smtClean="0">
                <a:latin typeface="Times New Roman"/>
                <a:cs typeface="Times New Roman"/>
              </a:rPr>
              <a:t> B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53669" y="4458449"/>
            <a:ext cx="435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Don’t  count the probabilities of A and B twice if there is overlap between the events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95409" y="3417532"/>
            <a:ext cx="372047" cy="241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337621" y="3293308"/>
            <a:ext cx="25658" cy="1165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Handy Consequences of Kolmogorov Axioms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82781" y="4565393"/>
            <a:ext cx="4185389" cy="2107470"/>
            <a:chOff x="282781" y="4565393"/>
            <a:chExt cx="4185389" cy="2107470"/>
          </a:xfrm>
        </p:grpSpPr>
        <p:sp>
          <p:nvSpPr>
            <p:cNvPr id="33" name="Oval 32"/>
            <p:cNvSpPr/>
            <p:nvPr/>
          </p:nvSpPr>
          <p:spPr>
            <a:xfrm>
              <a:off x="282781" y="4565393"/>
              <a:ext cx="2400257" cy="210747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067913" y="4565393"/>
              <a:ext cx="2400257" cy="210747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898113" y="4912217"/>
              <a:ext cx="1037810" cy="1410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" name="Picture 40" descr="latex-image-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12"/>
          <a:stretch/>
        </p:blipFill>
        <p:spPr>
          <a:xfrm>
            <a:off x="4882611" y="6180527"/>
            <a:ext cx="2109120" cy="469900"/>
          </a:xfrm>
          <a:prstGeom prst="rect">
            <a:avLst/>
          </a:prstGeom>
        </p:spPr>
      </p:pic>
      <p:cxnSp>
        <p:nvCxnSpPr>
          <p:cNvPr id="43" name="Straight Arrow Connector 42"/>
          <p:cNvCxnSpPr>
            <a:stCxn id="41" idx="1"/>
          </p:cNvCxnSpPr>
          <p:nvPr/>
        </p:nvCxnSpPr>
        <p:spPr>
          <a:xfrm flipH="1" flipV="1">
            <a:off x="3582737" y="5547895"/>
            <a:ext cx="1299874" cy="867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1"/>
          </p:cNvCxnSpPr>
          <p:nvPr/>
        </p:nvCxnSpPr>
        <p:spPr>
          <a:xfrm flipH="1" flipV="1">
            <a:off x="1323474" y="5808447"/>
            <a:ext cx="3559137" cy="607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67408" y="2553389"/>
            <a:ext cx="8419392" cy="975895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063913" y="4909922"/>
            <a:ext cx="619125" cy="1412875"/>
            <a:chOff x="5095875" y="2333625"/>
            <a:chExt cx="619125" cy="1412875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257800" y="2524125"/>
              <a:ext cx="396875" cy="266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53025" y="3284294"/>
              <a:ext cx="396875" cy="266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121275" y="2854325"/>
              <a:ext cx="561975" cy="3778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 27"/>
            <p:cNvSpPr/>
            <p:nvPr/>
          </p:nvSpPr>
          <p:spPr>
            <a:xfrm>
              <a:off x="5095875" y="2333625"/>
              <a:ext cx="619125" cy="1412875"/>
            </a:xfrm>
            <a:custGeom>
              <a:avLst/>
              <a:gdLst>
                <a:gd name="connsiteX0" fmla="*/ 307975 w 619125"/>
                <a:gd name="connsiteY0" fmla="*/ 0 h 1412875"/>
                <a:gd name="connsiteX1" fmla="*/ 0 w 619125"/>
                <a:gd name="connsiteY1" fmla="*/ 704850 h 1412875"/>
                <a:gd name="connsiteX2" fmla="*/ 307975 w 619125"/>
                <a:gd name="connsiteY2" fmla="*/ 1412875 h 1412875"/>
                <a:gd name="connsiteX3" fmla="*/ 619125 w 619125"/>
                <a:gd name="connsiteY3" fmla="*/ 704850 h 1412875"/>
                <a:gd name="connsiteX4" fmla="*/ 307975 w 619125"/>
                <a:gd name="connsiteY4" fmla="*/ 0 h 141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5" h="1412875">
                  <a:moveTo>
                    <a:pt x="307975" y="0"/>
                  </a:moveTo>
                  <a:cubicBezTo>
                    <a:pt x="204788" y="0"/>
                    <a:pt x="0" y="469371"/>
                    <a:pt x="0" y="704850"/>
                  </a:cubicBezTo>
                  <a:cubicBezTo>
                    <a:pt x="0" y="940329"/>
                    <a:pt x="204788" y="1412875"/>
                    <a:pt x="307975" y="1412875"/>
                  </a:cubicBezTo>
                  <a:cubicBezTo>
                    <a:pt x="411162" y="1412875"/>
                    <a:pt x="619125" y="940329"/>
                    <a:pt x="619125" y="704850"/>
                  </a:cubicBezTo>
                  <a:cubicBezTo>
                    <a:pt x="619125" y="469371"/>
                    <a:pt x="411162" y="0"/>
                    <a:pt x="307975" y="0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8500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16551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DeMorgan’s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Laws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5672670" y="2802340"/>
            <a:ext cx="325278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latin typeface="Times New Roman"/>
                <a:cs typeface="Times New Roman"/>
              </a:rPr>
              <a:t>DeMorgan</a:t>
            </a:r>
            <a:r>
              <a:rPr lang="en-US" sz="3200" dirty="0" smtClean="0">
                <a:latin typeface="Times New Roman"/>
                <a:cs typeface="Times New Roman"/>
              </a:rPr>
              <a:t> Law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85898" y="3954254"/>
            <a:ext cx="325278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latin typeface="Times New Roman"/>
                <a:cs typeface="Times New Roman"/>
              </a:rPr>
              <a:t>DeMorgan</a:t>
            </a:r>
            <a:r>
              <a:rPr lang="en-US" sz="3200" dirty="0" smtClean="0">
                <a:latin typeface="Times New Roman"/>
                <a:cs typeface="Times New Roman"/>
              </a:rPr>
              <a:t> Law 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58" y="2841684"/>
            <a:ext cx="5473700" cy="55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90" y="3993598"/>
            <a:ext cx="5473700" cy="558800"/>
          </a:xfrm>
          <a:prstGeom prst="rect">
            <a:avLst/>
          </a:prstGeom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332574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Handy Consequences of Kolmogorov Axioms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472" y="2733841"/>
            <a:ext cx="8871986" cy="1818557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5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1262198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400" dirty="0" smtClean="0">
                <a:latin typeface="Times New Roman"/>
                <a:cs typeface="Times New Roman"/>
              </a:rPr>
              <a:t>Sally got shot by some </a:t>
            </a:r>
            <a:r>
              <a:rPr lang="en-US" sz="2400" dirty="0" err="1" smtClean="0">
                <a:latin typeface="Times New Roman"/>
                <a:cs typeface="Times New Roman"/>
              </a:rPr>
              <a:t>purp</a:t>
            </a:r>
            <a:r>
              <a:rPr lang="en-US" sz="2400" dirty="0" smtClean="0">
                <a:latin typeface="Times New Roman"/>
                <a:cs typeface="Times New Roman"/>
              </a:rPr>
              <a:t>(s). </a:t>
            </a:r>
          </a:p>
          <a:p>
            <a:pPr lvl="2"/>
            <a:endParaRPr lang="en-US" sz="2400" dirty="0">
              <a:latin typeface="Times New Roman"/>
              <a:cs typeface="Times New Roman"/>
            </a:endParaRPr>
          </a:p>
          <a:p>
            <a:pPr lvl="2"/>
            <a:r>
              <a:rPr lang="en-US" sz="2400" dirty="0" smtClean="0">
                <a:latin typeface="Times New Roman"/>
                <a:cs typeface="Times New Roman"/>
              </a:rPr>
              <a:t>Let A = Alice shot Sally. </a:t>
            </a:r>
            <a:r>
              <a:rPr lang="en-US" sz="2400" dirty="0" err="1" smtClean="0">
                <a:latin typeface="Times New Roman"/>
                <a:cs typeface="Times New Roman"/>
              </a:rPr>
              <a:t>Pr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"/>
                <a:cs typeface="Times"/>
              </a:rPr>
              <a:t>A</a:t>
            </a:r>
            <a:r>
              <a:rPr lang="en-US" sz="2400" dirty="0" smtClean="0">
                <a:latin typeface="Times New Roman"/>
                <a:cs typeface="Times New Roman"/>
              </a:rPr>
              <a:t>) = 0.49</a:t>
            </a:r>
          </a:p>
          <a:p>
            <a:pPr lvl="2"/>
            <a:r>
              <a:rPr lang="en-US" sz="2400" dirty="0" smtClean="0">
                <a:latin typeface="Times New Roman"/>
                <a:cs typeface="Times New Roman"/>
              </a:rPr>
              <a:t>Let B  = Bill shot Sally. </a:t>
            </a:r>
            <a:r>
              <a:rPr lang="en-US" sz="2400" dirty="0" err="1" smtClean="0">
                <a:latin typeface="Times New Roman"/>
                <a:cs typeface="Times New Roman"/>
              </a:rPr>
              <a:t>Pr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"/>
                <a:cs typeface="Times"/>
              </a:rPr>
              <a:t>B</a:t>
            </a:r>
            <a:r>
              <a:rPr lang="en-US" sz="2400" dirty="0" smtClean="0">
                <a:latin typeface="Times New Roman"/>
                <a:cs typeface="Times New Roman"/>
              </a:rPr>
              <a:t>) = 0.54</a:t>
            </a:r>
          </a:p>
          <a:p>
            <a:pPr lvl="2"/>
            <a:endParaRPr lang="en-US" sz="2400" dirty="0">
              <a:latin typeface="Times New Roman"/>
              <a:cs typeface="Times New Roman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Draw a Venn diagram for this scenario assuming A and B are not mutually exclusive. What would that mean?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Compute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Compute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Compute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Compute </a:t>
            </a:r>
          </a:p>
          <a:p>
            <a:pPr lvl="2"/>
            <a:endParaRPr lang="en-US" sz="2400" dirty="0" smtClean="0">
              <a:latin typeface="Times New Roman"/>
              <a:cs typeface="Times New Roman"/>
            </a:endParaRPr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364" y="4294150"/>
            <a:ext cx="1415206" cy="331409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933" y="4658784"/>
            <a:ext cx="1565811" cy="32547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92" y="3955843"/>
            <a:ext cx="905199" cy="3383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l="56550"/>
          <a:stretch/>
        </p:blipFill>
        <p:spPr>
          <a:xfrm>
            <a:off x="2448874" y="4982279"/>
            <a:ext cx="1612186" cy="37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83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07504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400" i="1" u="sng" dirty="0" smtClean="0">
                <a:latin typeface="Times New Roman"/>
                <a:cs typeface="Times New Roman"/>
              </a:rPr>
              <a:t>It isn’t necessary to use R for this question</a:t>
            </a:r>
            <a:r>
              <a:rPr lang="en-US" sz="2400" dirty="0" smtClean="0">
                <a:latin typeface="Times New Roman"/>
                <a:cs typeface="Times New Roman"/>
              </a:rPr>
              <a:t>. All you need for most probability problems is a calculator.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9408" y="2069700"/>
            <a:ext cx="5679372" cy="4185761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Data from the question: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A &lt;- 0.49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B &lt;- 0.54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(A')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An &lt;- 1 - A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An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 union B)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(A) +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(B) -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 intersect B)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AandB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((A+B) - 1)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AandB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AorB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A + B 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AandB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AorB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rgbClr val="3366FF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(A' and B')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 (A or B)' 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1-AorB</a:t>
            </a:r>
          </a:p>
          <a:p>
            <a:endParaRPr lang="en-US" sz="1400" dirty="0">
              <a:solidFill>
                <a:srgbClr val="3366FF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(A' or B')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 (A and B)' 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1 -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AandB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4017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Conditional Probability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131357"/>
            <a:ext cx="8686800" cy="21364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Suppose we have two events A and B, </a:t>
            </a:r>
            <a:r>
              <a:rPr lang="en-GB" sz="3200" i="1" dirty="0" smtClean="0">
                <a:solidFill>
                  <a:srgbClr val="000000"/>
                </a:solidFill>
                <a:latin typeface="Times New Roman" pitchFamily="18" charset="0"/>
              </a:rPr>
              <a:t>but now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, we know </a:t>
            </a:r>
            <a:r>
              <a:rPr lang="en-GB" sz="3200" u="sng" dirty="0" smtClean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3200" i="1" u="sng" dirty="0" smtClean="0">
                <a:solidFill>
                  <a:srgbClr val="000000"/>
                </a:solidFill>
                <a:latin typeface="Times New Roman" pitchFamily="18" charset="0"/>
              </a:rPr>
              <a:t> has occurred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What can we say about the probability of A given B has occurred?</a:t>
            </a:r>
            <a:endParaRPr lang="en-GB" sz="2800" b="1" u="sng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667" y="3218029"/>
            <a:ext cx="1587500" cy="469900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8600" y="3823877"/>
            <a:ext cx="8686800" cy="21364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The information given in B excludes some outcomes of A.</a:t>
            </a:r>
          </a:p>
          <a:p>
            <a:pPr marL="1535113" lvl="2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What outcomes do A and B have in common?</a:t>
            </a:r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07" y="5731692"/>
            <a:ext cx="19685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8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418681" y="2069108"/>
            <a:ext cx="3176915" cy="282747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629638">
            <a:off x="1677610" y="2387328"/>
            <a:ext cx="2837039" cy="2827476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5422" y="4116232"/>
            <a:ext cx="1883106" cy="483406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V="1">
            <a:off x="3400881" y="4877351"/>
            <a:ext cx="1622135" cy="637715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1138733" y="4677624"/>
            <a:ext cx="2448122" cy="354635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718223" y="2513663"/>
            <a:ext cx="1864147" cy="2248261"/>
            <a:chOff x="1394044" y="1628524"/>
            <a:chExt cx="1864147" cy="2248261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2215933" y="1628524"/>
              <a:ext cx="1042258" cy="1117218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977529" y="1734362"/>
              <a:ext cx="1189532" cy="1295289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6200000" flipH="1">
              <a:off x="1686507" y="1981816"/>
              <a:ext cx="1388904" cy="1313345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1559631" y="2203059"/>
              <a:ext cx="1325161" cy="128760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6200000" flipH="1">
              <a:off x="1393806" y="2437550"/>
              <a:ext cx="1322152" cy="124470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394044" y="2754324"/>
              <a:ext cx="967407" cy="1122461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-223479" y="305559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Conditional Probability</a:t>
            </a:r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582" y="2888084"/>
            <a:ext cx="3291494" cy="8350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58" y="5209596"/>
            <a:ext cx="1236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(A)</a:t>
            </a:r>
            <a:endParaRPr lang="en-US" sz="3600" dirty="0"/>
          </a:p>
        </p:txBody>
      </p:sp>
      <p:sp>
        <p:nvSpPr>
          <p:cNvPr id="28" name="Rectangle 27"/>
          <p:cNvSpPr/>
          <p:nvPr/>
        </p:nvSpPr>
        <p:spPr>
          <a:xfrm>
            <a:off x="3902100" y="5891824"/>
            <a:ext cx="1236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(B)</a:t>
            </a:r>
            <a:endParaRPr lang="en-US" sz="3600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65" y="6079003"/>
            <a:ext cx="1968500" cy="469900"/>
          </a:xfrm>
          <a:prstGeom prst="rect">
            <a:avLst/>
          </a:prstGeom>
        </p:spPr>
      </p:pic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363374" y="1259733"/>
            <a:ext cx="5251804" cy="1502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Conditional probability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The probability of A given B</a:t>
            </a: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The proportion of A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and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B in B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5023619" y="5636128"/>
            <a:ext cx="4026049" cy="542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Note consequence:</a:t>
            </a:r>
          </a:p>
        </p:txBody>
      </p:sp>
      <p:pic>
        <p:nvPicPr>
          <p:cNvPr id="31" name="Picture 3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952" y="6239703"/>
            <a:ext cx="3245253" cy="339316"/>
          </a:xfrm>
          <a:prstGeom prst="rect">
            <a:avLst/>
          </a:prstGeom>
        </p:spPr>
      </p:pic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974137" y="3924089"/>
            <a:ext cx="4026049" cy="14413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Conditional operator | “word flags”:</a:t>
            </a: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given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of the</a:t>
            </a:r>
          </a:p>
        </p:txBody>
      </p:sp>
    </p:spTree>
    <p:extLst>
      <p:ext uri="{BB962C8B-B14F-4D97-AF65-F5344CB8AC3E}">
        <p14:creationId xmlns:p14="http://schemas.microsoft.com/office/powerpoint/2010/main" val="186678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" grpId="0"/>
      <p:bldP spid="28" grpId="0"/>
      <p:bldP spid="29" grpId="0"/>
      <p:bldP spid="40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Spaces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157817"/>
            <a:ext cx="8686800" cy="16212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Sample space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2800" b="1" i="1" u="sng" dirty="0" smtClean="0">
                <a:solidFill>
                  <a:srgbClr val="000000"/>
                </a:solidFill>
                <a:latin typeface="Times New Roman" pitchFamily="18" charset="0"/>
              </a:rPr>
              <a:t>set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of </a:t>
            </a:r>
            <a:r>
              <a:rPr lang="en-GB" sz="2800" i="1" u="sng" dirty="0" smtClean="0">
                <a:solidFill>
                  <a:srgbClr val="000000"/>
                </a:solidFill>
                <a:latin typeface="Times New Roman" pitchFamily="18" charset="0"/>
              </a:rPr>
              <a:t>possible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outcomes 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or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 answers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for a </a:t>
            </a:r>
            <a:r>
              <a:rPr lang="en-GB" sz="2800" u="sng" dirty="0" smtClean="0">
                <a:solidFill>
                  <a:srgbClr val="000000"/>
                </a:solidFill>
                <a:latin typeface="Times New Roman" pitchFamily="18" charset="0"/>
              </a:rPr>
              <a:t>experiment or question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9873" y="2861907"/>
            <a:ext cx="6803122" cy="61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u="sng" dirty="0" smtClean="0">
                <a:solidFill>
                  <a:srgbClr val="000000"/>
                </a:solidFill>
                <a:latin typeface="Times New Roman" pitchFamily="18" charset="0"/>
              </a:rPr>
              <a:t>Experiment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 Flip a two sided coin</a:t>
            </a:r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427" y="3690977"/>
            <a:ext cx="3352800" cy="469900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50304" y="4628334"/>
            <a:ext cx="6803122" cy="98109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u="sng" dirty="0" smtClean="0">
                <a:solidFill>
                  <a:srgbClr val="000000"/>
                </a:solidFill>
                <a:latin typeface="Times New Roman" pitchFamily="18" charset="0"/>
              </a:rPr>
              <a:t>Question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 When will the next financial crash be?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7506" y="5672931"/>
            <a:ext cx="5513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ymbol" charset="2"/>
                <a:cs typeface="Symbol" charset="2"/>
              </a:rPr>
              <a:t>W</a:t>
            </a:r>
            <a:r>
              <a:rPr lang="en-US" sz="3600" dirty="0" smtClean="0">
                <a:latin typeface="Times New Roman"/>
                <a:cs typeface="Times New Roman"/>
              </a:rPr>
              <a:t> = {2018, 2019, 2020, ….}</a:t>
            </a:r>
            <a:endParaRPr lang="en-US"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3199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817" y="1520610"/>
            <a:ext cx="87238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In a large soil database 72% of the of the samples contain mica and 43% mica and schist. Assuming the database reflective of a relevant population, </a:t>
            </a:r>
            <a:r>
              <a:rPr lang="en-US" sz="2800" dirty="0">
                <a:latin typeface="Times New Roman"/>
                <a:cs typeface="Times New Roman"/>
              </a:rPr>
              <a:t>w</a:t>
            </a:r>
            <a:r>
              <a:rPr lang="en-US" sz="2800" dirty="0" smtClean="0">
                <a:latin typeface="Times New Roman"/>
                <a:cs typeface="Times New Roman"/>
              </a:rPr>
              <a:t>hat is the probability that a randomly selected soil sample (from the same population) that contains mica also contains schist?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1" y="228591"/>
            <a:ext cx="8880833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974" y="4450347"/>
            <a:ext cx="62103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1" y="228591"/>
            <a:ext cx="8880833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64" y="1683171"/>
            <a:ext cx="6210300" cy="71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7766" b="53571"/>
          <a:stretch/>
        </p:blipFill>
        <p:spPr>
          <a:xfrm>
            <a:off x="724812" y="3403549"/>
            <a:ext cx="3546742" cy="4465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67586" t="56597" r="9579" b="4084"/>
          <a:stretch/>
        </p:blipFill>
        <p:spPr>
          <a:xfrm>
            <a:off x="2382492" y="4665540"/>
            <a:ext cx="1870792" cy="3688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18528" y="3283936"/>
            <a:ext cx="140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= 43%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38914" y="4508412"/>
            <a:ext cx="140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= 72%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39148" y="5730331"/>
            <a:ext cx="2304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= 0.43/0.72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27095" y="5754323"/>
            <a:ext cx="1599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= 0.597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10874" y="5740955"/>
            <a:ext cx="2796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≈ 60% chance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51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23479" y="305559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Multiplication Rule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835340"/>
            <a:ext cx="8960635" cy="12048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Another important consequence of conditional probability is the 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multiplication rule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992" y="3522889"/>
            <a:ext cx="5372100" cy="4699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24000" y="3221789"/>
            <a:ext cx="6096000" cy="975895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48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23479" y="305559"/>
            <a:ext cx="9104312" cy="10926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Statistical Independence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758372"/>
            <a:ext cx="8960635" cy="14870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If A is independent of B then the probability of A is not affected by knowledge of B.</a:t>
            </a:r>
          </a:p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If A and B are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statistically independent </a:t>
            </a:r>
            <a:r>
              <a:rPr lang="en-GB" sz="2800" b="1" i="1" u="sng" dirty="0" smtClean="0">
                <a:solidFill>
                  <a:srgbClr val="FF0000"/>
                </a:solidFill>
                <a:latin typeface="Times New Roman" pitchFamily="18" charset="0"/>
              </a:rPr>
              <a:t>if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77" y="3466319"/>
            <a:ext cx="3881489" cy="1454305"/>
          </a:xfrm>
          <a:prstGeom prst="rect">
            <a:avLst/>
          </a:prstGeom>
        </p:spPr>
      </p:pic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0" y="5220319"/>
            <a:ext cx="8960635" cy="9241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If A and B do not satisfy the above they are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statistically dependent</a:t>
            </a:r>
            <a:endParaRPr lang="en-GB" sz="28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016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23479" y="305559"/>
            <a:ext cx="9104312" cy="10926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Statistical Independence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758372"/>
            <a:ext cx="8960635" cy="5142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If A 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and B are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mutually exclusive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2961524"/>
            <a:ext cx="8960635" cy="661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A and B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are </a:t>
            </a:r>
            <a:r>
              <a:rPr lang="en-GB" sz="2400" b="1" i="1" u="sng" dirty="0" smtClean="0">
                <a:solidFill>
                  <a:srgbClr val="000000"/>
                </a:solidFill>
                <a:latin typeface="Times New Roman" pitchFamily="18" charset="0"/>
              </a:rPr>
              <a:t>not independent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547" y="2398043"/>
            <a:ext cx="2832100" cy="469900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368" y="3929403"/>
            <a:ext cx="8960635" cy="5142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If A 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and B are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independent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368" y="5145923"/>
            <a:ext cx="8960635" cy="661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A and B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are </a:t>
            </a:r>
            <a:r>
              <a:rPr lang="en-GB" sz="2400" b="1" i="1" u="sng" dirty="0" smtClean="0">
                <a:solidFill>
                  <a:srgbClr val="000000"/>
                </a:solidFill>
                <a:latin typeface="Times New Roman" pitchFamily="18" charset="0"/>
              </a:rPr>
              <a:t>not mutually exclusive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884" y="4563975"/>
            <a:ext cx="4914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4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23479" y="305559"/>
            <a:ext cx="9104312" cy="10926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Statistical Independence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368" y="1389403"/>
            <a:ext cx="8960635" cy="5142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Finally, note that if</a:t>
            </a:r>
            <a:endParaRPr lang="en-GB" sz="28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368" y="2685298"/>
            <a:ext cx="8960635" cy="661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A and B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are </a:t>
            </a:r>
            <a:r>
              <a:rPr lang="en-GB" sz="2400" b="1" i="1" u="sng" dirty="0" smtClean="0">
                <a:solidFill>
                  <a:srgbClr val="000000"/>
                </a:solidFill>
                <a:latin typeface="Times New Roman" pitchFamily="18" charset="0"/>
              </a:rPr>
              <a:t>not independent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3430927"/>
            <a:ext cx="8960635" cy="112519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Unfortunately this is all hard to show with Venn diagrams</a:t>
            </a: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Two things we can say easily with diagrams however: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1" y="2066925"/>
            <a:ext cx="8931711" cy="384719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60692" y="4524374"/>
            <a:ext cx="2007199" cy="178415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392384" y="4524374"/>
            <a:ext cx="2007199" cy="178415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8224" y="4886812"/>
            <a:ext cx="529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Times New Roman"/>
                <a:cs typeface="Times New Roman"/>
              </a:rPr>
              <a:t>A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73649" y="4899642"/>
            <a:ext cx="497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Times New Roman"/>
                <a:cs typeface="Times New Roman"/>
              </a:rPr>
              <a:t>B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09712" y="4524374"/>
            <a:ext cx="2007199" cy="178415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36529" y="4524374"/>
            <a:ext cx="2007199" cy="178415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579744" y="4886812"/>
            <a:ext cx="529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Times New Roman"/>
                <a:cs typeface="Times New Roman"/>
              </a:rPr>
              <a:t>A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19419" y="4899642"/>
            <a:ext cx="497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Times New Roman"/>
                <a:cs typeface="Times New Roman"/>
              </a:rPr>
              <a:t>B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8384" y="6334440"/>
            <a:ext cx="2877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 and B are </a:t>
            </a:r>
            <a:r>
              <a:rPr lang="en-GB" b="1" i="1" u="sng" dirty="0">
                <a:solidFill>
                  <a:srgbClr val="000000"/>
                </a:solidFill>
                <a:latin typeface="Times New Roman" pitchFamily="18" charset="0"/>
              </a:rPr>
              <a:t>not independent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953034" y="6391590"/>
            <a:ext cx="3942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 and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B </a:t>
            </a:r>
            <a:r>
              <a:rPr lang="en-GB" b="1" i="1" u="sng" dirty="0" smtClean="0">
                <a:solidFill>
                  <a:srgbClr val="000000"/>
                </a:solidFill>
                <a:latin typeface="Times New Roman" pitchFamily="18" charset="0"/>
              </a:rPr>
              <a:t>may or may not be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independent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517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/>
      <p:bldP spid="15" grpId="0"/>
      <p:bldP spid="16" grpId="0" animBg="1"/>
      <p:bldP spid="17" grpId="0" animBg="1"/>
      <p:bldP spid="18" grpId="0"/>
      <p:bldP spid="19" grpId="0"/>
      <p:bldP spid="20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817" y="1119570"/>
            <a:ext cx="872384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Using the information from the large soil database:</a:t>
            </a:r>
            <a:endParaRPr lang="en-US" sz="2800" dirty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72% of the of the samples contain mica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43% contain mica and schist. 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100% contain mica or </a:t>
            </a:r>
            <a:r>
              <a:rPr lang="en-US" sz="2400" dirty="0" smtClean="0">
                <a:latin typeface="Times New Roman"/>
                <a:cs typeface="Times New Roman"/>
              </a:rPr>
              <a:t>schist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1" y="228591"/>
            <a:ext cx="8880833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817" y="3423447"/>
            <a:ext cx="4335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Compute: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199" y="4341032"/>
            <a:ext cx="2171031" cy="3054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199" y="3918135"/>
            <a:ext cx="1913689" cy="3038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199" y="4789454"/>
            <a:ext cx="1300079" cy="3228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0199" y="3510792"/>
            <a:ext cx="1224547" cy="33314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0199" y="5205868"/>
            <a:ext cx="1913689" cy="30389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961104" y="5502960"/>
            <a:ext cx="35317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Are the presence of mica and the presence of schist independent?</a:t>
            </a:r>
          </a:p>
        </p:txBody>
      </p:sp>
    </p:spTree>
    <p:extLst>
      <p:ext uri="{BB962C8B-B14F-4D97-AF65-F5344CB8AC3E}">
        <p14:creationId xmlns:p14="http://schemas.microsoft.com/office/powerpoint/2010/main" val="2817277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" y="228591"/>
            <a:ext cx="8880833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0462" y="1115052"/>
            <a:ext cx="6218069" cy="5478422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# Data from the question: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M 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&lt;- 0.72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Schist</a:t>
            </a:r>
            <a:endParaRPr lang="en-US" sz="14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MandS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&lt;- 0.43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Mica and </a:t>
            </a:r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Schist</a:t>
            </a:r>
            <a:endParaRPr lang="en-US" sz="1400" dirty="0">
              <a:solidFill>
                <a:srgbClr val="FFFF00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(M)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(S|M)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SandM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)/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(M)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SgivenM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MandS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/M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SgivenM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(S and M)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(M and S)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MandS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(S)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(S or M) +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(S and M) -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(M)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S &lt;- 1 + 0.43 - 0.72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S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(M|S)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(M and S)/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(S)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MgivenS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&lt;- 0.43/S</a:t>
            </a:r>
          </a:p>
          <a:p>
            <a:r>
              <a:rPr lang="en-US" sz="1400" dirty="0" err="1" smtClean="0">
                <a:solidFill>
                  <a:schemeClr val="bg1"/>
                </a:solidFill>
                <a:latin typeface="Courier"/>
                <a:cs typeface="Courier"/>
              </a:rPr>
              <a:t>MgivenS</a:t>
            </a:r>
            <a:endParaRPr lang="en-US" sz="1400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Test for independence: Is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(M and S)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(M)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(S) ??: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*S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MandS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== M*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S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829425" y="1276350"/>
            <a:ext cx="1917700" cy="4267578"/>
            <a:chOff x="6829425" y="1276350"/>
            <a:chExt cx="1917700" cy="426757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9425" y="1276350"/>
              <a:ext cx="1917700" cy="309880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29425" y="4356099"/>
              <a:ext cx="1917700" cy="11878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035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23479" y="305559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Law of Total Probability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309392"/>
            <a:ext cx="8960635" cy="12048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Suppose a sample space can be partitioned into a set of </a:t>
            </a:r>
            <a:r>
              <a:rPr lang="en-GB" sz="2800" i="1" u="sng" dirty="0" smtClean="0">
                <a:solidFill>
                  <a:srgbClr val="000000"/>
                </a:solidFill>
                <a:latin typeface="Times New Roman" pitchFamily="18" charset="0"/>
              </a:rPr>
              <a:t>disjoint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events B</a:t>
            </a:r>
            <a:r>
              <a:rPr lang="en-GB" sz="2800" baseline="-25000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such that</a:t>
            </a:r>
          </a:p>
        </p:txBody>
      </p:sp>
      <p:sp>
        <p:nvSpPr>
          <p:cNvPr id="2" name="Rectangle 1"/>
          <p:cNvSpPr/>
          <p:nvPr/>
        </p:nvSpPr>
        <p:spPr>
          <a:xfrm>
            <a:off x="5439566" y="2001111"/>
            <a:ext cx="3528025" cy="2039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7107367" y="2013939"/>
            <a:ext cx="1847403" cy="1885669"/>
          </a:xfrm>
          <a:custGeom>
            <a:avLst/>
            <a:gdLst>
              <a:gd name="connsiteX0" fmla="*/ 0 w 1847403"/>
              <a:gd name="connsiteY0" fmla="*/ 0 h 1885669"/>
              <a:gd name="connsiteX1" fmla="*/ 423363 w 1847403"/>
              <a:gd name="connsiteY1" fmla="*/ 436141 h 1885669"/>
              <a:gd name="connsiteX2" fmla="*/ 1372723 w 1847403"/>
              <a:gd name="connsiteY2" fmla="*/ 756833 h 1885669"/>
              <a:gd name="connsiteX3" fmla="*/ 1654965 w 1847403"/>
              <a:gd name="connsiteY3" fmla="*/ 1436700 h 1885669"/>
              <a:gd name="connsiteX4" fmla="*/ 1847403 w 1847403"/>
              <a:gd name="connsiteY4" fmla="*/ 1885669 h 1885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403" h="1885669">
                <a:moveTo>
                  <a:pt x="0" y="0"/>
                </a:moveTo>
                <a:cubicBezTo>
                  <a:pt x="97288" y="155001"/>
                  <a:pt x="194576" y="310002"/>
                  <a:pt x="423363" y="436141"/>
                </a:cubicBezTo>
                <a:cubicBezTo>
                  <a:pt x="652150" y="562280"/>
                  <a:pt x="1167456" y="590073"/>
                  <a:pt x="1372723" y="756833"/>
                </a:cubicBezTo>
                <a:cubicBezTo>
                  <a:pt x="1577990" y="923593"/>
                  <a:pt x="1575852" y="1248561"/>
                  <a:pt x="1654965" y="1436700"/>
                </a:cubicBezTo>
                <a:cubicBezTo>
                  <a:pt x="1734078" y="1624839"/>
                  <a:pt x="1847403" y="1885669"/>
                  <a:pt x="1847403" y="188566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6068203" y="1988284"/>
            <a:ext cx="1680623" cy="859548"/>
          </a:xfrm>
          <a:custGeom>
            <a:avLst/>
            <a:gdLst>
              <a:gd name="connsiteX0" fmla="*/ 1680623 w 1680623"/>
              <a:gd name="connsiteY0" fmla="*/ 551590 h 859548"/>
              <a:gd name="connsiteX1" fmla="*/ 923701 w 1680623"/>
              <a:gd name="connsiteY1" fmla="*/ 859455 h 859548"/>
              <a:gd name="connsiteX2" fmla="*/ 205267 w 1680623"/>
              <a:gd name="connsiteY2" fmla="*/ 577246 h 859548"/>
              <a:gd name="connsiteX3" fmla="*/ 0 w 1680623"/>
              <a:gd name="connsiteY3" fmla="*/ 0 h 859548"/>
              <a:gd name="connsiteX4" fmla="*/ 0 w 1680623"/>
              <a:gd name="connsiteY4" fmla="*/ 0 h 859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23" h="859548">
                <a:moveTo>
                  <a:pt x="1680623" y="551590"/>
                </a:moveTo>
                <a:cubicBezTo>
                  <a:pt x="1425108" y="703384"/>
                  <a:pt x="1169594" y="855179"/>
                  <a:pt x="923701" y="859455"/>
                </a:cubicBezTo>
                <a:cubicBezTo>
                  <a:pt x="677808" y="863731"/>
                  <a:pt x="359217" y="720489"/>
                  <a:pt x="205267" y="577246"/>
                </a:cubicBezTo>
                <a:cubicBezTo>
                  <a:pt x="51317" y="43400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6049065" y="2488563"/>
            <a:ext cx="1327715" cy="1197163"/>
          </a:xfrm>
          <a:custGeom>
            <a:avLst/>
            <a:gdLst>
              <a:gd name="connsiteX0" fmla="*/ 1327715 w 1327715"/>
              <a:gd name="connsiteY0" fmla="*/ 282209 h 1197163"/>
              <a:gd name="connsiteX1" fmla="*/ 968498 w 1327715"/>
              <a:gd name="connsiteY1" fmla="*/ 1064698 h 1197163"/>
              <a:gd name="connsiteX2" fmla="*/ 44797 w 1327715"/>
              <a:gd name="connsiteY2" fmla="*/ 1090353 h 1197163"/>
              <a:gd name="connsiteX3" fmla="*/ 134601 w 1327715"/>
              <a:gd name="connsiteY3" fmla="*/ 0 h 119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7715" h="1197163">
                <a:moveTo>
                  <a:pt x="1327715" y="282209"/>
                </a:moveTo>
                <a:cubicBezTo>
                  <a:pt x="1255016" y="606108"/>
                  <a:pt x="1182318" y="930007"/>
                  <a:pt x="968498" y="1064698"/>
                </a:cubicBezTo>
                <a:cubicBezTo>
                  <a:pt x="754678" y="1199389"/>
                  <a:pt x="183780" y="1267803"/>
                  <a:pt x="44797" y="1090353"/>
                </a:cubicBezTo>
                <a:cubicBezTo>
                  <a:pt x="-94186" y="912903"/>
                  <a:pt x="134601" y="0"/>
                  <a:pt x="134601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88266" y="1924143"/>
            <a:ext cx="492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2400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084525" y="3211233"/>
            <a:ext cx="492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2400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6422389" y="1885659"/>
            <a:ext cx="492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2400" baseline="-25000" dirty="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8543160" y="2334639"/>
            <a:ext cx="492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2400" baseline="-250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2400" dirty="0"/>
          </a:p>
        </p:txBody>
      </p:sp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89" y="2659944"/>
            <a:ext cx="4044514" cy="352655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6902103" y="2174161"/>
            <a:ext cx="1334235" cy="124428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611649" y="2796304"/>
            <a:ext cx="5748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lang="en-US" sz="3200" i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255837" y="2580107"/>
            <a:ext cx="2976479" cy="973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670258" y="3021263"/>
            <a:ext cx="2562058" cy="1653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004741" y="3211233"/>
            <a:ext cx="1494943" cy="2206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7900737" y="2385808"/>
            <a:ext cx="563813" cy="23168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356" y="3391711"/>
            <a:ext cx="1358900" cy="4064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4849" y="4702656"/>
            <a:ext cx="1358900" cy="4191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6750" y="4499456"/>
            <a:ext cx="1358900" cy="4064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4247" y="5421527"/>
            <a:ext cx="1358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99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20" grpId="0" animBg="1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23479" y="305559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Law of Total Probability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309392"/>
            <a:ext cx="8960635" cy="12048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Suppose a sample space can be partitioned into a set of </a:t>
            </a:r>
            <a:r>
              <a:rPr lang="en-GB" sz="2800" i="1" u="sng" dirty="0" smtClean="0">
                <a:solidFill>
                  <a:srgbClr val="000000"/>
                </a:solidFill>
                <a:latin typeface="Times New Roman" pitchFamily="18" charset="0"/>
              </a:rPr>
              <a:t>disjoint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events B</a:t>
            </a:r>
            <a:r>
              <a:rPr lang="en-GB" sz="2800" baseline="-25000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such that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2959928"/>
            <a:ext cx="8960635" cy="5393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The probability of an arbitrary event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in </a:t>
            </a:r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can be written as: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95203" y="5829990"/>
            <a:ext cx="3316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Law of total probability</a:t>
            </a:r>
            <a:endParaRPr lang="en-US" sz="2400" b="1" dirty="0"/>
          </a:p>
        </p:txBody>
      </p:sp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524" y="2418093"/>
            <a:ext cx="4044514" cy="352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08" y="3624836"/>
            <a:ext cx="8154737" cy="2841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652" y="4186179"/>
            <a:ext cx="7737389" cy="2308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9280" y="4590837"/>
            <a:ext cx="2620751" cy="76989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5538" y="5740774"/>
            <a:ext cx="3385843" cy="760087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788736" y="5660566"/>
            <a:ext cx="7646737" cy="916700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5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Spaces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253403"/>
            <a:ext cx="8686800" cy="1197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Sample space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Standard lingo: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8600" y="2588138"/>
            <a:ext cx="8686800" cy="1248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535113" lvl="2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Times New Roman" pitchFamily="18" charset="0"/>
              </a:rPr>
              <a:t>We will always stick with the term “</a:t>
            </a:r>
            <a:r>
              <a:rPr lang="en-GB" sz="2600" i="1" u="sng" dirty="0" smtClean="0">
                <a:solidFill>
                  <a:srgbClr val="000000"/>
                </a:solidFill>
                <a:latin typeface="Times New Roman" pitchFamily="18" charset="0"/>
              </a:rPr>
              <a:t>experiment</a:t>
            </a:r>
            <a:r>
              <a:rPr lang="en-GB" sz="2600" dirty="0" smtClean="0">
                <a:solidFill>
                  <a:srgbClr val="000000"/>
                </a:solidFill>
                <a:latin typeface="Times New Roman" pitchFamily="18" charset="0"/>
              </a:rPr>
              <a:t>” to refer to anything in which the outcome(s) are uncertain.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0195" y="4965481"/>
            <a:ext cx="7309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NOTE: In this course we are usually referring to outcomes of experiments we CAN specify frequencies for.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8600" y="3898202"/>
            <a:ext cx="8686800" cy="8609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992313" lvl="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Applies to outcomes we both can and cannot specify a frequency for.</a:t>
            </a:r>
          </a:p>
        </p:txBody>
      </p:sp>
    </p:spTree>
    <p:extLst>
      <p:ext uri="{BB962C8B-B14F-4D97-AF65-F5344CB8AC3E}">
        <p14:creationId xmlns:p14="http://schemas.microsoft.com/office/powerpoint/2010/main" val="723290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A medical test</a:t>
            </a:r>
            <a:endParaRPr lang="en-US" sz="4000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6892" y="1308758"/>
            <a:ext cx="9144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Professor </a:t>
            </a:r>
            <a:r>
              <a:rPr lang="en-US" sz="2400" dirty="0" err="1" smtClean="0">
                <a:latin typeface="Times New Roman"/>
                <a:cs typeface="Times New Roman"/>
              </a:rPr>
              <a:t>Shenkin</a:t>
            </a:r>
            <a:r>
              <a:rPr lang="en-US" sz="2400" dirty="0" smtClean="0">
                <a:latin typeface="Times New Roman"/>
                <a:cs typeface="Times New Roman"/>
              </a:rPr>
              <a:t> LOVES hamburgers. But he’s also a hypochondriac. He thinks he is infected with “Mad Cow Disease” (MCD), so he gets himself tested (T).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92" y="2520913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The true positive rate of the test is: </a:t>
            </a:r>
            <a:r>
              <a:rPr lang="en-US" sz="2400" dirty="0" err="1" smtClean="0">
                <a:latin typeface="Times New Roman"/>
                <a:cs typeface="Times New Roman"/>
              </a:rPr>
              <a:t>Pr</a:t>
            </a:r>
            <a:r>
              <a:rPr lang="en-US" sz="2400" dirty="0" smtClean="0">
                <a:latin typeface="Times New Roman"/>
                <a:cs typeface="Times New Roman"/>
              </a:rPr>
              <a:t>(T</a:t>
            </a:r>
            <a:r>
              <a:rPr lang="en-US" sz="2400" baseline="30000" dirty="0" smtClean="0">
                <a:latin typeface="Times New Roman"/>
                <a:cs typeface="Times New Roman"/>
              </a:rPr>
              <a:t>+</a:t>
            </a:r>
            <a:r>
              <a:rPr lang="en-US" sz="2400" dirty="0" smtClean="0">
                <a:latin typeface="Times New Roman"/>
                <a:cs typeface="Times New Roman"/>
              </a:rPr>
              <a:t> | MCD</a:t>
            </a:r>
            <a:r>
              <a:rPr lang="en-US" sz="2400" baseline="30000" dirty="0" smtClean="0">
                <a:latin typeface="Times New Roman"/>
                <a:cs typeface="Times New Roman"/>
              </a:rPr>
              <a:t>+</a:t>
            </a:r>
            <a:r>
              <a:rPr lang="en-US" sz="2400" dirty="0" smtClean="0">
                <a:latin typeface="Times New Roman"/>
                <a:cs typeface="Times New Roman"/>
              </a:rPr>
              <a:t>) = 0.7</a:t>
            </a:r>
          </a:p>
        </p:txBody>
      </p:sp>
      <p:sp>
        <p:nvSpPr>
          <p:cNvPr id="9" name="Rectangle 8"/>
          <p:cNvSpPr/>
          <p:nvPr/>
        </p:nvSpPr>
        <p:spPr>
          <a:xfrm>
            <a:off x="5344" y="2942629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The false positive rate of the test is: </a:t>
            </a:r>
            <a:r>
              <a:rPr lang="en-US" sz="2400" dirty="0" err="1" smtClean="0">
                <a:latin typeface="Times New Roman"/>
                <a:cs typeface="Times New Roman"/>
              </a:rPr>
              <a:t>Pr</a:t>
            </a:r>
            <a:r>
              <a:rPr lang="en-US" sz="2400" dirty="0" smtClean="0">
                <a:latin typeface="Times New Roman"/>
                <a:cs typeface="Times New Roman"/>
              </a:rPr>
              <a:t>(T</a:t>
            </a:r>
            <a:r>
              <a:rPr lang="en-US" sz="2400" baseline="30000" dirty="0" smtClean="0">
                <a:latin typeface="Times New Roman"/>
                <a:cs typeface="Times New Roman"/>
              </a:rPr>
              <a:t>+</a:t>
            </a:r>
            <a:r>
              <a:rPr lang="en-US" sz="2400" dirty="0" smtClean="0">
                <a:latin typeface="Times New Roman"/>
                <a:cs typeface="Times New Roman"/>
              </a:rPr>
              <a:t> | MCD</a:t>
            </a:r>
            <a:r>
              <a:rPr lang="en-US" sz="2400" baseline="30000" dirty="0" smtClean="0">
                <a:latin typeface="Times New Roman"/>
                <a:cs typeface="Times New Roman"/>
              </a:rPr>
              <a:t>-</a:t>
            </a:r>
            <a:r>
              <a:rPr lang="en-US" sz="2400" dirty="0" smtClean="0">
                <a:latin typeface="Times New Roman"/>
                <a:cs typeface="Times New Roman"/>
              </a:rPr>
              <a:t>) = 0.1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92" y="33677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The background prevalence of MCD in the yummy cow population is: </a:t>
            </a:r>
            <a:r>
              <a:rPr lang="en-US" sz="2400" dirty="0" err="1" smtClean="0">
                <a:latin typeface="Times New Roman"/>
                <a:cs typeface="Times New Roman"/>
              </a:rPr>
              <a:t>Pr</a:t>
            </a:r>
            <a:r>
              <a:rPr lang="en-US" sz="2400" dirty="0" smtClean="0">
                <a:latin typeface="Times New Roman"/>
                <a:cs typeface="Times New Roman"/>
              </a:rPr>
              <a:t>(MCD</a:t>
            </a:r>
            <a:r>
              <a:rPr lang="en-US" sz="2400" baseline="30000" dirty="0" smtClean="0">
                <a:latin typeface="Times New Roman"/>
                <a:cs typeface="Times New Roman"/>
              </a:rPr>
              <a:t>+</a:t>
            </a:r>
            <a:r>
              <a:rPr lang="en-US" sz="2400" dirty="0" smtClean="0">
                <a:latin typeface="Times New Roman"/>
                <a:cs typeface="Times New Roman"/>
              </a:rPr>
              <a:t>) = 0.02</a:t>
            </a:r>
          </a:p>
        </p:txBody>
      </p:sp>
      <p:sp>
        <p:nvSpPr>
          <p:cNvPr id="3" name="Rectangle 2"/>
          <p:cNvSpPr/>
          <p:nvPr/>
        </p:nvSpPr>
        <p:spPr>
          <a:xfrm>
            <a:off x="618245" y="4437310"/>
            <a:ext cx="7156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What is the probability that Prof. </a:t>
            </a:r>
            <a:r>
              <a:rPr lang="en-US" sz="2400" dirty="0" err="1" smtClean="0">
                <a:latin typeface="Times New Roman"/>
                <a:cs typeface="Times New Roman"/>
              </a:rPr>
              <a:t>Shenkin</a:t>
            </a:r>
            <a:r>
              <a:rPr lang="en-US" sz="2400" dirty="0" smtClean="0">
                <a:latin typeface="Times New Roman"/>
                <a:cs typeface="Times New Roman"/>
              </a:rPr>
              <a:t> tests positive for MCD, </a:t>
            </a:r>
            <a:r>
              <a:rPr lang="en-US" sz="2400" dirty="0" err="1" smtClean="0">
                <a:latin typeface="Times New Roman"/>
                <a:cs typeface="Times New Roman"/>
              </a:rPr>
              <a:t>Pr</a:t>
            </a:r>
            <a:r>
              <a:rPr lang="en-US" sz="2400" dirty="0" smtClean="0">
                <a:latin typeface="Times New Roman"/>
                <a:cs typeface="Times New Roman"/>
              </a:rPr>
              <a:t>(T</a:t>
            </a:r>
            <a:r>
              <a:rPr lang="en-US" sz="2400" baseline="30000" dirty="0" smtClean="0">
                <a:latin typeface="Times New Roman"/>
                <a:cs typeface="Times New Roman"/>
              </a:rPr>
              <a:t>+</a:t>
            </a:r>
            <a:r>
              <a:rPr lang="en-US" sz="2400" dirty="0" smtClean="0">
                <a:latin typeface="Times New Roman"/>
                <a:cs typeface="Times New Roman"/>
              </a:rPr>
              <a:t>)?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7461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A medical test</a:t>
            </a:r>
            <a:endParaRPr lang="en-US" sz="4000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75900" y="1709947"/>
            <a:ext cx="8218942" cy="2031325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# Data from the question:</a:t>
            </a:r>
          </a:p>
          <a:p>
            <a:r>
              <a:rPr lang="da-DK" dirty="0" err="1">
                <a:solidFill>
                  <a:schemeClr val="bg1"/>
                </a:solidFill>
                <a:latin typeface="Courier"/>
                <a:cs typeface="Courier"/>
              </a:rPr>
              <a:t>Tp.given.MCDp</a:t>
            </a:r>
            <a:r>
              <a:rPr lang="da-DK" dirty="0">
                <a:solidFill>
                  <a:schemeClr val="bg1"/>
                </a:solidFill>
                <a:latin typeface="Courier"/>
                <a:cs typeface="Courier"/>
              </a:rPr>
              <a:t> &lt;- 0.7</a:t>
            </a:r>
          </a:p>
          <a:p>
            <a:r>
              <a:rPr lang="da-DK" dirty="0" err="1">
                <a:solidFill>
                  <a:schemeClr val="bg1"/>
                </a:solidFill>
                <a:latin typeface="Courier"/>
                <a:cs typeface="Courier"/>
              </a:rPr>
              <a:t>Tp.given.MCDm</a:t>
            </a:r>
            <a:r>
              <a:rPr lang="da-DK" dirty="0">
                <a:solidFill>
                  <a:schemeClr val="bg1"/>
                </a:solidFill>
                <a:latin typeface="Courier"/>
                <a:cs typeface="Courier"/>
              </a:rPr>
              <a:t> &lt;- 0.1</a:t>
            </a:r>
          </a:p>
          <a:p>
            <a:r>
              <a:rPr lang="da-DK" dirty="0" err="1">
                <a:solidFill>
                  <a:schemeClr val="bg1"/>
                </a:solidFill>
                <a:latin typeface="Courier"/>
                <a:cs typeface="Courier"/>
              </a:rPr>
              <a:t>MCDp</a:t>
            </a:r>
            <a:r>
              <a:rPr lang="da-DK" dirty="0">
                <a:solidFill>
                  <a:schemeClr val="bg1"/>
                </a:solidFill>
                <a:latin typeface="Courier"/>
                <a:cs typeface="Courier"/>
              </a:rPr>
              <a:t> &lt;- 0.02</a:t>
            </a:r>
          </a:p>
          <a:p>
            <a:endParaRPr lang="da-DK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da-DK" dirty="0">
                <a:solidFill>
                  <a:srgbClr val="FFFF00"/>
                </a:solidFill>
                <a:latin typeface="Courier"/>
                <a:cs typeface="Courier"/>
              </a:rPr>
              <a:t># Pr(T+) = Pr(T+ | MCD+) Pr(MCD+) + Pr(T+ | MCD-) Pr(MCD-)</a:t>
            </a:r>
          </a:p>
          <a:p>
            <a:r>
              <a:rPr lang="da-DK" dirty="0" err="1">
                <a:solidFill>
                  <a:schemeClr val="bg1"/>
                </a:solidFill>
                <a:latin typeface="Courier"/>
                <a:cs typeface="Courier"/>
              </a:rPr>
              <a:t>Tp.given.MCDp</a:t>
            </a:r>
            <a:r>
              <a:rPr lang="da-DK" dirty="0">
                <a:solidFill>
                  <a:schemeClr val="bg1"/>
                </a:solidFill>
                <a:latin typeface="Courier"/>
                <a:cs typeface="Courier"/>
              </a:rPr>
              <a:t> * </a:t>
            </a:r>
            <a:r>
              <a:rPr lang="da-DK" dirty="0" err="1">
                <a:solidFill>
                  <a:schemeClr val="bg1"/>
                </a:solidFill>
                <a:latin typeface="Courier"/>
                <a:cs typeface="Courier"/>
              </a:rPr>
              <a:t>MCDp</a:t>
            </a:r>
            <a:r>
              <a:rPr lang="da-DK" dirty="0">
                <a:solidFill>
                  <a:schemeClr val="bg1"/>
                </a:solidFill>
                <a:latin typeface="Courier"/>
                <a:cs typeface="Courier"/>
              </a:rPr>
              <a:t> + </a:t>
            </a:r>
            <a:r>
              <a:rPr lang="da-DK" dirty="0" err="1">
                <a:solidFill>
                  <a:schemeClr val="bg1"/>
                </a:solidFill>
                <a:latin typeface="Courier"/>
                <a:cs typeface="Courier"/>
              </a:rPr>
              <a:t>Tp.given.MCDm</a:t>
            </a:r>
            <a:r>
              <a:rPr lang="da-DK" dirty="0">
                <a:solidFill>
                  <a:schemeClr val="bg1"/>
                </a:solidFill>
                <a:latin typeface="Courier"/>
                <a:cs typeface="Courier"/>
              </a:rPr>
              <a:t> * (1-MCDp)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5187950"/>
            <a:ext cx="77533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45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23479" y="305559"/>
            <a:ext cx="9104312" cy="10926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e’s more than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ne way to condition:</a:t>
            </a:r>
          </a:p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Bayes’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Theorem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758372"/>
            <a:ext cx="8960635" cy="6147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Intersection commutes: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1548" y="2423893"/>
            <a:ext cx="8960635" cy="410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So: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3024773"/>
            <a:ext cx="8960635" cy="6147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But from the multiplication rule we know:</a:t>
            </a:r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674" y="4423119"/>
            <a:ext cx="4163751" cy="316994"/>
          </a:xfrm>
          <a:prstGeom prst="rect">
            <a:avLst/>
          </a:prstGeom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-79802" y="4355281"/>
            <a:ext cx="8960635" cy="410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So: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71089" y="5478660"/>
            <a:ext cx="2999940" cy="576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Bayes’ Theorem</a:t>
            </a:r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26" y="5336319"/>
            <a:ext cx="4199971" cy="898501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364" y="1854200"/>
            <a:ext cx="2218761" cy="268941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75" y="2479675"/>
            <a:ext cx="3081347" cy="315817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117" y="3497917"/>
            <a:ext cx="3519946" cy="307891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167" y="3895566"/>
            <a:ext cx="3448700" cy="30023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88736" y="5207000"/>
            <a:ext cx="7646737" cy="1104731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74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23479" y="305559"/>
            <a:ext cx="9104312" cy="10926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’ 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Theorem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450500"/>
            <a:ext cx="8960635" cy="6147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A slightly more general form for Bayes’ Theorem:</a:t>
            </a:r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33" y="5338918"/>
            <a:ext cx="6642100" cy="1181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0" y="2241236"/>
            <a:ext cx="4178300" cy="1092200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3581952"/>
            <a:ext cx="8960635" cy="7627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Suppose a sample space can be partitioned into a set of </a:t>
            </a:r>
            <a:r>
              <a:rPr lang="en-GB" sz="2400" i="1" u="sng" dirty="0" smtClean="0">
                <a:solidFill>
                  <a:srgbClr val="000000"/>
                </a:solidFill>
                <a:latin typeface="Times New Roman" pitchFamily="18" charset="0"/>
              </a:rPr>
              <a:t>disjoint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events B</a:t>
            </a:r>
            <a:r>
              <a:rPr lang="en-GB" sz="2400" baseline="-25000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such that</a:t>
            </a: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763" y="4410538"/>
            <a:ext cx="3872055" cy="3376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8736" y="5172364"/>
            <a:ext cx="7646737" cy="1404902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27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A medical test again…</a:t>
            </a:r>
            <a:endParaRPr lang="en-US" sz="4000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6892" y="1308758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Suppose Professor </a:t>
            </a:r>
            <a:r>
              <a:rPr lang="en-US" sz="2400" dirty="0" err="1" smtClean="0">
                <a:latin typeface="Times New Roman"/>
                <a:cs typeface="Times New Roman"/>
              </a:rPr>
              <a:t>Shenkin</a:t>
            </a:r>
            <a:r>
              <a:rPr lang="en-US" sz="2400" dirty="0" smtClean="0">
                <a:latin typeface="Times New Roman"/>
                <a:cs typeface="Times New Roman"/>
              </a:rPr>
              <a:t> is positive for MCD. What is the probability that he truly has MCD, </a:t>
            </a:r>
            <a:r>
              <a:rPr lang="en-US" sz="2400" dirty="0" err="1" smtClean="0">
                <a:latin typeface="Times New Roman"/>
                <a:cs typeface="Times New Roman"/>
              </a:rPr>
              <a:t>Pr</a:t>
            </a:r>
            <a:r>
              <a:rPr lang="en-US" sz="2400" dirty="0" smtClean="0">
                <a:latin typeface="Times New Roman"/>
                <a:cs typeface="Times New Roman"/>
              </a:rPr>
              <a:t>(MCD</a:t>
            </a:r>
            <a:r>
              <a:rPr lang="en-US" sz="2400" baseline="30000" dirty="0" smtClean="0">
                <a:latin typeface="Times New Roman"/>
                <a:cs typeface="Times New Roman"/>
              </a:rPr>
              <a:t>+</a:t>
            </a:r>
            <a:r>
              <a:rPr lang="en-US" sz="2400" dirty="0" smtClean="0">
                <a:latin typeface="Times New Roman"/>
                <a:cs typeface="Times New Roman"/>
              </a:rPr>
              <a:t>| T</a:t>
            </a:r>
            <a:r>
              <a:rPr lang="en-US" sz="2400" baseline="30000" dirty="0" smtClean="0">
                <a:latin typeface="Times New Roman"/>
                <a:cs typeface="Times New Roman"/>
              </a:rPr>
              <a:t>+</a:t>
            </a:r>
            <a:r>
              <a:rPr lang="en-US" sz="2400" dirty="0" smtClean="0">
                <a:latin typeface="Times New Roman"/>
                <a:cs typeface="Times New Roman"/>
              </a:rPr>
              <a:t>)?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1611" y="2541916"/>
            <a:ext cx="6433547" cy="2677656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# Data from the question:</a:t>
            </a:r>
          </a:p>
          <a:p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Tp.given.MCDp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&lt;- 0.7</a:t>
            </a:r>
          </a:p>
          <a:p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Tp.given.MCDm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&lt;- 0.1</a:t>
            </a:r>
          </a:p>
          <a:p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&lt;- 0.02</a:t>
            </a:r>
          </a:p>
          <a:p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da-DK" sz="1400" dirty="0">
                <a:solidFill>
                  <a:srgbClr val="FFFF00"/>
                </a:solidFill>
                <a:latin typeface="Courier"/>
                <a:cs typeface="Courier"/>
              </a:rPr>
              <a:t># Pr(T+) = Pr(T+ | MCD+) Pr(MCD+) + Pr(T+ | MCD-) Pr(MCD-)</a:t>
            </a:r>
          </a:p>
          <a:p>
            <a:r>
              <a:rPr lang="da-DK" sz="1400" dirty="0" err="1" smtClean="0">
                <a:solidFill>
                  <a:schemeClr val="bg1"/>
                </a:solidFill>
                <a:latin typeface="Courier"/>
                <a:cs typeface="Courier"/>
              </a:rPr>
              <a:t>Tp</a:t>
            </a:r>
            <a:r>
              <a:rPr lang="da-DK" sz="1400" dirty="0" smtClean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da-DK" sz="1400" dirty="0" err="1" smtClean="0">
                <a:solidFill>
                  <a:schemeClr val="bg1"/>
                </a:solidFill>
                <a:latin typeface="Courier"/>
                <a:cs typeface="Courier"/>
              </a:rPr>
              <a:t>Tp.given.MCDp</a:t>
            </a:r>
            <a:r>
              <a:rPr lang="da-DK" sz="1400" dirty="0" smtClean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* 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+ 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Tp.given.MCDm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* (1-MCDp</a:t>
            </a:r>
            <a:r>
              <a:rPr lang="da-DK" sz="1400" dirty="0" smtClean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</a:t>
            </a:r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da-DK" sz="1400" dirty="0">
                <a:solidFill>
                  <a:srgbClr val="FFFF00"/>
                </a:solidFill>
                <a:latin typeface="Courier"/>
                <a:cs typeface="Courier"/>
              </a:rPr>
              <a:t># Pr(MCD+ | T+) = Pr(T+ | MCD+) Pr(MCD+) / Pr(T+)</a:t>
            </a:r>
          </a:p>
          <a:p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Tp.given.MCDp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* 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)/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</a:t>
            </a:r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5562600"/>
            <a:ext cx="15240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65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4000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-6700" y="968981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76% </a:t>
            </a:r>
            <a:r>
              <a:rPr lang="en-US" sz="2800" dirty="0">
                <a:latin typeface="Times New Roman"/>
                <a:cs typeface="Times New Roman"/>
              </a:rPr>
              <a:t>of the light aircraft that disappear while in flight in a certain country are subsequently </a:t>
            </a:r>
            <a:r>
              <a:rPr lang="en-US" sz="2800" dirty="0" smtClean="0">
                <a:latin typeface="Times New Roman"/>
                <a:cs typeface="Times New Roman"/>
              </a:rPr>
              <a:t>discovered (</a:t>
            </a:r>
            <a:r>
              <a:rPr lang="en-US" sz="2800" b="1" dirty="0" smtClean="0">
                <a:latin typeface="Times New Roman"/>
                <a:cs typeface="Times New Roman"/>
              </a:rPr>
              <a:t>D</a:t>
            </a:r>
            <a:r>
              <a:rPr lang="en-US" sz="2800" dirty="0" smtClean="0">
                <a:latin typeface="Times New Roman"/>
                <a:cs typeface="Times New Roman"/>
              </a:rPr>
              <a:t>). </a:t>
            </a:r>
            <a:r>
              <a:rPr lang="en-US" sz="2800" dirty="0">
                <a:latin typeface="Times New Roman"/>
                <a:cs typeface="Times New Roman"/>
              </a:rPr>
              <a:t>Of the aircraft that are discovered, 60% have an emergency </a:t>
            </a:r>
            <a:r>
              <a:rPr lang="en-US" sz="2800" dirty="0" smtClean="0">
                <a:latin typeface="Times New Roman"/>
                <a:cs typeface="Times New Roman"/>
              </a:rPr>
              <a:t>locator (</a:t>
            </a:r>
            <a:r>
              <a:rPr lang="en-US" sz="2800" b="1" dirty="0" smtClean="0">
                <a:latin typeface="Times New Roman"/>
                <a:cs typeface="Times New Roman"/>
              </a:rPr>
              <a:t>L</a:t>
            </a:r>
            <a:r>
              <a:rPr lang="en-US" sz="2800" dirty="0" smtClean="0">
                <a:latin typeface="Times New Roman"/>
                <a:cs typeface="Times New Roman"/>
              </a:rPr>
              <a:t>), </a:t>
            </a:r>
            <a:r>
              <a:rPr lang="en-US" sz="2800" dirty="0">
                <a:latin typeface="Times New Roman"/>
                <a:cs typeface="Times New Roman"/>
              </a:rPr>
              <a:t>whereas 86% of the aircraft not discovered 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b="1" dirty="0" smtClean="0">
                <a:latin typeface="Times New Roman"/>
                <a:cs typeface="Times New Roman"/>
              </a:rPr>
              <a:t>D’</a:t>
            </a:r>
            <a:r>
              <a:rPr lang="en-US" sz="2800" dirty="0" smtClean="0">
                <a:latin typeface="Times New Roman"/>
                <a:cs typeface="Times New Roman"/>
              </a:rPr>
              <a:t>) do </a:t>
            </a:r>
            <a:r>
              <a:rPr lang="en-US" sz="2800" dirty="0">
                <a:latin typeface="Times New Roman"/>
                <a:cs typeface="Times New Roman"/>
              </a:rPr>
              <a:t>not have such a </a:t>
            </a:r>
            <a:r>
              <a:rPr lang="en-US" sz="2800" dirty="0" smtClean="0">
                <a:latin typeface="Times New Roman"/>
                <a:cs typeface="Times New Roman"/>
              </a:rPr>
              <a:t>locator (</a:t>
            </a:r>
            <a:r>
              <a:rPr lang="en-US" sz="2800" b="1" dirty="0" smtClean="0">
                <a:latin typeface="Times New Roman"/>
                <a:cs typeface="Times New Roman"/>
              </a:rPr>
              <a:t>L’</a:t>
            </a:r>
            <a:r>
              <a:rPr lang="en-US" sz="2800" dirty="0" smtClean="0">
                <a:latin typeface="Times New Roman"/>
                <a:cs typeface="Times New Roman"/>
              </a:rPr>
              <a:t>). </a:t>
            </a:r>
            <a:r>
              <a:rPr lang="en-US" sz="2800" dirty="0">
                <a:latin typeface="Times New Roman"/>
                <a:cs typeface="Times New Roman"/>
              </a:rPr>
              <a:t>Suppose a light aircraft has disappeared</a:t>
            </a:r>
            <a:r>
              <a:rPr lang="en-US" sz="2800" dirty="0" smtClean="0">
                <a:latin typeface="Times New Roman"/>
                <a:cs typeface="Times New Roman"/>
              </a:rPr>
              <a:t>.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39688" y="3760651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lphaLcParenR"/>
            </a:pPr>
            <a:r>
              <a:rPr lang="en-US" sz="2000" dirty="0" smtClean="0">
                <a:latin typeface="Times New Roman"/>
                <a:cs typeface="Times New Roman"/>
              </a:rPr>
              <a:t>What is </a:t>
            </a:r>
            <a:r>
              <a:rPr lang="en-US" sz="2000" dirty="0" err="1" smtClean="0">
                <a:latin typeface="Times New Roman"/>
                <a:cs typeface="Times New Roman"/>
              </a:rPr>
              <a:t>Pr</a:t>
            </a:r>
            <a:r>
              <a:rPr lang="en-US" sz="2000" dirty="0" smtClean="0">
                <a:latin typeface="Times New Roman"/>
                <a:cs typeface="Times New Roman"/>
              </a:rPr>
              <a:t>(D’)?</a:t>
            </a:r>
          </a:p>
          <a:p>
            <a:pPr marL="514350" indent="-514350">
              <a:buAutoNum type="alphaLcParenR"/>
            </a:pPr>
            <a:r>
              <a:rPr lang="en-US" sz="2000" dirty="0" smtClean="0">
                <a:latin typeface="Times New Roman"/>
                <a:cs typeface="Times New Roman"/>
              </a:rPr>
              <a:t>What is </a:t>
            </a:r>
            <a:r>
              <a:rPr lang="en-US" sz="2000" dirty="0" err="1" smtClean="0">
                <a:latin typeface="Times New Roman"/>
                <a:cs typeface="Times New Roman"/>
              </a:rPr>
              <a:t>Pr</a:t>
            </a:r>
            <a:r>
              <a:rPr lang="en-US" sz="2000" dirty="0" smtClean="0">
                <a:latin typeface="Times New Roman"/>
                <a:cs typeface="Times New Roman"/>
              </a:rPr>
              <a:t>(L’|D)?</a:t>
            </a:r>
          </a:p>
          <a:p>
            <a:pPr marL="514350" indent="-514350">
              <a:buFontTx/>
              <a:buAutoNum type="alphaLcParenR"/>
            </a:pPr>
            <a:r>
              <a:rPr lang="en-US" sz="2000" dirty="0">
                <a:latin typeface="Times New Roman"/>
                <a:cs typeface="Times New Roman"/>
              </a:rPr>
              <a:t>What is </a:t>
            </a:r>
            <a:r>
              <a:rPr lang="en-US" sz="2000" dirty="0" err="1">
                <a:latin typeface="Times New Roman"/>
                <a:cs typeface="Times New Roman"/>
              </a:rPr>
              <a:t>Pr</a:t>
            </a:r>
            <a:r>
              <a:rPr lang="en-US" sz="2000" dirty="0">
                <a:latin typeface="Times New Roman"/>
                <a:cs typeface="Times New Roman"/>
              </a:rPr>
              <a:t>(</a:t>
            </a:r>
            <a:r>
              <a:rPr lang="en-US" sz="2000" dirty="0" smtClean="0">
                <a:latin typeface="Times New Roman"/>
                <a:cs typeface="Times New Roman"/>
              </a:rPr>
              <a:t>L|D’)</a:t>
            </a:r>
            <a:r>
              <a:rPr lang="en-US" sz="2000" dirty="0">
                <a:latin typeface="Times New Roman"/>
                <a:cs typeface="Times New Roman"/>
              </a:rPr>
              <a:t>?</a:t>
            </a:r>
          </a:p>
          <a:p>
            <a:pPr marL="514350" indent="-514350">
              <a:buAutoNum type="alphaLcParenR"/>
            </a:pPr>
            <a:r>
              <a:rPr lang="en-US" sz="2000" dirty="0" smtClean="0">
                <a:latin typeface="Times New Roman"/>
                <a:cs typeface="Times New Roman"/>
              </a:rPr>
              <a:t>What is </a:t>
            </a:r>
            <a:r>
              <a:rPr lang="en-US" sz="2000" dirty="0" err="1" smtClean="0">
                <a:latin typeface="Times New Roman"/>
                <a:cs typeface="Times New Roman"/>
              </a:rPr>
              <a:t>Pr</a:t>
            </a:r>
            <a:r>
              <a:rPr lang="en-US" sz="2000" dirty="0" smtClean="0">
                <a:latin typeface="Times New Roman"/>
                <a:cs typeface="Times New Roman"/>
              </a:rPr>
              <a:t>(L </a:t>
            </a:r>
            <a:r>
              <a:rPr lang="en-US" sz="2000" dirty="0">
                <a:latin typeface="Times New Roman"/>
                <a:cs typeface="Times New Roman"/>
              </a:rPr>
              <a:t>∩ </a:t>
            </a:r>
            <a:r>
              <a:rPr lang="en-US" sz="2000" dirty="0" smtClean="0">
                <a:latin typeface="Times New Roman"/>
                <a:cs typeface="Times New Roman"/>
              </a:rPr>
              <a:t>D)?</a:t>
            </a:r>
          </a:p>
          <a:p>
            <a:pPr marL="514350" indent="-514350">
              <a:buFontTx/>
              <a:buAutoNum type="alphaLcParenR"/>
            </a:pPr>
            <a:r>
              <a:rPr lang="en-US" sz="2000" dirty="0">
                <a:latin typeface="Times New Roman"/>
                <a:cs typeface="Times New Roman"/>
              </a:rPr>
              <a:t>What is </a:t>
            </a:r>
            <a:r>
              <a:rPr lang="en-US" sz="2000" dirty="0" err="1">
                <a:latin typeface="Times New Roman"/>
                <a:cs typeface="Times New Roman"/>
              </a:rPr>
              <a:t>Pr</a:t>
            </a:r>
            <a:r>
              <a:rPr lang="en-US" sz="2000" dirty="0">
                <a:latin typeface="Times New Roman"/>
                <a:cs typeface="Times New Roman"/>
              </a:rPr>
              <a:t>(L ∩ </a:t>
            </a:r>
            <a:r>
              <a:rPr lang="en-US" sz="2000" dirty="0" smtClean="0">
                <a:latin typeface="Times New Roman"/>
                <a:cs typeface="Times New Roman"/>
              </a:rPr>
              <a:t>D’)</a:t>
            </a:r>
            <a:r>
              <a:rPr lang="en-US" sz="2000" dirty="0">
                <a:latin typeface="Times New Roman"/>
                <a:cs typeface="Times New Roman"/>
              </a:rPr>
              <a:t>?</a:t>
            </a:r>
          </a:p>
          <a:p>
            <a:pPr marL="514350" indent="-514350">
              <a:buFontTx/>
              <a:buAutoNum type="alphaLcParenR"/>
            </a:pPr>
            <a:r>
              <a:rPr lang="en-US" sz="2000" dirty="0">
                <a:latin typeface="Times New Roman"/>
                <a:cs typeface="Times New Roman"/>
              </a:rPr>
              <a:t>What is </a:t>
            </a:r>
            <a:r>
              <a:rPr lang="en-US" sz="2000" dirty="0" err="1">
                <a:latin typeface="Times New Roman"/>
                <a:cs typeface="Times New Roman"/>
              </a:rPr>
              <a:t>Pr</a:t>
            </a:r>
            <a:r>
              <a:rPr lang="en-US" sz="2000" dirty="0">
                <a:latin typeface="Times New Roman"/>
                <a:cs typeface="Times New Roman"/>
              </a:rPr>
              <a:t>(</a:t>
            </a:r>
            <a:r>
              <a:rPr lang="en-US" sz="2000" dirty="0" smtClean="0">
                <a:latin typeface="Times New Roman"/>
                <a:cs typeface="Times New Roman"/>
              </a:rPr>
              <a:t>L)?</a:t>
            </a:r>
          </a:p>
          <a:p>
            <a:pPr marL="514350" indent="-514350">
              <a:buFontTx/>
              <a:buAutoNum type="alphaLcParenR"/>
            </a:pPr>
            <a:r>
              <a:rPr lang="en-US" sz="2000" dirty="0" smtClean="0">
                <a:latin typeface="Times New Roman"/>
                <a:cs typeface="Times New Roman"/>
              </a:rPr>
              <a:t>If the plane has an emergency locator, what is the probability it will not be discovered?</a:t>
            </a:r>
          </a:p>
          <a:p>
            <a:pPr marL="514350" indent="-514350">
              <a:buFontTx/>
              <a:buAutoNum type="alphaLcParenR"/>
            </a:pPr>
            <a:r>
              <a:rPr lang="en-US" sz="2000" dirty="0" smtClean="0">
                <a:latin typeface="Times New Roman"/>
                <a:cs typeface="Times New Roman"/>
              </a:rPr>
              <a:t>If the aircraft doesn’t have an emergency locator, what is the probability it will be discovered?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8474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4000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-6700" y="968981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76% </a:t>
            </a:r>
            <a:r>
              <a:rPr lang="en-US" sz="2800" b="1" i="1" u="sng" dirty="0">
                <a:latin typeface="Times New Roman"/>
                <a:cs typeface="Times New Roman"/>
              </a:rPr>
              <a:t>of the </a:t>
            </a:r>
            <a:r>
              <a:rPr lang="en-US" sz="2800" dirty="0">
                <a:latin typeface="Times New Roman"/>
                <a:cs typeface="Times New Roman"/>
              </a:rPr>
              <a:t>light aircraft that disappear while in flight in a certain country are subsequently </a:t>
            </a:r>
            <a:r>
              <a:rPr lang="en-US" sz="2800" dirty="0" smtClean="0">
                <a:latin typeface="Times New Roman"/>
                <a:cs typeface="Times New Roman"/>
              </a:rPr>
              <a:t>discovered (</a:t>
            </a:r>
            <a:r>
              <a:rPr lang="en-US" sz="2800" b="1" dirty="0" smtClean="0">
                <a:latin typeface="Times New Roman"/>
                <a:cs typeface="Times New Roman"/>
              </a:rPr>
              <a:t>D</a:t>
            </a:r>
            <a:r>
              <a:rPr lang="en-US" sz="2800" dirty="0" smtClean="0">
                <a:latin typeface="Times New Roman"/>
                <a:cs typeface="Times New Roman"/>
              </a:rPr>
              <a:t>). </a:t>
            </a:r>
            <a:r>
              <a:rPr lang="en-US" sz="2800" b="1" i="1" u="sng" dirty="0">
                <a:latin typeface="Times New Roman"/>
                <a:cs typeface="Times New Roman"/>
              </a:rPr>
              <a:t>Of the </a:t>
            </a:r>
            <a:r>
              <a:rPr lang="en-US" sz="2800" dirty="0">
                <a:latin typeface="Times New Roman"/>
                <a:cs typeface="Times New Roman"/>
              </a:rPr>
              <a:t>aircraft that are discovered, 60% have an emergency </a:t>
            </a:r>
            <a:r>
              <a:rPr lang="en-US" sz="2800" dirty="0" smtClean="0">
                <a:latin typeface="Times New Roman"/>
                <a:cs typeface="Times New Roman"/>
              </a:rPr>
              <a:t>locator (</a:t>
            </a:r>
            <a:r>
              <a:rPr lang="en-US" sz="2800" b="1" dirty="0" smtClean="0">
                <a:latin typeface="Times New Roman"/>
                <a:cs typeface="Times New Roman"/>
              </a:rPr>
              <a:t>L</a:t>
            </a:r>
            <a:r>
              <a:rPr lang="en-US" sz="2800" dirty="0" smtClean="0">
                <a:latin typeface="Times New Roman"/>
                <a:cs typeface="Times New Roman"/>
              </a:rPr>
              <a:t>), </a:t>
            </a:r>
            <a:r>
              <a:rPr lang="en-US" sz="2800" dirty="0">
                <a:latin typeface="Times New Roman"/>
                <a:cs typeface="Times New Roman"/>
              </a:rPr>
              <a:t>whereas 86% of the aircraft not discovered 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b="1" dirty="0" smtClean="0">
                <a:latin typeface="Times New Roman"/>
                <a:cs typeface="Times New Roman"/>
              </a:rPr>
              <a:t>D’</a:t>
            </a:r>
            <a:r>
              <a:rPr lang="en-US" sz="2800" dirty="0" smtClean="0">
                <a:latin typeface="Times New Roman"/>
                <a:cs typeface="Times New Roman"/>
              </a:rPr>
              <a:t>) do </a:t>
            </a:r>
            <a:r>
              <a:rPr lang="en-US" sz="2800" dirty="0">
                <a:latin typeface="Times New Roman"/>
                <a:cs typeface="Times New Roman"/>
              </a:rPr>
              <a:t>not have such a </a:t>
            </a:r>
            <a:r>
              <a:rPr lang="en-US" sz="2800" dirty="0" smtClean="0">
                <a:latin typeface="Times New Roman"/>
                <a:cs typeface="Times New Roman"/>
              </a:rPr>
              <a:t>locator (</a:t>
            </a:r>
            <a:r>
              <a:rPr lang="en-US" sz="2800" b="1" dirty="0" smtClean="0">
                <a:latin typeface="Times New Roman"/>
                <a:cs typeface="Times New Roman"/>
              </a:rPr>
              <a:t>L’</a:t>
            </a:r>
            <a:r>
              <a:rPr lang="en-US" sz="2800" dirty="0" smtClean="0">
                <a:latin typeface="Times New Roman"/>
                <a:cs typeface="Times New Roman"/>
              </a:rPr>
              <a:t>). </a:t>
            </a:r>
            <a:r>
              <a:rPr lang="en-US" sz="2800" dirty="0">
                <a:latin typeface="Times New Roman"/>
                <a:cs typeface="Times New Roman"/>
              </a:rPr>
              <a:t>Suppose a light aircraft has disappeared</a:t>
            </a:r>
            <a:r>
              <a:rPr lang="en-US" sz="2800" dirty="0" smtClean="0">
                <a:latin typeface="Times New Roman"/>
                <a:cs typeface="Times New Roman"/>
              </a:rPr>
              <a:t>.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39688" y="3760651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lphaLcParenR"/>
            </a:pPr>
            <a:r>
              <a:rPr lang="en-US" sz="2000" dirty="0" smtClean="0">
                <a:latin typeface="Times New Roman"/>
                <a:cs typeface="Times New Roman"/>
              </a:rPr>
              <a:t>What is </a:t>
            </a:r>
            <a:r>
              <a:rPr lang="en-US" sz="2000" dirty="0" err="1" smtClean="0">
                <a:latin typeface="Times New Roman"/>
                <a:cs typeface="Times New Roman"/>
              </a:rPr>
              <a:t>Pr</a:t>
            </a:r>
            <a:r>
              <a:rPr lang="en-US" sz="2000" dirty="0" smtClean="0">
                <a:latin typeface="Times New Roman"/>
                <a:cs typeface="Times New Roman"/>
              </a:rPr>
              <a:t>(D’)?</a:t>
            </a:r>
          </a:p>
          <a:p>
            <a:pPr marL="514350" indent="-514350">
              <a:buAutoNum type="alphaLcParenR"/>
            </a:pPr>
            <a:r>
              <a:rPr lang="en-US" sz="2000" dirty="0" smtClean="0">
                <a:latin typeface="Times New Roman"/>
                <a:cs typeface="Times New Roman"/>
              </a:rPr>
              <a:t>What is </a:t>
            </a:r>
            <a:r>
              <a:rPr lang="en-US" sz="2000" dirty="0" err="1" smtClean="0">
                <a:latin typeface="Times New Roman"/>
                <a:cs typeface="Times New Roman"/>
              </a:rPr>
              <a:t>Pr</a:t>
            </a:r>
            <a:r>
              <a:rPr lang="en-US" sz="2000" dirty="0" smtClean="0">
                <a:latin typeface="Times New Roman"/>
                <a:cs typeface="Times New Roman"/>
              </a:rPr>
              <a:t>(L’|D)?</a:t>
            </a:r>
          </a:p>
          <a:p>
            <a:pPr marL="514350" indent="-514350">
              <a:buFontTx/>
              <a:buAutoNum type="alphaLcParenR"/>
            </a:pPr>
            <a:r>
              <a:rPr lang="en-US" sz="2000" dirty="0">
                <a:latin typeface="Times New Roman"/>
                <a:cs typeface="Times New Roman"/>
              </a:rPr>
              <a:t>What is </a:t>
            </a:r>
            <a:r>
              <a:rPr lang="en-US" sz="2000" dirty="0" err="1">
                <a:latin typeface="Times New Roman"/>
                <a:cs typeface="Times New Roman"/>
              </a:rPr>
              <a:t>Pr</a:t>
            </a:r>
            <a:r>
              <a:rPr lang="en-US" sz="2000" dirty="0">
                <a:latin typeface="Times New Roman"/>
                <a:cs typeface="Times New Roman"/>
              </a:rPr>
              <a:t>(</a:t>
            </a:r>
            <a:r>
              <a:rPr lang="en-US" sz="2000" dirty="0" smtClean="0">
                <a:latin typeface="Times New Roman"/>
                <a:cs typeface="Times New Roman"/>
              </a:rPr>
              <a:t>L|D’)</a:t>
            </a:r>
            <a:r>
              <a:rPr lang="en-US" sz="2000" dirty="0">
                <a:latin typeface="Times New Roman"/>
                <a:cs typeface="Times New Roman"/>
              </a:rPr>
              <a:t>?</a:t>
            </a:r>
          </a:p>
          <a:p>
            <a:pPr marL="514350" indent="-514350">
              <a:buAutoNum type="alphaLcParenR"/>
            </a:pPr>
            <a:r>
              <a:rPr lang="en-US" sz="2000" dirty="0" smtClean="0">
                <a:latin typeface="Times New Roman"/>
                <a:cs typeface="Times New Roman"/>
              </a:rPr>
              <a:t>What is </a:t>
            </a:r>
            <a:r>
              <a:rPr lang="en-US" sz="2000" dirty="0" err="1" smtClean="0">
                <a:latin typeface="Times New Roman"/>
                <a:cs typeface="Times New Roman"/>
              </a:rPr>
              <a:t>Pr</a:t>
            </a:r>
            <a:r>
              <a:rPr lang="en-US" sz="2000" dirty="0" smtClean="0">
                <a:latin typeface="Times New Roman"/>
                <a:cs typeface="Times New Roman"/>
              </a:rPr>
              <a:t>(L </a:t>
            </a:r>
            <a:r>
              <a:rPr lang="en-US" sz="2000" dirty="0">
                <a:latin typeface="Times New Roman"/>
                <a:cs typeface="Times New Roman"/>
              </a:rPr>
              <a:t>∩ </a:t>
            </a:r>
            <a:r>
              <a:rPr lang="en-US" sz="2000" dirty="0" smtClean="0">
                <a:latin typeface="Times New Roman"/>
                <a:cs typeface="Times New Roman"/>
              </a:rPr>
              <a:t>D)?</a:t>
            </a:r>
          </a:p>
          <a:p>
            <a:pPr marL="514350" indent="-514350">
              <a:buFontTx/>
              <a:buAutoNum type="alphaLcParenR"/>
            </a:pPr>
            <a:r>
              <a:rPr lang="en-US" sz="2000" dirty="0">
                <a:latin typeface="Times New Roman"/>
                <a:cs typeface="Times New Roman"/>
              </a:rPr>
              <a:t>What is </a:t>
            </a:r>
            <a:r>
              <a:rPr lang="en-US" sz="2000" dirty="0" err="1">
                <a:latin typeface="Times New Roman"/>
                <a:cs typeface="Times New Roman"/>
              </a:rPr>
              <a:t>Pr</a:t>
            </a:r>
            <a:r>
              <a:rPr lang="en-US" sz="2000" dirty="0">
                <a:latin typeface="Times New Roman"/>
                <a:cs typeface="Times New Roman"/>
              </a:rPr>
              <a:t>(L ∩ </a:t>
            </a:r>
            <a:r>
              <a:rPr lang="en-US" sz="2000" dirty="0" smtClean="0">
                <a:latin typeface="Times New Roman"/>
                <a:cs typeface="Times New Roman"/>
              </a:rPr>
              <a:t>D’)</a:t>
            </a:r>
            <a:r>
              <a:rPr lang="en-US" sz="2000" dirty="0">
                <a:latin typeface="Times New Roman"/>
                <a:cs typeface="Times New Roman"/>
              </a:rPr>
              <a:t>?</a:t>
            </a:r>
          </a:p>
          <a:p>
            <a:pPr marL="514350" indent="-514350">
              <a:buFontTx/>
              <a:buAutoNum type="alphaLcParenR"/>
            </a:pPr>
            <a:r>
              <a:rPr lang="en-US" sz="2000" dirty="0">
                <a:latin typeface="Times New Roman"/>
                <a:cs typeface="Times New Roman"/>
              </a:rPr>
              <a:t>What is </a:t>
            </a:r>
            <a:r>
              <a:rPr lang="en-US" sz="2000" dirty="0" err="1">
                <a:latin typeface="Times New Roman"/>
                <a:cs typeface="Times New Roman"/>
              </a:rPr>
              <a:t>Pr</a:t>
            </a:r>
            <a:r>
              <a:rPr lang="en-US" sz="2000" dirty="0">
                <a:latin typeface="Times New Roman"/>
                <a:cs typeface="Times New Roman"/>
              </a:rPr>
              <a:t>(</a:t>
            </a:r>
            <a:r>
              <a:rPr lang="en-US" sz="2000" dirty="0" smtClean="0">
                <a:latin typeface="Times New Roman"/>
                <a:cs typeface="Times New Roman"/>
              </a:rPr>
              <a:t>L)?</a:t>
            </a:r>
          </a:p>
          <a:p>
            <a:pPr marL="514350" indent="-514350">
              <a:buFontTx/>
              <a:buAutoNum type="alphaLcParenR"/>
            </a:pPr>
            <a:r>
              <a:rPr lang="en-US" sz="2000" b="1" i="1" u="sng" dirty="0" smtClean="0">
                <a:latin typeface="Times New Roman"/>
                <a:cs typeface="Times New Roman"/>
              </a:rPr>
              <a:t>If</a:t>
            </a:r>
            <a:r>
              <a:rPr lang="en-US" sz="2000" dirty="0" smtClean="0">
                <a:latin typeface="Times New Roman"/>
                <a:cs typeface="Times New Roman"/>
              </a:rPr>
              <a:t> the plane has an emergency locator, what is the probability it will not be discovered?</a:t>
            </a:r>
          </a:p>
          <a:p>
            <a:pPr marL="514350" indent="-514350">
              <a:buFontTx/>
              <a:buAutoNum type="alphaLcParenR"/>
            </a:pPr>
            <a:r>
              <a:rPr lang="en-US" sz="2000" b="1" i="1" u="sng" dirty="0" smtClean="0">
                <a:latin typeface="Times New Roman"/>
                <a:cs typeface="Times New Roman"/>
              </a:rPr>
              <a:t>If</a:t>
            </a:r>
            <a:r>
              <a:rPr lang="en-US" sz="2000" dirty="0" smtClean="0">
                <a:latin typeface="Times New Roman"/>
                <a:cs typeface="Times New Roman"/>
              </a:rPr>
              <a:t> the aircraft doesn’t have an emergency locator, what is the probability it will be discovered?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8275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92875" y="1175980"/>
            <a:ext cx="3309106" cy="5262978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# Data from the question: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D 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&lt;- 0.76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L.given.D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&lt;- 0.6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Ln.given.Dn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&lt;- 0.86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(D')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&lt;- 1-D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(L'|D) = 1 -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(L|D)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Ln.given.D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&lt;- 1 -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L.given.D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Ln.given.D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rgbClr val="3366FF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(L|D')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L.given.Dn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&lt;- 1 -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Ln.given.Dn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L.given.Dn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 and D)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(L|D)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(D)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L.and.D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L.given.D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* D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L.and.D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 and D')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L.and.Dn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L.given.Dn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*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"/>
                <a:cs typeface="Courier"/>
              </a:rPr>
              <a:t>L.and.Dn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3395" y="2176687"/>
            <a:ext cx="4386500" cy="2893100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(L|D)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(D) +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(L|D')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(D')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L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L.given.D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* D +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L.given.Dn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*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L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(D'|L)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(L|D')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(D')/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Dn.given.L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L.given.Dn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*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)/(L)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Dn.given.L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(D|L')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(L'|D)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(D)/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(L')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D.given.Ln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Ln.given.D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*D)/(1-L)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D.given.Ln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4737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People vs. Collins</a:t>
            </a:r>
            <a:endParaRPr lang="en-US" sz="4000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6892" y="1154822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A infamous example of the abuse of independence assumptions and the “</a:t>
            </a:r>
            <a:r>
              <a:rPr lang="en-US" sz="2400" b="1" dirty="0" smtClean="0">
                <a:latin typeface="Times New Roman"/>
                <a:cs typeface="Times New Roman"/>
              </a:rPr>
              <a:t>Prosecutors Fallacy</a:t>
            </a:r>
            <a:r>
              <a:rPr lang="en-US" sz="2400" dirty="0" smtClean="0">
                <a:latin typeface="Times New Roman"/>
                <a:cs typeface="Times New Roman"/>
              </a:rPr>
              <a:t>” is the People vs. Collins case in 1968. Eyewitness evidence in a robbery case was:</a:t>
            </a:r>
          </a:p>
          <a:p>
            <a:endParaRPr lang="en-US" sz="2400" dirty="0" smtClean="0">
              <a:latin typeface="Times New Roman"/>
              <a:cs typeface="Times New Roman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Black male with beard BMB. </a:t>
            </a:r>
          </a:p>
          <a:p>
            <a:pPr marL="1371600" lvl="2" indent="-45720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Jury instructed to assume </a:t>
            </a:r>
            <a:r>
              <a:rPr lang="en-US" sz="2000" dirty="0" err="1" smtClean="0">
                <a:latin typeface="Times New Roman"/>
                <a:cs typeface="Times New Roman"/>
              </a:rPr>
              <a:t>Pr</a:t>
            </a:r>
            <a:r>
              <a:rPr lang="en-US" sz="2000" dirty="0" smtClean="0">
                <a:latin typeface="Times New Roman"/>
                <a:cs typeface="Times New Roman"/>
              </a:rPr>
              <a:t>(BMB) = 0.1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Male had moustache (MM).</a:t>
            </a:r>
          </a:p>
          <a:p>
            <a:pPr marL="1371600" lvl="2" indent="-45720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Jury instructed to assume </a:t>
            </a:r>
            <a:r>
              <a:rPr lang="en-US" sz="2000" dirty="0" err="1" smtClean="0">
                <a:latin typeface="Times New Roman"/>
                <a:cs typeface="Times New Roman"/>
              </a:rPr>
              <a:t>Pr</a:t>
            </a:r>
            <a:r>
              <a:rPr lang="en-US" sz="2000" dirty="0" smtClean="0">
                <a:latin typeface="Times New Roman"/>
                <a:cs typeface="Times New Roman"/>
              </a:rPr>
              <a:t>(MM) = 0.25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White female </a:t>
            </a:r>
            <a:r>
              <a:rPr lang="en-US" sz="2000" dirty="0">
                <a:latin typeface="Times New Roman"/>
                <a:cs typeface="Times New Roman"/>
              </a:rPr>
              <a:t>with </a:t>
            </a:r>
            <a:r>
              <a:rPr lang="en-US" sz="2000" dirty="0" smtClean="0">
                <a:latin typeface="Times New Roman"/>
                <a:cs typeface="Times New Roman"/>
              </a:rPr>
              <a:t>ponytail (WFP). </a:t>
            </a:r>
            <a:endParaRPr lang="en-US" sz="2000" dirty="0">
              <a:latin typeface="Times New Roman"/>
              <a:cs typeface="Times New Roman"/>
            </a:endParaRPr>
          </a:p>
          <a:p>
            <a:pPr marL="1371600" lvl="2" indent="-4572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Jury instructed to assume </a:t>
            </a:r>
            <a:r>
              <a:rPr lang="en-US" sz="2000" dirty="0" err="1">
                <a:latin typeface="Times New Roman"/>
                <a:cs typeface="Times New Roman"/>
              </a:rPr>
              <a:t>Pr</a:t>
            </a:r>
            <a:r>
              <a:rPr lang="en-US" sz="2000" dirty="0" smtClean="0">
                <a:latin typeface="Times New Roman"/>
                <a:cs typeface="Times New Roman"/>
              </a:rPr>
              <a:t>(WFP) </a:t>
            </a:r>
            <a:r>
              <a:rPr lang="en-US" sz="2000" dirty="0">
                <a:latin typeface="Times New Roman"/>
                <a:cs typeface="Times New Roman"/>
              </a:rPr>
              <a:t>= 0.1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W</a:t>
            </a:r>
            <a:r>
              <a:rPr lang="en-US" sz="2000" dirty="0" smtClean="0">
                <a:latin typeface="Times New Roman"/>
                <a:cs typeface="Times New Roman"/>
              </a:rPr>
              <a:t>oman had blond hair (WB)</a:t>
            </a:r>
            <a:endParaRPr lang="en-US" sz="2000" dirty="0">
              <a:latin typeface="Times New Roman"/>
              <a:cs typeface="Times New Roman"/>
            </a:endParaRPr>
          </a:p>
          <a:p>
            <a:pPr marL="1371600" lvl="2" indent="-4572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Jury instructed to assume </a:t>
            </a:r>
            <a:r>
              <a:rPr lang="en-US" sz="2000" dirty="0" err="1">
                <a:latin typeface="Times New Roman"/>
                <a:cs typeface="Times New Roman"/>
              </a:rPr>
              <a:t>Pr</a:t>
            </a:r>
            <a:r>
              <a:rPr lang="en-US" sz="2000" dirty="0" smtClean="0">
                <a:latin typeface="Times New Roman"/>
                <a:cs typeface="Times New Roman"/>
              </a:rPr>
              <a:t>(WB) </a:t>
            </a:r>
            <a:r>
              <a:rPr lang="en-US" sz="2000" dirty="0">
                <a:latin typeface="Times New Roman"/>
                <a:cs typeface="Times New Roman"/>
              </a:rPr>
              <a:t>= </a:t>
            </a:r>
            <a:r>
              <a:rPr lang="en-US" sz="2000" dirty="0" smtClean="0">
                <a:latin typeface="Times New Roman"/>
                <a:cs typeface="Times New Roman"/>
              </a:rPr>
              <a:t>0.333</a:t>
            </a:r>
            <a:endParaRPr lang="en-US" sz="2000" dirty="0">
              <a:latin typeface="Times New Roman"/>
              <a:cs typeface="Times New Roman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Getaway car was yellow (YC).</a:t>
            </a:r>
            <a:endParaRPr lang="en-US" sz="2000" dirty="0">
              <a:latin typeface="Times New Roman"/>
              <a:cs typeface="Times New Roman"/>
            </a:endParaRPr>
          </a:p>
          <a:p>
            <a:pPr marL="1371600" lvl="2" indent="-4572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Jury instructed to assume </a:t>
            </a:r>
            <a:r>
              <a:rPr lang="en-US" sz="2000" dirty="0" err="1">
                <a:latin typeface="Times New Roman"/>
                <a:cs typeface="Times New Roman"/>
              </a:rPr>
              <a:t>Pr</a:t>
            </a:r>
            <a:r>
              <a:rPr lang="en-US" sz="2000" dirty="0" smtClean="0">
                <a:latin typeface="Times New Roman"/>
                <a:cs typeface="Times New Roman"/>
              </a:rPr>
              <a:t>(YC) </a:t>
            </a:r>
            <a:r>
              <a:rPr lang="en-US" sz="2000" dirty="0">
                <a:latin typeface="Times New Roman"/>
                <a:cs typeface="Times New Roman"/>
              </a:rPr>
              <a:t>= </a:t>
            </a:r>
            <a:r>
              <a:rPr lang="en-US" sz="2000" dirty="0" smtClean="0">
                <a:latin typeface="Times New Roman"/>
                <a:cs typeface="Times New Roman"/>
              </a:rPr>
              <a:t>0.1</a:t>
            </a:r>
          </a:p>
          <a:p>
            <a:pPr marL="914400" lvl="1" indent="-45720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Jury instructed to assume an interracial couple is unlikely (IRC)</a:t>
            </a:r>
          </a:p>
          <a:p>
            <a:pPr marL="1371600" lvl="2" indent="-4572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Jury instructed to assume </a:t>
            </a:r>
            <a:r>
              <a:rPr lang="en-US" sz="2000" dirty="0" err="1">
                <a:latin typeface="Times New Roman"/>
                <a:cs typeface="Times New Roman"/>
              </a:rPr>
              <a:t>Pr</a:t>
            </a:r>
            <a:r>
              <a:rPr lang="en-US" sz="2000" dirty="0" smtClean="0">
                <a:latin typeface="Times New Roman"/>
                <a:cs typeface="Times New Roman"/>
              </a:rPr>
              <a:t>(IRC) </a:t>
            </a:r>
            <a:r>
              <a:rPr lang="en-US" sz="2000" dirty="0">
                <a:latin typeface="Times New Roman"/>
                <a:cs typeface="Times New Roman"/>
              </a:rPr>
              <a:t>= </a:t>
            </a:r>
            <a:r>
              <a:rPr lang="en-US" sz="2000" dirty="0" smtClean="0">
                <a:latin typeface="Times New Roman"/>
                <a:cs typeface="Times New Roman"/>
              </a:rPr>
              <a:t>0.001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3152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People vs. Collins</a:t>
            </a:r>
            <a:endParaRPr lang="en-US" sz="4000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6892" y="1154822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The defendants had all these characteristics. Prosecutor then suggests that the probability that another randomly selected </a:t>
            </a:r>
            <a:r>
              <a:rPr lang="en-US" sz="2800" dirty="0">
                <a:latin typeface="Times New Roman"/>
                <a:cs typeface="Times New Roman"/>
              </a:rPr>
              <a:t>couple 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dirty="0" err="1">
                <a:latin typeface="Times New Roman"/>
                <a:cs typeface="Times New Roman"/>
              </a:rPr>
              <a:t>H</a:t>
            </a:r>
            <a:r>
              <a:rPr lang="en-US" sz="2800" baseline="-25000" dirty="0" err="1">
                <a:latin typeface="Times New Roman"/>
                <a:cs typeface="Times New Roman"/>
              </a:rPr>
              <a:t>d</a:t>
            </a:r>
            <a:r>
              <a:rPr lang="en-US" sz="2800" dirty="0" smtClean="0">
                <a:latin typeface="Times New Roman"/>
                <a:cs typeface="Times New Roman"/>
              </a:rPr>
              <a:t>) would have all of these characteristics (E) is:</a:t>
            </a: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1" y="2830827"/>
            <a:ext cx="7803288" cy="6782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44062" y="3198437"/>
            <a:ext cx="3835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/>
                <a:cs typeface="Times New Roman"/>
              </a:rPr>
              <a:t>ABUSE OF INDEPENDENCE!!!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-39688" y="380104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The Prosecutor then concluded that the chance the defendants were innocent, </a:t>
            </a:r>
            <a:r>
              <a:rPr lang="en-US" sz="2800" dirty="0" err="1" smtClean="0">
                <a:latin typeface="Times New Roman"/>
                <a:cs typeface="Times New Roman"/>
              </a:rPr>
              <a:t>Pr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dirty="0" err="1" smtClean="0">
                <a:latin typeface="Times New Roman"/>
                <a:cs typeface="Times New Roman"/>
              </a:rPr>
              <a:t>H</a:t>
            </a:r>
            <a:r>
              <a:rPr lang="en-US" sz="2800" baseline="-25000" dirty="0" err="1" smtClean="0">
                <a:latin typeface="Times New Roman"/>
                <a:cs typeface="Times New Roman"/>
              </a:rPr>
              <a:t>d</a:t>
            </a:r>
            <a:r>
              <a:rPr lang="en-US" sz="2800" dirty="0" err="1" smtClean="0">
                <a:latin typeface="Times New Roman"/>
                <a:cs typeface="Times New Roman"/>
              </a:rPr>
              <a:t>|E</a:t>
            </a:r>
            <a:r>
              <a:rPr lang="en-US" sz="2800" dirty="0" smtClean="0">
                <a:latin typeface="Times New Roman"/>
                <a:cs typeface="Times New Roman"/>
              </a:rPr>
              <a:t>) was ≈  1 × 10</a:t>
            </a:r>
            <a:r>
              <a:rPr lang="en-US" sz="2800" baseline="30000" dirty="0" smtClean="0">
                <a:latin typeface="Times New Roman"/>
                <a:cs typeface="Times New Roman"/>
              </a:rPr>
              <a:t>-8</a:t>
            </a:r>
          </a:p>
        </p:txBody>
      </p:sp>
      <p:sp>
        <p:nvSpPr>
          <p:cNvPr id="3" name="Rectangle 2"/>
          <p:cNvSpPr/>
          <p:nvPr/>
        </p:nvSpPr>
        <p:spPr>
          <a:xfrm>
            <a:off x="218431" y="4944561"/>
            <a:ext cx="38352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latin typeface="Times New Roman"/>
                <a:cs typeface="Times New Roman"/>
              </a:rPr>
              <a:t>Pr</a:t>
            </a:r>
            <a:r>
              <a:rPr lang="en-US" sz="3600" dirty="0">
                <a:latin typeface="Times New Roman"/>
                <a:cs typeface="Times New Roman"/>
              </a:rPr>
              <a:t>(</a:t>
            </a:r>
            <a:r>
              <a:rPr lang="en-US" sz="3600" dirty="0" err="1">
                <a:latin typeface="Times New Roman"/>
                <a:cs typeface="Times New Roman"/>
              </a:rPr>
              <a:t>H</a:t>
            </a:r>
            <a:r>
              <a:rPr lang="en-US" sz="3600" baseline="-25000" dirty="0" err="1">
                <a:latin typeface="Times New Roman"/>
                <a:cs typeface="Times New Roman"/>
              </a:rPr>
              <a:t>d</a:t>
            </a:r>
            <a:r>
              <a:rPr lang="en-US" sz="3600" dirty="0" err="1">
                <a:latin typeface="Times New Roman"/>
                <a:cs typeface="Times New Roman"/>
              </a:rPr>
              <a:t>|E</a:t>
            </a:r>
            <a:r>
              <a:rPr lang="en-US" sz="3600" dirty="0" smtClean="0">
                <a:latin typeface="Times New Roman"/>
                <a:cs typeface="Times New Roman"/>
              </a:rPr>
              <a:t>) = </a:t>
            </a:r>
            <a:r>
              <a:rPr lang="en-US" sz="3600" dirty="0" err="1">
                <a:latin typeface="Times New Roman"/>
                <a:cs typeface="Times New Roman"/>
              </a:rPr>
              <a:t>Pr</a:t>
            </a:r>
            <a:r>
              <a:rPr lang="en-US" sz="3600" dirty="0" smtClean="0">
                <a:latin typeface="Times New Roman"/>
                <a:cs typeface="Times New Roman"/>
              </a:rPr>
              <a:t>(</a:t>
            </a:r>
            <a:r>
              <a:rPr lang="en-US" sz="3600" dirty="0" err="1" smtClean="0">
                <a:latin typeface="Times New Roman"/>
                <a:cs typeface="Times New Roman"/>
              </a:rPr>
              <a:t>E|</a:t>
            </a:r>
            <a:r>
              <a:rPr lang="en-US" sz="3600" dirty="0" err="1">
                <a:latin typeface="Times New Roman"/>
                <a:cs typeface="Times New Roman"/>
              </a:rPr>
              <a:t>H</a:t>
            </a:r>
            <a:r>
              <a:rPr lang="en-US" sz="3600" baseline="-25000" dirty="0" err="1">
                <a:latin typeface="Times New Roman"/>
                <a:cs typeface="Times New Roman"/>
              </a:rPr>
              <a:t>d</a:t>
            </a:r>
            <a:r>
              <a:rPr lang="en-US" sz="3600" dirty="0" smtClean="0">
                <a:latin typeface="Times New Roman"/>
                <a:cs typeface="Times New Roman"/>
              </a:rPr>
              <a:t>) 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4319453" y="4917104"/>
            <a:ext cx="37822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Prosecutors Fallacy. </a:t>
            </a:r>
          </a:p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NOT TRUE IN GENERAL!!!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4319453" y="5827080"/>
            <a:ext cx="37822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Also called the fallacy of the reversed conditional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38194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3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Spaces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157818"/>
            <a:ext cx="8686800" cy="10323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Outcomes can be 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continuous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or 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discrete</a:t>
            </a:r>
            <a:endParaRPr lang="en-GB" sz="2800" b="1" u="sng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59911" y="2002992"/>
            <a:ext cx="7796329" cy="99718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563563" indent="-4572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u="sng" dirty="0" smtClean="0">
                <a:solidFill>
                  <a:srgbClr val="000000"/>
                </a:solidFill>
                <a:latin typeface="Times New Roman" pitchFamily="18" charset="0"/>
              </a:rPr>
              <a:t>Discrete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GB" sz="2800" b="1" i="1" dirty="0" smtClean="0">
                <a:solidFill>
                  <a:srgbClr val="000000"/>
                </a:solidFill>
                <a:latin typeface="Times New Roman" pitchFamily="18" charset="0"/>
              </a:rPr>
              <a:t>Nominal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(categories)</a:t>
            </a:r>
          </a:p>
          <a:p>
            <a:pPr marL="563563" lvl="1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	Experiment: Did he do it?</a:t>
            </a: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43" y="3160591"/>
            <a:ext cx="7644061" cy="413495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5150" y="4147266"/>
            <a:ext cx="8279162" cy="14941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563563" indent="-4572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u="sng" dirty="0" smtClean="0">
                <a:solidFill>
                  <a:srgbClr val="000000"/>
                </a:solidFill>
                <a:latin typeface="Times New Roman" pitchFamily="18" charset="0"/>
              </a:rPr>
              <a:t>Discrete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GB" sz="2800" b="1" i="1" dirty="0" smtClean="0">
                <a:solidFill>
                  <a:srgbClr val="000000"/>
                </a:solidFill>
                <a:latin typeface="Times New Roman" pitchFamily="18" charset="0"/>
              </a:rPr>
              <a:t>Ordinal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(orderable somehow) </a:t>
            </a:r>
          </a:p>
          <a:p>
            <a:pPr marL="563563" lvl="1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Experiment: How many arsons will there be in 	my neighbourhood this year?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757" y="6035174"/>
            <a:ext cx="4309979" cy="41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9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Spaces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157818"/>
            <a:ext cx="8686800" cy="10323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Outcomes can be 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continuous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or 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discrete</a:t>
            </a:r>
            <a:endParaRPr lang="en-GB" sz="2800" b="1" u="sng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25266" y="1975436"/>
            <a:ext cx="7236418" cy="13399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u="sng" dirty="0" smtClean="0">
                <a:solidFill>
                  <a:srgbClr val="000000"/>
                </a:solidFill>
                <a:latin typeface="Times New Roman" pitchFamily="18" charset="0"/>
              </a:rPr>
              <a:t>Continuous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: Any values in the real numbers,  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25266" y="4547514"/>
            <a:ext cx="7236418" cy="13399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20763" lvl="1" indent="-4572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What is the concentration of cocaine in a suspects blood?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900" y="5692610"/>
            <a:ext cx="4381500" cy="469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900" y="3709073"/>
            <a:ext cx="3390900" cy="469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8479" y="2031394"/>
            <a:ext cx="330200" cy="317500"/>
          </a:xfrm>
          <a:prstGeom prst="rect">
            <a:avLst/>
          </a:prstGeom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63770" y="2654757"/>
            <a:ext cx="7236418" cy="8934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20763" lvl="1" indent="-4572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What is the mass of scheduled drugs seized in a box of 15,000 glassine envelopes?</a:t>
            </a:r>
          </a:p>
        </p:txBody>
      </p:sp>
    </p:spTree>
    <p:extLst>
      <p:ext uri="{BB962C8B-B14F-4D97-AF65-F5344CB8AC3E}">
        <p14:creationId xmlns:p14="http://schemas.microsoft.com/office/powerpoint/2010/main" val="3179021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Spaces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157817"/>
            <a:ext cx="8686800" cy="575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800" i="1" u="sng" dirty="0" smtClean="0">
                <a:solidFill>
                  <a:srgbClr val="000000"/>
                </a:solidFill>
                <a:latin typeface="Times New Roman" pitchFamily="18" charset="0"/>
              </a:rPr>
              <a:t>ubset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of a sample space is an</a:t>
            </a:r>
            <a:r>
              <a:rPr lang="en-GB" sz="2800" b="1" i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event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792" y="1234447"/>
            <a:ext cx="1270000" cy="3556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194701" y="4474807"/>
            <a:ext cx="2696721" cy="236614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2"/>
          <a:stretch/>
        </p:blipFill>
        <p:spPr>
          <a:xfrm>
            <a:off x="5966556" y="5073492"/>
            <a:ext cx="450580" cy="382804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3320729" y="5520127"/>
            <a:ext cx="902390" cy="76530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69729" y="5488661"/>
            <a:ext cx="5830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 smtClean="0">
                <a:latin typeface="Times"/>
                <a:cs typeface="Times"/>
              </a:rPr>
              <a:t>E</a:t>
            </a:r>
            <a:endParaRPr lang="en-US" sz="4400" i="1" dirty="0">
              <a:latin typeface="Times"/>
              <a:cs typeface="Time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671166"/>
              </p:ext>
            </p:extLst>
          </p:nvPr>
        </p:nvGraphicFramePr>
        <p:xfrm>
          <a:off x="1907563" y="2015152"/>
          <a:ext cx="4931522" cy="2009140"/>
        </p:xfrm>
        <a:graphic>
          <a:graphicData uri="http://schemas.openxmlformats.org/drawingml/2006/table">
            <a:tbl>
              <a:tblPr/>
              <a:tblGrid>
                <a:gridCol w="657380"/>
                <a:gridCol w="628149"/>
                <a:gridCol w="594071"/>
                <a:gridCol w="593949"/>
                <a:gridCol w="532561"/>
                <a:gridCol w="682770"/>
                <a:gridCol w="628149"/>
                <a:gridCol w="614493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Roll 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Roll 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2" name="Picture 11" descr="latex-image-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2"/>
          <a:stretch/>
        </p:blipFill>
        <p:spPr>
          <a:xfrm>
            <a:off x="7627854" y="2877307"/>
            <a:ext cx="450580" cy="38280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5066155" y="3099584"/>
            <a:ext cx="2444317" cy="273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361694" y="2321274"/>
            <a:ext cx="2570693" cy="1242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377544" y="2457820"/>
            <a:ext cx="3461541" cy="16271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377544" y="3577493"/>
            <a:ext cx="0" cy="507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05077" y="2321274"/>
            <a:ext cx="9476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085" y="3561272"/>
            <a:ext cx="2843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E </a:t>
            </a:r>
            <a:r>
              <a:rPr lang="en-US" sz="2000" dirty="0" smtClean="0">
                <a:latin typeface="Times"/>
                <a:cs typeface="Times"/>
              </a:rPr>
              <a:t>= Sum of rolls is 6 or 7</a:t>
            </a:r>
            <a:endParaRPr lang="en-US" sz="2000" dirty="0">
              <a:latin typeface="Times"/>
              <a:cs typeface="Time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813016" y="3741348"/>
            <a:ext cx="737392" cy="199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792" y="5883511"/>
            <a:ext cx="12700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6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8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Spaces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157817"/>
            <a:ext cx="8686800" cy="16212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The  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complement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to the event:</a:t>
            </a: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Everything not in the event</a:t>
            </a:r>
            <a:endParaRPr lang="en-GB" sz="2800" b="1" i="1" u="sng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248950" y="3294417"/>
            <a:ext cx="3147708" cy="276068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0"/>
          <a:stretch/>
        </p:blipFill>
        <p:spPr>
          <a:xfrm>
            <a:off x="6025872" y="3500608"/>
            <a:ext cx="1097761" cy="839128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3456573" y="4339736"/>
            <a:ext cx="1053301" cy="89291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99937" y="4376546"/>
            <a:ext cx="6805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smtClean="0">
                <a:latin typeface="Times"/>
                <a:cs typeface="Times"/>
              </a:rPr>
              <a:t>E</a:t>
            </a:r>
            <a:endParaRPr lang="en-US" sz="4400" i="1" dirty="0">
              <a:latin typeface="Times"/>
              <a:cs typeface="Time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65700" y="3818979"/>
            <a:ext cx="7138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smtClean="0">
                <a:latin typeface="Times"/>
                <a:cs typeface="Times"/>
              </a:rPr>
              <a:t>E</a:t>
            </a:r>
            <a:r>
              <a:rPr lang="en-US" sz="4400" i="1" baseline="30000" dirty="0" smtClean="0">
                <a:latin typeface="Calibri"/>
                <a:cs typeface="Calibri"/>
              </a:rPr>
              <a:t>’</a:t>
            </a:r>
            <a:endParaRPr lang="en-US" sz="4400" i="1" baseline="30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437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8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Spaces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84188" y="1630695"/>
            <a:ext cx="8377224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A </a:t>
            </a:r>
            <a:r>
              <a:rPr lang="en-US" sz="2800" b="1" u="sng" dirty="0">
                <a:latin typeface="Times New Roman"/>
                <a:cs typeface="Times New Roman"/>
              </a:rPr>
              <a:t>simple event </a:t>
            </a:r>
            <a:r>
              <a:rPr lang="en-US" sz="2800" dirty="0">
                <a:latin typeface="Times New Roman"/>
                <a:cs typeface="Times New Roman"/>
              </a:rPr>
              <a:t>is an event containing a single outcome. 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Times New Roman"/>
                <a:cs typeface="Times New Roman"/>
              </a:rPr>
              <a:t>A </a:t>
            </a:r>
            <a:r>
              <a:rPr lang="en-US" sz="2800" b="1" u="sng" dirty="0">
                <a:latin typeface="Times New Roman"/>
                <a:cs typeface="Times New Roman"/>
              </a:rPr>
              <a:t>compound event </a:t>
            </a:r>
            <a:r>
              <a:rPr lang="en-US" sz="2800" dirty="0">
                <a:latin typeface="Times New Roman"/>
                <a:cs typeface="Times New Roman"/>
              </a:rPr>
              <a:t>consists of more than one outcome. 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Times New Roman"/>
                <a:cs typeface="Times New Roman"/>
              </a:rPr>
              <a:t>When </a:t>
            </a:r>
            <a:r>
              <a:rPr lang="en-US" sz="2800" dirty="0">
                <a:latin typeface="Times New Roman"/>
                <a:cs typeface="Times New Roman"/>
              </a:rPr>
              <a:t>the experiment is performed, if the outcome that occurs is in event </a:t>
            </a:r>
            <a:r>
              <a:rPr lang="en-US" sz="2800" i="1" dirty="0">
                <a:latin typeface="Times New Roman"/>
                <a:cs typeface="Times New Roman"/>
              </a:rPr>
              <a:t>E</a:t>
            </a:r>
            <a:r>
              <a:rPr lang="en-US" sz="2800" dirty="0">
                <a:latin typeface="Times New Roman"/>
                <a:cs typeface="Times New Roman"/>
              </a:rPr>
              <a:t> then we say </a:t>
            </a:r>
            <a:r>
              <a:rPr lang="en-US" sz="2800" i="1" dirty="0">
                <a:latin typeface="Times New Roman"/>
                <a:cs typeface="Times New Roman"/>
              </a:rPr>
              <a:t>E </a:t>
            </a:r>
            <a:r>
              <a:rPr lang="en-US" sz="2800" b="1" u="sng" dirty="0">
                <a:latin typeface="Times New Roman"/>
                <a:cs typeface="Times New Roman"/>
              </a:rPr>
              <a:t>occurs</a:t>
            </a:r>
            <a:r>
              <a:rPr lang="en-US" sz="2800" dirty="0">
                <a:latin typeface="Times New Roman"/>
                <a:cs typeface="Times New Roman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0183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668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Venn diagram: </a:t>
            </a:r>
            <a:r>
              <a:rPr lang="en-US" sz="2400" dirty="0">
                <a:latin typeface="Times New Roman"/>
                <a:cs typeface="Times New Roman"/>
              </a:rPr>
              <a:t>A pictorial representation of combinations of sets making use of circles and rectangles</a:t>
            </a:r>
            <a:r>
              <a:rPr lang="en-US" sz="2400" dirty="0" smtClean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More Set Theory Language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222523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Times New Roman"/>
                <a:cs typeface="Times New Roman"/>
              </a:rPr>
              <a:t>Empty set</a:t>
            </a:r>
            <a:r>
              <a:rPr lang="en-US" sz="2400" dirty="0" smtClean="0">
                <a:latin typeface="Times New Roman"/>
                <a:cs typeface="Times New Roman"/>
              </a:rPr>
              <a:t>: </a:t>
            </a:r>
            <a:r>
              <a:rPr lang="en-US" sz="2400" dirty="0">
                <a:latin typeface="Times New Roman"/>
                <a:cs typeface="Times New Roman"/>
              </a:rPr>
              <a:t>The </a:t>
            </a:r>
            <a:r>
              <a:rPr lang="en-US" sz="2400" dirty="0" smtClean="0">
                <a:latin typeface="Times New Roman"/>
                <a:cs typeface="Times New Roman"/>
              </a:rPr>
              <a:t>set </a:t>
            </a:r>
            <a:r>
              <a:rPr lang="en-US" sz="2400" dirty="0">
                <a:latin typeface="Times New Roman"/>
                <a:cs typeface="Times New Roman"/>
              </a:rPr>
              <a:t>containing no outcomes. 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The </a:t>
            </a:r>
            <a:r>
              <a:rPr lang="en-US" sz="2400" u="sng" dirty="0">
                <a:latin typeface="Times New Roman"/>
                <a:cs typeface="Times New Roman"/>
              </a:rPr>
              <a:t>null set </a:t>
            </a:r>
            <a:r>
              <a:rPr lang="en-US" sz="2400" dirty="0" smtClean="0">
                <a:latin typeface="Times New Roman"/>
                <a:cs typeface="Times New Roman"/>
                <a:sym typeface="Symbol"/>
              </a:rPr>
              <a:t></a:t>
            </a:r>
            <a:r>
              <a:rPr lang="en-US" sz="2400" dirty="0">
                <a:latin typeface="Times New Roman"/>
                <a:cs typeface="Times New Roman"/>
                <a:sym typeface="Symbol"/>
              </a:rPr>
              <a:t> </a:t>
            </a:r>
            <a:r>
              <a:rPr lang="en-US" sz="2400" dirty="0" smtClean="0">
                <a:latin typeface="Times New Roman"/>
                <a:cs typeface="Times New Roman"/>
                <a:sym typeface="Symbol"/>
              </a:rPr>
              <a:t>or </a:t>
            </a:r>
            <a:r>
              <a:rPr lang="en-US" sz="2400" dirty="0" smtClean="0">
                <a:latin typeface="Times New Roman"/>
                <a:cs typeface="Times New Roman"/>
              </a:rPr>
              <a:t>{ </a:t>
            </a:r>
            <a:r>
              <a:rPr lang="en-US" sz="2400" dirty="0">
                <a:latin typeface="Times New Roman"/>
                <a:cs typeface="Times New Roman"/>
              </a:rPr>
              <a:t>}</a:t>
            </a:r>
            <a:r>
              <a:rPr lang="en-US" sz="2400" dirty="0" smtClean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411576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Times New Roman"/>
                <a:cs typeface="Times New Roman"/>
              </a:rPr>
              <a:t>Union</a:t>
            </a:r>
            <a:r>
              <a:rPr lang="en-US" sz="2400" dirty="0">
                <a:latin typeface="Times New Roman"/>
                <a:cs typeface="Times New Roman"/>
              </a:rPr>
              <a:t>: A </a:t>
            </a:r>
            <a:r>
              <a:rPr lang="en-US" sz="2400" dirty="0">
                <a:latin typeface="Times New Roman"/>
                <a:cs typeface="Times New Roman"/>
                <a:sym typeface="Symbol"/>
              </a:rPr>
              <a:t></a:t>
            </a:r>
            <a:r>
              <a:rPr lang="en-US" sz="2400" dirty="0">
                <a:latin typeface="Times New Roman"/>
                <a:cs typeface="Times New Roman"/>
              </a:rPr>
              <a:t> B occurs if A occurs, B occurs </a:t>
            </a:r>
            <a:r>
              <a:rPr lang="en-US" sz="2400" b="1" i="1" u="sng" dirty="0">
                <a:latin typeface="Times New Roman"/>
                <a:cs typeface="Times New Roman"/>
              </a:rPr>
              <a:t>or</a:t>
            </a:r>
            <a:r>
              <a:rPr lang="en-US" sz="2400" dirty="0">
                <a:latin typeface="Times New Roman"/>
                <a:cs typeface="Times New Roman"/>
              </a:rPr>
              <a:t> both A and B occur</a:t>
            </a:r>
            <a:r>
              <a:rPr lang="en-US" sz="2400" dirty="0" smtClean="0">
                <a:latin typeface="Times New Roman"/>
                <a:cs typeface="Times New Roman"/>
              </a:rPr>
              <a:t>.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358391" y="4270767"/>
            <a:ext cx="2400257" cy="210747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43523" y="4270767"/>
            <a:ext cx="2400257" cy="210747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73723" y="4617591"/>
            <a:ext cx="1037810" cy="14105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68695" y="4872644"/>
            <a:ext cx="633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/>
                <a:cs typeface="Times New Roman"/>
              </a:rPr>
              <a:t>A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14396" y="4885474"/>
            <a:ext cx="595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/>
                <a:cs typeface="Times New Roman"/>
              </a:rPr>
              <a:t>B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40877" y="4916251"/>
            <a:ext cx="16528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Times New Roman"/>
                <a:cs typeface="Times New Roman"/>
              </a:rPr>
              <a:t>A </a:t>
            </a:r>
            <a:r>
              <a:rPr lang="en-US" sz="4400" dirty="0">
                <a:latin typeface="Times New Roman"/>
                <a:cs typeface="Times New Roman"/>
                <a:sym typeface="Symbol"/>
              </a:rPr>
              <a:t></a:t>
            </a:r>
            <a:r>
              <a:rPr lang="en-US" sz="4400" dirty="0">
                <a:latin typeface="Times New Roman"/>
                <a:cs typeface="Times New Roman"/>
              </a:rPr>
              <a:t> B 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605" y="5109410"/>
            <a:ext cx="1143000" cy="355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43704" y="4985721"/>
            <a:ext cx="84570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also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5554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 animBg="1"/>
      <p:bldP spid="12" grpId="0" animBg="1"/>
      <p:bldP spid="2" grpId="0" animBg="1"/>
      <p:bldP spid="17" grpId="0"/>
      <p:bldP spid="17" grpId="1"/>
      <p:bldP spid="18" grpId="0"/>
      <p:bldP spid="18" grpId="1"/>
      <p:bldP spid="19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9065</TotalTime>
  <Words>2617</Words>
  <Application>Microsoft Macintosh PowerPoint</Application>
  <PresentationFormat>On-screen Show (4:3)</PresentationFormat>
  <Paragraphs>368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bpc</cp:lastModifiedBy>
  <cp:revision>87</cp:revision>
  <dcterms:created xsi:type="dcterms:W3CDTF">2015-12-23T12:49:36Z</dcterms:created>
  <dcterms:modified xsi:type="dcterms:W3CDTF">2019-03-20T11:53:57Z</dcterms:modified>
</cp:coreProperties>
</file>