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62" r:id="rId3"/>
    <p:sldId id="289" r:id="rId4"/>
    <p:sldId id="292" r:id="rId5"/>
    <p:sldId id="294" r:id="rId6"/>
    <p:sldId id="295" r:id="rId7"/>
    <p:sldId id="263" r:id="rId8"/>
    <p:sldId id="296" r:id="rId9"/>
    <p:sldId id="298" r:id="rId10"/>
    <p:sldId id="301" r:id="rId11"/>
    <p:sldId id="299" r:id="rId12"/>
    <p:sldId id="302" r:id="rId13"/>
    <p:sldId id="303" r:id="rId14"/>
    <p:sldId id="304" r:id="rId15"/>
    <p:sldId id="305" r:id="rId16"/>
    <p:sldId id="306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5EE1-4CC2-104C-BD8A-91F23A1CBEB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3002-6F46-F74F-AD6F-3D8C60F7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questionpro.com/blog/anova-testin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43517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4" y="1709295"/>
            <a:ext cx="7135893" cy="3960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8187" y="5361939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Credit: </a:t>
            </a:r>
            <a:r>
              <a:rPr lang="en-US" sz="1400" dirty="0">
                <a:hlinkClick r:id="rId4"/>
              </a:rPr>
              <a:t>https://www.questionpro.com/blog/anova-testing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1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Variance: Calculation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 nice way to organize the calculations is with an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ANOVA table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:  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94930"/>
              </p:ext>
            </p:extLst>
          </p:nvPr>
        </p:nvGraphicFramePr>
        <p:xfrm>
          <a:off x="394865" y="2796605"/>
          <a:ext cx="8318121" cy="1026160"/>
        </p:xfrm>
        <a:graphic>
          <a:graphicData uri="http://schemas.openxmlformats.org/drawingml/2006/table">
            <a:tbl>
              <a:tblPr/>
              <a:tblGrid>
                <a:gridCol w="932259"/>
                <a:gridCol w="1684238"/>
                <a:gridCol w="1092200"/>
                <a:gridCol w="1605656"/>
                <a:gridCol w="1296232"/>
                <a:gridCol w="170753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Degrees of Freedom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Sum Squares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 Sum Squares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F-statistic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Treatments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MSB = SSB/(k-1)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 = SSB/SSW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1 - pf(F, k-1, n-k)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Error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n-k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MSW = SSW/(n-k)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98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17430"/>
            <a:ext cx="8686800" cy="525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Consider the GSR (square-root) area as a function of range below: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524" y="2283123"/>
            <a:ext cx="7384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2.60,   3.35,    3.33,  3.06,    3.38,   3.85,   3.01,    3.02,   3.29,   3.00,    3.20,   3.11</a:t>
            </a:r>
          </a:p>
          <a:p>
            <a:r>
              <a:rPr lang="en-US" sz="1600" dirty="0" smtClean="0"/>
              <a:t>  6.84,   6.32,    6.96,  5.85,    5.95,   6.29,   5.57,    5.00,   5.42,   5.73,    5.29,   5.10</a:t>
            </a:r>
          </a:p>
          <a:p>
            <a:r>
              <a:rPr lang="en-US" sz="1600" dirty="0" smtClean="0"/>
              <a:t>  6.51,   6.72,    8.24,  7.38,    9.84,   9.42,   8.09,    6.80,   7.95,   8.62,    8.41,   8.62, 9.23</a:t>
            </a:r>
          </a:p>
          <a:p>
            <a:r>
              <a:rPr lang="en-US" sz="1600" dirty="0" smtClean="0"/>
              <a:t>10.28, 11.47, 14.10, 12.54, 16.13, 11.03, 10.81, 10.19, 13.01, 11.17, 11.33,   9.35</a:t>
            </a:r>
          </a:p>
          <a:p>
            <a:r>
              <a:rPr lang="en-US" sz="1600" dirty="0" smtClean="0"/>
              <a:t>11.80, 13.74,   5.18, 20.13, 16.94, 14.09, 16.07, 14.90, 17.47, 14.21, 13.13, </a:t>
            </a:r>
            <a:r>
              <a:rPr lang="en-US" sz="1600" dirty="0"/>
              <a:t>11.93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94" y="2283155"/>
            <a:ext cx="1373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10 feet</a:t>
            </a:r>
          </a:p>
          <a:p>
            <a:r>
              <a:rPr lang="en-US" sz="1600" dirty="0" smtClean="0"/>
              <a:t>20 feet</a:t>
            </a:r>
          </a:p>
          <a:p>
            <a:r>
              <a:rPr lang="en-US" sz="1600" dirty="0" smtClean="0"/>
              <a:t>30 feet</a:t>
            </a:r>
          </a:p>
          <a:p>
            <a:r>
              <a:rPr lang="en-US" sz="1600" dirty="0" smtClean="0"/>
              <a:t>40 feet</a:t>
            </a:r>
          </a:p>
          <a:p>
            <a:r>
              <a:rPr lang="en-US" sz="1600" dirty="0" smtClean="0"/>
              <a:t>50 feet</a:t>
            </a:r>
            <a:endParaRPr lang="en-US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961285"/>
            <a:ext cx="8686800" cy="1079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Use ANOVA to test for evidence of a significant difference between at least one of the treatment means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433906"/>
            <a:ext cx="9026162" cy="3754874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(responses)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y10 &lt;- c(2.60,3.35,3.33,3.06,3.38,3.85,3.01,3.02,3.29,3.00,3.20,3.11)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y20 &lt;- c(6.84,6.32,6.96,5.85,5.95,6.29,5.57,5.00,5.42,5.73,5.29,5.10)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y30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-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(6.51,6.72,8.24,7.38,9.84,9.42,8.09,6.80,7.95,8.62,8.41,8.62,9.23)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y40 &lt;- c(10.28,11.47,14.10,12.54,16.13,11.03,10.81,10.19,13.01,11.17,11.33,9.35)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y50 &lt;- c(11.80,13.74, 5.18,20.13,16.94,14.09,16.07,14.90,17.47,14.21,13.13,11.93)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y &lt;- c(y10, y20, y30, y40, y50)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Treatment labels for each data point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factor(c(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rep(10,length(y10)),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rep(20,length(y20)),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rep(30,length(y30)),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rep(40,length(y40)),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rep(50,length(y50))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761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433906"/>
            <a:ext cx="9026162" cy="4616648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Take a look at the data first: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 &lt;- mean(y)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Grand average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c(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Treatment averages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mean(y10),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mean(y20),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mean(y30),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mean(y40),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mean(y50)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m.treat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boxplot(y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range=0 )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plots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points(1:5,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pch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=16, col="red")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Put in treatment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avgs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(a = m, b = 0)  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Grand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avg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 </a:t>
            </a:r>
            <a:r>
              <a:rPr lang="en-US" sz="1400">
                <a:solidFill>
                  <a:srgbClr val="FFFF00"/>
                </a:solidFill>
                <a:latin typeface="Courier"/>
                <a:cs typeface="Courier"/>
              </a:rPr>
              <a:t>can </a:t>
            </a:r>
            <a:r>
              <a:rPr lang="en-US" sz="1400" smtClean="0">
                <a:solidFill>
                  <a:srgbClr val="FFFF00"/>
                </a:solidFill>
                <a:latin typeface="Courier"/>
                <a:cs typeface="Courier"/>
              </a:rPr>
              <a:t>handle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all the ANOVA calculations automatically: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fit &lt;- lm(y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lbl.treat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anova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(fit)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261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71" t="11647" r="4968" b="9308"/>
          <a:stretch/>
        </p:blipFill>
        <p:spPr>
          <a:xfrm>
            <a:off x="2420824" y="1126087"/>
            <a:ext cx="3896097" cy="303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49" y="4420721"/>
            <a:ext cx="6781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287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If ANOVA returns a significant result, it makes sense to ask which means may be statistically different than the rest.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002" y="2220954"/>
            <a:ext cx="8476510" cy="11049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A way to accomplish this is to do pair-wise hypothesis tests on all pairs of treatment averages to see if the Null (</a:t>
            </a:r>
            <a:r>
              <a:rPr lang="en-US" sz="22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sz="22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2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 = 0) may be rejected.</a:t>
            </a:r>
            <a:endParaRPr lang="en-US" sz="22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909" y="3394690"/>
            <a:ext cx="8013334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The problem is, using regular t-tests the probability of falsely rejecting the Null is </a:t>
            </a:r>
            <a:r>
              <a:rPr lang="en-US" sz="2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2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7006" y="4233012"/>
            <a:ext cx="7795468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For n-treatments there are  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pair-wise t-tests to perform, so the our level of confidence in 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simultaneous t-tests is at-least:</a:t>
            </a:r>
            <a:endParaRPr lang="en-US" sz="20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54" y="5028414"/>
            <a:ext cx="1264279" cy="421426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174" y="5582154"/>
            <a:ext cx="7417338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For 5-treatments, our overall confidence in all 10, 95% confidence t-tests would only be (at-least):</a:t>
            </a:r>
            <a:endParaRPr lang="en-US" sz="20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30" y="6340608"/>
            <a:ext cx="2952402" cy="3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Post Hoc Testing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3256" y="1295954"/>
            <a:ext cx="8013334" cy="8215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We could compensate for the problem by performing </a:t>
            </a:r>
            <a:r>
              <a:rPr lang="en-US" sz="2200" i="1" u="sng" dirty="0" smtClean="0">
                <a:solidFill>
                  <a:srgbClr val="000000"/>
                </a:solidFill>
                <a:latin typeface="Times New Roman" pitchFamily="18" charset="0"/>
              </a:rPr>
              <a:t>each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 t-test at the 1-</a:t>
            </a:r>
            <a:r>
              <a:rPr lang="en-US" sz="2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a/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confidence level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. (the 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 pitchFamily="18" charset="0"/>
              </a:rPr>
              <a:t>Bonferroni</a:t>
            </a: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 correction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1332" y="2386753"/>
            <a:ext cx="7795468" cy="5070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This typically leads to unreasonable false negative reject rate</a:t>
            </a:r>
            <a:endParaRPr lang="en-US" sz="20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3256" y="3050908"/>
            <a:ext cx="8013334" cy="1086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Something else we could do is use a test statistic which compensates well for the fact that we are doing simultaneous hypothesis tests (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 HSD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US" sz="22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81" y="4255559"/>
            <a:ext cx="4135386" cy="879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289" y="5489532"/>
            <a:ext cx="3344327" cy="251504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5689" y="6097088"/>
            <a:ext cx="8013334" cy="5677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-values can be obtained with </a:t>
            </a:r>
            <a:r>
              <a:rPr lang="en-US" sz="2200" dirty="0" err="1" smtClean="0">
                <a:solidFill>
                  <a:srgbClr val="000000"/>
                </a:solidFill>
                <a:latin typeface="Times New Roman" pitchFamily="18" charset="0"/>
              </a:rPr>
              <a:t>ptukey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z="2200" baseline="30000" dirty="0" err="1" smtClean="0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</a:rPr>
              <a:t>, k, n-k), but…</a:t>
            </a:r>
            <a:endParaRPr lang="en-US" sz="22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1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</a:rPr>
              <a:t>Tukey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 HSD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8558" y="1119650"/>
            <a:ext cx="9026162" cy="1323439"/>
          </a:xfrm>
          <a:prstGeom prst="rect">
            <a:avLst/>
          </a:prstGeom>
          <a:solidFill>
            <a:srgbClr val="00009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# Find a significant result from ANOVA? Do a </a:t>
            </a:r>
            <a:r>
              <a:rPr lang="en-US" sz="2000" dirty="0" err="1" smtClean="0">
                <a:solidFill>
                  <a:srgbClr val="FFFF00"/>
                </a:solidFill>
                <a:latin typeface="Courier"/>
                <a:cs typeface="Courier"/>
              </a:rPr>
              <a:t>Tukey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 HSD:</a:t>
            </a:r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TukeyHSD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aov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y~lbl.treat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#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test outputs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fit.tukey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# Graphical 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version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9" y="2575410"/>
            <a:ext cx="4621920" cy="4282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210" t="2222" r="4969" b="3389"/>
          <a:stretch/>
        </p:blipFill>
        <p:spPr>
          <a:xfrm>
            <a:off x="4700478" y="2667067"/>
            <a:ext cx="4404242" cy="4116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7192" y="4478159"/>
            <a:ext cx="962353" cy="23311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206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660253"/>
            <a:ext cx="8686800" cy="2058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Standard hypothesis testing is great for comparing two statistics, </a:t>
            </a:r>
            <a:r>
              <a:rPr lang="en-US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What is we have more than two statistics to compare?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one-way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” analysis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of variance (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ANOVA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108831"/>
            <a:ext cx="8686800" cy="2058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that the statistics to be compares must all be of the same type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Usually the statistics we want to “compare” in the sciences are averages between different treatments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2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7745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: understand how inputs (explanatory variables) affect outputs (responses)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8600" y="2296695"/>
            <a:ext cx="8686800" cy="1526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Treatments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: the input variables.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Typically, discrete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factors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with a finite number of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79" y="3267242"/>
            <a:ext cx="3238500" cy="247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2530" y="3418483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afs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</a:rPr>
              <a:t>shotgun.df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08947" y="5628105"/>
            <a:ext cx="0" cy="374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08947" y="6002421"/>
            <a:ext cx="17111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20105" y="4251158"/>
            <a:ext cx="0" cy="1751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20105" y="4251158"/>
            <a:ext cx="695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89866" y="4066492"/>
            <a:ext cx="2875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“gun” is a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factor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levels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: Remington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Stevens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023979" y="5628105"/>
            <a:ext cx="13368" cy="687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23979" y="6328610"/>
            <a:ext cx="3310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325929" y="5098699"/>
            <a:ext cx="0" cy="1216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25929" y="5098699"/>
            <a:ext cx="695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55634" y="4900660"/>
            <a:ext cx="287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“range” is a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factor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levels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10" y="5546991"/>
            <a:ext cx="3353818" cy="12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2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2" y="1442502"/>
            <a:ext cx="7633366" cy="310027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304" y="1942529"/>
            <a:ext cx="3587642" cy="3216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1861893"/>
            <a:ext cx="2802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“range”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is the treatment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Index is </a:t>
            </a:r>
            <a:r>
              <a:rPr lang="en-US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column number in this case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01956" y="2081951"/>
            <a:ext cx="1073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5589" y="3493919"/>
            <a:ext cx="2802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# replicates per treatment is 12 or 13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Index is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row number in this case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893607" y="2239080"/>
            <a:ext cx="327331" cy="29199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336" y="5378738"/>
            <a:ext cx="5308600" cy="749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384175" y="6269547"/>
            <a:ext cx="845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we’ll want to see if these are “statistically” the same or if there is evidence that they are different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634" y="5785314"/>
            <a:ext cx="393700" cy="4191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1886334" y="5983973"/>
            <a:ext cx="614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2" y="1442502"/>
            <a:ext cx="7633366" cy="310027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69" y="2244196"/>
            <a:ext cx="1362361" cy="2219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457135" y="1752529"/>
            <a:ext cx="9846" cy="49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900" y="2939600"/>
            <a:ext cx="3623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Difference between the population mean and the mean for each treatment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827" y="2939600"/>
            <a:ext cx="1569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P</a:t>
            </a:r>
            <a:r>
              <a:rPr lang="en-US" sz="1600" dirty="0" smtClean="0">
                <a:latin typeface="Times New Roman"/>
                <a:cs typeface="Times New Roman"/>
              </a:rPr>
              <a:t>opulation </a:t>
            </a:r>
            <a:r>
              <a:rPr lang="en-US" sz="1600" dirty="0">
                <a:latin typeface="Times New Roman"/>
                <a:cs typeface="Times New Roman"/>
              </a:rPr>
              <a:t>mean 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98635" y="2466153"/>
            <a:ext cx="78766" cy="546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09055" y="2466153"/>
            <a:ext cx="131675" cy="546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211" y="4085324"/>
            <a:ext cx="169806" cy="212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471" y="3698126"/>
            <a:ext cx="1927306" cy="9169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136" y="4054295"/>
            <a:ext cx="449988" cy="2207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2272" y="4959654"/>
            <a:ext cx="2209996" cy="9179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644" y="4979345"/>
            <a:ext cx="1980496" cy="9179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260" y="5348673"/>
            <a:ext cx="449988" cy="2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2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88" y="1334397"/>
            <a:ext cx="2031017" cy="385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7029" y="130049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Assume: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656" y="2128234"/>
            <a:ext cx="296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Also assumes variance is constant across treatments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55005" y="1700598"/>
            <a:ext cx="0" cy="478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7" y="3677846"/>
            <a:ext cx="25908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334" y="3677846"/>
            <a:ext cx="2755900" cy="406400"/>
          </a:xfrm>
          <a:prstGeom prst="rect">
            <a:avLst/>
          </a:prstGeom>
        </p:spPr>
      </p:pic>
      <p:sp>
        <p:nvSpPr>
          <p:cNvPr id="20" name="Right Brace 19"/>
          <p:cNvSpPr/>
          <p:nvPr/>
        </p:nvSpPr>
        <p:spPr>
          <a:xfrm rot="16200000">
            <a:off x="4397632" y="2290558"/>
            <a:ext cx="289416" cy="24851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4972047" y="3189386"/>
            <a:ext cx="335136" cy="3582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98165" y="291588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ANOVA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0872" y="5156234"/>
            <a:ext cx="243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Linear Regression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0848" y="3249209"/>
            <a:ext cx="215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x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ij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0 or 1</a:t>
            </a:r>
          </a:p>
          <a:p>
            <a:pPr algn="ctr"/>
            <a:r>
              <a:rPr lang="en-US" sz="1600" b="1" dirty="0" smtClean="0">
                <a:latin typeface="Times New Roman"/>
                <a:cs typeface="Times New Roman"/>
              </a:rPr>
              <a:t>X</a:t>
            </a:r>
            <a:r>
              <a:rPr lang="en-US" sz="1600" dirty="0" smtClean="0">
                <a:latin typeface="Times New Roman"/>
                <a:cs typeface="Times New Roman"/>
              </a:rPr>
              <a:t> is the </a:t>
            </a:r>
          </a:p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“model matrix”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143" y="5958541"/>
            <a:ext cx="152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Equivalence: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566" y="5831179"/>
            <a:ext cx="1063244" cy="3037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562" y="4331521"/>
            <a:ext cx="3962400" cy="46990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25" idx="1"/>
          </p:cNvCxnSpPr>
          <p:nvPr/>
        </p:nvCxnSpPr>
        <p:spPr>
          <a:xfrm flipV="1">
            <a:off x="5529392" y="3726263"/>
            <a:ext cx="1401456" cy="60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383" y="6347019"/>
            <a:ext cx="5724641" cy="3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  <p:bldP spid="21" grpId="0" animBg="1"/>
      <p:bldP spid="22" grpId="0"/>
      <p:bldP spid="23" grpId="0"/>
      <p:bldP spid="2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892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Analysis of Variance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159377"/>
            <a:ext cx="8686800" cy="516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for “means” ANOVA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treatment means being compared are not statistically different at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400" baseline="0" dirty="0" smtClean="0">
                <a:latin typeface="Symbol" charset="2"/>
                <a:cs typeface="Symbol" charset="2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)×100%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for “means” ANOVA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At least one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of the treatment means being compared is statically distinct from the others.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ANOVA computes an F-statistic from the data and compares to a critical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value for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 of confidence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D.O.F. 1 = # of treatments -1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D.O.F. 2 = # of obs. - # of treatments</a:t>
            </a:r>
          </a:p>
        </p:txBody>
      </p:sp>
    </p:spTree>
    <p:extLst>
      <p:ext uri="{BB962C8B-B14F-4D97-AF65-F5344CB8AC3E}">
        <p14:creationId xmlns:p14="http://schemas.microsoft.com/office/powerpoint/2010/main" val="232559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02144" y="2407823"/>
            <a:ext cx="8686800" cy="1190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F-statistic compares the (weighted) average of squared treatment deviations                  to the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average of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overall squared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deviations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Variance: Intuition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For each treatment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differences from the overall average                are indicators of differences among the </a:t>
            </a:r>
            <a:r>
              <a:rPr lang="en-US" sz="24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</a:rPr>
              <a:t>!</a:t>
            </a:r>
            <a:r>
              <a:rPr lang="en-US" sz="2400" baseline="30000" dirty="0" err="1" smtClean="0">
                <a:solidFill>
                  <a:srgbClr val="000000"/>
                </a:solidFill>
                <a:latin typeface="Times New Roman" pitchFamily="18" charset="0"/>
              </a:rPr>
              <a:t>Vardeman,Jobe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1358905"/>
            <a:ext cx="908805" cy="299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46" y="2787342"/>
            <a:ext cx="1119704" cy="353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92" y="3166939"/>
            <a:ext cx="1183906" cy="35352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6079" y="3724440"/>
            <a:ext cx="8375566" cy="1190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More precisely, the F-statistic is the ratio of the mean squared treatment deviations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(mean “variation”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between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treatments, MSB)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the mean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squared deviation within treatments (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mean “variation” between treatments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, MSW)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3775" y="5956442"/>
            <a:ext cx="732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Sometimes MSB is called mean treatment “variation”, MST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Sometimes MSW is called mean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“variation”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error within treatments, MSE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037" y="5040087"/>
            <a:ext cx="1286962" cy="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1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Analysis of 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Variance: Calculation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" y="1279525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MSB can be computed as:  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2" y="1621692"/>
            <a:ext cx="1022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#treatments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5817" y="2972318"/>
            <a:ext cx="120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#samples 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per treatments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6148" y="2631843"/>
            <a:ext cx="141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t</a:t>
            </a:r>
            <a:r>
              <a:rPr lang="en-US" sz="1400" dirty="0" smtClean="0">
                <a:latin typeface="Times New Roman"/>
                <a:cs typeface="Times New Roman"/>
              </a:rPr>
              <a:t>reatment sample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average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4241" y="2916841"/>
            <a:ext cx="1022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#treatments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3910" y="1621692"/>
            <a:ext cx="166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t</a:t>
            </a:r>
            <a:r>
              <a:rPr lang="en-US" sz="1400" dirty="0" smtClean="0">
                <a:latin typeface="Times New Roman"/>
                <a:cs typeface="Times New Roman"/>
              </a:rPr>
              <a:t>otal sample average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3095346" y="2680689"/>
            <a:ext cx="118731" cy="236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05923" y="1823107"/>
            <a:ext cx="322385" cy="12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13910" y="1861086"/>
            <a:ext cx="185616" cy="305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216769" y="2510692"/>
            <a:ext cx="185616" cy="169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20949" y="2510692"/>
            <a:ext cx="0" cy="53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1775" y="3950336"/>
            <a:ext cx="8686800" cy="974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MSW can be computed as:  </a:t>
            </a:r>
            <a:endParaRPr lang="en-US" sz="24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4870155" y="1885822"/>
            <a:ext cx="566615" cy="23735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88541" y="3263694"/>
            <a:ext cx="260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Sum Squared Deviations Between Treatments, SSB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8408" y="4236429"/>
            <a:ext cx="1022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#treatments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19471" y="4436104"/>
            <a:ext cx="120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#samples 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per treatments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1548" y="5514588"/>
            <a:ext cx="141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t</a:t>
            </a:r>
            <a:r>
              <a:rPr lang="en-US" sz="1400" dirty="0" smtClean="0">
                <a:latin typeface="Times New Roman"/>
                <a:cs typeface="Times New Roman"/>
              </a:rPr>
              <a:t>reatment sample</a:t>
            </a: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average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68924" y="577619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#samples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108" y="5652652"/>
            <a:ext cx="48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data</a:t>
            </a:r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V="1">
            <a:off x="3095346" y="5540045"/>
            <a:ext cx="118731" cy="236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47155" y="4511334"/>
            <a:ext cx="278038" cy="197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352734" y="5314873"/>
            <a:ext cx="0" cy="382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512169" y="5393437"/>
            <a:ext cx="185616" cy="169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074572" y="4687681"/>
            <a:ext cx="2945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952590" y="4501565"/>
            <a:ext cx="0" cy="76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 rot="16200000">
            <a:off x="5059819" y="4539507"/>
            <a:ext cx="566615" cy="27093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44849" y="6137646"/>
            <a:ext cx="332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Sum Squared Deviations Within Treatments, SSW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9" y="4584117"/>
            <a:ext cx="4784303" cy="10557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792" y="1793604"/>
            <a:ext cx="4477120" cy="10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  <p:bldP spid="31" grpId="0"/>
      <p:bldP spid="33" grpId="0" animBg="1"/>
      <p:bldP spid="34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9431</TotalTime>
  <Words>1287</Words>
  <Application>Microsoft Macintosh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59</cp:revision>
  <dcterms:created xsi:type="dcterms:W3CDTF">2015-02-09T13:17:44Z</dcterms:created>
  <dcterms:modified xsi:type="dcterms:W3CDTF">2018-04-26T01:38:17Z</dcterms:modified>
</cp:coreProperties>
</file>