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dvent Pro SemiBold"/>
      <p:regular r:id="rId14"/>
      <p:bold r:id="rId15"/>
    </p:embeddedFont>
    <p:embeddedFont>
      <p:font typeface="Gugi"/>
      <p:regular r:id="rId16"/>
    </p:embeddedFont>
    <p:embeddedFont>
      <p:font typeface="Do Hyeon"/>
      <p:regular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Condensed Medium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Jua"/>
      <p:regular r:id="rId28"/>
    </p:embeddedFont>
    <p:embeddedFont>
      <p:font typeface="Black Han Sans"/>
      <p:regular r:id="rId29"/>
    </p:embeddedFont>
    <p:embeddedFont>
      <p:font typeface="Share Tec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Condensed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CondensedMedium-italic.fntdata"/><Relationship Id="rId23" Type="http://schemas.openxmlformats.org/officeDocument/2006/relationships/font" Target="fonts/FiraSans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FiraSansCondensedMedium-boldItalic.fntdata"/><Relationship Id="rId28" Type="http://schemas.openxmlformats.org/officeDocument/2006/relationships/font" Target="fonts/Jua-regular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lackHa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hareTec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bold.fntdata"/><Relationship Id="rId14" Type="http://schemas.openxmlformats.org/officeDocument/2006/relationships/font" Target="fonts/AdventProSemiBold-regular.fntdata"/><Relationship Id="rId17" Type="http://schemas.openxmlformats.org/officeDocument/2006/relationships/font" Target="fonts/DoHyeon-regular.fntdata"/><Relationship Id="rId16" Type="http://schemas.openxmlformats.org/officeDocument/2006/relationships/font" Target="fonts/Gugi-regular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b475ae579_2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b475ae579_2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b475ae579_3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b475ae579_3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eb475ae579_4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eb475ae579_4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eb475ae579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eb475ae579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6c60e245bf_1_3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6c60e245bf_1_3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696549" y="2829550"/>
            <a:ext cx="3750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팀 ‘나’ 김동진 권인석 문최희 이수현 최두용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416300" y="990250"/>
            <a:ext cx="6311400" cy="18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당첨확률을 높이는 </a:t>
            </a: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로또번호 추천 프로그램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3474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917267" y="1265771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type="ctrTitle"/>
          </p:nvPr>
        </p:nvSpPr>
        <p:spPr>
          <a:xfrm>
            <a:off x="6229425" y="331434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프로젝트 </a:t>
            </a:r>
            <a:endParaRPr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수행결과</a:t>
            </a:r>
            <a:endParaRPr>
              <a:latin typeface="Gugi"/>
              <a:ea typeface="Gugi"/>
              <a:cs typeface="Gugi"/>
              <a:sym typeface="Gugi"/>
            </a:endParaRPr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4900" y="3011575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제작배경</a:t>
            </a:r>
            <a:endParaRPr>
              <a:latin typeface="Gugi"/>
              <a:ea typeface="Gugi"/>
              <a:cs typeface="Gugi"/>
              <a:sym typeface="Gugi"/>
            </a:endParaRPr>
          </a:p>
        </p:txBody>
      </p:sp>
      <p:sp>
        <p:nvSpPr>
          <p:cNvPr id="463" name="Google Shape;463;p24"/>
          <p:cNvSpPr txBox="1"/>
          <p:nvPr>
            <p:ph idx="3" type="title"/>
          </p:nvPr>
        </p:nvSpPr>
        <p:spPr>
          <a:xfrm>
            <a:off x="6137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" name="Google Shape;464;p24"/>
          <p:cNvSpPr txBox="1"/>
          <p:nvPr>
            <p:ph idx="6" type="title"/>
          </p:nvPr>
        </p:nvSpPr>
        <p:spPr>
          <a:xfrm>
            <a:off x="2037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5" name="Google Shape;465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목 차 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6" name="Google Shape;466;p24"/>
          <p:cNvSpPr txBox="1"/>
          <p:nvPr>
            <p:ph idx="9" type="title"/>
          </p:nvPr>
        </p:nvSpPr>
        <p:spPr>
          <a:xfrm>
            <a:off x="34653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6137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2037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34653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4"/>
          <p:cNvCxnSpPr>
            <a:stCxn id="467" idx="1"/>
            <a:endCxn id="463" idx="1"/>
          </p:cNvCxnSpPr>
          <p:nvPr/>
        </p:nvCxnSpPr>
        <p:spPr>
          <a:xfrm>
            <a:off x="6137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4"/>
          <p:cNvCxnSpPr>
            <a:stCxn id="468" idx="1"/>
            <a:endCxn id="464" idx="1"/>
          </p:cNvCxnSpPr>
          <p:nvPr/>
        </p:nvCxnSpPr>
        <p:spPr>
          <a:xfrm>
            <a:off x="2037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4"/>
          <p:cNvCxnSpPr>
            <a:stCxn id="469" idx="1"/>
            <a:endCxn id="466" idx="1"/>
          </p:cNvCxnSpPr>
          <p:nvPr/>
        </p:nvCxnSpPr>
        <p:spPr>
          <a:xfrm>
            <a:off x="34653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4"/>
          <p:cNvSpPr/>
          <p:nvPr/>
        </p:nvSpPr>
        <p:spPr>
          <a:xfrm>
            <a:off x="16664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42894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7371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4"/>
          <p:cNvGrpSpPr/>
          <p:nvPr/>
        </p:nvGrpSpPr>
        <p:grpSpPr>
          <a:xfrm>
            <a:off x="2170558" y="1684660"/>
            <a:ext cx="577210" cy="580282"/>
            <a:chOff x="3095745" y="3805393"/>
            <a:chExt cx="352840" cy="354717"/>
          </a:xfrm>
        </p:grpSpPr>
        <p:sp>
          <p:nvSpPr>
            <p:cNvPr id="477" name="Google Shape;477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4"/>
          <p:cNvGrpSpPr/>
          <p:nvPr/>
        </p:nvGrpSpPr>
        <p:grpSpPr>
          <a:xfrm>
            <a:off x="3588768" y="1684647"/>
            <a:ext cx="583817" cy="580314"/>
            <a:chOff x="3541011" y="3367320"/>
            <a:chExt cx="348257" cy="346188"/>
          </a:xfrm>
        </p:grpSpPr>
        <p:sp>
          <p:nvSpPr>
            <p:cNvPr id="484" name="Google Shape;484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24"/>
          <p:cNvSpPr txBox="1"/>
          <p:nvPr>
            <p:ph type="ctrTitle"/>
          </p:nvPr>
        </p:nvSpPr>
        <p:spPr>
          <a:xfrm>
            <a:off x="2037825" y="3637997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프로젝트</a:t>
            </a:r>
            <a:endParaRPr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팀 구성 및</a:t>
            </a:r>
            <a:endParaRPr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역할</a:t>
            </a:r>
            <a:endParaRPr>
              <a:latin typeface="Gugi"/>
              <a:ea typeface="Gugi"/>
              <a:cs typeface="Gugi"/>
              <a:sym typeface="Gugi"/>
            </a:endParaRPr>
          </a:p>
        </p:txBody>
      </p:sp>
      <p:sp>
        <p:nvSpPr>
          <p:cNvPr id="489" name="Google Shape;489;p24"/>
          <p:cNvSpPr txBox="1"/>
          <p:nvPr>
            <p:ph idx="3" type="title"/>
          </p:nvPr>
        </p:nvSpPr>
        <p:spPr>
          <a:xfrm>
            <a:off x="48047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0" name="Google Shape;490;p24"/>
          <p:cNvSpPr txBox="1"/>
          <p:nvPr>
            <p:ph idx="6" type="title"/>
          </p:nvPr>
        </p:nvSpPr>
        <p:spPr>
          <a:xfrm>
            <a:off x="6228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1" name="Google Shape;491;p24"/>
          <p:cNvSpPr txBox="1"/>
          <p:nvPr>
            <p:ph idx="9" type="title"/>
          </p:nvPr>
        </p:nvSpPr>
        <p:spPr>
          <a:xfrm>
            <a:off x="76563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48047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6228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76563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5" name="Google Shape;495;p24"/>
          <p:cNvCxnSpPr>
            <a:stCxn id="492" idx="1"/>
            <a:endCxn id="489" idx="1"/>
          </p:cNvCxnSpPr>
          <p:nvPr/>
        </p:nvCxnSpPr>
        <p:spPr>
          <a:xfrm>
            <a:off x="48047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4"/>
          <p:cNvCxnSpPr>
            <a:stCxn id="493" idx="1"/>
            <a:endCxn id="490" idx="1"/>
          </p:cNvCxnSpPr>
          <p:nvPr/>
        </p:nvCxnSpPr>
        <p:spPr>
          <a:xfrm>
            <a:off x="6228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4"/>
          <p:cNvCxnSpPr>
            <a:stCxn id="494" idx="1"/>
            <a:endCxn id="491" idx="1"/>
          </p:cNvCxnSpPr>
          <p:nvPr/>
        </p:nvCxnSpPr>
        <p:spPr>
          <a:xfrm>
            <a:off x="76563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4"/>
          <p:cNvSpPr/>
          <p:nvPr/>
        </p:nvSpPr>
        <p:spPr>
          <a:xfrm>
            <a:off x="58574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84804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 txBox="1"/>
          <p:nvPr>
            <p:ph type="ctrTitle"/>
          </p:nvPr>
        </p:nvSpPr>
        <p:spPr>
          <a:xfrm>
            <a:off x="3465300" y="3604597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프로젝트</a:t>
            </a:r>
            <a:endParaRPr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수행관련</a:t>
            </a:r>
            <a:endParaRPr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이론</a:t>
            </a:r>
            <a:endParaRPr>
              <a:latin typeface="Gugi"/>
              <a:ea typeface="Gugi"/>
              <a:cs typeface="Gugi"/>
              <a:sym typeface="Gugi"/>
            </a:endParaRPr>
          </a:p>
        </p:txBody>
      </p:sp>
      <p:sp>
        <p:nvSpPr>
          <p:cNvPr id="501" name="Google Shape;501;p24"/>
          <p:cNvSpPr txBox="1"/>
          <p:nvPr>
            <p:ph type="ctrTitle"/>
          </p:nvPr>
        </p:nvSpPr>
        <p:spPr>
          <a:xfrm>
            <a:off x="4805300" y="3622472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프로젝트 </a:t>
            </a:r>
            <a:endParaRPr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수행 절차</a:t>
            </a:r>
            <a:endParaRPr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및 방법</a:t>
            </a:r>
            <a:endParaRPr>
              <a:latin typeface="Gugi"/>
              <a:ea typeface="Gugi"/>
              <a:cs typeface="Gugi"/>
              <a:sym typeface="Gugi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4912100" y="1687150"/>
            <a:ext cx="577208" cy="577798"/>
          </a:xfrm>
          <a:custGeom>
            <a:rect b="b" l="l" r="r" t="t"/>
            <a:pathLst>
              <a:path extrusionOk="0" h="9799" w="11431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 txBox="1"/>
          <p:nvPr>
            <p:ph type="ctrTitle"/>
          </p:nvPr>
        </p:nvSpPr>
        <p:spPr>
          <a:xfrm>
            <a:off x="7656900" y="331434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자체평가</a:t>
            </a:r>
            <a:endParaRPr>
              <a:latin typeface="Gugi"/>
              <a:ea typeface="Gugi"/>
              <a:cs typeface="Gugi"/>
              <a:sym typeface="Gu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ugi"/>
                <a:ea typeface="Gugi"/>
                <a:cs typeface="Gugi"/>
                <a:sym typeface="Gugi"/>
              </a:rPr>
              <a:t>의견</a:t>
            </a:r>
            <a:endParaRPr>
              <a:latin typeface="Gugi"/>
              <a:ea typeface="Gugi"/>
              <a:cs typeface="Gugi"/>
              <a:sym typeface="Gugi"/>
            </a:endParaRPr>
          </a:p>
        </p:txBody>
      </p:sp>
      <p:grpSp>
        <p:nvGrpSpPr>
          <p:cNvPr id="504" name="Google Shape;504;p24"/>
          <p:cNvGrpSpPr/>
          <p:nvPr/>
        </p:nvGrpSpPr>
        <p:grpSpPr>
          <a:xfrm>
            <a:off x="6355714" y="1666792"/>
            <a:ext cx="573673" cy="580290"/>
            <a:chOff x="1768821" y="3361108"/>
            <a:chExt cx="278739" cy="339073"/>
          </a:xfrm>
        </p:grpSpPr>
        <p:sp>
          <p:nvSpPr>
            <p:cNvPr id="505" name="Google Shape;505;p24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4"/>
          <p:cNvGrpSpPr/>
          <p:nvPr/>
        </p:nvGrpSpPr>
        <p:grpSpPr>
          <a:xfrm>
            <a:off x="7792411" y="1687289"/>
            <a:ext cx="573643" cy="559938"/>
            <a:chOff x="2165809" y="3811059"/>
            <a:chExt cx="422542" cy="342973"/>
          </a:xfrm>
        </p:grpSpPr>
        <p:sp>
          <p:nvSpPr>
            <p:cNvPr id="517" name="Google Shape;517;p24"/>
            <p:cNvSpPr/>
            <p:nvPr/>
          </p:nvSpPr>
          <p:spPr>
            <a:xfrm>
              <a:off x="2165809" y="3811059"/>
              <a:ext cx="422542" cy="342973"/>
            </a:xfrm>
            <a:custGeom>
              <a:rect b="b" l="l" r="r" t="t"/>
              <a:pathLst>
                <a:path extrusionOk="0" h="10776" w="13276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2193085" y="3877387"/>
              <a:ext cx="368753" cy="12158"/>
            </a:xfrm>
            <a:custGeom>
              <a:rect b="b" l="l" r="r" t="t"/>
              <a:pathLst>
                <a:path extrusionOk="0" h="382" w="1158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2212404" y="3930062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2305245" y="3930062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489813" y="3930062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2212404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2397736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2212404" y="4036175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2305245" y="4036175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2489813" y="4036175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305245" y="4088467"/>
              <a:ext cx="51974" cy="12540"/>
            </a:xfrm>
            <a:custGeom>
              <a:rect b="b" l="l" r="r" t="t"/>
              <a:pathLst>
                <a:path extrusionOk="0" h="394" w="1633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2397736" y="4088467"/>
              <a:ext cx="51942" cy="12540"/>
            </a:xfrm>
            <a:custGeom>
              <a:rect b="b" l="l" r="r" t="t"/>
              <a:pathLst>
                <a:path extrusionOk="0" h="394" w="1632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2489813" y="4088467"/>
              <a:ext cx="52324" cy="12540"/>
            </a:xfrm>
            <a:custGeom>
              <a:rect b="b" l="l" r="r" t="t"/>
              <a:pathLst>
                <a:path extrusionOk="0" h="394" w="1644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230486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248981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396972" y="4022807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2212404" y="4075386"/>
              <a:ext cx="53088" cy="38861"/>
            </a:xfrm>
            <a:custGeom>
              <a:rect b="b" l="l" r="r" t="t"/>
              <a:pathLst>
                <a:path extrusionOk="0" h="1221" w="1668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2396972" y="3916694"/>
              <a:ext cx="53088" cy="38798"/>
            </a:xfrm>
            <a:custGeom>
              <a:rect b="b" l="l" r="r" t="t"/>
              <a:pathLst>
                <a:path extrusionOk="0" h="1219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idx="2" type="ctrTitle"/>
          </p:nvPr>
        </p:nvSpPr>
        <p:spPr>
          <a:xfrm>
            <a:off x="6054555" y="9159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권인석</a:t>
            </a:r>
            <a:endParaRPr/>
          </a:p>
        </p:txBody>
      </p:sp>
      <p:sp>
        <p:nvSpPr>
          <p:cNvPr id="540" name="Google Shape;540;p25"/>
          <p:cNvSpPr txBox="1"/>
          <p:nvPr>
            <p:ph idx="4" type="ctrTitle"/>
          </p:nvPr>
        </p:nvSpPr>
        <p:spPr>
          <a:xfrm>
            <a:off x="1218541" y="23216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이수현</a:t>
            </a:r>
            <a:endParaRPr/>
          </a:p>
        </p:txBody>
      </p:sp>
      <p:sp>
        <p:nvSpPr>
          <p:cNvPr id="541" name="Google Shape;541;p25"/>
          <p:cNvSpPr txBox="1"/>
          <p:nvPr>
            <p:ph idx="7" type="subTitle"/>
          </p:nvPr>
        </p:nvSpPr>
        <p:spPr>
          <a:xfrm>
            <a:off x="6044305" y="28139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코드개발 및 피피티 정리</a:t>
            </a:r>
            <a:endParaRPr/>
          </a:p>
        </p:txBody>
      </p:sp>
      <p:sp>
        <p:nvSpPr>
          <p:cNvPr id="542" name="Google Shape;542;p25"/>
          <p:cNvSpPr txBox="1"/>
          <p:nvPr>
            <p:ph type="ctrTitle"/>
          </p:nvPr>
        </p:nvSpPr>
        <p:spPr>
          <a:xfrm>
            <a:off x="1218541" y="9159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문최희(팀장)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3" name="Google Shape;543;p25"/>
          <p:cNvSpPr txBox="1"/>
          <p:nvPr>
            <p:ph idx="1" type="subTitle"/>
          </p:nvPr>
        </p:nvSpPr>
        <p:spPr>
          <a:xfrm>
            <a:off x="1218541" y="14082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회의주관 및 정리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코드개발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4" name="Google Shape;544;p25"/>
          <p:cNvSpPr txBox="1"/>
          <p:nvPr>
            <p:ph idx="5" type="subTitle"/>
          </p:nvPr>
        </p:nvSpPr>
        <p:spPr>
          <a:xfrm>
            <a:off x="1116841" y="28139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코드개발 및 기능테스트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 txBox="1"/>
          <p:nvPr>
            <p:ph idx="6" type="ctrTitle"/>
          </p:nvPr>
        </p:nvSpPr>
        <p:spPr>
          <a:xfrm>
            <a:off x="6044305" y="23216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김동진</a:t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3510825" y="12167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3510825" y="26251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4909275" y="12167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4909275" y="26251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25"/>
          <p:cNvCxnSpPr>
            <a:stCxn id="546" idx="3"/>
            <a:endCxn id="548" idx="1"/>
          </p:cNvCxnSpPr>
          <p:nvPr/>
        </p:nvCxnSpPr>
        <p:spPr>
          <a:xfrm>
            <a:off x="4234725" y="15787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5"/>
          <p:cNvCxnSpPr>
            <a:stCxn id="548" idx="2"/>
            <a:endCxn id="547" idx="0"/>
          </p:cNvCxnSpPr>
          <p:nvPr/>
        </p:nvCxnSpPr>
        <p:spPr>
          <a:xfrm rot="5400000">
            <a:off x="4229775" y="15838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5"/>
          <p:cNvCxnSpPr>
            <a:stCxn id="547" idx="3"/>
            <a:endCxn id="549" idx="1"/>
          </p:cNvCxnSpPr>
          <p:nvPr/>
        </p:nvCxnSpPr>
        <p:spPr>
          <a:xfrm>
            <a:off x="4234725" y="29871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3" name="Google Shape;553;p25"/>
          <p:cNvGrpSpPr/>
          <p:nvPr/>
        </p:nvGrpSpPr>
        <p:grpSpPr>
          <a:xfrm>
            <a:off x="5072712" y="2755478"/>
            <a:ext cx="402156" cy="456781"/>
            <a:chOff x="5357662" y="4297637"/>
            <a:chExt cx="287275" cy="326296"/>
          </a:xfrm>
        </p:grpSpPr>
        <p:sp>
          <p:nvSpPr>
            <p:cNvPr id="554" name="Google Shape;554;p25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5"/>
          <p:cNvGrpSpPr/>
          <p:nvPr/>
        </p:nvGrpSpPr>
        <p:grpSpPr>
          <a:xfrm>
            <a:off x="3630590" y="2741669"/>
            <a:ext cx="484361" cy="484405"/>
            <a:chOff x="4890434" y="4287389"/>
            <a:chExt cx="345997" cy="346029"/>
          </a:xfrm>
        </p:grpSpPr>
        <p:sp>
          <p:nvSpPr>
            <p:cNvPr id="560" name="Google Shape;560;p25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25"/>
          <p:cNvGrpSpPr/>
          <p:nvPr/>
        </p:nvGrpSpPr>
        <p:grpSpPr>
          <a:xfrm>
            <a:off x="5029465" y="1359607"/>
            <a:ext cx="488638" cy="438246"/>
            <a:chOff x="5778676" y="3826972"/>
            <a:chExt cx="349052" cy="313055"/>
          </a:xfrm>
        </p:grpSpPr>
        <p:sp>
          <p:nvSpPr>
            <p:cNvPr id="568" name="Google Shape;568;p25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3630860" y="1333153"/>
            <a:ext cx="483826" cy="491133"/>
            <a:chOff x="4874902" y="3808799"/>
            <a:chExt cx="345615" cy="350835"/>
          </a:xfrm>
        </p:grpSpPr>
        <p:sp>
          <p:nvSpPr>
            <p:cNvPr id="574" name="Google Shape;574;p25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25"/>
          <p:cNvSpPr txBox="1"/>
          <p:nvPr>
            <p:ph idx="8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프로젝트 팀 구성 및 역할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3524325" y="3990650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 txBox="1"/>
          <p:nvPr>
            <p:ph idx="7" type="subTitle"/>
          </p:nvPr>
        </p:nvSpPr>
        <p:spPr>
          <a:xfrm>
            <a:off x="4440930" y="4208518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코드개발 및 오류검사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 txBox="1"/>
          <p:nvPr>
            <p:ph idx="6" type="ctrTitle"/>
          </p:nvPr>
        </p:nvSpPr>
        <p:spPr>
          <a:xfrm>
            <a:off x="4440930" y="372719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최두용</a:t>
            </a:r>
            <a:endParaRPr/>
          </a:p>
        </p:txBody>
      </p:sp>
      <p:cxnSp>
        <p:nvCxnSpPr>
          <p:cNvPr id="595" name="Google Shape;595;p25"/>
          <p:cNvCxnSpPr>
            <a:stCxn id="547" idx="2"/>
            <a:endCxn id="592" idx="0"/>
          </p:cNvCxnSpPr>
          <p:nvPr/>
        </p:nvCxnSpPr>
        <p:spPr>
          <a:xfrm>
            <a:off x="3872775" y="3349075"/>
            <a:ext cx="13500" cy="64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25"/>
          <p:cNvSpPr txBox="1"/>
          <p:nvPr>
            <p:ph idx="1" type="subTitle"/>
          </p:nvPr>
        </p:nvSpPr>
        <p:spPr>
          <a:xfrm>
            <a:off x="5989901" y="1408300"/>
            <a:ext cx="201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코드개발 및 관련함수 작성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597" name="Google Shape;597;p25"/>
          <p:cNvGrpSpPr/>
          <p:nvPr/>
        </p:nvGrpSpPr>
        <p:grpSpPr>
          <a:xfrm>
            <a:off x="3599439" y="4062455"/>
            <a:ext cx="573673" cy="580290"/>
            <a:chOff x="1768821" y="3361108"/>
            <a:chExt cx="278739" cy="339073"/>
          </a:xfrm>
        </p:grpSpPr>
        <p:sp>
          <p:nvSpPr>
            <p:cNvPr id="598" name="Google Shape;598;p25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6"/>
          <p:cNvSpPr txBox="1"/>
          <p:nvPr>
            <p:ph idx="1" type="body"/>
          </p:nvPr>
        </p:nvSpPr>
        <p:spPr>
          <a:xfrm>
            <a:off x="618825" y="1397100"/>
            <a:ext cx="3846900" cy="23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단순한 6개의 난수 출력이 아닌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과거의 </a:t>
            </a:r>
            <a:r>
              <a:rPr lang="en" sz="2000" u="sng">
                <a:solidFill>
                  <a:srgbClr val="FFFF00"/>
                </a:solidFill>
                <a:latin typeface="Jua"/>
                <a:ea typeface="Jua"/>
                <a:cs typeface="Jua"/>
                <a:sym typeface="Jua"/>
              </a:rPr>
              <a:t>로또 당첨번호 데이터를 활용</a:t>
            </a:r>
            <a:r>
              <a:rPr lang="en">
                <a:latin typeface="Jua"/>
                <a:ea typeface="Jua"/>
                <a:cs typeface="Jua"/>
                <a:sym typeface="Jua"/>
              </a:rPr>
              <a:t>,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각 번호의 당첨확률을 계산했다.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번개맞기보다 어려운 로또 당첨이지만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조금의 확률이라도 끌어올려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00"/>
                </a:solidFill>
                <a:latin typeface="Jua"/>
                <a:ea typeface="Jua"/>
                <a:cs typeface="Jua"/>
                <a:sym typeface="Jua"/>
              </a:rPr>
              <a:t>로또당첨의 꿈</a:t>
            </a:r>
            <a:r>
              <a:rPr lang="en">
                <a:latin typeface="Jua"/>
                <a:ea typeface="Jua"/>
                <a:cs typeface="Jua"/>
                <a:sym typeface="Jua"/>
              </a:rPr>
              <a:t>을 이뤄드립니다.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14" name="Google Shape;614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제작개요</a:t>
            </a:r>
            <a:endParaRPr/>
          </a:p>
        </p:txBody>
      </p:sp>
      <p:grpSp>
        <p:nvGrpSpPr>
          <p:cNvPr id="615" name="Google Shape;615;p26"/>
          <p:cNvGrpSpPr/>
          <p:nvPr/>
        </p:nvGrpSpPr>
        <p:grpSpPr>
          <a:xfrm>
            <a:off x="4720511" y="964757"/>
            <a:ext cx="2851442" cy="3213988"/>
            <a:chOff x="2501950" y="1507050"/>
            <a:chExt cx="2392350" cy="2696525"/>
          </a:xfrm>
        </p:grpSpPr>
        <p:sp>
          <p:nvSpPr>
            <p:cNvPr id="616" name="Google Shape;616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36" name="Google Shape;636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1" name="Google Shape;6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175" y="1695525"/>
            <a:ext cx="1752451" cy="17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 txBox="1"/>
          <p:nvPr>
            <p:ph idx="4294967295" type="ctrTitle"/>
          </p:nvPr>
        </p:nvSpPr>
        <p:spPr>
          <a:xfrm>
            <a:off x="1106570" y="1453894"/>
            <a:ext cx="18813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Do Hyeon"/>
                <a:ea typeface="Do Hyeon"/>
                <a:cs typeface="Do Hyeon"/>
                <a:sym typeface="Do Hyeon"/>
              </a:rPr>
              <a:t>확률 빈도주의</a:t>
            </a:r>
            <a:endParaRPr sz="1800">
              <a:solidFill>
                <a:schemeClr val="accen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7" name="Google Shape;647;p27"/>
          <p:cNvSpPr txBox="1"/>
          <p:nvPr>
            <p:ph idx="4294967295" type="subTitle"/>
          </p:nvPr>
        </p:nvSpPr>
        <p:spPr>
          <a:xfrm>
            <a:off x="1685625" y="1708100"/>
            <a:ext cx="29070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반복적으로 선택된 표본이 사건(부분집합) a의 원소가 될 경향(propensity)을 확률이라고 봄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동전을 던져 ‘앞면이 나오는 사건’의 확률 값이 0.5라는 것은 실제로 동전을 반복하여 던졌을 경우 동전을 던진 전체 횟수에 확률값을 곱한 숫자만큼 해당 사건이 발생한다고 봄</a:t>
            </a:r>
            <a:endParaRPr sz="1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48" name="Google Shape;648;p27"/>
          <p:cNvSpPr txBox="1"/>
          <p:nvPr>
            <p:ph type="ctrTitle"/>
          </p:nvPr>
        </p:nvSpPr>
        <p:spPr>
          <a:xfrm>
            <a:off x="618825" y="411675"/>
            <a:ext cx="349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프로젝트 수행관련이론</a:t>
            </a:r>
            <a:endParaRPr/>
          </a:p>
        </p:txBody>
      </p:sp>
      <p:pic>
        <p:nvPicPr>
          <p:cNvPr id="649" name="Google Shape;6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75" y="1618000"/>
            <a:ext cx="2091000" cy="19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8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 txBox="1"/>
          <p:nvPr>
            <p:ph idx="4" type="ctrTitle"/>
          </p:nvPr>
        </p:nvSpPr>
        <p:spPr>
          <a:xfrm>
            <a:off x="430756" y="356877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순서도</a:t>
            </a:r>
            <a:endParaRPr sz="2100">
              <a:solidFill>
                <a:srgbClr val="FFFF00"/>
              </a:solidFill>
            </a:endParaRPr>
          </a:p>
        </p:txBody>
      </p:sp>
      <p:pic>
        <p:nvPicPr>
          <p:cNvPr id="656" name="Google Shape;6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850" y="276400"/>
            <a:ext cx="3445650" cy="44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100" y="3336956"/>
            <a:ext cx="2686501" cy="159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424" y="989487"/>
            <a:ext cx="3757174" cy="211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9" name="Google Shape;659;p28"/>
          <p:cNvCxnSpPr>
            <a:stCxn id="657" idx="3"/>
          </p:cNvCxnSpPr>
          <p:nvPr/>
        </p:nvCxnSpPr>
        <p:spPr>
          <a:xfrm flipH="1" rot="10800000">
            <a:off x="4601601" y="3110461"/>
            <a:ext cx="2353800" cy="10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28"/>
          <p:cNvCxnSpPr/>
          <p:nvPr/>
        </p:nvCxnSpPr>
        <p:spPr>
          <a:xfrm>
            <a:off x="4601601" y="2024711"/>
            <a:ext cx="2382300" cy="22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28"/>
          <p:cNvSpPr txBox="1"/>
          <p:nvPr/>
        </p:nvSpPr>
        <p:spPr>
          <a:xfrm>
            <a:off x="2125850" y="2700900"/>
            <a:ext cx="31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참조 1. 난수출력 및 중복숫자 검출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2" name="Google Shape;662;p28"/>
          <p:cNvSpPr txBox="1"/>
          <p:nvPr/>
        </p:nvSpPr>
        <p:spPr>
          <a:xfrm>
            <a:off x="3305325" y="4602900"/>
            <a:ext cx="31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참조 2. 버블정렬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3" name="Google Shape;663;p28"/>
          <p:cNvSpPr txBox="1"/>
          <p:nvPr>
            <p:ph idx="4" type="ctrTitle"/>
          </p:nvPr>
        </p:nvSpPr>
        <p:spPr>
          <a:xfrm>
            <a:off x="404800" y="104900"/>
            <a:ext cx="446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프로젝트 수행절차 및 방법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 txBox="1"/>
          <p:nvPr>
            <p:ph idx="4" type="ctrTitle"/>
          </p:nvPr>
        </p:nvSpPr>
        <p:spPr>
          <a:xfrm>
            <a:off x="430756" y="356877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구현기능</a:t>
            </a:r>
            <a:endParaRPr sz="2100">
              <a:solidFill>
                <a:srgbClr val="FFFF00"/>
              </a:solidFill>
            </a:endParaRPr>
          </a:p>
        </p:txBody>
      </p:sp>
      <p:sp>
        <p:nvSpPr>
          <p:cNvPr id="670" name="Google Shape;670;p29"/>
          <p:cNvSpPr txBox="1"/>
          <p:nvPr>
            <p:ph idx="4" type="ctrTitle"/>
          </p:nvPr>
        </p:nvSpPr>
        <p:spPr>
          <a:xfrm>
            <a:off x="404800" y="104900"/>
            <a:ext cx="446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프로젝트 수행절차 및 방법</a:t>
            </a:r>
            <a:endParaRPr/>
          </a:p>
        </p:txBody>
      </p:sp>
      <p:pic>
        <p:nvPicPr>
          <p:cNvPr id="671" name="Google Shape;6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00" y="999500"/>
            <a:ext cx="2475745" cy="3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075" y="1213288"/>
            <a:ext cx="2475750" cy="18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900" y="1165775"/>
            <a:ext cx="2475750" cy="216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574" y="999500"/>
            <a:ext cx="2475750" cy="404344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9"/>
          <p:cNvSpPr txBox="1"/>
          <p:nvPr/>
        </p:nvSpPr>
        <p:spPr>
          <a:xfrm>
            <a:off x="1594075" y="3140425"/>
            <a:ext cx="3841800" cy="1215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참조 1. 로또번호 확률적용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Jua"/>
              <a:buChar char="-"/>
            </a:pPr>
            <a:r>
              <a:rPr lang="en">
                <a:latin typeface="Jua"/>
                <a:ea typeface="Jua"/>
                <a:cs typeface="Jua"/>
                <a:sym typeface="Jua"/>
              </a:rPr>
              <a:t>각 번호별 당첨빈도계산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Jua"/>
              <a:buChar char="-"/>
            </a:pPr>
            <a:r>
              <a:rPr lang="en">
                <a:latin typeface="Jua"/>
                <a:ea typeface="Jua"/>
                <a:cs typeface="Jua"/>
                <a:sym typeface="Jua"/>
              </a:rPr>
              <a:t>if ~ else if 조건문 활용 확률적용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         ※ 당첨빈도 높다 = i 범위가 크다</a:t>
            </a:r>
            <a:endParaRPr sz="1100">
              <a:solidFill>
                <a:srgbClr val="0000FF"/>
              </a:solidFill>
              <a:latin typeface="Jua"/>
              <a:ea typeface="Jua"/>
              <a:cs typeface="Jua"/>
              <a:sym typeface="J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Jua"/>
              <a:buChar char="-"/>
            </a:pPr>
            <a:r>
              <a:rPr lang="en">
                <a:latin typeface="Jua"/>
                <a:ea typeface="Jua"/>
                <a:cs typeface="Jua"/>
                <a:sym typeface="Jua"/>
              </a:rPr>
              <a:t>I 범위 1 ~ 10000 로 소수점 확률까지 적용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76" name="Google Shape;676;p29"/>
          <p:cNvSpPr txBox="1"/>
          <p:nvPr/>
        </p:nvSpPr>
        <p:spPr>
          <a:xfrm>
            <a:off x="4553975" y="230125"/>
            <a:ext cx="3124800" cy="831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참조 2. 로또구매 및 등수출력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Jua"/>
              <a:buChar char="-"/>
            </a:pPr>
            <a:r>
              <a:rPr lang="en">
                <a:latin typeface="Jua"/>
                <a:ea typeface="Jua"/>
                <a:cs typeface="Jua"/>
                <a:sym typeface="Jua"/>
              </a:rPr>
              <a:t>로또구매 및 프로그램 추천번호와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비교기능 구현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0"/>
          <p:cNvSpPr txBox="1"/>
          <p:nvPr>
            <p:ph idx="4" type="ctrTitle"/>
          </p:nvPr>
        </p:nvSpPr>
        <p:spPr>
          <a:xfrm>
            <a:off x="404800" y="257300"/>
            <a:ext cx="446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프로젝트 수행결과</a:t>
            </a:r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4675425" y="1205250"/>
            <a:ext cx="38568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●"/>
            </a:pPr>
            <a:r>
              <a:rPr lang="en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로또 수동구매 기능 구현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※ 목적 : 프로그램 추천번호와 모의추첨결과 산출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●"/>
            </a:pPr>
            <a:r>
              <a:rPr lang="en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로또추천번호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※ 번호별 확률 적용 / 보너스번호 출력</a:t>
            </a:r>
            <a:endParaRPr sz="1100">
              <a:solidFill>
                <a:srgbClr val="00FF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a"/>
              <a:buChar char="●"/>
            </a:pPr>
            <a:r>
              <a:rPr lang="en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모의결과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Jua"/>
                <a:ea typeface="Jua"/>
                <a:cs typeface="Jua"/>
                <a:sym typeface="Jua"/>
              </a:rPr>
              <a:t>※ 번호별 확률 적용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  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684" name="Google Shape;6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31" y="938075"/>
            <a:ext cx="3181350" cy="34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5" name="Google Shape;685;p30"/>
          <p:cNvCxnSpPr/>
          <p:nvPr/>
        </p:nvCxnSpPr>
        <p:spPr>
          <a:xfrm flipH="1">
            <a:off x="3096000" y="2018875"/>
            <a:ext cx="1755000" cy="1412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30"/>
          <p:cNvCxnSpPr/>
          <p:nvPr/>
        </p:nvCxnSpPr>
        <p:spPr>
          <a:xfrm flipH="1" rot="10800000">
            <a:off x="2799275" y="2611000"/>
            <a:ext cx="2023200" cy="1571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7" name="Google Shape;687;p30"/>
          <p:cNvCxnSpPr/>
          <p:nvPr/>
        </p:nvCxnSpPr>
        <p:spPr>
          <a:xfrm rot="10800000">
            <a:off x="3474150" y="1333925"/>
            <a:ext cx="1362600" cy="107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30"/>
          <p:cNvSpPr/>
          <p:nvPr/>
        </p:nvSpPr>
        <p:spPr>
          <a:xfrm>
            <a:off x="1148550" y="1062925"/>
            <a:ext cx="2275800" cy="5778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1383975" y="3120325"/>
            <a:ext cx="1680300" cy="5778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0"/>
          <p:cNvSpPr/>
          <p:nvPr/>
        </p:nvSpPr>
        <p:spPr>
          <a:xfrm>
            <a:off x="1683594" y="4043673"/>
            <a:ext cx="1070100" cy="308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"/>
          <p:cNvSpPr txBox="1"/>
          <p:nvPr>
            <p:ph idx="1" type="body"/>
          </p:nvPr>
        </p:nvSpPr>
        <p:spPr>
          <a:xfrm>
            <a:off x="568850" y="1438003"/>
            <a:ext cx="39087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Jua"/>
                <a:ea typeface="Jua"/>
                <a:cs typeface="Jua"/>
                <a:sym typeface="Jua"/>
              </a:rPr>
              <a:t>잘했던 점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a"/>
              <a:buChar char="●"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구성원 모두가 적극적으로 프로젝트에 참여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a"/>
              <a:buChar char="●"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각자 개성있는 아이디어를 제시하고 모듈화된 함수를 공유하는 협업진행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a"/>
              <a:buChar char="●"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난수출력 시 사전에 계산한 확률을 활용, 출력빈도 조정 성공</a:t>
            </a:r>
            <a:endParaRPr sz="1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96" name="Google Shape;696;p31"/>
          <p:cNvSpPr txBox="1"/>
          <p:nvPr>
            <p:ph idx="2" type="body"/>
          </p:nvPr>
        </p:nvSpPr>
        <p:spPr>
          <a:xfrm>
            <a:off x="4668700" y="1437993"/>
            <a:ext cx="39087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Jua"/>
                <a:ea typeface="Jua"/>
                <a:cs typeface="Jua"/>
                <a:sym typeface="Jua"/>
              </a:rPr>
              <a:t>보완할 점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ua"/>
              <a:buChar char="●"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코드 가독성 강화, 간결화, 함수화 미흡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ua"/>
              <a:buChar char="●"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지역 변수와 전역 변수를 적절하게 사용하지 못함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ua"/>
              <a:buChar char="●"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Fp 활용한 파일입출력 시키기 및 프로그램 내에서 확률계산하도록 구현에서 어려움이 있었음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ua"/>
              <a:buChar char="●"/>
            </a:pPr>
            <a:r>
              <a:rPr lang="en" sz="1400">
                <a:latin typeface="Jua"/>
                <a:ea typeface="Jua"/>
                <a:cs typeface="Jua"/>
                <a:sym typeface="Jua"/>
              </a:rPr>
              <a:t>비대면 회의로 의해 의견 조율이 힘들었음</a:t>
            </a:r>
            <a:endParaRPr sz="1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97" name="Google Shape;697;p31"/>
          <p:cNvSpPr txBox="1"/>
          <p:nvPr>
            <p:ph type="ctrTitle"/>
          </p:nvPr>
        </p:nvSpPr>
        <p:spPr>
          <a:xfrm>
            <a:off x="404800" y="257300"/>
            <a:ext cx="446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자체평가 의견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