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3.jpeg" ContentType="image/jpeg"/>
  <Override PartName="/ppt/media/image23.png" ContentType="image/png"/>
  <Override PartName="/ppt/media/image8.png" ContentType="image/png"/>
  <Override PartName="/ppt/media/image10.jpeg" ContentType="image/jpeg"/>
  <Override PartName="/ppt/media/image14.png" ContentType="image/png"/>
  <Override PartName="/ppt/media/image6.png" ContentType="image/png"/>
  <Override PartName="/ppt/media/image16.jpeg" ContentType="image/jpeg"/>
  <Override PartName="/ppt/media/image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jpeg" ContentType="image/jpeg"/>
  <Override PartName="/ppt/media/image12.png" ContentType="image/png"/>
  <Override PartName="/ppt/media/image15.png" ContentType="image/png"/>
  <Override PartName="/ppt/media/image17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21.jpeg" ContentType="image/jpe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734840" y="1599840"/>
            <a:ext cx="567324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3018D2F4-06A2-4108-80B1-0367CAD0DEB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FB63FA7-C4E1-44EF-B0FD-E054C927387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90954BC-090E-48B9-AF15-BA24648D817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D413E46-1AF5-4A17-86D3-2E618ABB459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www.youtube.com/watch?v=GrV2SZuRPv0" TargetMode="External"/><Relationship Id="rId2" Type="http://schemas.openxmlformats.org/officeDocument/2006/relationships/hyperlink" Target="http://www.youtube.com/watch?v=6TbyXq3XHSc" TargetMode="External"/><Relationship Id="rId3" Type="http://schemas.openxmlformats.org/officeDocument/2006/relationships/hyperlink" Target="http://www.youtube.com/watch?v=Bq1rkVTZLtU" TargetMode="External"/><Relationship Id="rId4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421000"/>
            <a:ext cx="91436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Prototyping (1)</a:t>
            </a:r>
            <a:br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Part 1: What is prototyping</a:t>
            </a:r>
            <a:br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Part 2: Paper prototyping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0" y="4556160"/>
            <a:ext cx="91436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John Halloran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John.Halloran@coventry.ac.uk</a:t>
            </a:r>
            <a:br/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836640"/>
            <a:ext cx="9143640" cy="943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203CR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Designing for Usability 2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4"/>
          <p:cNvSpPr/>
          <p:nvPr/>
        </p:nvSpPr>
        <p:spPr>
          <a:xfrm>
            <a:off x="0" y="191592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5"/>
          <p:cNvSpPr/>
          <p:nvPr/>
        </p:nvSpPr>
        <p:spPr>
          <a:xfrm flipV="1">
            <a:off x="-36360" y="4437000"/>
            <a:ext cx="9180360" cy="144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6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050CBE1-D5E0-4314-A044-438086944FB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What to prototype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3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 aspects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Workflow, task design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 layouts and information display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 design, look-and-feel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and nomenclature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taxonomy of objects/widgets, etc.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Controversial or critical areas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security issues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5A43BDF-49CC-422E-AB9A-B8ED3FA5E88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Lo-fi prototyping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2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Picture 5" descr=""/>
          <p:cNvPicPr/>
          <p:nvPr/>
        </p:nvPicPr>
        <p:blipFill>
          <a:blip r:embed="rId1"/>
          <a:stretch/>
        </p:blipFill>
        <p:spPr>
          <a:xfrm>
            <a:off x="6864480" y="4292640"/>
            <a:ext cx="1668240" cy="960120"/>
          </a:xfrm>
          <a:prstGeom prst="rect">
            <a:avLst/>
          </a:prstGeom>
          <a:ln w="9360"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2"/>
          <a:stretch/>
        </p:blipFill>
        <p:spPr>
          <a:xfrm>
            <a:off x="6969240" y="2590920"/>
            <a:ext cx="1515600" cy="1125000"/>
          </a:xfrm>
          <a:prstGeom prst="rect">
            <a:avLst/>
          </a:prstGeom>
          <a:ln w="9360"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media which are unlike the final media e.g. paper, cardboard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Quick, cheap, easily changed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sketches of screens, task sequences etc.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Post-it notes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storyboards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‘Wizard of Oz’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52296E5-4957-4007-9281-B6FF57A32C5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Storyboards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3"/>
          <p:cNvSpPr txBox="1"/>
          <p:nvPr/>
        </p:nvSpPr>
        <p:spPr>
          <a:xfrm>
            <a:off x="395280" y="1762200"/>
            <a:ext cx="8419680" cy="4474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52440" indent="-352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early in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2440" indent="-352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used with scenarios, bringing in more detail, and a chance to role play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2440" indent="-352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Series of sketches/individual frames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2440" indent="-3520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presenting a sequential storyline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2440" indent="-3520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showing how a user might progress through activities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A671181-88DA-43F0-9BAB-545E4A3DA0E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Storyboard Example (1): ‘recognition glasses’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/>
        </p:blipFill>
        <p:spPr>
          <a:xfrm>
            <a:off x="2052720" y="1484280"/>
            <a:ext cx="6695640" cy="5022360"/>
          </a:xfrm>
          <a:prstGeom prst="rect">
            <a:avLst/>
          </a:prstGeom>
          <a:ln>
            <a:noFill/>
          </a:ln>
        </p:spPr>
      </p:pic>
      <p:sp>
        <p:nvSpPr>
          <p:cNvPr id="218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93F46BC-D07F-4CD7-A63B-2D300F9335B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2602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Storyboard Example (2): get stuff done!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Line 2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439DA3F-2E29-4262-B88A-995E0C94C39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1236960" y="1499040"/>
            <a:ext cx="6669360" cy="51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602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More storyboards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2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Picture 5" descr=""/>
          <p:cNvPicPr/>
          <p:nvPr/>
        </p:nvPicPr>
        <p:blipFill>
          <a:blip r:embed="rId1"/>
          <a:stretch/>
        </p:blipFill>
        <p:spPr>
          <a:xfrm>
            <a:off x="1360440" y="1606680"/>
            <a:ext cx="3211200" cy="4630320"/>
          </a:xfrm>
          <a:prstGeom prst="rect">
            <a:avLst/>
          </a:prstGeom>
          <a:ln>
            <a:noFill/>
          </a:ln>
        </p:spPr>
      </p:pic>
      <p:pic>
        <p:nvPicPr>
          <p:cNvPr id="227" name="Picture 6" descr=""/>
          <p:cNvPicPr/>
          <p:nvPr/>
        </p:nvPicPr>
        <p:blipFill>
          <a:blip r:embed="rId2"/>
          <a:stretch/>
        </p:blipFill>
        <p:spPr>
          <a:xfrm>
            <a:off x="4675320" y="1609560"/>
            <a:ext cx="3209400" cy="4627080"/>
          </a:xfrm>
          <a:prstGeom prst="rect">
            <a:avLst/>
          </a:prstGeom>
          <a:ln>
            <a:noFill/>
          </a:ln>
        </p:spPr>
      </p:pic>
      <p:sp>
        <p:nvSpPr>
          <p:cNvPr id="228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EE8335F-D4A8-48B6-A263-4D84FF7F0E72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602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Sketching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Line 2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3"/>
          <p:cNvSpPr txBox="1"/>
          <p:nvPr/>
        </p:nvSpPr>
        <p:spPr>
          <a:xfrm>
            <a:off x="395280" y="1700280"/>
            <a:ext cx="5471640" cy="46796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446040" indent="-4456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for lo-fi prototyping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6040" indent="-4456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Anyone can do 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6040" indent="-4456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quick and dirty look, design concepts,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6040" indent="-4456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 quick idea of design message designers want to communicate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6" descr=""/>
          <p:cNvPicPr/>
          <p:nvPr/>
        </p:nvPicPr>
        <p:blipFill>
          <a:blip r:embed="rId1"/>
          <a:stretch/>
        </p:blipFill>
        <p:spPr>
          <a:xfrm>
            <a:off x="6372360" y="1773360"/>
            <a:ext cx="2130120" cy="3312720"/>
          </a:xfrm>
          <a:prstGeom prst="rect">
            <a:avLst/>
          </a:prstGeom>
          <a:ln w="9360">
            <a:noFill/>
          </a:ln>
        </p:spPr>
      </p:pic>
      <p:sp>
        <p:nvSpPr>
          <p:cNvPr id="233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B3D63BA-531E-45A1-8A0B-CA77A2D3112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11440" y="6256440"/>
            <a:ext cx="10054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 of 34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Using paper, post-its, index cards...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Line 3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Picture 6" descr=""/>
          <p:cNvPicPr/>
          <p:nvPr/>
        </p:nvPicPr>
        <p:blipFill>
          <a:blip r:embed="rId1"/>
          <a:stretch/>
        </p:blipFill>
        <p:spPr>
          <a:xfrm>
            <a:off x="682560" y="1628640"/>
            <a:ext cx="4968360" cy="3850920"/>
          </a:xfrm>
          <a:prstGeom prst="rect">
            <a:avLst/>
          </a:prstGeom>
          <a:ln w="9360">
            <a:noFill/>
          </a:ln>
        </p:spPr>
      </p:pic>
      <p:sp>
        <p:nvSpPr>
          <p:cNvPr id="238" name="TextShape 4"/>
          <p:cNvSpPr txBox="1"/>
          <p:nvPr/>
        </p:nvSpPr>
        <p:spPr>
          <a:xfrm>
            <a:off x="5656320" y="3141720"/>
            <a:ext cx="3811320" cy="11520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52440" indent="-352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to mock up interface menus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0667B92-08CE-4043-B406-784CC64BABC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More tangible prototyping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457200" y="1600200"/>
            <a:ext cx="807516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446040" indent="-445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Prototyping technology in physical spaces...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6040" indent="-4456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6040" indent="-445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Prototyping tangible interaction devices for supporting learning about genetics...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3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EF5A73A-ED14-4A4F-B1B2-41320704131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516720" y="5081760"/>
            <a:ext cx="2592000" cy="1947600"/>
          </a:xfrm>
          <a:prstGeom prst="rect">
            <a:avLst/>
          </a:prstGeom>
          <a:ln>
            <a:noFill/>
          </a:ln>
        </p:spPr>
      </p:pic>
      <p:pic>
        <p:nvPicPr>
          <p:cNvPr id="246" name="Picture 5" descr=""/>
          <p:cNvPicPr/>
          <p:nvPr/>
        </p:nvPicPr>
        <p:blipFill>
          <a:blip r:embed="rId2"/>
          <a:srcRect l="20982" t="16317" r="22458" b="31624"/>
          <a:stretch/>
        </p:blipFill>
        <p:spPr>
          <a:xfrm>
            <a:off x="4211640" y="1268280"/>
            <a:ext cx="4750920" cy="36907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247" name="TextShape 2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3D Virtual Puppet Theatre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Picture 7" descr=""/>
          <p:cNvPicPr/>
          <p:nvPr/>
        </p:nvPicPr>
        <p:blipFill>
          <a:blip r:embed="rId3"/>
          <a:stretch/>
        </p:blipFill>
        <p:spPr>
          <a:xfrm>
            <a:off x="1424160" y="3457440"/>
            <a:ext cx="2231640" cy="2169720"/>
          </a:xfrm>
          <a:prstGeom prst="rect">
            <a:avLst/>
          </a:prstGeom>
          <a:ln>
            <a:noFill/>
          </a:ln>
        </p:spPr>
      </p:pic>
      <p:pic>
        <p:nvPicPr>
          <p:cNvPr id="249" name="Picture 8" descr=""/>
          <p:cNvPicPr/>
          <p:nvPr/>
        </p:nvPicPr>
        <p:blipFill>
          <a:blip r:embed="rId4"/>
          <a:stretch/>
        </p:blipFill>
        <p:spPr>
          <a:xfrm>
            <a:off x="272880" y="1341360"/>
            <a:ext cx="2152440" cy="2231640"/>
          </a:xfrm>
          <a:prstGeom prst="rect">
            <a:avLst/>
          </a:prstGeom>
          <a:ln>
            <a:noFill/>
          </a:ln>
        </p:spPr>
      </p:pic>
      <p:pic>
        <p:nvPicPr>
          <p:cNvPr id="250" name="Picture 9" descr=""/>
          <p:cNvPicPr/>
          <p:nvPr/>
        </p:nvPicPr>
        <p:blipFill>
          <a:blip r:embed="rId5"/>
          <a:stretch/>
        </p:blipFill>
        <p:spPr>
          <a:xfrm>
            <a:off x="4211640" y="4797360"/>
            <a:ext cx="2528640" cy="1939680"/>
          </a:xfrm>
          <a:prstGeom prst="rect">
            <a:avLst/>
          </a:prstGeom>
          <a:ln>
            <a:noFill/>
          </a:ln>
        </p:spPr>
      </p:pic>
      <p:sp>
        <p:nvSpPr>
          <p:cNvPr id="251" name="TextShape 3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CAB485D-533C-4E42-A308-5DEBA0E2BE4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2421000"/>
            <a:ext cx="91436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br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Part 1: What is prototyping?</a:t>
            </a:r>
            <a:br/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2"/>
          <p:cNvSpPr/>
          <p:nvPr/>
        </p:nvSpPr>
        <p:spPr>
          <a:xfrm>
            <a:off x="0" y="191592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3"/>
          <p:cNvSpPr/>
          <p:nvPr/>
        </p:nvSpPr>
        <p:spPr>
          <a:xfrm flipV="1">
            <a:off x="-36360" y="4437000"/>
            <a:ext cx="9180360" cy="144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AF7E120-3B00-4549-92DC-41428AE9D2AB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0" y="274680"/>
            <a:ext cx="91436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Wizard of Oz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2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Picture 5" descr=""/>
          <p:cNvPicPr/>
          <p:nvPr/>
        </p:nvPicPr>
        <p:blipFill>
          <a:blip r:embed="rId1"/>
          <a:stretch/>
        </p:blipFill>
        <p:spPr>
          <a:xfrm>
            <a:off x="3780000" y="1219320"/>
            <a:ext cx="5040000" cy="2714400"/>
          </a:xfrm>
          <a:prstGeom prst="rect">
            <a:avLst/>
          </a:prstGeom>
          <a:ln>
            <a:noFill/>
          </a:ln>
        </p:spPr>
      </p:pic>
      <p:sp>
        <p:nvSpPr>
          <p:cNvPr id="255" name="CustomShape 3"/>
          <p:cNvSpPr/>
          <p:nvPr/>
        </p:nvSpPr>
        <p:spPr>
          <a:xfrm>
            <a:off x="4006800" y="4911840"/>
            <a:ext cx="685440" cy="5331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"/>
          <p:cNvSpPr/>
          <p:nvPr/>
        </p:nvSpPr>
        <p:spPr>
          <a:xfrm>
            <a:off x="2771640" y="4005360"/>
            <a:ext cx="4038120" cy="22856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"/>
          <p:cNvSpPr/>
          <p:nvPr/>
        </p:nvSpPr>
        <p:spPr>
          <a:xfrm>
            <a:off x="7115040" y="4767120"/>
            <a:ext cx="761760" cy="5331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3990600" y="4995720"/>
            <a:ext cx="79092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&gt;Blurb blurb</a:t>
            </a:r>
            <a:endParaRPr b="0" lang="en-GB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&gt;Do this</a:t>
            </a:r>
            <a:endParaRPr b="0" lang="en-GB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&gt;Why?</a:t>
            </a:r>
            <a:endParaRPr b="0" lang="en-GB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3076560" y="4919760"/>
            <a:ext cx="228240" cy="22824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8"/>
          <p:cNvSpPr/>
          <p:nvPr/>
        </p:nvSpPr>
        <p:spPr>
          <a:xfrm>
            <a:off x="3228840" y="5148000"/>
            <a:ext cx="144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9"/>
          <p:cNvSpPr/>
          <p:nvPr/>
        </p:nvSpPr>
        <p:spPr>
          <a:xfrm>
            <a:off x="3228840" y="5376600"/>
            <a:ext cx="304920" cy="1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0"/>
          <p:cNvSpPr/>
          <p:nvPr/>
        </p:nvSpPr>
        <p:spPr>
          <a:xfrm>
            <a:off x="3228840" y="5376600"/>
            <a:ext cx="144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1"/>
          <p:cNvSpPr/>
          <p:nvPr/>
        </p:nvSpPr>
        <p:spPr>
          <a:xfrm>
            <a:off x="3228840" y="5605200"/>
            <a:ext cx="380880" cy="1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2"/>
          <p:cNvSpPr/>
          <p:nvPr/>
        </p:nvSpPr>
        <p:spPr>
          <a:xfrm>
            <a:off x="3609720" y="5605200"/>
            <a:ext cx="1800" cy="30492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3"/>
          <p:cNvSpPr/>
          <p:nvPr/>
        </p:nvSpPr>
        <p:spPr>
          <a:xfrm>
            <a:off x="3457440" y="5300640"/>
            <a:ext cx="533160" cy="228240"/>
          </a:xfrm>
          <a:prstGeom prst="parallelogram">
            <a:avLst>
              <a:gd name="adj" fmla="val 58333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4"/>
          <p:cNvSpPr/>
          <p:nvPr/>
        </p:nvSpPr>
        <p:spPr>
          <a:xfrm>
            <a:off x="3609720" y="5376600"/>
            <a:ext cx="228600" cy="180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5"/>
          <p:cNvSpPr/>
          <p:nvPr/>
        </p:nvSpPr>
        <p:spPr>
          <a:xfrm>
            <a:off x="3609720" y="5452920"/>
            <a:ext cx="228600" cy="144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6"/>
          <p:cNvSpPr/>
          <p:nvPr/>
        </p:nvSpPr>
        <p:spPr>
          <a:xfrm>
            <a:off x="3060720" y="4168800"/>
            <a:ext cx="720360" cy="395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17"/>
          <p:cNvSpPr/>
          <p:nvPr/>
        </p:nvSpPr>
        <p:spPr>
          <a:xfrm>
            <a:off x="8258040" y="4538520"/>
            <a:ext cx="304560" cy="304560"/>
          </a:xfrm>
          <a:prstGeom prst="ellipse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8"/>
          <p:cNvSpPr/>
          <p:nvPr/>
        </p:nvSpPr>
        <p:spPr>
          <a:xfrm>
            <a:off x="8410320" y="4843440"/>
            <a:ext cx="1800" cy="3045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9"/>
          <p:cNvSpPr/>
          <p:nvPr/>
        </p:nvSpPr>
        <p:spPr>
          <a:xfrm rot="12775200">
            <a:off x="7877160" y="5072400"/>
            <a:ext cx="533160" cy="228240"/>
          </a:xfrm>
          <a:prstGeom prst="parallelogram">
            <a:avLst>
              <a:gd name="adj" fmla="val 58333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0"/>
          <p:cNvSpPr/>
          <p:nvPr/>
        </p:nvSpPr>
        <p:spPr>
          <a:xfrm flipH="1">
            <a:off x="8181720" y="4995720"/>
            <a:ext cx="22860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1"/>
          <p:cNvSpPr/>
          <p:nvPr/>
        </p:nvSpPr>
        <p:spPr>
          <a:xfrm>
            <a:off x="8105760" y="5148000"/>
            <a:ext cx="152280" cy="763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2"/>
          <p:cNvSpPr/>
          <p:nvPr/>
        </p:nvSpPr>
        <p:spPr>
          <a:xfrm>
            <a:off x="8105760" y="5224320"/>
            <a:ext cx="152280" cy="7632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3"/>
          <p:cNvSpPr/>
          <p:nvPr/>
        </p:nvSpPr>
        <p:spPr>
          <a:xfrm>
            <a:off x="8410320" y="5148000"/>
            <a:ext cx="180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4"/>
          <p:cNvSpPr/>
          <p:nvPr/>
        </p:nvSpPr>
        <p:spPr>
          <a:xfrm flipH="1">
            <a:off x="8029440" y="5376600"/>
            <a:ext cx="380880" cy="18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5"/>
          <p:cNvSpPr/>
          <p:nvPr/>
        </p:nvSpPr>
        <p:spPr>
          <a:xfrm>
            <a:off x="8029440" y="5376600"/>
            <a:ext cx="1440" cy="22860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6"/>
          <p:cNvSpPr/>
          <p:nvPr/>
        </p:nvSpPr>
        <p:spPr>
          <a:xfrm>
            <a:off x="4156200" y="5300640"/>
            <a:ext cx="3695400" cy="1409400"/>
          </a:xfrm>
          <a:custGeom>
            <a:avLst/>
            <a:gdLst/>
            <a:ahLst/>
            <a:rect l="l" t="t" r="r" b="b"/>
            <a:pathLst>
              <a:path w="2328" h="888">
                <a:moveTo>
                  <a:pt x="184" y="96"/>
                </a:moveTo>
                <a:cubicBezTo>
                  <a:pt x="92" y="372"/>
                  <a:pt x="0" y="648"/>
                  <a:pt x="184" y="768"/>
                </a:cubicBezTo>
                <a:cubicBezTo>
                  <a:pt x="368" y="888"/>
                  <a:pt x="952" y="880"/>
                  <a:pt x="1288" y="816"/>
                </a:cubicBezTo>
                <a:cubicBezTo>
                  <a:pt x="1624" y="752"/>
                  <a:pt x="2072" y="520"/>
                  <a:pt x="2200" y="384"/>
                </a:cubicBezTo>
                <a:cubicBezTo>
                  <a:pt x="2328" y="248"/>
                  <a:pt x="2080" y="64"/>
                  <a:pt x="2056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27"/>
          <p:cNvSpPr txBox="1"/>
          <p:nvPr/>
        </p:nvSpPr>
        <p:spPr>
          <a:xfrm>
            <a:off x="241200" y="1782720"/>
            <a:ext cx="807516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446040" indent="-445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Mock up interactivity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6040" indent="-445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not the system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controlling the interaction,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you, the designer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8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FEFDB19-1CA3-470D-B2ED-D94ED5877F86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Mid-fi and hi-fi prototypes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Line 2"/>
          <p:cNvSpPr/>
          <p:nvPr/>
        </p:nvSpPr>
        <p:spPr>
          <a:xfrm>
            <a:off x="0" y="14824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3" name="Table 3"/>
          <p:cNvGraphicFramePr/>
          <p:nvPr/>
        </p:nvGraphicFramePr>
        <p:xfrm>
          <a:off x="468360" y="1844640"/>
          <a:ext cx="8229240" cy="45255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3937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Mid-fi prototype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Schematic. A simple model of the final product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Simulated functionality often based on screen mockups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Uses materials that may differ from final product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 tools: Powerpoint, Director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1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Hi-fi prototype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Detailed. A more complete model of the final product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Actual functionality (but not everything)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Uses materials you’d expect to find in the final product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 tools: Director, Flash, Visual Basic, etc.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noFill/>
                  </a:tcPr>
                </a:tc>
              </a:tr>
              <a:tr h="113184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84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B58F2CA-ADD1-475A-AF2E-8307A2E935A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1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Shape 2"/>
          <p:cNvSpPr txBox="1"/>
          <p:nvPr/>
        </p:nvSpPr>
        <p:spPr>
          <a:xfrm>
            <a:off x="457200" y="1890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Compromises in prototyping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prototypes involve compromises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software-based prototype: slow response;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clunky feedback; sketchy icons; limited functionality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common types of compromise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 prototype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provide a wide range of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but with little detail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 prototype: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 a lot of detail for only 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few functions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49C4EBE-4E5A-4132-AB4C-8082F0F8E00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ine 1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TextShape 2"/>
          <p:cNvSpPr txBox="1"/>
          <p:nvPr/>
        </p:nvSpPr>
        <p:spPr>
          <a:xfrm>
            <a:off x="457200" y="18900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Prototype comparisons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1" name="Picture 5" descr=""/>
          <p:cNvPicPr/>
          <p:nvPr/>
        </p:nvPicPr>
        <p:blipFill>
          <a:blip r:embed="rId1"/>
          <a:srcRect l="3601" t="8952" r="1976" b="5325"/>
          <a:stretch/>
        </p:blipFill>
        <p:spPr>
          <a:xfrm>
            <a:off x="1835280" y="1311120"/>
            <a:ext cx="5400360" cy="4484160"/>
          </a:xfrm>
          <a:prstGeom prst="rect">
            <a:avLst/>
          </a:prstGeom>
          <a:ln w="12600"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3206160" y="5805360"/>
            <a:ext cx="4596120" cy="24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http://www.ipo.tue.nl/homepages/mrauterb/lecturenotes/MFP-Prototypying.PDF</a:t>
            </a:r>
            <a:endParaRPr b="0" lang="en-GB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C46278C-719E-4F95-8D62-EF508598904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0" y="2421000"/>
            <a:ext cx="91436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br/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Part 2: Paper prototypes</a:t>
            </a:r>
            <a:br/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Line 2"/>
          <p:cNvSpPr/>
          <p:nvPr/>
        </p:nvSpPr>
        <p:spPr>
          <a:xfrm>
            <a:off x="0" y="191592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3"/>
          <p:cNvSpPr/>
          <p:nvPr/>
        </p:nvSpPr>
        <p:spPr>
          <a:xfrm flipV="1">
            <a:off x="-36360" y="4437000"/>
            <a:ext cx="9180360" cy="144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F710B0B-09EF-492D-BF7B-BEDF962F524B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In this Part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Paper prototyping basics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and non-interactive paper prototypes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relationship of paper prototyping to the larger prototyping process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 This lecture makes use of Snyder’s ‘Paper Prototyping’.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Line 3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71700CD-C891-4EB5-8378-FEE9B6A6C67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Paper prototypes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things qualify as paper prototypes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Rough concept sketches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Storyboards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paper prototypes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Line 3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1960601-B629-465A-BC3E-A2D9A2D34E9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Line 1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Why do them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design problem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may be something entirely new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may be a revision or extension of something already existing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need to try things 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81B2133-0554-4356-8440-167AAB9172A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Problem space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you do anything you need a problem space / opportunity space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What’s that? A design issue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needs focus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needs to be scoped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90720" indent="-5331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for your work this means an interface and its functionality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Line 3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ABB621E-3823-42A6-BF65-08A13770886D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Types of paper prototype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paper prototypes are lo fi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within paper prototypes there is a lot of variation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can be interactive or non-interactive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can be rough, or more ‘finished’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Line 3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8E2705B-E972-4247-982A-876E7844EE0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In Part 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assignment involves prototyping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Prototyping in general; and prototyping pervasive interfaces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kinds of prototype and how to create them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Line 3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5FB19D3-4A0D-414F-8F93-D645CD1546B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Check these out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check out some videos of lo-fi paper prototype usability test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</a:pPr>
            <a:r>
              <a:rPr b="0" i="1" lang="en-GB" sz="2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8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http://www.youtube.com/watch?v=GrV2SZuRPv0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(email app)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8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http://www.youtube.com/watch?v=6TbyXq3XHSc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(iPhone app)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8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http://www.youtube.com/watch?v=Bq1rkVTZLtU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(visitor navigation)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lot of excellent stuff on youtube – just google youtube ‘paper prototyping’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FBB810E-AB65-4662-BFE4-9478D807536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Solution paths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395280" y="1711440"/>
            <a:ext cx="84974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your task and you have implemented just the solution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it’s a mobile phone interface to choose the album ‘Hot Fuss’ by The Killers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there is no other option BUT to choose that album because you have implemented only the route to this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what do we do?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DE12957-8AB2-49AE-AC26-2B19D938842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Realistic solution path redundancy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641"/>
              </a:spcBef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468360" y="177336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make other solution paths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Including the NULL path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Somebody does something wrong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a new page that says ‘NOT IMPLEMENTED’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has a BACK button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40E3BA7-B55D-41C1-90AA-98016B939ACA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Going to mid-fi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641"/>
              </a:spcBef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468360" y="177336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stick to the same task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we introduce a lot more solution path redundancy, i.e. people can go here there and everywhere in your design whether paper or digital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3E31173-B49D-424D-9053-7F06BE89F8E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Going to ‘hi-fi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39528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641"/>
              </a:spcBef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468360" y="1773360"/>
            <a:ext cx="8229240" cy="452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Whether paper or digital we have more functionality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look and feel – comps as a minimum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developing prototypes as part of UCD means adding detail, look-and-feel, and increasing the amount of things it can do, together with the paths a user can take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802C3AC-AD42-40BF-8E9B-1F3DA8CC52D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The Assignment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UCD (User Centred Design) process with 2 iterations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Iteration 1: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Formative user study; requirements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paper prototype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evaluation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development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Iteration 2: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digital prototype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evaluation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980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development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Line 3"/>
          <p:cNvSpPr/>
          <p:nvPr/>
        </p:nvSpPr>
        <p:spPr>
          <a:xfrm>
            <a:off x="0" y="1412640"/>
            <a:ext cx="9144000" cy="360"/>
          </a:xfrm>
          <a:prstGeom prst="line">
            <a:avLst/>
          </a:prstGeom>
          <a:ln w="255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ACD4622-4F59-4980-8C63-30AC1C246D2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Prototyping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7114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  <a:buClr>
                <a:srgbClr val="808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prototype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  <a:buClr>
                <a:srgbClr val="808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prototype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  <a:buClr>
                <a:srgbClr val="80808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kinds of prototype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fidelity (lo-fi)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mid fidelity (mid-fi)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fidelity (hi-fi) 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(Week 2: UCD)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Compromises in prototyping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3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EEE802A-6926-42B1-8CB2-6FB6CF479C58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What is a prototype?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395280" y="1762200"/>
            <a:ext cx="8419680" cy="411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a model (but not always)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in many design fields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levels of fidelity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</a:pP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6BD1891-D16F-493D-8EC5-72F05E2BAB8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/>
        </p:blipFill>
        <p:spPr>
          <a:xfrm>
            <a:off x="4933800" y="4224600"/>
            <a:ext cx="4209840" cy="2666520"/>
          </a:xfrm>
          <a:prstGeom prst="rect">
            <a:avLst/>
          </a:prstGeom>
          <a:ln>
            <a:noFill/>
          </a:ln>
        </p:spPr>
      </p:pic>
      <p:pic>
        <p:nvPicPr>
          <p:cNvPr id="184" name="Picture 3" descr=""/>
          <p:cNvPicPr/>
          <p:nvPr/>
        </p:nvPicPr>
        <p:blipFill>
          <a:blip r:embed="rId2"/>
          <a:stretch/>
        </p:blipFill>
        <p:spPr>
          <a:xfrm>
            <a:off x="6236640" y="2453760"/>
            <a:ext cx="1828440" cy="80136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3"/>
          <a:stretch/>
        </p:blipFill>
        <p:spPr>
          <a:xfrm>
            <a:off x="753480" y="3384360"/>
            <a:ext cx="4322520" cy="288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More types of prototype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395280" y="1762200"/>
            <a:ext cx="8419680" cy="411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>
            <a:off x="399960" y="1762200"/>
            <a:ext cx="8419680" cy="4114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Series of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 sketches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Storyboard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i.e. a cartoon like series of sketches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PowerPoint </a:t>
            </a: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slideshow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simulating the use of the system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Cardboard mockup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Piece of software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limited functionality written in the target language (e.g. java, perl) or another language (e.g. director)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9280" indent="-4489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Physical model</a:t>
            </a: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e.g. lump of wood for Palm Pilot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A9EF351-9AF4-4889-86C8-1049D18B331C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Palm Pilot prototype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Shape 3"/>
          <p:cNvSpPr txBox="1"/>
          <p:nvPr/>
        </p:nvSpPr>
        <p:spPr>
          <a:xfrm>
            <a:off x="395280" y="1844640"/>
            <a:ext cx="841968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52440" indent="-352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Founder (Jeff Hawkins) carved a block of wood and carried it around with him...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85192BF-E106-41EB-B8D3-CA8CC7A352C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5" name="Picture 2" descr=""/>
          <p:cNvPicPr/>
          <p:nvPr/>
        </p:nvPicPr>
        <p:blipFill>
          <a:blip r:embed="rId1"/>
          <a:stretch/>
        </p:blipFill>
        <p:spPr>
          <a:xfrm>
            <a:off x="2654640" y="3069000"/>
            <a:ext cx="3834720" cy="351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</a:rPr>
              <a:t>Palm Pilot prototype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2"/>
          <p:cNvSpPr/>
          <p:nvPr/>
        </p:nvSpPr>
        <p:spPr>
          <a:xfrm>
            <a:off x="0" y="1484280"/>
            <a:ext cx="9144000" cy="360"/>
          </a:xfrm>
          <a:prstGeom prst="line">
            <a:avLst/>
          </a:prstGeom>
          <a:ln w="255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3"/>
          <p:cNvSpPr txBox="1"/>
          <p:nvPr/>
        </p:nvSpPr>
        <p:spPr>
          <a:xfrm>
            <a:off x="395280" y="1844640"/>
            <a:ext cx="841968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52440" indent="-352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developed concepts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7E553FF-E55B-46B8-A291-D6CCB9597F60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1287360" y="2514960"/>
            <a:ext cx="6568920" cy="432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Application>LibreOffice/5.2.7.2$Linux_X86_64 LibreOffice_project/20m0$Build-2</Application>
  <Words>838</Words>
  <Paragraphs>214</Paragraphs>
  <Company>University of Sussex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2004-10-19T09:59:53Z</dcterms:created>
  <dc:creator>johnhall</dc:creator>
  <dc:description/>
  <dc:language>en-GB</dc:language>
  <cp:lastModifiedBy>John Halloran</cp:lastModifiedBy>
  <dcterms:modified xsi:type="dcterms:W3CDTF">2018-02-05T15:33:56Z</dcterms:modified>
  <cp:revision>307</cp:revision>
  <dc:subject/>
  <dc:title>INTRODUCTION TO COGNITIVE ERGONOMICS 2004-05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Sussex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