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7099300" cy="10234600"/>
  <p:embeddedFontLst>
    <p:embeddedFont>
      <p:font typeface="Roboto"/>
      <p:regular r:id="rId27"/>
      <p:bold r:id="rId28"/>
      <p:italic r:id="rId29"/>
      <p:boldItalic r:id="rId30"/>
    </p:embeddedFont>
    <p:embeddedFont>
      <p:font typeface="Arial Narr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alNarrow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ArialNarrow-italic.fntdata"/><Relationship Id="rId10" Type="http://schemas.openxmlformats.org/officeDocument/2006/relationships/slide" Target="slides/slide6.xml"/><Relationship Id="rId32" Type="http://schemas.openxmlformats.org/officeDocument/2006/relationships/font" Target="fonts/ArialNarrow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ArialNarrow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12" type="sldNum"/>
          </p:nvPr>
        </p:nvSpPr>
        <p:spPr>
          <a:xfrm>
            <a:off x="4022725" y="9723437"/>
            <a:ext cx="3070225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rIns="99000" wrap="square" tIns="49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8"/>
          <p:cNvSpPr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9"/>
          <p:cNvSpPr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/>
          <p:nvPr>
            <p:ph idx="2" type="sldImg"/>
          </p:nvPr>
        </p:nvSpPr>
        <p:spPr>
          <a:xfrm>
            <a:off x="992187" y="768350"/>
            <a:ext cx="5110162" cy="38306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946150" y="4860925"/>
            <a:ext cx="5200650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>
            <p:ph idx="3" type="sldNum"/>
          </p:nvPr>
        </p:nvSpPr>
        <p:spPr>
          <a:xfrm>
            <a:off x="4022725" y="9723437"/>
            <a:ext cx="3070225" cy="50482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/>
        </p:nvSpPr>
        <p:spPr>
          <a:xfrm>
            <a:off x="4022725" y="9723437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56" name="Shape 156"/>
          <p:cNvSpPr/>
          <p:nvPr>
            <p:ph idx="2" type="sldImg"/>
          </p:nvPr>
        </p:nvSpPr>
        <p:spPr>
          <a:xfrm>
            <a:off x="992187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247" name="Shape 247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675" lIns="99000" rIns="99000" wrap="square" tIns="49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992187" y="768350"/>
            <a:ext cx="5116512" cy="383698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946150" y="4860925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992187" y="768350"/>
            <a:ext cx="5116500" cy="3837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9675" lIns="99000" rIns="99000" wrap="square" tIns="496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bg>
      <p:bgPr>
        <a:solidFill>
          <a:schemeClr val="accent4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flipH="1" rot="10800000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 flipH="1" rot="10800000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" name="Shape 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50" y="21800"/>
            <a:ext cx="1643932" cy="8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114950" y="21800"/>
            <a:ext cx="6810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Presentación Proyecto - PMDM</a:t>
            </a:r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523541" y="161306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 flipH="1" rot="10800000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 flipH="1" rot="10800000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jpg"/><Relationship Id="rId10" Type="http://schemas.openxmlformats.org/officeDocument/2006/relationships/image" Target="../media/image7.png"/><Relationship Id="rId13" Type="http://schemas.openxmlformats.org/officeDocument/2006/relationships/image" Target="../media/image11.png"/><Relationship Id="rId1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79" name="Shape 79"/>
          <p:cNvSpPr txBox="1"/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/>
              <a:t>Presentación Asignatura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90525" y="4337062"/>
            <a:ext cx="8222100" cy="124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Módulo: 	PROGRAMACIÓN MULTIMEDIA Y DISPOSITIVOS MÓVILES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    Ciclo: 	Desarrollo de Aplicaciones multiplataforma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   Curso: 	2º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5581750"/>
            <a:ext cx="17145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152" name="Shape 152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 </a:t>
            </a:r>
            <a:r>
              <a:rPr b="1" lang="en-US" sz="2800"/>
              <a:t>Marzo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6550" lvl="0" marL="336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 continua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lang="en-US" sz="1600"/>
              <a:t>50% Proyecto final.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lang="en-US" sz="1600"/>
              <a:t>30% Prácticas Desarrollo realizadas y funcionales.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100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lang="en-US" sz="1600"/>
              <a:t>20% Actitud/comportamiento.</a:t>
            </a:r>
          </a:p>
          <a:p>
            <a:pPr indent="-336550" lvl="0" marL="33655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1800"/>
              <a:t>Para tener un aprobado es necesario que el alumno obtenga un mínimo de 5 en todos los apartados.</a:t>
            </a:r>
          </a:p>
          <a:p>
            <a:pPr indent="-336550" lvl="0" marL="336550" marR="0" rtl="0" algn="l">
              <a:lnSpc>
                <a:spcPct val="90000"/>
              </a:lnSpc>
              <a:spcBef>
                <a:spcPts val="400"/>
              </a:spcBef>
              <a:spcAft>
                <a:spcPts val="100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1800"/>
              <a:t>La nota de las partes aprobadas se guardará para la convocatoria ordinaria de Junio</a:t>
            </a:r>
          </a:p>
          <a:p>
            <a:pPr indent="-336550" lvl="0" marL="3365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1800"/>
              <a:t>50% Trabajo final.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lang="en-US" sz="1600"/>
              <a:t>Seguimiento semanal (20%) [Actividades Propuestas]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lang="en-US" sz="1600"/>
              <a:t>Resultados. Objetivos alcanzados (20%) [Presentaciones - Ajuste Objetivos]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lang="en-US" sz="1600"/>
              <a:t>Presentación/demostración final (10%)</a:t>
            </a:r>
          </a:p>
          <a:p>
            <a: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160" name="Shape 160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 </a:t>
            </a:r>
            <a:r>
              <a:rPr b="1" lang="en-US" sz="2800"/>
              <a:t>Junio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6550" lvl="0" marL="33655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1800"/>
              <a:t>Para superar el trabajo final será necesario continuar trabajando en el proyecto, realizar las mejoras necesarias y volver a realizar una Presentación/demostración final</a:t>
            </a:r>
          </a:p>
          <a:p>
            <a:pPr indent="-336550" lvl="0" marL="33655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1800"/>
              <a:t>Para superar el apartado de </a:t>
            </a:r>
            <a:r>
              <a:rPr lang="en-US" sz="1800"/>
              <a:t>Prácticas Desarrollo será necesario realizarlas de nuevo, junto con aquellas otras que el profesor considere añadir, y que en el momento de la entrega sean plenamente funcionales.</a:t>
            </a:r>
          </a:p>
          <a:p>
            <a:pPr indent="-336550" lvl="0" marL="33655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1800"/>
              <a:t>Para superar el apartado de Actitud/comportamiento el profesor estudiará el plan de recuperación apropiado que podrá consistir en la realización de nuevas prácticas, trabajos, o lo que el profesor considere oportuno.</a:t>
            </a:r>
          </a:p>
          <a:p>
            <a:pPr indent="-365125" lvl="0" marL="336550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167C02"/>
              </a:buClr>
              <a:buSzPct val="100000"/>
              <a:buFont typeface="Noto Sans Symbols"/>
              <a:buChar char="■"/>
            </a:pPr>
            <a:r>
              <a:rPr lang="en-US" sz="1800"/>
              <a:t>Por tratarse de una reevaluación, o evaluación de mínimos, la calificación obtenida será APTO o NO APTO.</a:t>
            </a:r>
          </a:p>
          <a:p>
            <a: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168" name="Shape 168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2000"/>
              <a:t>Periódicamente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propondrá </a:t>
            </a:r>
            <a:r>
              <a:rPr lang="en-US" sz="2000"/>
              <a:t>la realización de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pequeños trabajos o tareas relacionadas con el proyecto y que os darán pistas para avanzar con el mismo. Dependiendo de la actividad se podrá pedir: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un miembro del grupo lo presente al resto de la clase.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se lidere la discusión sobre determinado material.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todos o un miembro del grupo escriban o respondan a determinada cuestión relacionada.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todos o un miembro del grupo valoren al resto de grupos.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entregarán </a:t>
            </a:r>
            <a:r>
              <a:rPr b="0" i="0"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escrito en </a:t>
            </a:r>
            <a:r>
              <a:rPr lang="en-US" sz="2000" u="sng"/>
              <a:t>el Aula Virtual</a:t>
            </a:r>
            <a:r>
              <a:rPr b="0" i="0" lang="en-US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la asignatura en </a:t>
            </a:r>
            <a:r>
              <a:rPr lang="en-US" sz="2000"/>
              <a:t>la tarea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habilitad</a:t>
            </a:r>
            <a:r>
              <a:rPr lang="en-US" sz="2000"/>
              <a:t>a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 efecto.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176" name="Shape 176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principal: “Idear y desarrollar una aplicación o servicio 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novedoso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mediante un 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prototipado rápido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pueda estar funcional y con </a:t>
            </a:r>
            <a:r>
              <a:rPr b="0" i="0" lang="en-US" sz="2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usuarios e ingresos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el final del cuatrimestre”</a:t>
            </a:r>
          </a:p>
          <a:p>
            <a:pPr indent="-279400" lvl="1" marL="736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Aplicación o servicio</a:t>
            </a:r>
          </a:p>
          <a:p>
            <a:pPr indent="-222250" lvl="2" marL="11366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Servicios web, aplicaciones para móviles, aplicaciones para servicios existentes (facebook, twitter, etc), aplicaciones para máquinas convencionales, etc.</a:t>
            </a:r>
          </a:p>
          <a:p>
            <a:pPr indent="-279400" lvl="1" marL="736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una idea de negocio</a:t>
            </a:r>
          </a:p>
          <a:p>
            <a:pPr indent="-279400" lvl="1" marL="736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Conseguir éxito</a:t>
            </a:r>
          </a:p>
          <a:p>
            <a:pPr indent="-222250" lvl="2" marL="11366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sea útil para alguien (usuarios finales, empresas interesadas en nuestro producto, plataforma que de visibilidad a terceros, etc.)</a:t>
            </a:r>
          </a:p>
          <a:p>
            <a:pPr indent="-222250" lvl="2" marL="11366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tenga visibilidad</a:t>
            </a:r>
          </a:p>
          <a:p>
            <a:pPr indent="-279400" lvl="1" marL="736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Conseguir financiación (alta de usuarios, publicidad, etc.)</a:t>
            </a:r>
          </a:p>
          <a:p>
            <a:pPr indent="-279400" lvl="1" marL="736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realistas: limitación temporal, y de recursos temporales y financieros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Pero ¿Es posible? 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Éxito total en la primera experiencia en el curso 2011/2012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Ganados 2 concursos por parte de dos de los proyectos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 a nivel regional y otro a nivel nacional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de 10.000 euros en premios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Usuarios reales en la mayor parte de proyectos y algunos con cierto nivel de ingresos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Difusión masiva en prensa escrita, radio, televisión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Varios de los proyectos siguen vivos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una empresa en septiembre 2012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Shape 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908050"/>
            <a:ext cx="2720975" cy="181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3912" y="2354262"/>
            <a:ext cx="3136900" cy="234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3162" y="979487"/>
            <a:ext cx="2438400" cy="1373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62562" y="4441825"/>
            <a:ext cx="3576637" cy="2354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43200" y="4594225"/>
            <a:ext cx="2362200" cy="2227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3873500"/>
            <a:ext cx="2590800" cy="143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5367337"/>
            <a:ext cx="2620962" cy="141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43200" y="2625725"/>
            <a:ext cx="2613025" cy="180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14875" y="1009650"/>
            <a:ext cx="135572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Shape 1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0975" y="781050"/>
            <a:ext cx="2259012" cy="309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000500" y="3465512"/>
            <a:ext cx="1708150" cy="81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PERO NO SIEMPRE las cosas salen bien (curso 2012/2013)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alumnos trabajaron muy duro y </a:t>
            </a:r>
            <a:r>
              <a:rPr lang="en-US" sz="1800"/>
              <a:t>aprobaron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PERO: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mayor parte de los proyectos quedaron inacabados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Avanzaron en sus proyectos a costa de abandonar otras asignaturas</a:t>
            </a:r>
          </a:p>
          <a:p>
            <a:pPr indent="-336550" lvl="0" marL="3365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aprender algo de estos dos casos?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100000"/>
              <a:buFont typeface="Arial"/>
              <a:buAutoNum type="arabicParenR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 ES POSIBLE.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producto e incluso obtener beneficios en tan corto espacio de tiempo.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100000"/>
              <a:buFont typeface="Arial"/>
              <a:buAutoNum type="arabicParenR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necesario analizar sinceramente, tanto la idea de proyecto como el equipo que ha de llevarla a cabo, imponerse objetivos realistas y realizar una buena planificación.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213" name="Shape 213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Proyecto: grupos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realización del proyecto de la asignatura y de parte de las actividades de clase se realizarán en grupos.</a:t>
            </a: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grupos han de formarse al principio del curso para la selección del proyecto: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lang="en-US" sz="1800" u="sng"/>
              <a:t>4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componentes por grupo (uno de los grupos deberá tener 5)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la entidad del proyecto u otras limitaciones se podrá variar ese número (previa consulta con el profesor)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221" name="Shape 221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Proyecto: anteproyecto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10min de presentación</a:t>
            </a: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anteproyectos a presentar tienen que tener: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Estudio inicial del estado del arte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a desarrollar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 del servicio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Plataforma hardware/software/red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Público objetivo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Financiación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Estimación del mercado y éxito previsto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trabajo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Medios materiales necesarios (hard y soft)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Minimiza</a:t>
            </a:r>
            <a:r>
              <a:rPr lang="en-US" sz="1600"/>
              <a:t>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 recursos necesarios dependientes del centro</a:t>
            </a:r>
            <a:r>
              <a:rPr lang="en-US" sz="1600"/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hace</a:t>
            </a:r>
            <a:r>
              <a:rPr lang="en-US" sz="1600"/>
              <a:t>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el proyecto pueda ser autónomo</a:t>
            </a: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229" name="Shape 229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Proyecto: seguimiento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10min de presentación</a:t>
            </a: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seguimiento del proyecto debe contener: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Recordatorio del planteamiento del proyecto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Estudio final del estado del arte (competencia?)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realizados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Metodología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parciales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por realizar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Grado de cumplimiento del plan de trabajo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Acciones a tomar en las próximas semanas en su caso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Replanteamiento de los objetivos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Reducción/ampliación de objetivos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77750" y="914400"/>
            <a:ext cx="894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2400"/>
              <a:t>PROGRAMACIÓN MULTIMEDIA Y DISPOSITIVOS MÓVILES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457200" y="1905000"/>
            <a:ext cx="8229600" cy="4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1800"/>
              <a:t>7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créditos </a:t>
            </a:r>
            <a:r>
              <a:rPr lang="en-US" sz="1800"/>
              <a:t>(70 horas)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presenciales </a:t>
            </a:r>
            <a:r>
              <a:rPr lang="en-US" sz="1600"/>
              <a:t>Martes (1h) y Jueves (2h)</a:t>
            </a:r>
          </a:p>
          <a:p>
            <a:pPr indent="0" lvl="0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6550" lvl="0" marL="3365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1800"/>
              <a:t>Aula virtual de la asignatura - Google Classroom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Transparencias, lecturas, información de interés, avisos, calendario actualizado, material para trabajos.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lang="en-US" sz="1600"/>
              <a:t>Código matriculación: xYdfH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lang="en-US" sz="1600"/>
              <a:t>Alta con email del dominio educación.navarra.es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/>
              <a:t>(sería conveniente que utilizaseis una foto reciente como avatar de la cuenta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6550" lvl="0" marL="3365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Profesores: Miguel Ángel Barandalla y JuanRa Cayón Alcalde</a:t>
            </a: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85800" y="1295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2000"/>
              <a:t>2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º </a:t>
            </a:r>
            <a:r>
              <a:rPr b="1" lang="en-US" sz="2000"/>
              <a:t>DAM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curso 201</a:t>
            </a:r>
            <a:r>
              <a:rPr b="1" lang="en-US" sz="2000"/>
              <a:t>7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/201</a:t>
            </a:r>
            <a:r>
              <a:rPr b="1" lang="en-US" sz="2000"/>
              <a:t>8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0" y="21800"/>
            <a:ext cx="1643932" cy="8037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236" name="Shape 236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Proyecto: presentación final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457200" y="1600200"/>
            <a:ext cx="8229600" cy="500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30min de presentación y en su caso demo</a:t>
            </a:r>
          </a:p>
          <a:p>
            <a:pPr indent="-336550" lvl="0" marL="336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Puntos a tener en cuenta para la presentación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Recordatorio del proyecto (objetivos iniciales)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Grado de cumplimiento del plan de trabajo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Esquemas de adquisición utilizados, resultados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Esquemas de referidos utilizados, resultados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Esquemas de retención utilizados, resultados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Esquemas de mejora utilizados</a:t>
            </a:r>
          </a:p>
          <a:p>
            <a:pPr indent="-222250" lvl="2" marL="1136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67C02"/>
              </a:buClr>
              <a:buSzPct val="6500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Realimentación obtenida de los usuarios</a:t>
            </a:r>
          </a:p>
          <a:p>
            <a:pPr indent="-222250" lvl="2" marL="1136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67C02"/>
              </a:buClr>
              <a:buSzPct val="6500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Fases atravesadas en el desarrollo, tipo de mejoras realizadas, pivotes en su caso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Funcionalidades principales de la aplicación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Beneficios evaluados con métricas objetivas:</a:t>
            </a:r>
          </a:p>
          <a:p>
            <a:pPr indent="-222250" lvl="2" marL="1136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67C02"/>
              </a:buClr>
              <a:buSzPct val="6500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Usuarios: únicos, activos, que se instalaron la aplicación, tiempo de uso de la aplicación, etc.</a:t>
            </a:r>
          </a:p>
          <a:p>
            <a:pPr indent="-222250" lvl="2" marL="1136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67C02"/>
              </a:buClr>
              <a:buSzPct val="6500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Repercusión: aparición en blogs, referencias en otras webs, prensa, etc.</a:t>
            </a:r>
          </a:p>
          <a:p>
            <a:pPr indent="-222250" lvl="2" marL="1136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67C02"/>
              </a:buClr>
              <a:buSzPct val="6500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económicos (u de otro tipo). Balance gastos/ingresos.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 evaluados con métricas subjetivas:</a:t>
            </a:r>
          </a:p>
          <a:p>
            <a:pPr indent="-222250" lvl="2" marL="1136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67C02"/>
              </a:buClr>
              <a:buSzPct val="6500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 he aprendido y me ha aportado el proyecto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80000"/>
              <a:buFont typeface="Noto Sans Symbols"/>
              <a:buChar char="◻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Continuidad del proyecto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243" name="Shape 243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Realimentación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os solicita la colaboración para: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Llevar cuenta de las horas invertidas en cada semana del curso.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solicitarán los datos durante el curso.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Grado de interés en los contenidos abordados.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Grado de interés en el proyecto final.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cualquier tipo de comentario sobre la evolución del curso.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Incluso solicitar tocar determinados temas no planteados en el temario.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3655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¡¡¡ No esperar a las últimas semanas, </a:t>
            </a:r>
          </a:p>
          <a:p>
            <a:pPr indent="-336550" lvl="0" marL="33655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cuanto antes se sepa antes se podrá reaccionar !!!</a:t>
            </a: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251" name="Shape 251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Preguntas</a:t>
            </a:r>
          </a:p>
        </p:txBody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chemeClr val="dk2"/>
                </a:solidFill>
              </a:rPr>
              <a:t>?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97" name="Shape 97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Aplicaciones sobre Redes de Ordenadores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las redes de ordenadores, y por extensión Internet, la evolución es más o menos rápida: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Lenta: protocolos (TCP/IP)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Rápida: tecnologías de transmisión (ancho de banda) y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aplicaciones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Evolución en el campo de las aplicaciones: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WWW, Email, FTP, News, IRC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Mensajería instantánea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Juegos en red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P2P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VoIP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Videoconferencia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 sociales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</a:t>
            </a:r>
          </a:p>
        </p:txBody>
      </p:sp>
      <p:pic>
        <p:nvPicPr>
          <p:cNvPr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4343400"/>
            <a:ext cx="4648200" cy="21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106" name="Shape 106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académicos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75000"/>
              <a:buFont typeface="Noto Sans Symbols"/>
              <a:buChar char="■"/>
            </a:pPr>
            <a:r>
              <a:rPr lang="en-US" sz="2000">
                <a:solidFill>
                  <a:srgbClr val="FF0000"/>
                </a:solidFill>
              </a:rPr>
              <a:t>Los vistos en la presentación de la asignatura</a:t>
            </a:r>
          </a:p>
          <a:p>
            <a:pPr indent="-336550" lvl="0" marL="336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336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Habilidades:</a:t>
            </a:r>
          </a:p>
          <a:p>
            <a:pPr indent="-336550" lvl="0" marL="336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Dotar al alumno de poder de “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autoaprendizaje”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-336550" lvl="0" marL="336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Promover la actitud “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inventiva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frente a la mera recitación memorística.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más allá de la asignatura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AA84F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La coyuntura económica actual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AA84F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Tratarse de una asignatura de último curso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AA84F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Las capacidades desarrolladas con anterioridad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AA84F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Los bajos requisitos de inversión en los desarrollos software</a:t>
            </a:r>
          </a:p>
          <a:p>
            <a:pPr indent="-336550" lvl="0" marL="3365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 </a:t>
            </a:r>
            <a:r>
              <a:rPr b="1" i="0" lang="en-US" sz="20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Experimentar el proceso de creación de una aplicación/start-up, en busca de usuarios reales y por tanto de posibilidad de negocio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de un 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 ambicioso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 que te 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de lo que te </a:t>
            </a:r>
            <a:r>
              <a:rPr lang="en-US" sz="1800"/>
              <a:t>puedas </a:t>
            </a:r>
            <a:r>
              <a:rPr lang="en-US" sz="1800" u="sng"/>
              <a:t>sentir 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orgullos</a:t>
            </a:r>
            <a:r>
              <a:rPr lang="en-US" sz="1800" u="sng"/>
              <a:t>o/a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Extensible en el tiempo más allá de la asignatura</a:t>
            </a:r>
          </a:p>
          <a:p>
            <a:pPr indent="-222250" lvl="2" marL="11366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64999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Becas, premios, portafolio </a:t>
            </a:r>
            <a:r>
              <a:rPr lang="en-US" sz="1600"/>
              <a:t>… y, ¿por qué no?...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Autoempleo futuro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121" name="Shape 121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Dedicación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57200" y="1600200"/>
            <a:ext cx="8229600" cy="324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6550" lvl="0" marL="336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Enfoque para equilibrar la carga semanal (mínimo exigible):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Semanas/curso académico = </a:t>
            </a:r>
            <a:r>
              <a:rPr lang="en-US" sz="1800"/>
              <a:t>26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Horas trabajo = Horas clase + trabajo personal</a:t>
            </a:r>
          </a:p>
          <a:p>
            <a:pPr indent="-279400" lvl="1" marL="736600" rtl="0">
              <a:spcBef>
                <a:spcPts val="400"/>
              </a:spcBef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lang="en-US" sz="1800"/>
              <a:t>Créditos ECTS PMDM = 7 (DF 203/2011, de 14 de septiembre)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lang="en-US" sz="1800"/>
              <a:t>1 crédito ECTS = 25 horas (incluido trabajo personal)</a:t>
            </a:r>
          </a:p>
          <a:p>
            <a:pPr indent="-279400" lvl="1" marL="736600" rtl="0">
              <a:spcBef>
                <a:spcPts val="400"/>
              </a:spcBef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lang="en-US" sz="1800"/>
              <a:t>Horas trabajo/semana = 7*25/26 = 6,73 horas = aprox. </a:t>
            </a:r>
            <a:r>
              <a:rPr b="1" lang="en-US" sz="1800"/>
              <a:t>7h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7012" lvl="2" marL="114141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252412" y="5170487"/>
            <a:ext cx="8712200" cy="696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2200"/>
              <a:t>7 h/semana  = 3 </a:t>
            </a: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horas clase + </a:t>
            </a:r>
            <a:r>
              <a:rPr b="1" lang="en-US" sz="2200"/>
              <a:t>4</a:t>
            </a:r>
            <a:r>
              <a:rPr b="1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horas trabajo personal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130" name="Shape 130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1676400" y="1600200"/>
            <a:ext cx="7010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-US" sz="1000"/>
              <a:t>YA VISTO EL DÍA DE LA PRESENTACIÓN...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137" name="Shape 137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Calendario tentativo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457200" y="1600200"/>
            <a:ext cx="8229600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Fechas topes (deadlines):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b="1" lang="en-US" sz="2000"/>
              <a:t>10 Octubre </a:t>
            </a:r>
            <a:r>
              <a:rPr b="1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(hasta las 23:59h): selección de proyecto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Apuntarse en </a:t>
            </a:r>
            <a:r>
              <a:rPr b="1" lang="en-US" sz="1800"/>
              <a:t>el aula virtual grupo y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 seleccionado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2000"/>
              <a:t>19 Octubre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presentaciones en común del anteproyecto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lang="en-US" sz="1800"/>
              <a:t>Entregar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presentación en el aula virtual</a:t>
            </a:r>
            <a:r>
              <a:rPr lang="en-US" sz="1800"/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hasta las </a:t>
            </a:r>
            <a:r>
              <a:rPr lang="en-US" sz="1800"/>
              <a:t>8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</a:p>
          <a:p>
            <a:pPr indent="-279400" lvl="1" marL="736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una pequeña presentación en clase (10min)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2000"/>
              <a:t>30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Noviembre: seguimiento de proyectos en común</a:t>
            </a:r>
          </a:p>
          <a:p>
            <a:pPr indent="-279400" lvl="1" marL="736600" rtl="0">
              <a:spcBef>
                <a:spcPts val="400"/>
              </a:spcBef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lang="en-US" sz="1800"/>
              <a:t>Entregar la presentación en el aula virtual hasta las 8h</a:t>
            </a:r>
          </a:p>
          <a:p>
            <a:pPr indent="-27940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una pequeña presentación en clase (10min)</a:t>
            </a:r>
          </a:p>
          <a:p>
            <a:pPr indent="-342900" lvl="0" marL="342900" rtl="0">
              <a:lnSpc>
                <a:spcPct val="90000"/>
              </a:lnSpc>
              <a:spcBef>
                <a:spcPts val="500"/>
              </a:spcBef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2000"/>
              <a:t>25 Enero: seguimiento de proyectos en común</a:t>
            </a:r>
          </a:p>
          <a:p>
            <a:pPr indent="-279400" lvl="1" marL="736600" rtl="0">
              <a:spcBef>
                <a:spcPts val="400"/>
              </a:spcBef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lang="en-US" sz="1800"/>
              <a:t>Entregar la presentación en el aula virtual hasta las 8h</a:t>
            </a:r>
          </a:p>
          <a:p>
            <a:pPr indent="-279400" lvl="1" marL="736600" rtl="0">
              <a:spcBef>
                <a:spcPts val="400"/>
              </a:spcBef>
              <a:buClr>
                <a:srgbClr val="167C02"/>
              </a:buClr>
              <a:buSzPct val="79999"/>
              <a:buFont typeface="Noto Sans Symbols"/>
              <a:buChar char="◻"/>
            </a:pPr>
            <a:r>
              <a:rPr lang="en-US" sz="1800"/>
              <a:t>Realizar una pequeña presentación en clase (10min)</a:t>
            </a:r>
          </a:p>
          <a:p>
            <a: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7924800" y="3810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 Narrow"/>
              <a:buNone/>
            </a:pPr>
            <a:fld id="{00000000-1234-1234-1234-123412341234}" type="slidenum">
              <a:rPr b="0" i="0" lang="en-US" sz="1200" u="non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</a:p>
        </p:txBody>
      </p:sp>
      <p:sp>
        <p:nvSpPr>
          <p:cNvPr id="144" name="Shape 144"/>
          <p:cNvSpPr txBox="1"/>
          <p:nvPr/>
        </p:nvSpPr>
        <p:spPr>
          <a:xfrm>
            <a:off x="457200" y="914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Calendario tentativo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57200" y="1600200"/>
            <a:ext cx="8229600" cy="49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Fechas topes (deadlines):</a:t>
            </a:r>
          </a:p>
          <a:p>
            <a:pPr indent="-342900" lvl="0" marL="342900" rtl="0">
              <a:lnSpc>
                <a:spcPct val="90000"/>
              </a:lnSpc>
              <a:spcBef>
                <a:spcPts val="500"/>
              </a:spcBef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2000"/>
              <a:t>2 Marzo: entrega de todo el material en el Dpto.</a:t>
            </a:r>
          </a:p>
          <a:p>
            <a:pPr indent="-302260" lvl="1" marL="736600" rtl="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/>
              <a:buChar char="◻"/>
            </a:pPr>
            <a:r>
              <a:rPr lang="en-US" sz="1800"/>
              <a:t>Entrega de todo el material (presentaciones, material recopilado, material desarrollado, etc.) en CDROM  o llave USB al profesor titular o al de apoyo </a:t>
            </a:r>
            <a:r>
              <a:rPr lang="en-US" sz="2000"/>
              <a:t>en el Dpto</a:t>
            </a:r>
            <a:r>
              <a:rPr lang="en-US" sz="1800"/>
              <a:t>. hasta las 14:30h</a:t>
            </a:r>
          </a:p>
          <a:p>
            <a:pPr indent="-302260" lvl="1" marL="736600" rtl="0"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◻"/>
            </a:pPr>
            <a:r>
              <a:rPr lang="en-US" sz="1800"/>
              <a:t>Entrega de la presentación final en el aula virtual hasta las 23:59</a:t>
            </a:r>
          </a:p>
          <a:p>
            <a:pPr indent="-342900" lvl="0" marL="342900" rtl="0">
              <a:lnSpc>
                <a:spcPct val="90000"/>
              </a:lnSpc>
              <a:spcBef>
                <a:spcPts val="500"/>
              </a:spcBef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2000"/>
              <a:t>6 y 8 Marzo: presentaciones de proyectos </a:t>
            </a:r>
          </a:p>
          <a:p>
            <a:pPr indent="-302260" lvl="1" marL="736600" rtl="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/>
              <a:buChar char="◻"/>
            </a:pPr>
            <a:r>
              <a:rPr lang="en-US" sz="1800"/>
              <a:t>Presentación/demostración 20min + preguntas</a:t>
            </a:r>
          </a:p>
          <a:p>
            <a:pPr indent="-342900" lvl="0" marL="342900" rtl="0">
              <a:spcBef>
                <a:spcPts val="500"/>
              </a:spcBef>
              <a:buClr>
                <a:srgbClr val="167C02"/>
              </a:buClr>
              <a:buSzPct val="75000"/>
              <a:buFont typeface="Noto Sans Symbols"/>
              <a:buChar char="■"/>
            </a:pPr>
            <a:r>
              <a:rPr lang="en-US" sz="2000"/>
              <a:t>Se determinarán los horarios de las presentaciones en función del número de grupos</a:t>
            </a:r>
          </a:p>
          <a:p>
            <a:pPr lv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