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6858000" cx="9144000"/>
  <p:notesSz cx="7099300" cy="10234600"/>
  <p:embeddedFontLst>
    <p:embeddedFont>
      <p:font typeface="Roboto"/>
      <p:regular r:id="rId39"/>
      <p:bold r:id="rId40"/>
      <p:italic r:id="rId41"/>
      <p:boldItalic r:id="rId42"/>
    </p:embeddedFont>
    <p:embeddedFont>
      <p:font typeface="Arial Narrow"/>
      <p:regular r:id="rId43"/>
      <p:bold r:id="rId44"/>
      <p:italic r:id="rId45"/>
      <p:boldItalic r:id="rId46"/>
    </p:embeddedFont>
    <p:embeddedFont>
      <p:font typeface="Candara"/>
      <p:regular r:id="rId47"/>
      <p:bold r:id="rId48"/>
      <p:italic r:id="rId49"/>
      <p:boldItalic r:id="rId50"/>
    </p:embeddedFont>
    <p:embeddedFont>
      <p:font typeface="Century Gothic"/>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AC8113D-9222-4896-9264-B81BEE0CBFBB}">
  <a:tblStyle styleId="{4AC8113D-9222-4896-9264-B81BEE0CBFBB}"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42" Type="http://schemas.openxmlformats.org/officeDocument/2006/relationships/font" Target="fonts/Roboto-boldItalic.fntdata"/><Relationship Id="rId41" Type="http://schemas.openxmlformats.org/officeDocument/2006/relationships/font" Target="fonts/Roboto-italic.fntdata"/><Relationship Id="rId44" Type="http://schemas.openxmlformats.org/officeDocument/2006/relationships/font" Target="fonts/ArialNarrow-bold.fntdata"/><Relationship Id="rId43" Type="http://schemas.openxmlformats.org/officeDocument/2006/relationships/font" Target="fonts/ArialNarrow-regular.fntdata"/><Relationship Id="rId46" Type="http://schemas.openxmlformats.org/officeDocument/2006/relationships/font" Target="fonts/ArialNarrow-boldItalic.fntdata"/><Relationship Id="rId45" Type="http://schemas.openxmlformats.org/officeDocument/2006/relationships/font" Target="fonts/ArialNarrow-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Candara-bold.fntdata"/><Relationship Id="rId47" Type="http://schemas.openxmlformats.org/officeDocument/2006/relationships/font" Target="fonts/Candara-regular.fntdata"/><Relationship Id="rId49" Type="http://schemas.openxmlformats.org/officeDocument/2006/relationships/font" Target="fonts/Candar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Roboto-regular.fntdata"/><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CenturyGothic-regular.fntdata"/><Relationship Id="rId50" Type="http://schemas.openxmlformats.org/officeDocument/2006/relationships/font" Target="fonts/Candara-boldItalic.fntdata"/><Relationship Id="rId53" Type="http://schemas.openxmlformats.org/officeDocument/2006/relationships/font" Target="fonts/CenturyGothic-italic.fntdata"/><Relationship Id="rId52" Type="http://schemas.openxmlformats.org/officeDocument/2006/relationships/font" Target="fonts/CenturyGothic-bold.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CenturyGothic-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 name="Shape 2"/>
        <p:cNvGrpSpPr/>
        <p:nvPr/>
      </p:nvGrpSpPr>
      <p:grpSpPr>
        <a:xfrm>
          <a:off x="0" y="0"/>
          <a:ext cx="0" cy="0"/>
          <a:chOff x="0" y="0"/>
          <a:chExt cx="0" cy="0"/>
        </a:xfrm>
      </p:grpSpPr>
      <p:sp>
        <p:nvSpPr>
          <p:cNvPr id="3" name="Shape 3"/>
          <p:cNvSpPr txBox="1"/>
          <p:nvPr>
            <p:ph idx="12" type="sldNum"/>
          </p:nvPr>
        </p:nvSpPr>
        <p:spPr>
          <a:xfrm>
            <a:off x="4022725" y="9723437"/>
            <a:ext cx="3074987" cy="509587"/>
          </a:xfrm>
          <a:prstGeom prst="rect">
            <a:avLst/>
          </a:prstGeom>
          <a:noFill/>
          <a:ln>
            <a:noFill/>
          </a:ln>
        </p:spPr>
        <p:txBody>
          <a:bodyPr anchorCtr="0" anchor="b" bIns="49675" lIns="99000" rIns="99000" wrap="square" tIns="49675">
            <a:noAutofit/>
          </a:bodyPr>
          <a:lstStyle/>
          <a:p>
            <a:pPr indent="0" lvl="0" marL="0" marR="0" rtl="0" algn="l">
              <a:lnSpc>
                <a:spcPct val="100000"/>
              </a:lnSpc>
              <a:spcBef>
                <a:spcPts val="0"/>
              </a:spcBef>
              <a:spcAft>
                <a:spcPts val="0"/>
              </a:spcAft>
              <a:buSzPct val="25000"/>
              <a:buNone/>
            </a:pPr>
            <a:fld id="{00000000-1234-1234-1234-123412341234}" type="slidenum">
              <a:rPr b="0" i="0" lang="en-US" sz="1800" u="none" cap="none" strike="noStrike">
                <a:solidFill>
                  <a:srgbClr val="000000"/>
                </a:solidFill>
                <a:latin typeface="Arial"/>
                <a:ea typeface="Arial"/>
                <a:cs typeface="Arial"/>
                <a:sym typeface="Arial"/>
              </a:rPr>
              <a:t>‹#›</a:t>
            </a:fld>
          </a:p>
        </p:txBody>
      </p:sp>
      <p:sp>
        <p:nvSpPr>
          <p:cNvPr id="4" name="Shape 4"/>
          <p:cNvSpPr/>
          <p:nvPr/>
        </p:nvSpPr>
        <p:spPr>
          <a:xfrm>
            <a:off x="0" y="0"/>
            <a:ext cx="7099300" cy="10234612"/>
          </a:xfrm>
          <a:prstGeom prst="roundRect">
            <a:avLst>
              <a:gd fmla="val 4" name="adj"/>
            </a:avLst>
          </a:prstGeom>
          <a:solidFill>
            <a:srgbClr val="FFFFFF"/>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 name="Shape 5"/>
          <p:cNvSpPr/>
          <p:nvPr/>
        </p:nvSpPr>
        <p:spPr>
          <a:xfrm>
            <a:off x="0" y="0"/>
            <a:ext cx="3076575" cy="511175"/>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 name="Shape 6"/>
          <p:cNvSpPr/>
          <p:nvPr/>
        </p:nvSpPr>
        <p:spPr>
          <a:xfrm>
            <a:off x="4022725" y="0"/>
            <a:ext cx="3076575" cy="511175"/>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 name="Shape 7"/>
          <p:cNvSpPr/>
          <p:nvPr>
            <p:ph idx="2" type="sldImg"/>
          </p:nvPr>
        </p:nvSpPr>
        <p:spPr>
          <a:xfrm>
            <a:off x="992187" y="768350"/>
            <a:ext cx="5114925" cy="38354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med" w="med" type="none"/>
            <a:tailEnd len="med" w="med" type="none"/>
          </a:ln>
        </p:spPr>
      </p:sp>
      <p:sp>
        <p:nvSpPr>
          <p:cNvPr id="8" name="Shape 8"/>
          <p:cNvSpPr txBox="1"/>
          <p:nvPr>
            <p:ph idx="1" type="body"/>
          </p:nvPr>
        </p:nvSpPr>
        <p:spPr>
          <a:xfrm>
            <a:off x="946150" y="4860925"/>
            <a:ext cx="5205412" cy="4603750"/>
          </a:xfrm>
          <a:prstGeom prst="rect">
            <a:avLst/>
          </a:prstGeom>
          <a:noFill/>
          <a:ln>
            <a:noFill/>
          </a:ln>
        </p:spPr>
        <p:txBody>
          <a:bodyPr anchorCtr="0" anchor="t" bIns="91425" lIns="91425" rIns="91425" wrap="square" tIns="91425"/>
          <a:lstStyle>
            <a:lvl1pPr indent="0" lvl="0" marL="0" marR="0" rtl="0" algn="l">
              <a:spcBef>
                <a:spcPts val="0"/>
              </a:spcBef>
              <a:buChar char="●"/>
              <a:defRPr b="0" i="0" sz="1800" u="none" cap="none" strike="noStrike"/>
            </a:lvl1pPr>
            <a:lvl2pPr indent="0" lvl="1" marL="0" marR="0" rtl="0" algn="l">
              <a:spcBef>
                <a:spcPts val="0"/>
              </a:spcBef>
              <a:buChar char="○"/>
              <a:defRPr b="0" i="0" sz="1800" u="none" cap="none" strike="noStrike"/>
            </a:lvl2pPr>
            <a:lvl3pPr indent="0" lvl="2" marL="0" marR="0" rtl="0" algn="l">
              <a:spcBef>
                <a:spcPts val="0"/>
              </a:spcBef>
              <a:buChar char="■"/>
              <a:defRPr b="0" i="0" sz="1800" u="none" cap="none" strike="noStrike"/>
            </a:lvl3pPr>
            <a:lvl4pPr indent="0" lvl="3" marL="0" marR="0" rtl="0" algn="l">
              <a:spcBef>
                <a:spcPts val="0"/>
              </a:spcBef>
              <a:buChar char="●"/>
              <a:defRPr b="0" i="0" sz="1800" u="none" cap="none" strike="noStrike"/>
            </a:lvl4pPr>
            <a:lvl5pPr indent="0" lvl="4" marL="0" marR="0" rtl="0" algn="l">
              <a:spcBef>
                <a:spcPts val="0"/>
              </a:spcBef>
              <a:buChar char="○"/>
              <a:defRPr b="0" i="0" sz="1800" u="none" cap="none" strike="noStrike"/>
            </a:lvl5pPr>
            <a:lvl6pPr indent="0" lvl="5" marL="0" marR="0" rtl="0" algn="l">
              <a:spcBef>
                <a:spcPts val="0"/>
              </a:spcBef>
              <a:buChar char="■"/>
              <a:defRPr b="0" i="0" sz="1800" u="none" cap="none" strike="noStrike"/>
            </a:lvl6pPr>
            <a:lvl7pPr indent="0" lvl="6" marL="0" marR="0" rtl="0" algn="l">
              <a:spcBef>
                <a:spcPts val="0"/>
              </a:spcBef>
              <a:buChar char="●"/>
              <a:defRPr b="0" i="0" sz="1800" u="none" cap="none" strike="noStrike"/>
            </a:lvl7pPr>
            <a:lvl8pPr indent="0" lvl="7" marL="0" marR="0" rtl="0" algn="l">
              <a:spcBef>
                <a:spcPts val="0"/>
              </a:spcBef>
              <a:buChar char="○"/>
              <a:defRPr b="0" i="0" sz="1800" u="none" cap="none" strike="noStrike"/>
            </a:lvl8pPr>
            <a:lvl9pPr indent="0" lvl="8" marL="0" marR="0" rtl="0" algn="l">
              <a:spcBef>
                <a:spcPts val="0"/>
              </a:spcBef>
              <a:buChar char="■"/>
              <a:defRPr b="0" i="0" sz="1800" u="none" cap="none" strike="noStrike"/>
            </a:lvl9pPr>
          </a:lstStyle>
          <a:p/>
        </p:txBody>
      </p:sp>
      <p:sp>
        <p:nvSpPr>
          <p:cNvPr id="9" name="Shape 9"/>
          <p:cNvSpPr/>
          <p:nvPr/>
        </p:nvSpPr>
        <p:spPr>
          <a:xfrm>
            <a:off x="0" y="9723437"/>
            <a:ext cx="3076575" cy="511175"/>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 name="Shape 10"/>
          <p:cNvSpPr txBox="1"/>
          <p:nvPr>
            <p:ph idx="3" type="sldNum"/>
          </p:nvPr>
        </p:nvSpPr>
        <p:spPr>
          <a:xfrm>
            <a:off x="4022725" y="9723437"/>
            <a:ext cx="3074987" cy="509587"/>
          </a:xfrm>
          <a:prstGeom prst="rect">
            <a:avLst/>
          </a:prstGeom>
          <a:noFill/>
          <a:ln>
            <a:noFill/>
          </a:ln>
        </p:spPr>
        <p:txBody>
          <a:bodyPr anchorCtr="0" anchor="b" bIns="49675" lIns="99000" rIns="99000" wrap="square" tIns="49675">
            <a:noAutofit/>
          </a:bodyPr>
          <a:lstStyle/>
          <a:p>
            <a:pPr indent="0" lvl="0" marL="0" marR="0" rtl="0" algn="r">
              <a:lnSpc>
                <a:spcPct val="100000"/>
              </a:lnSpc>
              <a:spcBef>
                <a:spcPts val="0"/>
              </a:spcBef>
              <a:spcAft>
                <a:spcPts val="0"/>
              </a:spcAft>
              <a:buClr>
                <a:srgbClr val="000000"/>
              </a:buClr>
              <a:buSzPct val="250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txBox="1"/>
          <p:nvPr/>
        </p:nvSpPr>
        <p:spPr>
          <a:xfrm>
            <a:off x="4022725" y="9723437"/>
            <a:ext cx="3076500" cy="511200"/>
          </a:xfrm>
          <a:prstGeom prst="rect">
            <a:avLst/>
          </a:prstGeom>
          <a:noFill/>
          <a:ln>
            <a:noFill/>
          </a:ln>
        </p:spPr>
        <p:txBody>
          <a:bodyPr anchorCtr="0" anchor="b" bIns="49675" lIns="99000" rIns="99000" wrap="square" tIns="49675">
            <a:noAutofit/>
          </a:bodyPr>
          <a:lstStyle/>
          <a:p>
            <a:pPr indent="0" lvl="0" marL="0" marR="0" rtl="0" algn="r">
              <a:lnSpc>
                <a:spcPct val="100000"/>
              </a:lnSpc>
              <a:spcBef>
                <a:spcPts val="0"/>
              </a:spcBef>
              <a:spcAft>
                <a:spcPts val="0"/>
              </a:spcAft>
              <a:buClr>
                <a:srgbClr val="000000"/>
              </a:buClr>
              <a:buSzPct val="250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p>
        </p:txBody>
      </p:sp>
      <p:sp>
        <p:nvSpPr>
          <p:cNvPr id="73" name="Shape 73"/>
          <p:cNvSpPr/>
          <p:nvPr>
            <p:ph idx="2" type="sldImg"/>
          </p:nvPr>
        </p:nvSpPr>
        <p:spPr>
          <a:xfrm>
            <a:off x="992187" y="768350"/>
            <a:ext cx="5116500" cy="3837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74" name="Shape 74"/>
          <p:cNvSpPr txBox="1"/>
          <p:nvPr>
            <p:ph idx="1" type="body"/>
          </p:nvPr>
        </p:nvSpPr>
        <p:spPr>
          <a:xfrm>
            <a:off x="946150" y="4860925"/>
            <a:ext cx="5207100" cy="4605300"/>
          </a:xfrm>
          <a:prstGeom prst="rect">
            <a:avLst/>
          </a:prstGeom>
          <a:noFill/>
          <a:ln>
            <a:noFill/>
          </a:ln>
        </p:spPr>
        <p:txBody>
          <a:bodyPr anchorCtr="0" anchor="ctr" bIns="49675" lIns="99000" rIns="99000" wrap="square" tIns="49675">
            <a:noAutofit/>
          </a:bodyPr>
          <a:lstStyle/>
          <a:p>
            <a:pPr indent="0" lvl="0" marL="0" marR="0" rtl="0" algn="l">
              <a:spcBef>
                <a:spcPts val="0"/>
              </a:spcBef>
              <a:buSzPct val="25000"/>
              <a:buNone/>
            </a:pPr>
            <a:r>
              <a:t/>
            </a:r>
            <a:endParaRPr b="0" i="0" sz="18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992187" y="768350"/>
            <a:ext cx="5116512" cy="3836987"/>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141" name="Shape 141"/>
          <p:cNvSpPr txBox="1"/>
          <p:nvPr>
            <p:ph idx="1" type="body"/>
          </p:nvPr>
        </p:nvSpPr>
        <p:spPr>
          <a:xfrm>
            <a:off x="946150" y="4860925"/>
            <a:ext cx="5207000" cy="4605337"/>
          </a:xfrm>
          <a:prstGeom prst="rect">
            <a:avLst/>
          </a:prstGeom>
          <a:noFill/>
          <a:ln>
            <a:noFill/>
          </a:ln>
        </p:spPr>
        <p:txBody>
          <a:bodyPr anchorCtr="0" anchor="ctr" bIns="49675" lIns="99000" rIns="99000" wrap="square" tIns="49675">
            <a:noAutofit/>
          </a:bodyPr>
          <a:lstStyle/>
          <a:p>
            <a:pPr indent="0" lvl="0" marL="0" marR="0" rtl="0" algn="l">
              <a:spcBef>
                <a:spcPts val="0"/>
              </a:spcBef>
              <a:buSzPct val="25000"/>
              <a:buNone/>
            </a:pPr>
            <a:r>
              <a:t/>
            </a:r>
            <a:endParaRPr b="0" i="0" sz="18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992187" y="768350"/>
            <a:ext cx="5116512" cy="3836987"/>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160" name="Shape 160"/>
          <p:cNvSpPr txBox="1"/>
          <p:nvPr>
            <p:ph idx="1" type="body"/>
          </p:nvPr>
        </p:nvSpPr>
        <p:spPr>
          <a:xfrm>
            <a:off x="946150" y="4860925"/>
            <a:ext cx="5207000" cy="4605337"/>
          </a:xfrm>
          <a:prstGeom prst="rect">
            <a:avLst/>
          </a:prstGeom>
          <a:noFill/>
          <a:ln>
            <a:noFill/>
          </a:ln>
        </p:spPr>
        <p:txBody>
          <a:bodyPr anchorCtr="0" anchor="ctr" bIns="49675" lIns="99000" rIns="99000" wrap="square" tIns="49675">
            <a:noAutofit/>
          </a:bodyPr>
          <a:lstStyle/>
          <a:p>
            <a:pPr indent="0" lvl="0" marL="0" marR="0" rtl="0" algn="l">
              <a:spcBef>
                <a:spcPts val="0"/>
              </a:spcBef>
              <a:buSzPct val="25000"/>
              <a:buNone/>
            </a:pPr>
            <a:r>
              <a:t/>
            </a:r>
            <a:endParaRPr b="0" i="0" sz="18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992187" y="768350"/>
            <a:ext cx="5116512" cy="3836987"/>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169" name="Shape 169"/>
          <p:cNvSpPr txBox="1"/>
          <p:nvPr>
            <p:ph idx="1" type="body"/>
          </p:nvPr>
        </p:nvSpPr>
        <p:spPr>
          <a:xfrm>
            <a:off x="946150" y="4860925"/>
            <a:ext cx="5207000" cy="4605337"/>
          </a:xfrm>
          <a:prstGeom prst="rect">
            <a:avLst/>
          </a:prstGeom>
          <a:noFill/>
          <a:ln>
            <a:noFill/>
          </a:ln>
        </p:spPr>
        <p:txBody>
          <a:bodyPr anchorCtr="0" anchor="ctr" bIns="49675" lIns="99000" rIns="99000" wrap="square" tIns="49675">
            <a:noAutofit/>
          </a:bodyPr>
          <a:lstStyle/>
          <a:p>
            <a:pPr indent="0" lvl="0" marL="0" marR="0" rtl="0" algn="l">
              <a:spcBef>
                <a:spcPts val="0"/>
              </a:spcBef>
              <a:buSzPct val="25000"/>
              <a:buNone/>
            </a:pPr>
            <a:r>
              <a:t/>
            </a:r>
            <a:endParaRPr b="0" i="0" sz="18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992187" y="768350"/>
            <a:ext cx="5116512" cy="3836987"/>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179" name="Shape 179"/>
          <p:cNvSpPr txBox="1"/>
          <p:nvPr>
            <p:ph idx="1" type="body"/>
          </p:nvPr>
        </p:nvSpPr>
        <p:spPr>
          <a:xfrm>
            <a:off x="946150" y="4860925"/>
            <a:ext cx="5207000" cy="4605337"/>
          </a:xfrm>
          <a:prstGeom prst="rect">
            <a:avLst/>
          </a:prstGeom>
          <a:noFill/>
          <a:ln>
            <a:noFill/>
          </a:ln>
        </p:spPr>
        <p:txBody>
          <a:bodyPr anchorCtr="0" anchor="ctr" bIns="49675" lIns="99000" rIns="99000" wrap="square" tIns="49675">
            <a:noAutofit/>
          </a:bodyPr>
          <a:lstStyle/>
          <a:p>
            <a:pPr indent="0" lvl="0" marL="0" marR="0" rtl="0" algn="l">
              <a:spcBef>
                <a:spcPts val="0"/>
              </a:spcBef>
              <a:buSzPct val="25000"/>
              <a:buNone/>
            </a:pPr>
            <a:r>
              <a:t/>
            </a:r>
            <a:endParaRPr b="0" i="0" sz="18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992187" y="768350"/>
            <a:ext cx="5116512" cy="3836987"/>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187" name="Shape 187"/>
          <p:cNvSpPr txBox="1"/>
          <p:nvPr>
            <p:ph idx="1" type="body"/>
          </p:nvPr>
        </p:nvSpPr>
        <p:spPr>
          <a:xfrm>
            <a:off x="946150" y="4860925"/>
            <a:ext cx="5207000" cy="4605337"/>
          </a:xfrm>
          <a:prstGeom prst="rect">
            <a:avLst/>
          </a:prstGeom>
          <a:noFill/>
          <a:ln>
            <a:noFill/>
          </a:ln>
        </p:spPr>
        <p:txBody>
          <a:bodyPr anchorCtr="0" anchor="ctr" bIns="49675" lIns="99000" rIns="99000" wrap="square" tIns="49675">
            <a:noAutofit/>
          </a:bodyPr>
          <a:lstStyle/>
          <a:p>
            <a:pPr indent="0" lvl="0" marL="0" marR="0" rtl="0" algn="l">
              <a:spcBef>
                <a:spcPts val="0"/>
              </a:spcBef>
              <a:buSzPct val="25000"/>
              <a:buNone/>
            </a:pPr>
            <a:r>
              <a:t/>
            </a:r>
            <a:endParaRPr b="0" i="0" sz="18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992187" y="768350"/>
            <a:ext cx="5116512" cy="3836987"/>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193" name="Shape 193"/>
          <p:cNvSpPr txBox="1"/>
          <p:nvPr>
            <p:ph idx="1" type="body"/>
          </p:nvPr>
        </p:nvSpPr>
        <p:spPr>
          <a:xfrm>
            <a:off x="946150" y="4860925"/>
            <a:ext cx="5207000" cy="4605337"/>
          </a:xfrm>
          <a:prstGeom prst="rect">
            <a:avLst/>
          </a:prstGeom>
          <a:noFill/>
          <a:ln>
            <a:noFill/>
          </a:ln>
        </p:spPr>
        <p:txBody>
          <a:bodyPr anchorCtr="0" anchor="ctr" bIns="49675" lIns="99000" rIns="99000" wrap="square" tIns="49675">
            <a:noAutofit/>
          </a:bodyPr>
          <a:lstStyle/>
          <a:p>
            <a:pPr indent="0" lvl="0" marL="0" marR="0" rtl="0" algn="l">
              <a:spcBef>
                <a:spcPts val="0"/>
              </a:spcBef>
              <a:buSzPct val="25000"/>
              <a:buNone/>
            </a:pPr>
            <a:r>
              <a:t/>
            </a:r>
            <a:endParaRPr b="0" i="0" sz="18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992187" y="768350"/>
            <a:ext cx="5116512" cy="3836987"/>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199" name="Shape 199"/>
          <p:cNvSpPr txBox="1"/>
          <p:nvPr>
            <p:ph idx="1" type="body"/>
          </p:nvPr>
        </p:nvSpPr>
        <p:spPr>
          <a:xfrm>
            <a:off x="946150" y="4860925"/>
            <a:ext cx="5207000" cy="4605337"/>
          </a:xfrm>
          <a:prstGeom prst="rect">
            <a:avLst/>
          </a:prstGeom>
          <a:noFill/>
          <a:ln>
            <a:noFill/>
          </a:ln>
        </p:spPr>
        <p:txBody>
          <a:bodyPr anchorCtr="0" anchor="ctr" bIns="49675" lIns="99000" rIns="99000" wrap="square" tIns="49675">
            <a:noAutofit/>
          </a:bodyPr>
          <a:lstStyle/>
          <a:p>
            <a:pPr indent="0" lvl="0" marL="0" marR="0" rtl="0" algn="l">
              <a:spcBef>
                <a:spcPts val="0"/>
              </a:spcBef>
              <a:buSzPct val="25000"/>
              <a:buNone/>
            </a:pPr>
            <a:r>
              <a:t/>
            </a:r>
            <a:endParaRPr b="0" i="0" sz="18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992187" y="768350"/>
            <a:ext cx="5116512" cy="3836987"/>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207" name="Shape 207"/>
          <p:cNvSpPr txBox="1"/>
          <p:nvPr>
            <p:ph idx="1" type="body"/>
          </p:nvPr>
        </p:nvSpPr>
        <p:spPr>
          <a:xfrm>
            <a:off x="946150" y="4860925"/>
            <a:ext cx="5207000" cy="4605337"/>
          </a:xfrm>
          <a:prstGeom prst="rect">
            <a:avLst/>
          </a:prstGeom>
          <a:noFill/>
          <a:ln>
            <a:noFill/>
          </a:ln>
        </p:spPr>
        <p:txBody>
          <a:bodyPr anchorCtr="0" anchor="ctr" bIns="49675" lIns="99000" rIns="99000" wrap="square" tIns="49675">
            <a:noAutofit/>
          </a:bodyPr>
          <a:lstStyle/>
          <a:p>
            <a:pPr indent="0" lvl="0" marL="0" marR="0" rtl="0" algn="l">
              <a:spcBef>
                <a:spcPts val="0"/>
              </a:spcBef>
              <a:buSzPct val="25000"/>
              <a:buNone/>
            </a:pPr>
            <a:r>
              <a:t/>
            </a:r>
            <a:endParaRPr b="0" i="0" sz="18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992187" y="768350"/>
            <a:ext cx="5116512" cy="3836987"/>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243" name="Shape 243"/>
          <p:cNvSpPr txBox="1"/>
          <p:nvPr>
            <p:ph idx="1" type="body"/>
          </p:nvPr>
        </p:nvSpPr>
        <p:spPr>
          <a:xfrm>
            <a:off x="946150" y="4860925"/>
            <a:ext cx="5207000" cy="4605337"/>
          </a:xfrm>
          <a:prstGeom prst="rect">
            <a:avLst/>
          </a:prstGeom>
          <a:noFill/>
          <a:ln>
            <a:noFill/>
          </a:ln>
        </p:spPr>
        <p:txBody>
          <a:bodyPr anchorCtr="0" anchor="ctr" bIns="49675" lIns="99000" rIns="99000" wrap="square" tIns="49675">
            <a:noAutofit/>
          </a:bodyPr>
          <a:lstStyle/>
          <a:p>
            <a:pPr indent="0" lvl="0" marL="0" marR="0" rtl="0" algn="l">
              <a:spcBef>
                <a:spcPts val="0"/>
              </a:spcBef>
              <a:buSzPct val="25000"/>
              <a:buNone/>
            </a:pPr>
            <a:r>
              <a:t/>
            </a:r>
            <a:endParaRPr b="0" i="0" sz="18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992187" y="768350"/>
            <a:ext cx="5116512" cy="3836987"/>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249" name="Shape 249"/>
          <p:cNvSpPr txBox="1"/>
          <p:nvPr>
            <p:ph idx="1" type="body"/>
          </p:nvPr>
        </p:nvSpPr>
        <p:spPr>
          <a:xfrm>
            <a:off x="946150" y="4860925"/>
            <a:ext cx="5207000" cy="4605337"/>
          </a:xfrm>
          <a:prstGeom prst="rect">
            <a:avLst/>
          </a:prstGeom>
          <a:noFill/>
          <a:ln>
            <a:noFill/>
          </a:ln>
        </p:spPr>
        <p:txBody>
          <a:bodyPr anchorCtr="0" anchor="ctr" bIns="49675" lIns="99000" rIns="99000" wrap="square" tIns="49675">
            <a:noAutofit/>
          </a:bodyPr>
          <a:lstStyle/>
          <a:p>
            <a:pPr indent="0" lvl="0" marL="0" marR="0" rtl="0" algn="l">
              <a:spcBef>
                <a:spcPts val="0"/>
              </a:spcBef>
              <a:buSzPct val="25000"/>
              <a:buNone/>
            </a:pPr>
            <a:r>
              <a:t/>
            </a:r>
            <a:endParaRPr b="0" i="0" sz="18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nvSpPr>
        <p:spPr>
          <a:xfrm>
            <a:off x="4022725" y="9723437"/>
            <a:ext cx="3076575" cy="511175"/>
          </a:xfrm>
          <a:prstGeom prst="rect">
            <a:avLst/>
          </a:prstGeom>
          <a:noFill/>
          <a:ln>
            <a:noFill/>
          </a:ln>
        </p:spPr>
        <p:txBody>
          <a:bodyPr anchorCtr="0" anchor="b" bIns="49675" lIns="99000" rIns="99000" wrap="square" tIns="49675">
            <a:noAutofit/>
          </a:bodyPr>
          <a:lstStyle/>
          <a:p>
            <a:pPr indent="0" lvl="0" marL="0" marR="0" rtl="0" algn="r">
              <a:lnSpc>
                <a:spcPct val="100000"/>
              </a:lnSpc>
              <a:spcBef>
                <a:spcPts val="0"/>
              </a:spcBef>
              <a:spcAft>
                <a:spcPts val="0"/>
              </a:spcAft>
              <a:buClr>
                <a:srgbClr val="000000"/>
              </a:buClr>
              <a:buSzPct val="250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p>
        </p:txBody>
      </p:sp>
      <p:sp>
        <p:nvSpPr>
          <p:cNvPr id="82" name="Shape 82"/>
          <p:cNvSpPr/>
          <p:nvPr>
            <p:ph idx="2" type="sldImg"/>
          </p:nvPr>
        </p:nvSpPr>
        <p:spPr>
          <a:xfrm>
            <a:off x="992187" y="768350"/>
            <a:ext cx="5116512" cy="3836987"/>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83" name="Shape 83"/>
          <p:cNvSpPr txBox="1"/>
          <p:nvPr>
            <p:ph idx="1" type="body"/>
          </p:nvPr>
        </p:nvSpPr>
        <p:spPr>
          <a:xfrm>
            <a:off x="946150" y="4860925"/>
            <a:ext cx="5207000" cy="4605337"/>
          </a:xfrm>
          <a:prstGeom prst="rect">
            <a:avLst/>
          </a:prstGeom>
          <a:noFill/>
          <a:ln>
            <a:noFill/>
          </a:ln>
        </p:spPr>
        <p:txBody>
          <a:bodyPr anchorCtr="0" anchor="ctr" bIns="49675" lIns="99000" rIns="99000" wrap="square" tIns="49675">
            <a:noAutofit/>
          </a:bodyPr>
          <a:lstStyle/>
          <a:p>
            <a:pPr indent="0" lvl="0" marL="0" marR="0" rtl="0" algn="l">
              <a:spcBef>
                <a:spcPts val="0"/>
              </a:spcBef>
              <a:buSzPct val="25000"/>
              <a:buNone/>
            </a:pPr>
            <a:r>
              <a:t/>
            </a:r>
            <a:endParaRPr b="0" i="0" sz="1800" u="none" cap="none" strike="noStrik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992187" y="768350"/>
            <a:ext cx="5116512" cy="3836987"/>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255" name="Shape 255"/>
          <p:cNvSpPr txBox="1"/>
          <p:nvPr>
            <p:ph idx="1" type="body"/>
          </p:nvPr>
        </p:nvSpPr>
        <p:spPr>
          <a:xfrm>
            <a:off x="946150" y="4860925"/>
            <a:ext cx="5207000" cy="4605337"/>
          </a:xfrm>
          <a:prstGeom prst="rect">
            <a:avLst/>
          </a:prstGeom>
          <a:noFill/>
          <a:ln>
            <a:noFill/>
          </a:ln>
        </p:spPr>
        <p:txBody>
          <a:bodyPr anchorCtr="0" anchor="ctr" bIns="49675" lIns="99000" rIns="99000" wrap="square" tIns="49675">
            <a:noAutofit/>
          </a:bodyPr>
          <a:lstStyle/>
          <a:p>
            <a:pPr indent="0" lvl="0" marL="0" marR="0" rtl="0" algn="l">
              <a:spcBef>
                <a:spcPts val="0"/>
              </a:spcBef>
              <a:buSzPct val="25000"/>
              <a:buNone/>
            </a:pPr>
            <a:r>
              <a:t/>
            </a:r>
            <a:endParaRPr b="0" i="0" sz="18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992187" y="768350"/>
            <a:ext cx="5116512" cy="3836987"/>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262" name="Shape 262"/>
          <p:cNvSpPr txBox="1"/>
          <p:nvPr>
            <p:ph idx="1" type="body"/>
          </p:nvPr>
        </p:nvSpPr>
        <p:spPr>
          <a:xfrm>
            <a:off x="946150" y="4860925"/>
            <a:ext cx="5207000" cy="4605337"/>
          </a:xfrm>
          <a:prstGeom prst="rect">
            <a:avLst/>
          </a:prstGeom>
          <a:noFill/>
          <a:ln>
            <a:noFill/>
          </a:ln>
        </p:spPr>
        <p:txBody>
          <a:bodyPr anchorCtr="0" anchor="ctr" bIns="49675" lIns="99000" rIns="99000" wrap="square" tIns="49675">
            <a:noAutofit/>
          </a:bodyPr>
          <a:lstStyle/>
          <a:p>
            <a:pPr indent="0" lvl="0" marL="0" marR="0" rtl="0" algn="l">
              <a:spcBef>
                <a:spcPts val="0"/>
              </a:spcBef>
              <a:buSzPct val="25000"/>
              <a:buNone/>
            </a:pPr>
            <a:r>
              <a:t/>
            </a:r>
            <a:endParaRPr b="0" i="0" sz="18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992187" y="768350"/>
            <a:ext cx="5116512" cy="3836987"/>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271" name="Shape 271"/>
          <p:cNvSpPr txBox="1"/>
          <p:nvPr>
            <p:ph idx="1" type="body"/>
          </p:nvPr>
        </p:nvSpPr>
        <p:spPr>
          <a:xfrm>
            <a:off x="946150" y="4860925"/>
            <a:ext cx="5207000" cy="4605337"/>
          </a:xfrm>
          <a:prstGeom prst="rect">
            <a:avLst/>
          </a:prstGeom>
          <a:noFill/>
          <a:ln>
            <a:noFill/>
          </a:ln>
        </p:spPr>
        <p:txBody>
          <a:bodyPr anchorCtr="0" anchor="ctr" bIns="49675" lIns="99000" rIns="99000" wrap="square" tIns="49675">
            <a:noAutofit/>
          </a:bodyPr>
          <a:lstStyle/>
          <a:p>
            <a:pPr indent="0" lvl="0" marL="0" marR="0" rtl="0" algn="l">
              <a:spcBef>
                <a:spcPts val="0"/>
              </a:spcBef>
              <a:buSzPct val="25000"/>
              <a:buNone/>
            </a:pPr>
            <a:r>
              <a:t/>
            </a:r>
            <a:endParaRPr b="0" i="0" sz="18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992187" y="768350"/>
            <a:ext cx="5116512" cy="3836987"/>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277" name="Shape 277"/>
          <p:cNvSpPr txBox="1"/>
          <p:nvPr>
            <p:ph idx="1" type="body"/>
          </p:nvPr>
        </p:nvSpPr>
        <p:spPr>
          <a:xfrm>
            <a:off x="946150" y="4860925"/>
            <a:ext cx="5207000" cy="4605337"/>
          </a:xfrm>
          <a:prstGeom prst="rect">
            <a:avLst/>
          </a:prstGeom>
          <a:noFill/>
          <a:ln>
            <a:noFill/>
          </a:ln>
        </p:spPr>
        <p:txBody>
          <a:bodyPr anchorCtr="0" anchor="ctr" bIns="49675" lIns="99000" rIns="99000" wrap="square" tIns="49675">
            <a:noAutofit/>
          </a:bodyPr>
          <a:lstStyle/>
          <a:p>
            <a:pPr indent="0" lvl="0" marL="0" marR="0" rtl="0" algn="l">
              <a:spcBef>
                <a:spcPts val="0"/>
              </a:spcBef>
              <a:buSzPct val="25000"/>
              <a:buNone/>
            </a:pPr>
            <a:r>
              <a:t/>
            </a:r>
            <a:endParaRPr b="0" i="0" sz="18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992187" y="768350"/>
            <a:ext cx="5116512" cy="3836987"/>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286" name="Shape 286"/>
          <p:cNvSpPr txBox="1"/>
          <p:nvPr>
            <p:ph idx="1" type="body"/>
          </p:nvPr>
        </p:nvSpPr>
        <p:spPr>
          <a:xfrm>
            <a:off x="946150" y="4860925"/>
            <a:ext cx="5207000" cy="4605337"/>
          </a:xfrm>
          <a:prstGeom prst="rect">
            <a:avLst/>
          </a:prstGeom>
          <a:noFill/>
          <a:ln>
            <a:noFill/>
          </a:ln>
        </p:spPr>
        <p:txBody>
          <a:bodyPr anchorCtr="0" anchor="ctr" bIns="49675" lIns="99000" rIns="99000" wrap="square" tIns="49675">
            <a:noAutofit/>
          </a:bodyPr>
          <a:lstStyle/>
          <a:p>
            <a:pPr indent="0" lvl="0" marL="0" marR="0" rtl="0" algn="l">
              <a:spcBef>
                <a:spcPts val="0"/>
              </a:spcBef>
              <a:buSzPct val="25000"/>
              <a:buNone/>
            </a:pPr>
            <a:r>
              <a:t/>
            </a:r>
            <a:endParaRPr b="0" i="0" sz="18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992187" y="768350"/>
            <a:ext cx="5116512" cy="3836987"/>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292" name="Shape 292"/>
          <p:cNvSpPr txBox="1"/>
          <p:nvPr>
            <p:ph idx="1" type="body"/>
          </p:nvPr>
        </p:nvSpPr>
        <p:spPr>
          <a:xfrm>
            <a:off x="946150" y="4860925"/>
            <a:ext cx="5207000" cy="4605337"/>
          </a:xfrm>
          <a:prstGeom prst="rect">
            <a:avLst/>
          </a:prstGeom>
          <a:noFill/>
          <a:ln>
            <a:noFill/>
          </a:ln>
        </p:spPr>
        <p:txBody>
          <a:bodyPr anchorCtr="0" anchor="ctr" bIns="49675" lIns="99000" rIns="99000" wrap="square" tIns="49675">
            <a:noAutofit/>
          </a:bodyPr>
          <a:lstStyle/>
          <a:p>
            <a:pPr indent="0" lvl="0" marL="0" marR="0" rtl="0" algn="l">
              <a:spcBef>
                <a:spcPts val="0"/>
              </a:spcBef>
              <a:buSzPct val="25000"/>
              <a:buNone/>
            </a:pPr>
            <a:r>
              <a:t/>
            </a:r>
            <a:endParaRPr b="0" i="0" sz="1800" u="none" cap="none" strike="noStrik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992187" y="768350"/>
            <a:ext cx="5116512" cy="3836987"/>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300" name="Shape 300"/>
          <p:cNvSpPr txBox="1"/>
          <p:nvPr>
            <p:ph idx="1" type="body"/>
          </p:nvPr>
        </p:nvSpPr>
        <p:spPr>
          <a:xfrm>
            <a:off x="946150" y="4860925"/>
            <a:ext cx="5207000" cy="4605337"/>
          </a:xfrm>
          <a:prstGeom prst="rect">
            <a:avLst/>
          </a:prstGeom>
          <a:noFill/>
          <a:ln>
            <a:noFill/>
          </a:ln>
        </p:spPr>
        <p:txBody>
          <a:bodyPr anchorCtr="0" anchor="ctr" bIns="49675" lIns="99000" rIns="99000" wrap="square" tIns="49675">
            <a:noAutofit/>
          </a:bodyPr>
          <a:lstStyle/>
          <a:p>
            <a:pPr indent="0" lvl="0" marL="0" marR="0" rtl="0" algn="l">
              <a:spcBef>
                <a:spcPts val="0"/>
              </a:spcBef>
              <a:buSzPct val="25000"/>
              <a:buNone/>
            </a:pPr>
            <a:r>
              <a:t/>
            </a:r>
            <a:endParaRPr b="0" i="0" sz="1800" u="none" cap="none" strike="noStrik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992187" y="768350"/>
            <a:ext cx="5116512" cy="3836987"/>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307" name="Shape 307"/>
          <p:cNvSpPr txBox="1"/>
          <p:nvPr>
            <p:ph idx="1" type="body"/>
          </p:nvPr>
        </p:nvSpPr>
        <p:spPr>
          <a:xfrm>
            <a:off x="946150" y="4860925"/>
            <a:ext cx="5207000" cy="4605337"/>
          </a:xfrm>
          <a:prstGeom prst="rect">
            <a:avLst/>
          </a:prstGeom>
          <a:noFill/>
          <a:ln>
            <a:noFill/>
          </a:ln>
        </p:spPr>
        <p:txBody>
          <a:bodyPr anchorCtr="0" anchor="ctr" bIns="49675" lIns="99000" rIns="99000" wrap="square" tIns="49675">
            <a:noAutofit/>
          </a:bodyPr>
          <a:lstStyle/>
          <a:p>
            <a:pPr indent="0" lvl="0" marL="0" marR="0" rtl="0" algn="l">
              <a:spcBef>
                <a:spcPts val="0"/>
              </a:spcBef>
              <a:buSzPct val="25000"/>
              <a:buNone/>
            </a:pPr>
            <a:r>
              <a:t/>
            </a:r>
            <a:endParaRPr b="0" i="0" sz="1800" u="none" cap="none" strike="noStrik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992187" y="768350"/>
            <a:ext cx="5116512" cy="3836987"/>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314" name="Shape 314"/>
          <p:cNvSpPr txBox="1"/>
          <p:nvPr>
            <p:ph idx="1" type="body"/>
          </p:nvPr>
        </p:nvSpPr>
        <p:spPr>
          <a:xfrm>
            <a:off x="946150" y="4860925"/>
            <a:ext cx="5207000" cy="4605337"/>
          </a:xfrm>
          <a:prstGeom prst="rect">
            <a:avLst/>
          </a:prstGeom>
          <a:noFill/>
          <a:ln>
            <a:noFill/>
          </a:ln>
        </p:spPr>
        <p:txBody>
          <a:bodyPr anchorCtr="0" anchor="ctr" bIns="49675" lIns="99000" rIns="99000" wrap="square" tIns="49675">
            <a:noAutofit/>
          </a:bodyPr>
          <a:lstStyle/>
          <a:p>
            <a:pPr indent="0" lvl="0" marL="0" marR="0" rtl="0" algn="l">
              <a:spcBef>
                <a:spcPts val="0"/>
              </a:spcBef>
              <a:buSzPct val="25000"/>
              <a:buNone/>
            </a:pPr>
            <a:r>
              <a:t/>
            </a:r>
            <a:endParaRPr b="0" i="0" sz="1800" u="none" cap="none" strike="noStrik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992187" y="768350"/>
            <a:ext cx="5116512" cy="3836987"/>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323" name="Shape 323"/>
          <p:cNvSpPr txBox="1"/>
          <p:nvPr>
            <p:ph idx="1" type="body"/>
          </p:nvPr>
        </p:nvSpPr>
        <p:spPr>
          <a:xfrm>
            <a:off x="946150" y="4860925"/>
            <a:ext cx="5207000" cy="4605337"/>
          </a:xfrm>
          <a:prstGeom prst="rect">
            <a:avLst/>
          </a:prstGeom>
          <a:noFill/>
          <a:ln>
            <a:noFill/>
          </a:ln>
        </p:spPr>
        <p:txBody>
          <a:bodyPr anchorCtr="0" anchor="ctr" bIns="49675" lIns="99000" rIns="99000" wrap="square" tIns="49675">
            <a:noAutofit/>
          </a:bodyPr>
          <a:lstStyle/>
          <a:p>
            <a:pPr indent="0" lvl="0" marL="0" marR="0" rtl="0" algn="l">
              <a:spcBef>
                <a:spcPts val="0"/>
              </a:spcBef>
              <a:buSzPct val="25000"/>
              <a:buNone/>
            </a:pPr>
            <a:r>
              <a:t/>
            </a:r>
            <a:endParaRPr b="0" i="0" sz="18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txBox="1"/>
          <p:nvPr/>
        </p:nvSpPr>
        <p:spPr>
          <a:xfrm>
            <a:off x="4022725" y="9723437"/>
            <a:ext cx="3076575" cy="511175"/>
          </a:xfrm>
          <a:prstGeom prst="rect">
            <a:avLst/>
          </a:prstGeom>
          <a:noFill/>
          <a:ln>
            <a:noFill/>
          </a:ln>
        </p:spPr>
        <p:txBody>
          <a:bodyPr anchorCtr="0" anchor="b" bIns="49675" lIns="99000" rIns="99000" wrap="square" tIns="49675">
            <a:noAutofit/>
          </a:bodyPr>
          <a:lstStyle/>
          <a:p>
            <a:pPr indent="0" lvl="0" marL="0" marR="0" rtl="0" algn="r">
              <a:lnSpc>
                <a:spcPct val="100000"/>
              </a:lnSpc>
              <a:spcBef>
                <a:spcPts val="0"/>
              </a:spcBef>
              <a:spcAft>
                <a:spcPts val="0"/>
              </a:spcAft>
              <a:buClr>
                <a:srgbClr val="000000"/>
              </a:buClr>
              <a:buSzPct val="250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p>
        </p:txBody>
      </p:sp>
      <p:sp>
        <p:nvSpPr>
          <p:cNvPr id="89" name="Shape 89"/>
          <p:cNvSpPr/>
          <p:nvPr>
            <p:ph idx="2" type="sldImg"/>
          </p:nvPr>
        </p:nvSpPr>
        <p:spPr>
          <a:xfrm>
            <a:off x="992187" y="768350"/>
            <a:ext cx="5116512" cy="3836987"/>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90" name="Shape 90"/>
          <p:cNvSpPr txBox="1"/>
          <p:nvPr>
            <p:ph idx="1" type="body"/>
          </p:nvPr>
        </p:nvSpPr>
        <p:spPr>
          <a:xfrm>
            <a:off x="946150" y="4860925"/>
            <a:ext cx="5207000" cy="4605337"/>
          </a:xfrm>
          <a:prstGeom prst="rect">
            <a:avLst/>
          </a:prstGeom>
          <a:noFill/>
          <a:ln>
            <a:noFill/>
          </a:ln>
        </p:spPr>
        <p:txBody>
          <a:bodyPr anchorCtr="0" anchor="ctr" bIns="49675" lIns="99000" rIns="99000" wrap="square" tIns="49675">
            <a:noAutofit/>
          </a:bodyPr>
          <a:lstStyle/>
          <a:p>
            <a:pPr indent="0" lvl="0" marL="0" marR="0" rtl="0" algn="l">
              <a:spcBef>
                <a:spcPts val="0"/>
              </a:spcBef>
              <a:buSzPct val="25000"/>
              <a:buNone/>
            </a:pPr>
            <a:r>
              <a:t/>
            </a:r>
            <a:endParaRPr b="0" i="0" sz="1800" u="none" cap="none" strike="noStrik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992187" y="768350"/>
            <a:ext cx="5116512" cy="3836987"/>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330" name="Shape 330"/>
          <p:cNvSpPr txBox="1"/>
          <p:nvPr>
            <p:ph idx="1" type="body"/>
          </p:nvPr>
        </p:nvSpPr>
        <p:spPr>
          <a:xfrm>
            <a:off x="946150" y="4860925"/>
            <a:ext cx="5207000" cy="4605337"/>
          </a:xfrm>
          <a:prstGeom prst="rect">
            <a:avLst/>
          </a:prstGeom>
          <a:noFill/>
          <a:ln>
            <a:noFill/>
          </a:ln>
        </p:spPr>
        <p:txBody>
          <a:bodyPr anchorCtr="0" anchor="ctr" bIns="49675" lIns="99000" rIns="99000" wrap="square" tIns="49675">
            <a:noAutofit/>
          </a:bodyPr>
          <a:lstStyle/>
          <a:p>
            <a:pPr indent="0" lvl="0" marL="0" marR="0" rtl="0" algn="l">
              <a:spcBef>
                <a:spcPts val="0"/>
              </a:spcBef>
              <a:buSzPct val="25000"/>
              <a:buNone/>
            </a:pPr>
            <a:r>
              <a:t/>
            </a:r>
            <a:endParaRPr b="0" i="0" sz="1800" u="none" cap="none" strike="noStrike"/>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992187" y="768350"/>
            <a:ext cx="5116512" cy="3836987"/>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336" name="Shape 336"/>
          <p:cNvSpPr txBox="1"/>
          <p:nvPr>
            <p:ph idx="1" type="body"/>
          </p:nvPr>
        </p:nvSpPr>
        <p:spPr>
          <a:xfrm>
            <a:off x="946150" y="4860925"/>
            <a:ext cx="5207000" cy="4605337"/>
          </a:xfrm>
          <a:prstGeom prst="rect">
            <a:avLst/>
          </a:prstGeom>
          <a:noFill/>
          <a:ln>
            <a:noFill/>
          </a:ln>
        </p:spPr>
        <p:txBody>
          <a:bodyPr anchorCtr="0" anchor="ctr" bIns="49675" lIns="99000" rIns="99000" wrap="square" tIns="49675">
            <a:noAutofit/>
          </a:bodyPr>
          <a:lstStyle/>
          <a:p>
            <a:pPr indent="0" lvl="0" marL="0" marR="0" rtl="0" algn="l">
              <a:spcBef>
                <a:spcPts val="0"/>
              </a:spcBef>
              <a:buSzPct val="25000"/>
              <a:buNone/>
            </a:pPr>
            <a:r>
              <a:t/>
            </a:r>
            <a:endParaRPr b="0" i="0" sz="1800" u="none" cap="none" strike="noStrik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Shape 354"/>
          <p:cNvSpPr/>
          <p:nvPr>
            <p:ph idx="2" type="sldImg"/>
          </p:nvPr>
        </p:nvSpPr>
        <p:spPr>
          <a:xfrm>
            <a:off x="992187" y="768350"/>
            <a:ext cx="5116500" cy="3837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355" name="Shape 355"/>
          <p:cNvSpPr txBox="1"/>
          <p:nvPr>
            <p:ph idx="1" type="body"/>
          </p:nvPr>
        </p:nvSpPr>
        <p:spPr>
          <a:xfrm>
            <a:off x="946150" y="4860925"/>
            <a:ext cx="5207100" cy="4605300"/>
          </a:xfrm>
          <a:prstGeom prst="rect">
            <a:avLst/>
          </a:prstGeom>
          <a:noFill/>
          <a:ln>
            <a:noFill/>
          </a:ln>
        </p:spPr>
        <p:txBody>
          <a:bodyPr anchorCtr="0" anchor="ctr" bIns="49675" lIns="99000" rIns="99000" wrap="square" tIns="49675">
            <a:noAutofit/>
          </a:bodyPr>
          <a:lstStyle/>
          <a:p>
            <a:pPr indent="0" lvl="0" marL="0" marR="0" rtl="0" algn="l">
              <a:spcBef>
                <a:spcPts val="0"/>
              </a:spcBef>
              <a:buSzPct val="25000"/>
              <a:buNone/>
            </a:pPr>
            <a:r>
              <a:t/>
            </a:r>
            <a:endParaRPr b="0" i="0" sz="1800" u="none" cap="none" strike="noStrike"/>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Shape 384"/>
          <p:cNvSpPr/>
          <p:nvPr>
            <p:ph idx="2" type="sldImg"/>
          </p:nvPr>
        </p:nvSpPr>
        <p:spPr>
          <a:xfrm>
            <a:off x="992187" y="768350"/>
            <a:ext cx="5116512" cy="3836987"/>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385" name="Shape 385"/>
          <p:cNvSpPr txBox="1"/>
          <p:nvPr>
            <p:ph idx="1" type="body"/>
          </p:nvPr>
        </p:nvSpPr>
        <p:spPr>
          <a:xfrm>
            <a:off x="946150" y="4860925"/>
            <a:ext cx="5207000" cy="4605337"/>
          </a:xfrm>
          <a:prstGeom prst="rect">
            <a:avLst/>
          </a:prstGeom>
          <a:noFill/>
          <a:ln>
            <a:noFill/>
          </a:ln>
        </p:spPr>
        <p:txBody>
          <a:bodyPr anchorCtr="0" anchor="ctr" bIns="49675" lIns="99000" rIns="99000" wrap="square" tIns="49675">
            <a:noAutofit/>
          </a:bodyPr>
          <a:lstStyle/>
          <a:p>
            <a:pPr indent="0" lvl="0" marL="0" marR="0" rtl="0" algn="l">
              <a:spcBef>
                <a:spcPts val="0"/>
              </a:spcBef>
              <a:buSzPct val="25000"/>
              <a:buNone/>
            </a:pPr>
            <a:r>
              <a:t/>
            </a:r>
            <a:endParaRPr b="0" i="0" sz="18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992187" y="768350"/>
            <a:ext cx="5116512" cy="3836987"/>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96" name="Shape 96"/>
          <p:cNvSpPr txBox="1"/>
          <p:nvPr>
            <p:ph idx="1" type="body"/>
          </p:nvPr>
        </p:nvSpPr>
        <p:spPr>
          <a:xfrm>
            <a:off x="946150" y="4860925"/>
            <a:ext cx="5207000" cy="4605337"/>
          </a:xfrm>
          <a:prstGeom prst="rect">
            <a:avLst/>
          </a:prstGeom>
          <a:noFill/>
          <a:ln>
            <a:noFill/>
          </a:ln>
        </p:spPr>
        <p:txBody>
          <a:bodyPr anchorCtr="0" anchor="ctr" bIns="49675" lIns="99000" rIns="99000" wrap="square" tIns="49675">
            <a:noAutofit/>
          </a:bodyPr>
          <a:lstStyle/>
          <a:p>
            <a:pPr indent="0" lvl="0" marL="0" marR="0" rtl="0" algn="l">
              <a:spcBef>
                <a:spcPts val="0"/>
              </a:spcBef>
              <a:buSzPct val="25000"/>
              <a:buNone/>
            </a:pPr>
            <a:r>
              <a:t/>
            </a:r>
            <a:endParaRPr b="0" i="0" sz="18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992187" y="768350"/>
            <a:ext cx="5116512" cy="3836987"/>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103" name="Shape 103"/>
          <p:cNvSpPr txBox="1"/>
          <p:nvPr>
            <p:ph idx="1" type="body"/>
          </p:nvPr>
        </p:nvSpPr>
        <p:spPr>
          <a:xfrm>
            <a:off x="946150" y="4860925"/>
            <a:ext cx="5207000" cy="4605337"/>
          </a:xfrm>
          <a:prstGeom prst="rect">
            <a:avLst/>
          </a:prstGeom>
          <a:noFill/>
          <a:ln>
            <a:noFill/>
          </a:ln>
        </p:spPr>
        <p:txBody>
          <a:bodyPr anchorCtr="0" anchor="ctr" bIns="49675" lIns="99000" rIns="99000" wrap="square" tIns="49675">
            <a:noAutofit/>
          </a:bodyPr>
          <a:lstStyle/>
          <a:p>
            <a:pPr indent="0" lvl="0" marL="0" marR="0" rtl="0" algn="l">
              <a:spcBef>
                <a:spcPts val="0"/>
              </a:spcBef>
              <a:buSzPct val="25000"/>
              <a:buNone/>
            </a:pPr>
            <a:r>
              <a:t/>
            </a:r>
            <a:endParaRPr b="0" i="0" sz="18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992187" y="768350"/>
            <a:ext cx="5116512" cy="3836987"/>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110" name="Shape 110"/>
          <p:cNvSpPr txBox="1"/>
          <p:nvPr>
            <p:ph idx="1" type="body"/>
          </p:nvPr>
        </p:nvSpPr>
        <p:spPr>
          <a:xfrm>
            <a:off x="946150" y="4860925"/>
            <a:ext cx="5207000" cy="4605337"/>
          </a:xfrm>
          <a:prstGeom prst="rect">
            <a:avLst/>
          </a:prstGeom>
          <a:noFill/>
          <a:ln>
            <a:noFill/>
          </a:ln>
        </p:spPr>
        <p:txBody>
          <a:bodyPr anchorCtr="0" anchor="ctr" bIns="49675" lIns="99000" rIns="99000" wrap="square" tIns="49675">
            <a:noAutofit/>
          </a:bodyPr>
          <a:lstStyle/>
          <a:p>
            <a:pPr indent="0" lvl="0" marL="0" marR="0" rtl="0" algn="l">
              <a:spcBef>
                <a:spcPts val="0"/>
              </a:spcBef>
              <a:buSzPct val="25000"/>
              <a:buNone/>
            </a:pPr>
            <a:r>
              <a:t/>
            </a:r>
            <a:endParaRPr b="0" i="0" sz="18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992187" y="768350"/>
            <a:ext cx="5116512" cy="3836987"/>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116" name="Shape 116"/>
          <p:cNvSpPr txBox="1"/>
          <p:nvPr>
            <p:ph idx="1" type="body"/>
          </p:nvPr>
        </p:nvSpPr>
        <p:spPr>
          <a:xfrm>
            <a:off x="946150" y="4860925"/>
            <a:ext cx="5207000" cy="4605337"/>
          </a:xfrm>
          <a:prstGeom prst="rect">
            <a:avLst/>
          </a:prstGeom>
          <a:noFill/>
          <a:ln>
            <a:noFill/>
          </a:ln>
        </p:spPr>
        <p:txBody>
          <a:bodyPr anchorCtr="0" anchor="ctr" bIns="49675" lIns="99000" rIns="99000" wrap="square" tIns="49675">
            <a:noAutofit/>
          </a:bodyPr>
          <a:lstStyle/>
          <a:p>
            <a:pPr indent="0" lvl="0" marL="0" marR="0" rtl="0" algn="l">
              <a:spcBef>
                <a:spcPts val="0"/>
              </a:spcBef>
              <a:buSzPct val="25000"/>
              <a:buNone/>
            </a:pPr>
            <a:r>
              <a:t/>
            </a:r>
            <a:endParaRPr b="0" i="0" sz="18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992187" y="768350"/>
            <a:ext cx="5116512" cy="3836987"/>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123" name="Shape 123"/>
          <p:cNvSpPr txBox="1"/>
          <p:nvPr>
            <p:ph idx="1" type="body"/>
          </p:nvPr>
        </p:nvSpPr>
        <p:spPr>
          <a:xfrm>
            <a:off x="946150" y="4860925"/>
            <a:ext cx="5207000" cy="4605337"/>
          </a:xfrm>
          <a:prstGeom prst="rect">
            <a:avLst/>
          </a:prstGeom>
          <a:noFill/>
          <a:ln>
            <a:noFill/>
          </a:ln>
        </p:spPr>
        <p:txBody>
          <a:bodyPr anchorCtr="0" anchor="ctr" bIns="49675" lIns="99000" rIns="99000" wrap="square" tIns="49675">
            <a:noAutofit/>
          </a:bodyPr>
          <a:lstStyle/>
          <a:p>
            <a:pPr indent="0" lvl="0" marL="0" marR="0" rtl="0" algn="l">
              <a:spcBef>
                <a:spcPts val="0"/>
              </a:spcBef>
              <a:buSzPct val="25000"/>
              <a:buNone/>
            </a:pPr>
            <a:r>
              <a:t/>
            </a:r>
            <a:endParaRPr b="0" i="0" sz="18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992187" y="768350"/>
            <a:ext cx="5116512" cy="3836987"/>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132" name="Shape 132"/>
          <p:cNvSpPr txBox="1"/>
          <p:nvPr>
            <p:ph idx="1" type="body"/>
          </p:nvPr>
        </p:nvSpPr>
        <p:spPr>
          <a:xfrm>
            <a:off x="946150" y="4860925"/>
            <a:ext cx="5207000" cy="4605337"/>
          </a:xfrm>
          <a:prstGeom prst="rect">
            <a:avLst/>
          </a:prstGeom>
          <a:noFill/>
          <a:ln>
            <a:noFill/>
          </a:ln>
        </p:spPr>
        <p:txBody>
          <a:bodyPr anchorCtr="0" anchor="ctr" bIns="49675" lIns="99000" rIns="99000" wrap="square" tIns="49675">
            <a:noAutofit/>
          </a:bodyPr>
          <a:lstStyle/>
          <a:p>
            <a:pPr indent="0" lvl="0" marL="0" marR="0" rtl="0" algn="l">
              <a:spcBef>
                <a:spcPts val="0"/>
              </a:spcBef>
              <a:buSzPct val="25000"/>
              <a:buNone/>
            </a:pPr>
            <a:r>
              <a:t/>
            </a:r>
            <a:endParaRPr b="0" i="0" sz="18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5" name="Shape 15"/>
        <p:cNvGrpSpPr/>
        <p:nvPr/>
      </p:nvGrpSpPr>
      <p:grpSpPr>
        <a:xfrm>
          <a:off x="0" y="0"/>
          <a:ext cx="0" cy="0"/>
          <a:chOff x="0" y="0"/>
          <a:chExt cx="0" cy="0"/>
        </a:xfrm>
      </p:grpSpPr>
      <p:sp>
        <p:nvSpPr>
          <p:cNvPr id="16" name="Shape 16"/>
          <p:cNvSpPr/>
          <p:nvPr/>
        </p:nvSpPr>
        <p:spPr>
          <a:xfrm flipH="1">
            <a:off x="8246400" y="5661233"/>
            <a:ext cx="897600" cy="1196700"/>
          </a:xfrm>
          <a:prstGeom prst="rtTriangle">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17" name="Shape 17"/>
          <p:cNvSpPr/>
          <p:nvPr/>
        </p:nvSpPr>
        <p:spPr>
          <a:xfrm flipH="1">
            <a:off x="8246400" y="5661167"/>
            <a:ext cx="897600" cy="1196700"/>
          </a:xfrm>
          <a:prstGeom prst="round1Rect">
            <a:avLst>
              <a:gd fmla="val 16667" name="adj"/>
            </a:avLst>
          </a:prstGeom>
          <a:solidFill>
            <a:schemeClr val="lt1">
              <a:alpha val="68080"/>
            </a:schemeClr>
          </a:solidFill>
          <a:ln>
            <a:noFill/>
          </a:ln>
        </p:spPr>
        <p:txBody>
          <a:bodyPr anchorCtr="0" anchor="ctr" bIns="91425" lIns="91425" rIns="91425" wrap="square" tIns="91425">
            <a:noAutofit/>
          </a:bodyPr>
          <a:lstStyle/>
          <a:p>
            <a:pPr lvl="0">
              <a:spcBef>
                <a:spcPts val="0"/>
              </a:spcBef>
              <a:buNone/>
            </a:pPr>
            <a:r>
              <a:t/>
            </a:r>
            <a:endParaRPr/>
          </a:p>
        </p:txBody>
      </p:sp>
      <p:sp>
        <p:nvSpPr>
          <p:cNvPr id="18" name="Shape 18"/>
          <p:cNvSpPr txBox="1"/>
          <p:nvPr>
            <p:ph type="ctrTitle"/>
          </p:nvPr>
        </p:nvSpPr>
        <p:spPr>
          <a:xfrm>
            <a:off x="390525" y="2425700"/>
            <a:ext cx="8222100" cy="1244700"/>
          </a:xfrm>
          <a:prstGeom prst="rect">
            <a:avLst/>
          </a:prstGeom>
        </p:spPr>
        <p:txBody>
          <a:bodyPr anchorCtr="0" anchor="b" bIns="91425" lIns="91425" rIns="91425" wrap="square"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19" name="Shape 19"/>
          <p:cNvSpPr txBox="1"/>
          <p:nvPr>
            <p:ph idx="1" type="subTitle"/>
          </p:nvPr>
        </p:nvSpPr>
        <p:spPr>
          <a:xfrm>
            <a:off x="390525" y="3718840"/>
            <a:ext cx="8222100" cy="577200"/>
          </a:xfrm>
          <a:prstGeom prst="rect">
            <a:avLst/>
          </a:prstGeom>
        </p:spPr>
        <p:txBody>
          <a:bodyPr anchorCtr="0" anchor="t" bIns="91425" lIns="91425" rIns="91425" wrap="square" tIns="91425"/>
          <a:lstStyle>
            <a:lvl1pPr lvl="0" rtl="0">
              <a:lnSpc>
                <a:spcPct val="100000"/>
              </a:lnSpc>
              <a:spcBef>
                <a:spcPts val="0"/>
              </a:spcBef>
              <a:spcAft>
                <a:spcPts val="0"/>
              </a:spcAft>
              <a:buClr>
                <a:schemeClr val="lt1"/>
              </a:buClr>
              <a:buNone/>
              <a:defRPr>
                <a:solidFill>
                  <a:schemeClr val="lt1"/>
                </a:solidFill>
              </a:defRPr>
            </a:lvl1pPr>
            <a:lvl2pPr lvl="1" rtl="0">
              <a:lnSpc>
                <a:spcPct val="100000"/>
              </a:lnSpc>
              <a:spcBef>
                <a:spcPts val="0"/>
              </a:spcBef>
              <a:spcAft>
                <a:spcPts val="0"/>
              </a:spcAft>
              <a:buClr>
                <a:schemeClr val="lt1"/>
              </a:buClr>
              <a:buSzPct val="100000"/>
              <a:buNone/>
              <a:defRPr sz="1800">
                <a:solidFill>
                  <a:schemeClr val="lt1"/>
                </a:solidFill>
              </a:defRPr>
            </a:lvl2pPr>
            <a:lvl3pPr lvl="2" rtl="0">
              <a:lnSpc>
                <a:spcPct val="100000"/>
              </a:lnSpc>
              <a:spcBef>
                <a:spcPts val="0"/>
              </a:spcBef>
              <a:spcAft>
                <a:spcPts val="0"/>
              </a:spcAft>
              <a:buClr>
                <a:schemeClr val="lt1"/>
              </a:buClr>
              <a:buSzPct val="100000"/>
              <a:buNone/>
              <a:defRPr sz="1800">
                <a:solidFill>
                  <a:schemeClr val="lt1"/>
                </a:solidFill>
              </a:defRPr>
            </a:lvl3pPr>
            <a:lvl4pPr lvl="3" rtl="0">
              <a:lnSpc>
                <a:spcPct val="100000"/>
              </a:lnSpc>
              <a:spcBef>
                <a:spcPts val="0"/>
              </a:spcBef>
              <a:spcAft>
                <a:spcPts val="0"/>
              </a:spcAft>
              <a:buClr>
                <a:schemeClr val="lt1"/>
              </a:buClr>
              <a:buSzPct val="100000"/>
              <a:buNone/>
              <a:defRPr sz="1800">
                <a:solidFill>
                  <a:schemeClr val="lt1"/>
                </a:solidFill>
              </a:defRPr>
            </a:lvl4pPr>
            <a:lvl5pPr lvl="4" rtl="0">
              <a:lnSpc>
                <a:spcPct val="100000"/>
              </a:lnSpc>
              <a:spcBef>
                <a:spcPts val="0"/>
              </a:spcBef>
              <a:spcAft>
                <a:spcPts val="0"/>
              </a:spcAft>
              <a:buClr>
                <a:schemeClr val="lt1"/>
              </a:buClr>
              <a:buSzPct val="100000"/>
              <a:buNone/>
              <a:defRPr sz="1800">
                <a:solidFill>
                  <a:schemeClr val="lt1"/>
                </a:solidFill>
              </a:defRPr>
            </a:lvl5pPr>
            <a:lvl6pPr lvl="5" rtl="0">
              <a:lnSpc>
                <a:spcPct val="100000"/>
              </a:lnSpc>
              <a:spcBef>
                <a:spcPts val="0"/>
              </a:spcBef>
              <a:spcAft>
                <a:spcPts val="0"/>
              </a:spcAft>
              <a:buClr>
                <a:schemeClr val="lt1"/>
              </a:buClr>
              <a:buSzPct val="100000"/>
              <a:buNone/>
              <a:defRPr sz="1800">
                <a:solidFill>
                  <a:schemeClr val="lt1"/>
                </a:solidFill>
              </a:defRPr>
            </a:lvl6pPr>
            <a:lvl7pPr lvl="6" rtl="0">
              <a:lnSpc>
                <a:spcPct val="100000"/>
              </a:lnSpc>
              <a:spcBef>
                <a:spcPts val="0"/>
              </a:spcBef>
              <a:spcAft>
                <a:spcPts val="0"/>
              </a:spcAft>
              <a:buClr>
                <a:schemeClr val="lt1"/>
              </a:buClr>
              <a:buSzPct val="100000"/>
              <a:buNone/>
              <a:defRPr sz="1800">
                <a:solidFill>
                  <a:schemeClr val="lt1"/>
                </a:solidFill>
              </a:defRPr>
            </a:lvl7pPr>
            <a:lvl8pPr lvl="7" rtl="0">
              <a:lnSpc>
                <a:spcPct val="100000"/>
              </a:lnSpc>
              <a:spcBef>
                <a:spcPts val="0"/>
              </a:spcBef>
              <a:spcAft>
                <a:spcPts val="0"/>
              </a:spcAft>
              <a:buClr>
                <a:schemeClr val="lt1"/>
              </a:buClr>
              <a:buSzPct val="100000"/>
              <a:buNone/>
              <a:defRPr sz="1800">
                <a:solidFill>
                  <a:schemeClr val="lt1"/>
                </a:solidFill>
              </a:defRPr>
            </a:lvl8pPr>
            <a:lvl9pPr lvl="8" rtl="0">
              <a:lnSpc>
                <a:spcPct val="100000"/>
              </a:lnSpc>
              <a:spcBef>
                <a:spcPts val="0"/>
              </a:spcBef>
              <a:spcAft>
                <a:spcPts val="0"/>
              </a:spcAft>
              <a:buClr>
                <a:schemeClr val="lt1"/>
              </a:buClr>
              <a:buSzPct val="100000"/>
              <a:buNone/>
              <a:defRPr sz="1800">
                <a:solidFill>
                  <a:schemeClr val="lt1"/>
                </a:solidFill>
              </a:defRPr>
            </a:lvl9pPr>
          </a:lstStyle>
          <a:p/>
        </p:txBody>
      </p:sp>
      <p:sp>
        <p:nvSpPr>
          <p:cNvPr id="20" name="Shape 20"/>
          <p:cNvSpPr txBox="1"/>
          <p:nvPr>
            <p:ph idx="12" type="sldNum"/>
          </p:nvPr>
        </p:nvSpPr>
        <p:spPr>
          <a:xfrm>
            <a:off x="8523541" y="6260831"/>
            <a:ext cx="548700" cy="5247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4"/>
        </a:solidFill>
      </p:bgPr>
    </p:bg>
    <p:spTree>
      <p:nvGrpSpPr>
        <p:cNvPr id="65" name="Shape 65"/>
        <p:cNvGrpSpPr/>
        <p:nvPr/>
      </p:nvGrpSpPr>
      <p:grpSpPr>
        <a:xfrm>
          <a:off x="0" y="0"/>
          <a:ext cx="0" cy="0"/>
          <a:chOff x="0" y="0"/>
          <a:chExt cx="0" cy="0"/>
        </a:xfrm>
      </p:grpSpPr>
      <p:sp>
        <p:nvSpPr>
          <p:cNvPr id="66" name="Shape 66"/>
          <p:cNvSpPr txBox="1"/>
          <p:nvPr>
            <p:ph type="title"/>
          </p:nvPr>
        </p:nvSpPr>
        <p:spPr>
          <a:xfrm>
            <a:off x="475500" y="1678033"/>
            <a:ext cx="8222100" cy="2618100"/>
          </a:xfrm>
          <a:prstGeom prst="rect">
            <a:avLst/>
          </a:prstGeom>
        </p:spPr>
        <p:txBody>
          <a:bodyPr anchorCtr="0" anchor="b" bIns="91425" lIns="91425" rIns="91425" wrap="square" tIns="91425"/>
          <a:lstStyle>
            <a:lvl1pPr lvl="0" rtl="0" algn="ctr">
              <a:spcBef>
                <a:spcPts val="0"/>
              </a:spcBef>
              <a:buClr>
                <a:schemeClr val="dk2"/>
              </a:buClr>
              <a:buSzPct val="100000"/>
              <a:defRPr sz="12000">
                <a:solidFill>
                  <a:schemeClr val="dk2"/>
                </a:solidFill>
              </a:defRPr>
            </a:lvl1pPr>
            <a:lvl2pPr lvl="1" rtl="0" algn="ctr">
              <a:spcBef>
                <a:spcPts val="0"/>
              </a:spcBef>
              <a:buClr>
                <a:schemeClr val="dk2"/>
              </a:buClr>
              <a:buSzPct val="100000"/>
              <a:defRPr sz="12000">
                <a:solidFill>
                  <a:schemeClr val="dk2"/>
                </a:solidFill>
              </a:defRPr>
            </a:lvl2pPr>
            <a:lvl3pPr lvl="2" rtl="0" algn="ctr">
              <a:spcBef>
                <a:spcPts val="0"/>
              </a:spcBef>
              <a:buClr>
                <a:schemeClr val="dk2"/>
              </a:buClr>
              <a:buSzPct val="100000"/>
              <a:defRPr sz="12000">
                <a:solidFill>
                  <a:schemeClr val="dk2"/>
                </a:solidFill>
              </a:defRPr>
            </a:lvl3pPr>
            <a:lvl4pPr lvl="3" rtl="0" algn="ctr">
              <a:spcBef>
                <a:spcPts val="0"/>
              </a:spcBef>
              <a:buClr>
                <a:schemeClr val="dk2"/>
              </a:buClr>
              <a:buSzPct val="100000"/>
              <a:defRPr sz="12000">
                <a:solidFill>
                  <a:schemeClr val="dk2"/>
                </a:solidFill>
              </a:defRPr>
            </a:lvl4pPr>
            <a:lvl5pPr lvl="4" rtl="0" algn="ctr">
              <a:spcBef>
                <a:spcPts val="0"/>
              </a:spcBef>
              <a:buClr>
                <a:schemeClr val="dk2"/>
              </a:buClr>
              <a:buSzPct val="100000"/>
              <a:defRPr sz="12000">
                <a:solidFill>
                  <a:schemeClr val="dk2"/>
                </a:solidFill>
              </a:defRPr>
            </a:lvl5pPr>
            <a:lvl6pPr lvl="5" rtl="0" algn="ctr">
              <a:spcBef>
                <a:spcPts val="0"/>
              </a:spcBef>
              <a:buClr>
                <a:schemeClr val="dk2"/>
              </a:buClr>
              <a:buSzPct val="100000"/>
              <a:defRPr sz="12000">
                <a:solidFill>
                  <a:schemeClr val="dk2"/>
                </a:solidFill>
              </a:defRPr>
            </a:lvl6pPr>
            <a:lvl7pPr lvl="6" rtl="0" algn="ctr">
              <a:spcBef>
                <a:spcPts val="0"/>
              </a:spcBef>
              <a:buClr>
                <a:schemeClr val="dk2"/>
              </a:buClr>
              <a:buSzPct val="100000"/>
              <a:defRPr sz="12000">
                <a:solidFill>
                  <a:schemeClr val="dk2"/>
                </a:solidFill>
              </a:defRPr>
            </a:lvl7pPr>
            <a:lvl8pPr lvl="7" rtl="0" algn="ctr">
              <a:spcBef>
                <a:spcPts val="0"/>
              </a:spcBef>
              <a:buClr>
                <a:schemeClr val="dk2"/>
              </a:buClr>
              <a:buSzPct val="100000"/>
              <a:defRPr sz="12000">
                <a:solidFill>
                  <a:schemeClr val="dk2"/>
                </a:solidFill>
              </a:defRPr>
            </a:lvl8pPr>
            <a:lvl9pPr lvl="8" rtl="0" algn="ctr">
              <a:spcBef>
                <a:spcPts val="0"/>
              </a:spcBef>
              <a:buClr>
                <a:schemeClr val="dk2"/>
              </a:buClr>
              <a:buSzPct val="100000"/>
              <a:defRPr sz="12000">
                <a:solidFill>
                  <a:schemeClr val="dk2"/>
                </a:solidFill>
              </a:defRPr>
            </a:lvl9pPr>
          </a:lstStyle>
          <a:p/>
        </p:txBody>
      </p:sp>
      <p:sp>
        <p:nvSpPr>
          <p:cNvPr id="67" name="Shape 67"/>
          <p:cNvSpPr txBox="1"/>
          <p:nvPr>
            <p:ph idx="1" type="body"/>
          </p:nvPr>
        </p:nvSpPr>
        <p:spPr>
          <a:xfrm>
            <a:off x="475500" y="4406167"/>
            <a:ext cx="8222100" cy="1734300"/>
          </a:xfrm>
          <a:prstGeom prst="rect">
            <a:avLst/>
          </a:prstGeom>
        </p:spPr>
        <p:txBody>
          <a:bodyPr anchorCtr="0" anchor="t" bIns="91425" lIns="91425" rIns="91425" wrap="square"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68" name="Shape 68"/>
          <p:cNvSpPr txBox="1"/>
          <p:nvPr>
            <p:ph idx="12" type="sldNum"/>
          </p:nvPr>
        </p:nvSpPr>
        <p:spPr>
          <a:xfrm>
            <a:off x="8523541" y="6260831"/>
            <a:ext cx="548700" cy="5247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accent4"/>
        </a:solidFill>
      </p:bgPr>
    </p:bg>
    <p:spTree>
      <p:nvGrpSpPr>
        <p:cNvPr id="69" name="Shape 69"/>
        <p:cNvGrpSpPr/>
        <p:nvPr/>
      </p:nvGrpSpPr>
      <p:grpSpPr>
        <a:xfrm>
          <a:off x="0" y="0"/>
          <a:ext cx="0" cy="0"/>
          <a:chOff x="0" y="0"/>
          <a:chExt cx="0" cy="0"/>
        </a:xfrm>
      </p:grpSpPr>
      <p:sp>
        <p:nvSpPr>
          <p:cNvPr id="70" name="Shape 70"/>
          <p:cNvSpPr txBox="1"/>
          <p:nvPr>
            <p:ph idx="12" type="sldNum"/>
          </p:nvPr>
        </p:nvSpPr>
        <p:spPr>
          <a:xfrm>
            <a:off x="8523541" y="6260831"/>
            <a:ext cx="548700" cy="5247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1" name="Shape 21"/>
        <p:cNvGrpSpPr/>
        <p:nvPr/>
      </p:nvGrpSpPr>
      <p:grpSpPr>
        <a:xfrm>
          <a:off x="0" y="0"/>
          <a:ext cx="0" cy="0"/>
          <a:chOff x="0" y="0"/>
          <a:chExt cx="0" cy="0"/>
        </a:xfrm>
      </p:grpSpPr>
      <p:sp>
        <p:nvSpPr>
          <p:cNvPr id="22" name="Shape 22"/>
          <p:cNvSpPr txBox="1"/>
          <p:nvPr>
            <p:ph type="title"/>
          </p:nvPr>
        </p:nvSpPr>
        <p:spPr>
          <a:xfrm>
            <a:off x="460950" y="2753800"/>
            <a:ext cx="8222100" cy="1350300"/>
          </a:xfrm>
          <a:prstGeom prst="rect">
            <a:avLst/>
          </a:prstGeom>
        </p:spPr>
        <p:txBody>
          <a:bodyPr anchorCtr="0" anchor="ctr" bIns="91425" lIns="91425" rIns="91425" wrap="square" tIns="91425"/>
          <a:lstStyle>
            <a:lvl1pPr lvl="0" rtl="0">
              <a:spcBef>
                <a:spcPts val="0"/>
              </a:spcBef>
              <a:buSzPct val="100000"/>
              <a:defRPr sz="4200"/>
            </a:lvl1pPr>
            <a:lvl2pPr lvl="1" rtl="0">
              <a:spcBef>
                <a:spcPts val="0"/>
              </a:spcBef>
              <a:buSzPct val="100000"/>
              <a:defRPr sz="4200"/>
            </a:lvl2pPr>
            <a:lvl3pPr lvl="2" rtl="0">
              <a:spcBef>
                <a:spcPts val="0"/>
              </a:spcBef>
              <a:buSzPct val="100000"/>
              <a:defRPr sz="4200"/>
            </a:lvl3pPr>
            <a:lvl4pPr lvl="3" rtl="0">
              <a:spcBef>
                <a:spcPts val="0"/>
              </a:spcBef>
              <a:buSzPct val="100000"/>
              <a:defRPr sz="4200"/>
            </a:lvl4pPr>
            <a:lvl5pPr lvl="4" rtl="0">
              <a:spcBef>
                <a:spcPts val="0"/>
              </a:spcBef>
              <a:buSzPct val="100000"/>
              <a:defRPr sz="4200"/>
            </a:lvl5pPr>
            <a:lvl6pPr lvl="5" rtl="0">
              <a:spcBef>
                <a:spcPts val="0"/>
              </a:spcBef>
              <a:buSzPct val="100000"/>
              <a:defRPr sz="4200"/>
            </a:lvl6pPr>
            <a:lvl7pPr lvl="6" rtl="0">
              <a:spcBef>
                <a:spcPts val="0"/>
              </a:spcBef>
              <a:buSzPct val="100000"/>
              <a:defRPr sz="4200"/>
            </a:lvl7pPr>
            <a:lvl8pPr lvl="7" rtl="0">
              <a:spcBef>
                <a:spcPts val="0"/>
              </a:spcBef>
              <a:buSzPct val="100000"/>
              <a:defRPr sz="4200"/>
            </a:lvl8pPr>
            <a:lvl9pPr lvl="8" rtl="0">
              <a:spcBef>
                <a:spcPts val="0"/>
              </a:spcBef>
              <a:buSzPct val="100000"/>
              <a:defRPr sz="4200"/>
            </a:lvl9pPr>
          </a:lstStyle>
          <a:p/>
        </p:txBody>
      </p:sp>
      <p:sp>
        <p:nvSpPr>
          <p:cNvPr id="23" name="Shape 23"/>
          <p:cNvSpPr txBox="1"/>
          <p:nvPr>
            <p:ph idx="12" type="sldNum"/>
          </p:nvPr>
        </p:nvSpPr>
        <p:spPr>
          <a:xfrm>
            <a:off x="8523541" y="6260831"/>
            <a:ext cx="548700" cy="5247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US">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4" name="Shape 24"/>
        <p:cNvGrpSpPr/>
        <p:nvPr/>
      </p:nvGrpSpPr>
      <p:grpSpPr>
        <a:xfrm>
          <a:off x="0" y="0"/>
          <a:ext cx="0" cy="0"/>
          <a:chOff x="0" y="0"/>
          <a:chExt cx="0" cy="0"/>
        </a:xfrm>
      </p:grpSpPr>
      <p:sp>
        <p:nvSpPr>
          <p:cNvPr id="25" name="Shape 25"/>
          <p:cNvSpPr/>
          <p:nvPr/>
        </p:nvSpPr>
        <p:spPr>
          <a:xfrm flipH="1" rot="10800000">
            <a:off x="0" y="2247900"/>
            <a:ext cx="9144000" cy="46101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26" name="Shape 26"/>
          <p:cNvSpPr/>
          <p:nvPr/>
        </p:nvSpPr>
        <p:spPr>
          <a:xfrm>
            <a:off x="0" y="2248000"/>
            <a:ext cx="9144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txBox="1"/>
          <p:nvPr>
            <p:ph type="title"/>
          </p:nvPr>
        </p:nvSpPr>
        <p:spPr>
          <a:xfrm>
            <a:off x="471900" y="984967"/>
            <a:ext cx="8222100" cy="1023600"/>
          </a:xfrm>
          <a:prstGeom prst="rect">
            <a:avLst/>
          </a:prstGeom>
        </p:spPr>
        <p:txBody>
          <a:bodyPr anchorCtr="0" anchor="b"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8" name="Shape 28"/>
          <p:cNvSpPr txBox="1"/>
          <p:nvPr>
            <p:ph idx="1" type="body"/>
          </p:nvPr>
        </p:nvSpPr>
        <p:spPr>
          <a:xfrm>
            <a:off x="471900" y="2558767"/>
            <a:ext cx="8222100" cy="36135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9" name="Shape 29"/>
          <p:cNvSpPr txBox="1"/>
          <p:nvPr>
            <p:ph idx="12" type="sldNum"/>
          </p:nvPr>
        </p:nvSpPr>
        <p:spPr>
          <a:xfrm>
            <a:off x="8523541" y="6260831"/>
            <a:ext cx="548700" cy="5247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0" name="Shape 30"/>
        <p:cNvGrpSpPr/>
        <p:nvPr/>
      </p:nvGrpSpPr>
      <p:grpSpPr>
        <a:xfrm>
          <a:off x="0" y="0"/>
          <a:ext cx="0" cy="0"/>
          <a:chOff x="0" y="0"/>
          <a:chExt cx="0" cy="0"/>
        </a:xfrm>
      </p:grpSpPr>
      <p:sp>
        <p:nvSpPr>
          <p:cNvPr id="31" name="Shape 31"/>
          <p:cNvSpPr/>
          <p:nvPr/>
        </p:nvSpPr>
        <p:spPr>
          <a:xfrm flipH="1" rot="10800000">
            <a:off x="0" y="2247900"/>
            <a:ext cx="9144000" cy="46101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32" name="Shape 32"/>
          <p:cNvSpPr/>
          <p:nvPr/>
        </p:nvSpPr>
        <p:spPr>
          <a:xfrm>
            <a:off x="0" y="2248000"/>
            <a:ext cx="9144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lvl="0">
              <a:spcBef>
                <a:spcPts val="0"/>
              </a:spcBef>
              <a:buNone/>
            </a:pPr>
            <a:r>
              <a:t/>
            </a:r>
            <a:endParaRPr/>
          </a:p>
        </p:txBody>
      </p:sp>
      <p:sp>
        <p:nvSpPr>
          <p:cNvPr id="33" name="Shape 33"/>
          <p:cNvSpPr txBox="1"/>
          <p:nvPr>
            <p:ph type="title"/>
          </p:nvPr>
        </p:nvSpPr>
        <p:spPr>
          <a:xfrm>
            <a:off x="471900" y="984967"/>
            <a:ext cx="8222100" cy="1023600"/>
          </a:xfrm>
          <a:prstGeom prst="rect">
            <a:avLst/>
          </a:prstGeom>
        </p:spPr>
        <p:txBody>
          <a:bodyPr anchorCtr="0" anchor="b"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4" name="Shape 34"/>
          <p:cNvSpPr txBox="1"/>
          <p:nvPr>
            <p:ph idx="1" type="body"/>
          </p:nvPr>
        </p:nvSpPr>
        <p:spPr>
          <a:xfrm>
            <a:off x="471900" y="2558767"/>
            <a:ext cx="3999900" cy="3613500"/>
          </a:xfrm>
          <a:prstGeom prst="rect">
            <a:avLst/>
          </a:prstGeom>
        </p:spPr>
        <p:txBody>
          <a:bodyPr anchorCtr="0" anchor="t" bIns="91425" lIns="91425" rIns="91425" wrap="square"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5" name="Shape 35"/>
          <p:cNvSpPr txBox="1"/>
          <p:nvPr>
            <p:ph idx="2" type="body"/>
          </p:nvPr>
        </p:nvSpPr>
        <p:spPr>
          <a:xfrm>
            <a:off x="4694250" y="2558767"/>
            <a:ext cx="3999900" cy="3613500"/>
          </a:xfrm>
          <a:prstGeom prst="rect">
            <a:avLst/>
          </a:prstGeom>
        </p:spPr>
        <p:txBody>
          <a:bodyPr anchorCtr="0" anchor="t" bIns="91425" lIns="91425" rIns="91425" wrap="square"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6" name="Shape 36"/>
          <p:cNvSpPr txBox="1"/>
          <p:nvPr>
            <p:ph idx="12" type="sldNum"/>
          </p:nvPr>
        </p:nvSpPr>
        <p:spPr>
          <a:xfrm>
            <a:off x="8523541" y="6260831"/>
            <a:ext cx="548700" cy="5247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7" name="Shape 37"/>
        <p:cNvGrpSpPr/>
        <p:nvPr/>
      </p:nvGrpSpPr>
      <p:grpSpPr>
        <a:xfrm>
          <a:off x="0" y="0"/>
          <a:ext cx="0" cy="0"/>
          <a:chOff x="0" y="0"/>
          <a:chExt cx="0" cy="0"/>
        </a:xfrm>
      </p:grpSpPr>
      <p:sp>
        <p:nvSpPr>
          <p:cNvPr id="38" name="Shape 38"/>
          <p:cNvSpPr/>
          <p:nvPr/>
        </p:nvSpPr>
        <p:spPr>
          <a:xfrm flipH="1" rot="10800000">
            <a:off x="0" y="875100"/>
            <a:ext cx="9144000" cy="59829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39" name="Shape 39"/>
          <p:cNvSpPr/>
          <p:nvPr/>
        </p:nvSpPr>
        <p:spPr>
          <a:xfrm>
            <a:off x="0" y="875133"/>
            <a:ext cx="9144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lvl="0">
              <a:spcBef>
                <a:spcPts val="0"/>
              </a:spcBef>
              <a:buNone/>
            </a:pPr>
            <a:r>
              <a:t/>
            </a:r>
            <a:endParaRPr/>
          </a:p>
        </p:txBody>
      </p:sp>
      <p:pic>
        <p:nvPicPr>
          <p:cNvPr id="40" name="Shape 40"/>
          <p:cNvPicPr preferRelativeResize="0"/>
          <p:nvPr/>
        </p:nvPicPr>
        <p:blipFill>
          <a:blip r:embed="rId2">
            <a:alphaModFix/>
          </a:blip>
          <a:stretch>
            <a:fillRect/>
          </a:stretch>
        </p:blipFill>
        <p:spPr>
          <a:xfrm>
            <a:off x="77750" y="21800"/>
            <a:ext cx="1643932" cy="803700"/>
          </a:xfrm>
          <a:prstGeom prst="rect">
            <a:avLst/>
          </a:prstGeom>
          <a:noFill/>
          <a:ln>
            <a:noFill/>
          </a:ln>
        </p:spPr>
      </p:pic>
      <p:sp>
        <p:nvSpPr>
          <p:cNvPr id="41" name="Shape 41"/>
          <p:cNvSpPr txBox="1"/>
          <p:nvPr/>
        </p:nvSpPr>
        <p:spPr>
          <a:xfrm>
            <a:off x="2114950" y="21800"/>
            <a:ext cx="6810000" cy="803700"/>
          </a:xfrm>
          <a:prstGeom prst="rect">
            <a:avLst/>
          </a:prstGeom>
          <a:noFill/>
          <a:ln>
            <a:noFill/>
          </a:ln>
        </p:spPr>
        <p:txBody>
          <a:bodyPr anchorCtr="0" anchor="ctr" bIns="91425" lIns="91425" rIns="91425" wrap="square" tIns="91425">
            <a:noAutofit/>
          </a:bodyPr>
          <a:lstStyle/>
          <a:p>
            <a:pPr lvl="0" rtl="0">
              <a:spcBef>
                <a:spcPts val="0"/>
              </a:spcBef>
              <a:buNone/>
            </a:pPr>
            <a:r>
              <a:rPr lang="en-US" sz="2400">
                <a:solidFill>
                  <a:srgbClr val="FFFFFF"/>
                </a:solidFill>
              </a:rPr>
              <a:t>Presentación Proyecto - PMDM</a:t>
            </a:r>
          </a:p>
        </p:txBody>
      </p:sp>
      <p:sp>
        <p:nvSpPr>
          <p:cNvPr id="42" name="Shape 42"/>
          <p:cNvSpPr txBox="1"/>
          <p:nvPr>
            <p:ph idx="12" type="sldNum"/>
          </p:nvPr>
        </p:nvSpPr>
        <p:spPr>
          <a:xfrm>
            <a:off x="8595291" y="161306"/>
            <a:ext cx="548700" cy="5247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b="1" lang="en-US">
                <a:solidFill>
                  <a:srgbClr val="FFFFFF"/>
                </a:solidFill>
              </a:rPr>
              <a:t>‹#›</a:t>
            </a:fld>
          </a:p>
        </p:txBody>
      </p:sp>
      <p:sp>
        <p:nvSpPr>
          <p:cNvPr id="43" name="Shape 43"/>
          <p:cNvSpPr txBox="1"/>
          <p:nvPr/>
        </p:nvSpPr>
        <p:spPr>
          <a:xfrm>
            <a:off x="7924800" y="381000"/>
            <a:ext cx="762000" cy="228600"/>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Narrow"/>
              <a:buNone/>
            </a:pPr>
            <a:fld id="{00000000-1234-1234-1234-123412341234}" type="slidenum">
              <a:rPr b="0" i="0" lang="en-US" sz="1200" u="none">
                <a:solidFill>
                  <a:srgbClr val="FFFFFF"/>
                </a:solidFill>
                <a:latin typeface="Arial Narrow"/>
                <a:ea typeface="Arial Narrow"/>
                <a:cs typeface="Arial Narrow"/>
                <a:sym typeface="Arial Narrow"/>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4" name="Shape 44"/>
        <p:cNvGrpSpPr/>
        <p:nvPr/>
      </p:nvGrpSpPr>
      <p:grpSpPr>
        <a:xfrm>
          <a:off x="0" y="0"/>
          <a:ext cx="0" cy="0"/>
          <a:chOff x="0" y="0"/>
          <a:chExt cx="0" cy="0"/>
        </a:xfrm>
      </p:grpSpPr>
      <p:sp>
        <p:nvSpPr>
          <p:cNvPr id="45" name="Shape 45"/>
          <p:cNvSpPr txBox="1"/>
          <p:nvPr/>
        </p:nvSpPr>
        <p:spPr>
          <a:xfrm flipH="1" rot="10800000">
            <a:off x="3276600" y="33"/>
            <a:ext cx="5867400" cy="68580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46" name="Shape 46"/>
          <p:cNvSpPr/>
          <p:nvPr/>
        </p:nvSpPr>
        <p:spPr>
          <a:xfrm rot="-5400000">
            <a:off x="-98100" y="3374700"/>
            <a:ext cx="6858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lvl="0">
              <a:spcBef>
                <a:spcPts val="0"/>
              </a:spcBef>
              <a:buNone/>
            </a:pPr>
            <a:r>
              <a:t/>
            </a:r>
            <a:endParaRPr/>
          </a:p>
        </p:txBody>
      </p:sp>
      <p:sp>
        <p:nvSpPr>
          <p:cNvPr id="47" name="Shape 47"/>
          <p:cNvSpPr txBox="1"/>
          <p:nvPr>
            <p:ph type="title"/>
          </p:nvPr>
        </p:nvSpPr>
        <p:spPr>
          <a:xfrm>
            <a:off x="226078" y="477067"/>
            <a:ext cx="2808000" cy="1271100"/>
          </a:xfrm>
          <a:prstGeom prst="rect">
            <a:avLst/>
          </a:prstGeom>
        </p:spPr>
        <p:txBody>
          <a:bodyPr anchorCtr="0" anchor="b" bIns="91425" lIns="91425" rIns="91425" wrap="square"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48" name="Shape 48"/>
          <p:cNvSpPr txBox="1"/>
          <p:nvPr>
            <p:ph idx="1" type="body"/>
          </p:nvPr>
        </p:nvSpPr>
        <p:spPr>
          <a:xfrm>
            <a:off x="226075" y="1954400"/>
            <a:ext cx="2808000" cy="4218000"/>
          </a:xfrm>
          <a:prstGeom prst="rect">
            <a:avLst/>
          </a:prstGeom>
        </p:spPr>
        <p:txBody>
          <a:bodyPr anchorCtr="0" anchor="t" bIns="91425" lIns="91425" rIns="91425" wrap="square" tIns="91425"/>
          <a:lstStyle>
            <a:lvl1pPr lvl="0" rtl="0">
              <a:spcBef>
                <a:spcPts val="0"/>
              </a:spcBef>
              <a:buClr>
                <a:schemeClr val="lt1"/>
              </a:buClr>
              <a:buSzPct val="100000"/>
              <a:defRPr sz="1200">
                <a:solidFill>
                  <a:schemeClr val="lt1"/>
                </a:solidFill>
              </a:defRPr>
            </a:lvl1pPr>
            <a:lvl2pPr lvl="1" rtl="0">
              <a:spcBef>
                <a:spcPts val="0"/>
              </a:spcBef>
              <a:buClr>
                <a:schemeClr val="lt1"/>
              </a:buClr>
              <a:buSzPct val="100000"/>
              <a:defRPr sz="1200">
                <a:solidFill>
                  <a:schemeClr val="lt1"/>
                </a:solidFill>
              </a:defRPr>
            </a:lvl2pPr>
            <a:lvl3pPr lvl="2" rtl="0">
              <a:spcBef>
                <a:spcPts val="0"/>
              </a:spcBef>
              <a:buClr>
                <a:schemeClr val="lt1"/>
              </a:buClr>
              <a:buSzPct val="100000"/>
              <a:defRPr sz="1200">
                <a:solidFill>
                  <a:schemeClr val="lt1"/>
                </a:solidFill>
              </a:defRPr>
            </a:lvl3pPr>
            <a:lvl4pPr lvl="3" rtl="0">
              <a:spcBef>
                <a:spcPts val="0"/>
              </a:spcBef>
              <a:buClr>
                <a:schemeClr val="lt1"/>
              </a:buClr>
              <a:buSzPct val="100000"/>
              <a:defRPr sz="1200">
                <a:solidFill>
                  <a:schemeClr val="lt1"/>
                </a:solidFill>
              </a:defRPr>
            </a:lvl4pPr>
            <a:lvl5pPr lvl="4" rtl="0">
              <a:spcBef>
                <a:spcPts val="0"/>
              </a:spcBef>
              <a:buClr>
                <a:schemeClr val="lt1"/>
              </a:buClr>
              <a:buSzPct val="100000"/>
              <a:defRPr sz="1200">
                <a:solidFill>
                  <a:schemeClr val="lt1"/>
                </a:solidFill>
              </a:defRPr>
            </a:lvl5pPr>
            <a:lvl6pPr lvl="5" rtl="0">
              <a:spcBef>
                <a:spcPts val="0"/>
              </a:spcBef>
              <a:buClr>
                <a:schemeClr val="lt1"/>
              </a:buClr>
              <a:buSzPct val="100000"/>
              <a:defRPr sz="1200">
                <a:solidFill>
                  <a:schemeClr val="lt1"/>
                </a:solidFill>
              </a:defRPr>
            </a:lvl6pPr>
            <a:lvl7pPr lvl="6" rtl="0">
              <a:spcBef>
                <a:spcPts val="0"/>
              </a:spcBef>
              <a:buClr>
                <a:schemeClr val="lt1"/>
              </a:buClr>
              <a:buSzPct val="100000"/>
              <a:defRPr sz="1200">
                <a:solidFill>
                  <a:schemeClr val="lt1"/>
                </a:solidFill>
              </a:defRPr>
            </a:lvl7pPr>
            <a:lvl8pPr lvl="7" rtl="0">
              <a:spcBef>
                <a:spcPts val="0"/>
              </a:spcBef>
              <a:buClr>
                <a:schemeClr val="lt1"/>
              </a:buClr>
              <a:buSzPct val="100000"/>
              <a:defRPr sz="1200">
                <a:solidFill>
                  <a:schemeClr val="lt1"/>
                </a:solidFill>
              </a:defRPr>
            </a:lvl8pPr>
            <a:lvl9pPr lvl="8" rtl="0">
              <a:spcBef>
                <a:spcPts val="0"/>
              </a:spcBef>
              <a:buClr>
                <a:schemeClr val="lt1"/>
              </a:buClr>
              <a:buSzPct val="100000"/>
              <a:defRPr sz="1200">
                <a:solidFill>
                  <a:schemeClr val="lt1"/>
                </a:solidFill>
              </a:defRPr>
            </a:lvl9pPr>
          </a:lstStyle>
          <a:p/>
        </p:txBody>
      </p:sp>
      <p:sp>
        <p:nvSpPr>
          <p:cNvPr id="49" name="Shape 49"/>
          <p:cNvSpPr txBox="1"/>
          <p:nvPr>
            <p:ph idx="12" type="sldNum"/>
          </p:nvPr>
        </p:nvSpPr>
        <p:spPr>
          <a:xfrm>
            <a:off x="8523541" y="6260831"/>
            <a:ext cx="548700" cy="5247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50" name="Shape 50"/>
        <p:cNvGrpSpPr/>
        <p:nvPr/>
      </p:nvGrpSpPr>
      <p:grpSpPr>
        <a:xfrm>
          <a:off x="0" y="0"/>
          <a:ext cx="0" cy="0"/>
          <a:chOff x="0" y="0"/>
          <a:chExt cx="0" cy="0"/>
        </a:xfrm>
      </p:grpSpPr>
      <p:sp>
        <p:nvSpPr>
          <p:cNvPr id="51" name="Shape 51"/>
          <p:cNvSpPr txBox="1"/>
          <p:nvPr>
            <p:ph type="title"/>
          </p:nvPr>
        </p:nvSpPr>
        <p:spPr>
          <a:xfrm>
            <a:off x="490250" y="651000"/>
            <a:ext cx="6227100" cy="5454300"/>
          </a:xfrm>
          <a:prstGeom prst="rect">
            <a:avLst/>
          </a:prstGeom>
        </p:spPr>
        <p:txBody>
          <a:bodyPr anchorCtr="0" anchor="ctr" bIns="91425" lIns="91425" rIns="91425" wrap="square" tIns="91425"/>
          <a:lstStyle>
            <a:lvl1pPr lvl="0" rtl="0">
              <a:spcBef>
                <a:spcPts val="0"/>
              </a:spcBef>
              <a:buSzPct val="100000"/>
              <a:defRPr sz="6000"/>
            </a:lvl1pPr>
            <a:lvl2pPr lvl="1" rtl="0">
              <a:spcBef>
                <a:spcPts val="0"/>
              </a:spcBef>
              <a:buSzPct val="100000"/>
              <a:defRPr sz="6000"/>
            </a:lvl2pPr>
            <a:lvl3pPr lvl="2" rtl="0">
              <a:spcBef>
                <a:spcPts val="0"/>
              </a:spcBef>
              <a:buSzPct val="100000"/>
              <a:defRPr sz="6000"/>
            </a:lvl3pPr>
            <a:lvl4pPr lvl="3" rtl="0">
              <a:spcBef>
                <a:spcPts val="0"/>
              </a:spcBef>
              <a:buSzPct val="100000"/>
              <a:defRPr sz="6000"/>
            </a:lvl4pPr>
            <a:lvl5pPr lvl="4" rtl="0">
              <a:spcBef>
                <a:spcPts val="0"/>
              </a:spcBef>
              <a:buSzPct val="100000"/>
              <a:defRPr sz="6000"/>
            </a:lvl5pPr>
            <a:lvl6pPr lvl="5" rtl="0">
              <a:spcBef>
                <a:spcPts val="0"/>
              </a:spcBef>
              <a:buSzPct val="100000"/>
              <a:defRPr sz="6000"/>
            </a:lvl6pPr>
            <a:lvl7pPr lvl="6" rtl="0">
              <a:spcBef>
                <a:spcPts val="0"/>
              </a:spcBef>
              <a:buSzPct val="100000"/>
              <a:defRPr sz="6000"/>
            </a:lvl7pPr>
            <a:lvl8pPr lvl="7" rtl="0">
              <a:spcBef>
                <a:spcPts val="0"/>
              </a:spcBef>
              <a:buSzPct val="100000"/>
              <a:defRPr sz="6000"/>
            </a:lvl8pPr>
            <a:lvl9pPr lvl="8" rtl="0">
              <a:spcBef>
                <a:spcPts val="0"/>
              </a:spcBef>
              <a:buSzPct val="100000"/>
              <a:defRPr sz="6000"/>
            </a:lvl9pPr>
          </a:lstStyle>
          <a:p/>
        </p:txBody>
      </p:sp>
      <p:sp>
        <p:nvSpPr>
          <p:cNvPr id="52" name="Shape 52"/>
          <p:cNvSpPr txBox="1"/>
          <p:nvPr>
            <p:ph idx="12" type="sldNum"/>
          </p:nvPr>
        </p:nvSpPr>
        <p:spPr>
          <a:xfrm>
            <a:off x="8523541" y="6260831"/>
            <a:ext cx="548700" cy="5247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US">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53" name="Shape 53"/>
        <p:cNvGrpSpPr/>
        <p:nvPr/>
      </p:nvGrpSpPr>
      <p:grpSpPr>
        <a:xfrm>
          <a:off x="0" y="0"/>
          <a:ext cx="0" cy="0"/>
          <a:chOff x="0" y="0"/>
          <a:chExt cx="0" cy="0"/>
        </a:xfrm>
      </p:grpSpPr>
      <p:sp>
        <p:nvSpPr>
          <p:cNvPr id="54" name="Shape 54"/>
          <p:cNvSpPr/>
          <p:nvPr/>
        </p:nvSpPr>
        <p:spPr>
          <a:xfrm flipH="1">
            <a:off x="0" y="0"/>
            <a:ext cx="4572000" cy="68580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55" name="Shape 55"/>
          <p:cNvSpPr/>
          <p:nvPr/>
        </p:nvSpPr>
        <p:spPr>
          <a:xfrm rot="5400000">
            <a:off x="1089325" y="3375050"/>
            <a:ext cx="68571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lvl="0">
              <a:spcBef>
                <a:spcPts val="0"/>
              </a:spcBef>
              <a:buNone/>
            </a:pPr>
            <a:r>
              <a:t/>
            </a:r>
            <a:endParaRPr/>
          </a:p>
        </p:txBody>
      </p:sp>
      <p:sp>
        <p:nvSpPr>
          <p:cNvPr id="56" name="Shape 56"/>
          <p:cNvSpPr txBox="1"/>
          <p:nvPr>
            <p:ph type="title"/>
          </p:nvPr>
        </p:nvSpPr>
        <p:spPr>
          <a:xfrm>
            <a:off x="265500" y="1644233"/>
            <a:ext cx="4045200" cy="1976400"/>
          </a:xfrm>
          <a:prstGeom prst="rect">
            <a:avLst/>
          </a:prstGeom>
        </p:spPr>
        <p:txBody>
          <a:bodyPr anchorCtr="0" anchor="b" bIns="91425" lIns="91425" rIns="91425" wrap="square" tIns="91425"/>
          <a:lstStyle>
            <a:lvl1pPr lvl="0" rtl="0" algn="ctr">
              <a:spcBef>
                <a:spcPts val="0"/>
              </a:spcBef>
              <a:buClr>
                <a:schemeClr val="dk2"/>
              </a:buClr>
              <a:buSzPct val="100000"/>
              <a:defRPr sz="4200">
                <a:solidFill>
                  <a:schemeClr val="dk2"/>
                </a:solidFill>
              </a:defRPr>
            </a:lvl1pPr>
            <a:lvl2pPr lvl="1" rtl="0" algn="ctr">
              <a:spcBef>
                <a:spcPts val="0"/>
              </a:spcBef>
              <a:buClr>
                <a:schemeClr val="dk2"/>
              </a:buClr>
              <a:buSzPct val="100000"/>
              <a:defRPr sz="4200">
                <a:solidFill>
                  <a:schemeClr val="dk2"/>
                </a:solidFill>
              </a:defRPr>
            </a:lvl2pPr>
            <a:lvl3pPr lvl="2" rtl="0" algn="ctr">
              <a:spcBef>
                <a:spcPts val="0"/>
              </a:spcBef>
              <a:buClr>
                <a:schemeClr val="dk2"/>
              </a:buClr>
              <a:buSzPct val="100000"/>
              <a:defRPr sz="4200">
                <a:solidFill>
                  <a:schemeClr val="dk2"/>
                </a:solidFill>
              </a:defRPr>
            </a:lvl3pPr>
            <a:lvl4pPr lvl="3" rtl="0" algn="ctr">
              <a:spcBef>
                <a:spcPts val="0"/>
              </a:spcBef>
              <a:buClr>
                <a:schemeClr val="dk2"/>
              </a:buClr>
              <a:buSzPct val="100000"/>
              <a:defRPr sz="4200">
                <a:solidFill>
                  <a:schemeClr val="dk2"/>
                </a:solidFill>
              </a:defRPr>
            </a:lvl4pPr>
            <a:lvl5pPr lvl="4" rtl="0" algn="ctr">
              <a:spcBef>
                <a:spcPts val="0"/>
              </a:spcBef>
              <a:buClr>
                <a:schemeClr val="dk2"/>
              </a:buClr>
              <a:buSzPct val="100000"/>
              <a:defRPr sz="4200">
                <a:solidFill>
                  <a:schemeClr val="dk2"/>
                </a:solidFill>
              </a:defRPr>
            </a:lvl5pPr>
            <a:lvl6pPr lvl="5" rtl="0" algn="ctr">
              <a:spcBef>
                <a:spcPts val="0"/>
              </a:spcBef>
              <a:buClr>
                <a:schemeClr val="dk2"/>
              </a:buClr>
              <a:buSzPct val="100000"/>
              <a:defRPr sz="4200">
                <a:solidFill>
                  <a:schemeClr val="dk2"/>
                </a:solidFill>
              </a:defRPr>
            </a:lvl6pPr>
            <a:lvl7pPr lvl="6" rtl="0" algn="ctr">
              <a:spcBef>
                <a:spcPts val="0"/>
              </a:spcBef>
              <a:buClr>
                <a:schemeClr val="dk2"/>
              </a:buClr>
              <a:buSzPct val="100000"/>
              <a:defRPr sz="4200">
                <a:solidFill>
                  <a:schemeClr val="dk2"/>
                </a:solidFill>
              </a:defRPr>
            </a:lvl7pPr>
            <a:lvl8pPr lvl="7" rtl="0" algn="ctr">
              <a:spcBef>
                <a:spcPts val="0"/>
              </a:spcBef>
              <a:buClr>
                <a:schemeClr val="dk2"/>
              </a:buClr>
              <a:buSzPct val="100000"/>
              <a:defRPr sz="4200">
                <a:solidFill>
                  <a:schemeClr val="dk2"/>
                </a:solidFill>
              </a:defRPr>
            </a:lvl8pPr>
            <a:lvl9pPr lvl="8" rtl="0" algn="ctr">
              <a:spcBef>
                <a:spcPts val="0"/>
              </a:spcBef>
              <a:buClr>
                <a:schemeClr val="dk2"/>
              </a:buClr>
              <a:buSzPct val="100000"/>
              <a:defRPr sz="4200">
                <a:solidFill>
                  <a:schemeClr val="dk2"/>
                </a:solidFill>
              </a:defRPr>
            </a:lvl9pPr>
          </a:lstStyle>
          <a:p/>
        </p:txBody>
      </p:sp>
      <p:sp>
        <p:nvSpPr>
          <p:cNvPr id="57" name="Shape 57"/>
          <p:cNvSpPr txBox="1"/>
          <p:nvPr>
            <p:ph idx="1" type="subTitle"/>
          </p:nvPr>
        </p:nvSpPr>
        <p:spPr>
          <a:xfrm>
            <a:off x="265500" y="3705956"/>
            <a:ext cx="4045200" cy="1646700"/>
          </a:xfrm>
          <a:prstGeom prst="rect">
            <a:avLst/>
          </a:prstGeom>
        </p:spPr>
        <p:txBody>
          <a:bodyPr anchorCtr="0" anchor="t" bIns="91425" lIns="91425" rIns="91425" wrap="square"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58" name="Shape 58"/>
          <p:cNvSpPr txBox="1"/>
          <p:nvPr>
            <p:ph idx="2" type="body"/>
          </p:nvPr>
        </p:nvSpPr>
        <p:spPr>
          <a:xfrm>
            <a:off x="4939500" y="965600"/>
            <a:ext cx="3837000" cy="4926900"/>
          </a:xfrm>
          <a:prstGeom prst="rect">
            <a:avLst/>
          </a:prstGeom>
        </p:spPr>
        <p:txBody>
          <a:bodyPr anchorCtr="0" anchor="ctr" bIns="91425" lIns="91425" rIns="91425" wrap="square"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59" name="Shape 59"/>
          <p:cNvSpPr txBox="1"/>
          <p:nvPr>
            <p:ph idx="12" type="sldNum"/>
          </p:nvPr>
        </p:nvSpPr>
        <p:spPr>
          <a:xfrm>
            <a:off x="8523541" y="6260831"/>
            <a:ext cx="548700" cy="5247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US">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60" name="Shape 60"/>
        <p:cNvGrpSpPr/>
        <p:nvPr/>
      </p:nvGrpSpPr>
      <p:grpSpPr>
        <a:xfrm>
          <a:off x="0" y="0"/>
          <a:ext cx="0" cy="0"/>
          <a:chOff x="0" y="0"/>
          <a:chExt cx="0" cy="0"/>
        </a:xfrm>
      </p:grpSpPr>
      <p:sp>
        <p:nvSpPr>
          <p:cNvPr id="61" name="Shape 61"/>
          <p:cNvSpPr txBox="1"/>
          <p:nvPr/>
        </p:nvSpPr>
        <p:spPr>
          <a:xfrm flipH="1" rot="10800000">
            <a:off x="0" y="-100"/>
            <a:ext cx="9144000" cy="62613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62" name="Shape 62"/>
          <p:cNvSpPr/>
          <p:nvPr/>
        </p:nvSpPr>
        <p:spPr>
          <a:xfrm flipH="1" rot="10800000">
            <a:off x="0" y="6163733"/>
            <a:ext cx="9144000" cy="98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lvl="0">
              <a:spcBef>
                <a:spcPts val="0"/>
              </a:spcBef>
              <a:buNone/>
            </a:pPr>
            <a:r>
              <a:t/>
            </a:r>
            <a:endParaRPr/>
          </a:p>
        </p:txBody>
      </p:sp>
      <p:sp>
        <p:nvSpPr>
          <p:cNvPr id="63" name="Shape 63"/>
          <p:cNvSpPr txBox="1"/>
          <p:nvPr>
            <p:ph idx="1" type="body"/>
          </p:nvPr>
        </p:nvSpPr>
        <p:spPr>
          <a:xfrm>
            <a:off x="57150" y="6262433"/>
            <a:ext cx="8382000" cy="595500"/>
          </a:xfrm>
          <a:prstGeom prst="rect">
            <a:avLst/>
          </a:prstGeom>
        </p:spPr>
        <p:txBody>
          <a:bodyPr anchorCtr="0" anchor="ctr" bIns="91425" lIns="91425" rIns="91425" wrap="square" tIns="91425"/>
          <a:lstStyle>
            <a:lvl1pPr lvl="0" rtl="0">
              <a:lnSpc>
                <a:spcPct val="100000"/>
              </a:lnSpc>
              <a:spcBef>
                <a:spcPts val="0"/>
              </a:spcBef>
              <a:spcAft>
                <a:spcPts val="0"/>
              </a:spcAft>
              <a:buClr>
                <a:schemeClr val="lt1"/>
              </a:buClr>
              <a:buSzPct val="100000"/>
              <a:buNone/>
              <a:defRPr sz="1200">
                <a:solidFill>
                  <a:schemeClr val="lt1"/>
                </a:solidFill>
              </a:defRPr>
            </a:lvl1pPr>
          </a:lstStyle>
          <a:p/>
        </p:txBody>
      </p:sp>
      <p:sp>
        <p:nvSpPr>
          <p:cNvPr id="64" name="Shape 64"/>
          <p:cNvSpPr txBox="1"/>
          <p:nvPr>
            <p:ph idx="12" type="sldNum"/>
          </p:nvPr>
        </p:nvSpPr>
        <p:spPr>
          <a:xfrm>
            <a:off x="8523541" y="6260831"/>
            <a:ext cx="548700" cy="5247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US">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11" name="Shape 11"/>
        <p:cNvGrpSpPr/>
        <p:nvPr/>
      </p:nvGrpSpPr>
      <p:grpSpPr>
        <a:xfrm>
          <a:off x="0" y="0"/>
          <a:ext cx="0" cy="0"/>
          <a:chOff x="0" y="0"/>
          <a:chExt cx="0" cy="0"/>
        </a:xfrm>
      </p:grpSpPr>
      <p:sp>
        <p:nvSpPr>
          <p:cNvPr id="12" name="Shape 12"/>
          <p:cNvSpPr txBox="1"/>
          <p:nvPr>
            <p:ph type="title"/>
          </p:nvPr>
        </p:nvSpPr>
        <p:spPr>
          <a:xfrm>
            <a:off x="471900" y="984967"/>
            <a:ext cx="8222100" cy="1023600"/>
          </a:xfrm>
          <a:prstGeom prst="rect">
            <a:avLst/>
          </a:prstGeom>
          <a:noFill/>
          <a:ln>
            <a:noFill/>
          </a:ln>
        </p:spPr>
        <p:txBody>
          <a:bodyPr anchorCtr="0" anchor="b" bIns="91425" lIns="91425" rIns="91425" wrap="square" tIns="91425"/>
          <a:lstStyle>
            <a:lvl1pPr lvl="0" rt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13" name="Shape 13"/>
          <p:cNvSpPr txBox="1"/>
          <p:nvPr>
            <p:ph idx="1" type="body"/>
          </p:nvPr>
        </p:nvSpPr>
        <p:spPr>
          <a:xfrm>
            <a:off x="471900" y="2558767"/>
            <a:ext cx="8222100" cy="3613500"/>
          </a:xfrm>
          <a:prstGeom prst="rect">
            <a:avLst/>
          </a:prstGeom>
          <a:noFill/>
          <a:ln>
            <a:noFill/>
          </a:ln>
        </p:spPr>
        <p:txBody>
          <a:bodyPr anchorCtr="0" anchor="t" bIns="91425" lIns="91425" rIns="91425" wrap="square" tIns="91425"/>
          <a:lstStyle>
            <a:lvl1pPr lvl="0" rtl="0">
              <a:lnSpc>
                <a:spcPct val="115000"/>
              </a:lnSpc>
              <a:spcBef>
                <a:spcPts val="0"/>
              </a:spcBef>
              <a:spcAft>
                <a:spcPts val="1600"/>
              </a:spcAft>
              <a:buClr>
                <a:schemeClr val="lt2"/>
              </a:buClr>
              <a:buSzPct val="100000"/>
              <a:buFont typeface="Roboto"/>
              <a:buChar char="●"/>
              <a:defRPr sz="1800">
                <a:solidFill>
                  <a:schemeClr val="lt2"/>
                </a:solidFill>
                <a:latin typeface="Roboto"/>
                <a:ea typeface="Roboto"/>
                <a:cs typeface="Roboto"/>
                <a:sym typeface="Roboto"/>
              </a:defRPr>
            </a:lvl1pPr>
            <a:lvl2pPr lvl="1" rtl="0">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2pPr>
            <a:lvl3pPr lvl="2" rtl="0">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3pPr>
            <a:lvl4pPr lvl="3" rtl="0">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4pPr>
            <a:lvl5pPr lvl="4" rtl="0">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5pPr>
            <a:lvl6pPr lvl="5" rtl="0">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6pPr>
            <a:lvl7pPr lvl="6" rtl="0">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7pPr>
            <a:lvl8pPr lvl="7" rtl="0">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8pPr>
            <a:lvl9pPr lvl="8" rtl="0">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9pPr>
          </a:lstStyle>
          <a:p/>
        </p:txBody>
      </p:sp>
      <p:sp>
        <p:nvSpPr>
          <p:cNvPr id="14" name="Shape 14"/>
          <p:cNvSpPr txBox="1"/>
          <p:nvPr>
            <p:ph idx="12" type="sldNum"/>
          </p:nvPr>
        </p:nvSpPr>
        <p:spPr>
          <a:xfrm>
            <a:off x="8523541" y="6260831"/>
            <a:ext cx="548700" cy="524700"/>
          </a:xfrm>
          <a:prstGeom prst="rect">
            <a:avLst/>
          </a:prstGeom>
          <a:noFill/>
          <a:ln>
            <a:noFill/>
          </a:ln>
        </p:spPr>
        <p:txBody>
          <a:bodyPr anchorCtr="0" anchor="ctr" bIns="91425" lIns="91425" rIns="91425" wrap="square" tIns="91425">
            <a:noAutofit/>
          </a:bodyPr>
          <a:lstStyle/>
          <a:p>
            <a:pPr lvl="0" rtl="0" algn="r">
              <a:spcBef>
                <a:spcPts val="0"/>
              </a:spcBef>
              <a:buNone/>
            </a:pPr>
            <a:fld id="{00000000-1234-1234-1234-123412341234}" type="slidenum">
              <a:rPr lang="en-US"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4.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0.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hyperlink" Target="http://www.jig.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1" Type="http://schemas.openxmlformats.org/officeDocument/2006/relationships/image" Target="../media/image35.png"/><Relationship Id="rId10" Type="http://schemas.openxmlformats.org/officeDocument/2006/relationships/image" Target="../media/image28.png"/><Relationship Id="rId13" Type="http://schemas.openxmlformats.org/officeDocument/2006/relationships/image" Target="../media/image33.png"/><Relationship Id="rId12" Type="http://schemas.openxmlformats.org/officeDocument/2006/relationships/image" Target="../media/image36.png"/><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22.png"/><Relationship Id="rId4" Type="http://schemas.openxmlformats.org/officeDocument/2006/relationships/image" Target="../media/image25.png"/><Relationship Id="rId9" Type="http://schemas.openxmlformats.org/officeDocument/2006/relationships/image" Target="../media/image30.png"/><Relationship Id="rId15" Type="http://schemas.openxmlformats.org/officeDocument/2006/relationships/image" Target="../media/image34.png"/><Relationship Id="rId14" Type="http://schemas.openxmlformats.org/officeDocument/2006/relationships/image" Target="../media/image29.png"/><Relationship Id="rId5" Type="http://schemas.openxmlformats.org/officeDocument/2006/relationships/image" Target="../media/image32.png"/><Relationship Id="rId6" Type="http://schemas.openxmlformats.org/officeDocument/2006/relationships/image" Target="../media/image27.png"/><Relationship Id="rId7" Type="http://schemas.openxmlformats.org/officeDocument/2006/relationships/image" Target="../media/image26.png"/><Relationship Id="rId8"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nvSpPr>
        <p:spPr>
          <a:xfrm>
            <a:off x="6553200" y="6248400"/>
            <a:ext cx="2133600" cy="457200"/>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Narrow"/>
              <a:buNone/>
            </a:pPr>
            <a:fld id="{00000000-1234-1234-1234-123412341234}" type="slidenum">
              <a:rPr b="0" i="0" lang="en-US" sz="1200" u="none">
                <a:solidFill>
                  <a:srgbClr val="000000"/>
                </a:solidFill>
                <a:latin typeface="Arial Narrow"/>
                <a:ea typeface="Arial Narrow"/>
                <a:cs typeface="Arial Narrow"/>
                <a:sym typeface="Arial Narrow"/>
              </a:rPr>
              <a:t>‹#›</a:t>
            </a:fld>
          </a:p>
        </p:txBody>
      </p:sp>
      <p:sp>
        <p:nvSpPr>
          <p:cNvPr id="77" name="Shape 77"/>
          <p:cNvSpPr txBox="1"/>
          <p:nvPr>
            <p:ph type="ctrTitle"/>
          </p:nvPr>
        </p:nvSpPr>
        <p:spPr>
          <a:xfrm>
            <a:off x="390525" y="2425700"/>
            <a:ext cx="8222100" cy="1244700"/>
          </a:xfrm>
          <a:prstGeom prst="rect">
            <a:avLst/>
          </a:prstGeom>
        </p:spPr>
        <p:txBody>
          <a:bodyPr anchorCtr="0" anchor="b" bIns="91425" lIns="91425" rIns="91425" wrap="square" tIns="91425">
            <a:noAutofit/>
          </a:bodyPr>
          <a:lstStyle/>
          <a:p>
            <a:pPr lvl="0" rtl="0" algn="r">
              <a:spcBef>
                <a:spcPts val="0"/>
              </a:spcBef>
              <a:buNone/>
            </a:pPr>
            <a:r>
              <a:rPr lang="en-US"/>
              <a:t>Presentación Proyecto</a:t>
            </a:r>
          </a:p>
        </p:txBody>
      </p:sp>
      <p:sp>
        <p:nvSpPr>
          <p:cNvPr id="78" name="Shape 78"/>
          <p:cNvSpPr txBox="1"/>
          <p:nvPr>
            <p:ph idx="1" type="subTitle"/>
          </p:nvPr>
        </p:nvSpPr>
        <p:spPr>
          <a:xfrm>
            <a:off x="390525" y="4337062"/>
            <a:ext cx="8222100" cy="1244700"/>
          </a:xfrm>
          <a:prstGeom prst="rect">
            <a:avLst/>
          </a:prstGeom>
        </p:spPr>
        <p:txBody>
          <a:bodyPr anchorCtr="0" anchor="t" bIns="91425" lIns="91425" rIns="91425" wrap="square" tIns="91425">
            <a:noAutofit/>
          </a:bodyPr>
          <a:lstStyle/>
          <a:p>
            <a:pPr lvl="0" rtl="0">
              <a:spcBef>
                <a:spcPts val="0"/>
              </a:spcBef>
              <a:buNone/>
            </a:pPr>
            <a:r>
              <a:rPr lang="en-US"/>
              <a:t>Módulo: 	PROGRAMACIÓN MULTIMEDIA Y DISPOSITIVOS MÓVILES</a:t>
            </a:r>
          </a:p>
          <a:p>
            <a:pPr lvl="0" rtl="0">
              <a:spcBef>
                <a:spcPts val="0"/>
              </a:spcBef>
              <a:buNone/>
            </a:pPr>
            <a:r>
              <a:rPr lang="en-US"/>
              <a:t>    Ciclo: 	Desarrollo de Aplicaciones multiplataforma</a:t>
            </a:r>
          </a:p>
          <a:p>
            <a:pPr lvl="0" rtl="0">
              <a:spcBef>
                <a:spcPts val="0"/>
              </a:spcBef>
              <a:buNone/>
            </a:pPr>
            <a:r>
              <a:rPr lang="en-US"/>
              <a:t>   Curso: 	2º</a:t>
            </a:r>
          </a:p>
        </p:txBody>
      </p:sp>
      <p:pic>
        <p:nvPicPr>
          <p:cNvPr id="79" name="Shape 79"/>
          <p:cNvPicPr preferRelativeResize="0"/>
          <p:nvPr/>
        </p:nvPicPr>
        <p:blipFill>
          <a:blip r:embed="rId3">
            <a:alphaModFix/>
          </a:blip>
          <a:stretch>
            <a:fillRect/>
          </a:stretch>
        </p:blipFill>
        <p:spPr>
          <a:xfrm>
            <a:off x="390525" y="5581750"/>
            <a:ext cx="1714500" cy="838200"/>
          </a:xfrm>
          <a:prstGeom prst="rect">
            <a:avLst/>
          </a:prstGeom>
          <a:noFill/>
          <a:ln>
            <a:noFill/>
          </a:ln>
        </p:spPr>
      </p:pic>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nvSpPr>
        <p:spPr>
          <a:xfrm>
            <a:off x="457200" y="914400"/>
            <a:ext cx="8229600" cy="5334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ct val="25000"/>
              <a:buFont typeface="Arial"/>
              <a:buNone/>
            </a:pPr>
            <a:r>
              <a:rPr b="1" i="0" lang="en-US" sz="2800" u="none">
                <a:solidFill>
                  <a:srgbClr val="000000"/>
                </a:solidFill>
                <a:latin typeface="Arial"/>
                <a:ea typeface="Arial"/>
                <a:cs typeface="Arial"/>
                <a:sym typeface="Arial"/>
              </a:rPr>
              <a:t>3.1. MVP: proceso de mejora continua</a:t>
            </a:r>
          </a:p>
        </p:txBody>
      </p:sp>
      <p:grpSp>
        <p:nvGrpSpPr>
          <p:cNvPr id="144" name="Shape 144"/>
          <p:cNvGrpSpPr/>
          <p:nvPr/>
        </p:nvGrpSpPr>
        <p:grpSpPr>
          <a:xfrm>
            <a:off x="2320925" y="1595437"/>
            <a:ext cx="4613274" cy="4570412"/>
            <a:chOff x="2320925" y="1595437"/>
            <a:chExt cx="4613274" cy="4570412"/>
          </a:xfrm>
        </p:grpSpPr>
        <p:pic>
          <p:nvPicPr>
            <p:cNvPr id="145" name="Shape 145"/>
            <p:cNvPicPr preferRelativeResize="0"/>
            <p:nvPr/>
          </p:nvPicPr>
          <p:blipFill rotWithShape="1">
            <a:blip r:embed="rId3">
              <a:alphaModFix/>
            </a:blip>
            <a:srcRect b="0" l="0" r="0" t="0"/>
            <a:stretch/>
          </p:blipFill>
          <p:spPr>
            <a:xfrm>
              <a:off x="2701925" y="2052637"/>
              <a:ext cx="1182687" cy="2300287"/>
            </a:xfrm>
            <a:prstGeom prst="rect">
              <a:avLst/>
            </a:prstGeom>
            <a:noFill/>
            <a:ln>
              <a:noFill/>
            </a:ln>
          </p:spPr>
        </p:pic>
        <p:pic>
          <p:nvPicPr>
            <p:cNvPr id="146" name="Shape 146"/>
            <p:cNvPicPr preferRelativeResize="0"/>
            <p:nvPr/>
          </p:nvPicPr>
          <p:blipFill rotWithShape="1">
            <a:blip r:embed="rId4">
              <a:alphaModFix/>
            </a:blip>
            <a:srcRect b="0" l="0" r="0" t="0"/>
            <a:stretch/>
          </p:blipFill>
          <p:spPr>
            <a:xfrm>
              <a:off x="4633912" y="2574925"/>
              <a:ext cx="2300287" cy="1182687"/>
            </a:xfrm>
            <a:prstGeom prst="rect">
              <a:avLst/>
            </a:prstGeom>
            <a:noFill/>
            <a:ln>
              <a:noFill/>
            </a:ln>
          </p:spPr>
        </p:pic>
        <p:pic>
          <p:nvPicPr>
            <p:cNvPr id="147" name="Shape 147"/>
            <p:cNvPicPr preferRelativeResize="0"/>
            <p:nvPr/>
          </p:nvPicPr>
          <p:blipFill rotWithShape="1">
            <a:blip r:embed="rId5">
              <a:alphaModFix/>
            </a:blip>
            <a:srcRect b="0" l="0" r="0" t="0"/>
            <a:stretch/>
          </p:blipFill>
          <p:spPr>
            <a:xfrm>
              <a:off x="3513137" y="4654550"/>
              <a:ext cx="2300287" cy="1182687"/>
            </a:xfrm>
            <a:prstGeom prst="rect">
              <a:avLst/>
            </a:prstGeom>
            <a:noFill/>
            <a:ln>
              <a:noFill/>
            </a:ln>
          </p:spPr>
        </p:pic>
        <p:sp>
          <p:nvSpPr>
            <p:cNvPr id="148" name="Shape 148"/>
            <p:cNvSpPr/>
            <p:nvPr/>
          </p:nvSpPr>
          <p:spPr>
            <a:xfrm>
              <a:off x="2320925" y="2432050"/>
              <a:ext cx="1370012" cy="1370012"/>
            </a:xfrm>
            <a:prstGeom prst="ellipse">
              <a:avLst/>
            </a:prstGeom>
            <a:solidFill>
              <a:srgbClr val="EFD8CE"/>
            </a:solidFill>
            <a:ln cap="flat" cmpd="sng" w="47500">
              <a:solidFill>
                <a:srgbClr val="972321"/>
              </a:solidFill>
              <a:prstDash val="solid"/>
              <a:miter lim="800000"/>
              <a:headEnd len="med" w="med" type="none"/>
              <a:tailEnd len="med" w="med" type="none"/>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ct val="25000"/>
                <a:buFont typeface="Arial"/>
                <a:buNone/>
              </a:pPr>
              <a:r>
                <a:rPr b="0" i="0" lang="en-US" sz="1800" u="none">
                  <a:solidFill>
                    <a:srgbClr val="000000"/>
                  </a:solidFill>
                  <a:latin typeface="Arial"/>
                  <a:ea typeface="Arial"/>
                  <a:cs typeface="Arial"/>
                  <a:sym typeface="Arial"/>
                </a:rPr>
                <a:t>LEARN</a:t>
              </a:r>
            </a:p>
          </p:txBody>
        </p:sp>
        <p:sp>
          <p:nvSpPr>
            <p:cNvPr id="149" name="Shape 149"/>
            <p:cNvSpPr/>
            <p:nvPr/>
          </p:nvSpPr>
          <p:spPr>
            <a:xfrm>
              <a:off x="5410200" y="2432050"/>
              <a:ext cx="1370012" cy="1370012"/>
            </a:xfrm>
            <a:prstGeom prst="ellipse">
              <a:avLst/>
            </a:prstGeom>
            <a:solidFill>
              <a:srgbClr val="EFD8CE"/>
            </a:solidFill>
            <a:ln cap="flat" cmpd="sng" w="47500">
              <a:solidFill>
                <a:srgbClr val="972321"/>
              </a:solidFill>
              <a:prstDash val="solid"/>
              <a:miter lim="800000"/>
              <a:headEnd len="med" w="med" type="none"/>
              <a:tailEnd len="med" w="med" type="none"/>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ct val="25000"/>
                <a:buFont typeface="Arial"/>
                <a:buNone/>
              </a:pPr>
              <a:r>
                <a:rPr b="0" i="0" lang="en-US" sz="1800" u="none">
                  <a:solidFill>
                    <a:srgbClr val="000000"/>
                  </a:solidFill>
                  <a:latin typeface="Arial"/>
                  <a:ea typeface="Arial"/>
                  <a:cs typeface="Arial"/>
                  <a:sym typeface="Arial"/>
                </a:rPr>
                <a:t>BUILD</a:t>
              </a:r>
            </a:p>
          </p:txBody>
        </p:sp>
        <p:sp>
          <p:nvSpPr>
            <p:cNvPr id="150" name="Shape 150"/>
            <p:cNvSpPr/>
            <p:nvPr/>
          </p:nvSpPr>
          <p:spPr>
            <a:xfrm>
              <a:off x="3922712" y="4795837"/>
              <a:ext cx="1370012" cy="1370012"/>
            </a:xfrm>
            <a:prstGeom prst="ellipse">
              <a:avLst/>
            </a:prstGeom>
            <a:solidFill>
              <a:srgbClr val="EFD8CE"/>
            </a:solidFill>
            <a:ln cap="flat" cmpd="sng" w="47500">
              <a:solidFill>
                <a:srgbClr val="972321"/>
              </a:solidFill>
              <a:prstDash val="solid"/>
              <a:miter lim="800000"/>
              <a:headEnd len="med" w="med" type="none"/>
              <a:tailEnd len="med" w="med" type="none"/>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ct val="25000"/>
                <a:buFont typeface="Arial"/>
                <a:buNone/>
              </a:pPr>
              <a:r>
                <a:rPr b="0" i="0" lang="en-US" sz="1800" u="none">
                  <a:solidFill>
                    <a:srgbClr val="000000"/>
                  </a:solidFill>
                  <a:latin typeface="Arial"/>
                  <a:ea typeface="Arial"/>
                  <a:cs typeface="Arial"/>
                  <a:sym typeface="Arial"/>
                </a:rPr>
                <a:t>MEASURE</a:t>
              </a:r>
            </a:p>
          </p:txBody>
        </p:sp>
        <p:sp>
          <p:nvSpPr>
            <p:cNvPr id="151" name="Shape 151"/>
            <p:cNvSpPr/>
            <p:nvPr/>
          </p:nvSpPr>
          <p:spPr>
            <a:xfrm>
              <a:off x="4114800" y="1595437"/>
              <a:ext cx="989012" cy="989012"/>
            </a:xfrm>
            <a:prstGeom prst="ellipse">
              <a:avLst/>
            </a:prstGeom>
            <a:solidFill>
              <a:srgbClr val="C7DBE9"/>
            </a:solidFill>
            <a:ln cap="flat" cmpd="sng" w="47500">
              <a:solidFill>
                <a:srgbClr val="4D6C8D"/>
              </a:solidFill>
              <a:prstDash val="solid"/>
              <a:miter lim="800000"/>
              <a:headEnd len="med" w="med" type="none"/>
              <a:tailEnd len="med" w="med" type="none"/>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ct val="25000"/>
                <a:buFont typeface="Arial"/>
                <a:buNone/>
              </a:pPr>
              <a:r>
                <a:rPr b="0" i="0" lang="en-US" sz="1600" u="none">
                  <a:solidFill>
                    <a:srgbClr val="000000"/>
                  </a:solidFill>
                  <a:latin typeface="Arial"/>
                  <a:ea typeface="Arial"/>
                  <a:cs typeface="Arial"/>
                  <a:sym typeface="Arial"/>
                </a:rPr>
                <a:t>IDEAS</a:t>
              </a:r>
            </a:p>
          </p:txBody>
        </p:sp>
        <p:sp>
          <p:nvSpPr>
            <p:cNvPr id="152" name="Shape 152"/>
            <p:cNvSpPr/>
            <p:nvPr/>
          </p:nvSpPr>
          <p:spPr>
            <a:xfrm>
              <a:off x="5522912" y="4338637"/>
              <a:ext cx="989012" cy="989012"/>
            </a:xfrm>
            <a:prstGeom prst="ellipse">
              <a:avLst/>
            </a:prstGeom>
            <a:solidFill>
              <a:srgbClr val="C7DBE9"/>
            </a:solidFill>
            <a:ln cap="flat" cmpd="sng" w="47500">
              <a:solidFill>
                <a:srgbClr val="4D6C8D"/>
              </a:solidFill>
              <a:prstDash val="solid"/>
              <a:miter lim="800000"/>
              <a:headEnd len="med" w="med" type="none"/>
              <a:tailEnd len="med" w="med" type="none"/>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ct val="25000"/>
                <a:buFont typeface="Arial"/>
                <a:buNone/>
              </a:pPr>
              <a:r>
                <a:rPr b="0" i="0" lang="en-US" sz="1600" u="none">
                  <a:solidFill>
                    <a:srgbClr val="000000"/>
                  </a:solidFill>
                  <a:latin typeface="Arial"/>
                  <a:ea typeface="Arial"/>
                  <a:cs typeface="Arial"/>
                  <a:sym typeface="Arial"/>
                </a:rPr>
                <a:t>CODE</a:t>
              </a:r>
            </a:p>
          </p:txBody>
        </p:sp>
        <p:sp>
          <p:nvSpPr>
            <p:cNvPr id="153" name="Shape 153"/>
            <p:cNvSpPr/>
            <p:nvPr/>
          </p:nvSpPr>
          <p:spPr>
            <a:xfrm>
              <a:off x="2590800" y="4186237"/>
              <a:ext cx="989012" cy="987425"/>
            </a:xfrm>
            <a:prstGeom prst="ellipse">
              <a:avLst/>
            </a:prstGeom>
            <a:solidFill>
              <a:srgbClr val="C7DBE9"/>
            </a:solidFill>
            <a:ln cap="flat" cmpd="sng" w="47500">
              <a:solidFill>
                <a:srgbClr val="4D6C8D"/>
              </a:solidFill>
              <a:prstDash val="solid"/>
              <a:miter lim="800000"/>
              <a:headEnd len="med" w="med" type="none"/>
              <a:tailEnd len="med" w="med" type="none"/>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ct val="25000"/>
                <a:buFont typeface="Arial"/>
                <a:buNone/>
              </a:pPr>
              <a:r>
                <a:rPr b="0" i="0" lang="en-US" sz="1600" u="none">
                  <a:solidFill>
                    <a:srgbClr val="000000"/>
                  </a:solidFill>
                  <a:latin typeface="Arial"/>
                  <a:ea typeface="Arial"/>
                  <a:cs typeface="Arial"/>
                  <a:sym typeface="Arial"/>
                </a:rPr>
                <a:t>DATA</a:t>
              </a:r>
            </a:p>
          </p:txBody>
        </p:sp>
      </p:grpSp>
      <p:sp>
        <p:nvSpPr>
          <p:cNvPr id="154" name="Shape 154"/>
          <p:cNvSpPr txBox="1"/>
          <p:nvPr/>
        </p:nvSpPr>
        <p:spPr>
          <a:xfrm>
            <a:off x="6269400" y="6400800"/>
            <a:ext cx="2484000" cy="246000"/>
          </a:xfrm>
          <a:prstGeom prst="rect">
            <a:avLst/>
          </a:prstGeom>
          <a:noFill/>
          <a:ln>
            <a:noFill/>
          </a:ln>
        </p:spPr>
        <p:txBody>
          <a:bodyPr anchorCtr="0" anchor="t" bIns="46800" lIns="90000" rIns="90000" wrap="square" tIns="46800">
            <a:noAutofit/>
          </a:bodyPr>
          <a:lstStyle/>
          <a:p>
            <a:pPr indent="0" lvl="0" marL="0" marR="0" rtl="0" algn="l">
              <a:lnSpc>
                <a:spcPct val="100000"/>
              </a:lnSpc>
              <a:spcBef>
                <a:spcPts val="0"/>
              </a:spcBef>
              <a:spcAft>
                <a:spcPts val="0"/>
              </a:spcAft>
              <a:buClr>
                <a:srgbClr val="000000"/>
              </a:buClr>
              <a:buSzPct val="25000"/>
              <a:buFont typeface="Arial"/>
              <a:buNone/>
            </a:pPr>
            <a:r>
              <a:rPr b="0" i="0" lang="en-US" sz="1000" u="none">
                <a:solidFill>
                  <a:srgbClr val="000000"/>
                </a:solidFill>
                <a:latin typeface="Arial"/>
                <a:ea typeface="Arial"/>
                <a:cs typeface="Arial"/>
                <a:sym typeface="Arial"/>
              </a:rPr>
              <a:t>http://www.startuplessonslearned.com/</a:t>
            </a:r>
          </a:p>
        </p:txBody>
      </p:sp>
      <p:sp>
        <p:nvSpPr>
          <p:cNvPr id="155" name="Shape 155"/>
          <p:cNvSpPr txBox="1"/>
          <p:nvPr/>
        </p:nvSpPr>
        <p:spPr>
          <a:xfrm>
            <a:off x="2490747" y="5867400"/>
            <a:ext cx="1578000" cy="368400"/>
          </a:xfrm>
          <a:prstGeom prst="rect">
            <a:avLst/>
          </a:prstGeom>
          <a:noFill/>
          <a:ln>
            <a:noFill/>
          </a:ln>
        </p:spPr>
        <p:txBody>
          <a:bodyPr anchorCtr="0" anchor="t" bIns="46800" lIns="90000" rIns="90000" wrap="square" tIns="46800">
            <a:noAutofit/>
          </a:bodyPr>
          <a:lstStyle/>
          <a:p>
            <a:pPr indent="0" lvl="0" marL="0" marR="0" rtl="0" algn="l">
              <a:lnSpc>
                <a:spcPct val="100000"/>
              </a:lnSpc>
              <a:spcBef>
                <a:spcPts val="0"/>
              </a:spcBef>
              <a:spcAft>
                <a:spcPts val="0"/>
              </a:spcAft>
              <a:buClr>
                <a:srgbClr val="000000"/>
              </a:buClr>
              <a:buSzPct val="25000"/>
              <a:buFont typeface="Arial"/>
              <a:buNone/>
            </a:pPr>
            <a:r>
              <a:rPr b="1" lang="en-US" sz="1800"/>
              <a:t>-</a:t>
            </a:r>
            <a:r>
              <a:rPr b="1" i="0" lang="en-US" sz="1800" u="none">
                <a:solidFill>
                  <a:srgbClr val="000000"/>
                </a:solidFill>
                <a:latin typeface="Arial"/>
                <a:ea typeface="Arial"/>
                <a:cs typeface="Arial"/>
                <a:sym typeface="Arial"/>
              </a:rPr>
              <a:t> Métricas</a:t>
            </a:r>
          </a:p>
        </p:txBody>
      </p:sp>
      <p:sp>
        <p:nvSpPr>
          <p:cNvPr id="156" name="Shape 156"/>
          <p:cNvSpPr txBox="1"/>
          <p:nvPr/>
        </p:nvSpPr>
        <p:spPr>
          <a:xfrm>
            <a:off x="2136712" y="6313475"/>
            <a:ext cx="1578000" cy="368400"/>
          </a:xfrm>
          <a:prstGeom prst="rect">
            <a:avLst/>
          </a:prstGeom>
          <a:noFill/>
          <a:ln>
            <a:noFill/>
          </a:ln>
        </p:spPr>
        <p:txBody>
          <a:bodyPr anchorCtr="0" anchor="t" bIns="46800" lIns="90000" rIns="90000" wrap="square" tIns="46800">
            <a:noAutofit/>
          </a:bodyPr>
          <a:lstStyle/>
          <a:p>
            <a:pPr indent="0" lvl="0" marL="0" marR="0" rtl="0" algn="l">
              <a:lnSpc>
                <a:spcPct val="100000"/>
              </a:lnSpc>
              <a:spcBef>
                <a:spcPts val="0"/>
              </a:spcBef>
              <a:spcAft>
                <a:spcPts val="0"/>
              </a:spcAft>
              <a:buClr>
                <a:srgbClr val="000000"/>
              </a:buClr>
              <a:buSzPct val="25000"/>
              <a:buFont typeface="Arial"/>
              <a:buNone/>
            </a:pPr>
            <a:r>
              <a:rPr b="1" i="0" lang="en-US" sz="1800" u="none">
                <a:solidFill>
                  <a:srgbClr val="000000"/>
                </a:solidFill>
                <a:latin typeface="Arial"/>
                <a:ea typeface="Arial"/>
                <a:cs typeface="Arial"/>
                <a:sym typeface="Arial"/>
              </a:rPr>
              <a:t>- Conversión</a:t>
            </a:r>
          </a:p>
        </p:txBody>
      </p:sp>
      <p:sp>
        <p:nvSpPr>
          <p:cNvPr id="157" name="Shape 157"/>
          <p:cNvSpPr txBox="1"/>
          <p:nvPr/>
        </p:nvSpPr>
        <p:spPr>
          <a:xfrm>
            <a:off x="6707187" y="4724400"/>
            <a:ext cx="815975" cy="368300"/>
          </a:xfrm>
          <a:prstGeom prst="rect">
            <a:avLst/>
          </a:prstGeom>
          <a:noFill/>
          <a:ln>
            <a:noFill/>
          </a:ln>
        </p:spPr>
        <p:txBody>
          <a:bodyPr anchorCtr="0" anchor="t" bIns="46800" lIns="90000" rIns="90000" wrap="square" tIns="46800">
            <a:noAutofit/>
          </a:bodyPr>
          <a:lstStyle/>
          <a:p>
            <a:pPr indent="0" lvl="0" marL="0" marR="0" rtl="0" algn="l">
              <a:lnSpc>
                <a:spcPct val="100000"/>
              </a:lnSpc>
              <a:spcBef>
                <a:spcPts val="0"/>
              </a:spcBef>
              <a:spcAft>
                <a:spcPts val="0"/>
              </a:spcAft>
              <a:buClr>
                <a:srgbClr val="000000"/>
              </a:buClr>
              <a:buSzPct val="25000"/>
              <a:buFont typeface="Arial"/>
              <a:buNone/>
            </a:pPr>
            <a:r>
              <a:rPr b="1" i="0" lang="en-US" sz="1800" u="none">
                <a:solidFill>
                  <a:srgbClr val="000000"/>
                </a:solidFill>
                <a:latin typeface="Arial"/>
                <a:ea typeface="Arial"/>
                <a:cs typeface="Arial"/>
                <a:sym typeface="Arial"/>
              </a:rPr>
              <a:t>- MVP</a:t>
            </a: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nvSpPr>
        <p:spPr>
          <a:xfrm>
            <a:off x="457200" y="914400"/>
            <a:ext cx="8229600" cy="5334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ct val="25000"/>
              <a:buFont typeface="Arial"/>
              <a:buNone/>
            </a:pPr>
            <a:r>
              <a:rPr b="1" i="0" lang="en-US" sz="2800" u="none">
                <a:solidFill>
                  <a:srgbClr val="000000"/>
                </a:solidFill>
                <a:latin typeface="Arial"/>
                <a:ea typeface="Arial"/>
                <a:cs typeface="Arial"/>
                <a:sym typeface="Arial"/>
              </a:rPr>
              <a:t>MVP: pivotar</a:t>
            </a:r>
          </a:p>
        </p:txBody>
      </p:sp>
      <p:sp>
        <p:nvSpPr>
          <p:cNvPr id="163" name="Shape 163"/>
          <p:cNvSpPr txBox="1"/>
          <p:nvPr/>
        </p:nvSpPr>
        <p:spPr>
          <a:xfrm>
            <a:off x="457200" y="1600200"/>
            <a:ext cx="8229600" cy="4800600"/>
          </a:xfrm>
          <a:prstGeom prst="rect">
            <a:avLst/>
          </a:prstGeom>
          <a:noFill/>
          <a:ln>
            <a:noFill/>
          </a:ln>
        </p:spPr>
        <p:txBody>
          <a:bodyPr anchorCtr="0" anchor="t" bIns="45700" lIns="91425" rIns="91425" wrap="square" tIns="45700">
            <a:noAutofit/>
          </a:bodyPr>
          <a:lstStyle/>
          <a:p>
            <a:pPr indent="-341312" lvl="0" marL="341312" marR="0" rtl="0" algn="l">
              <a:lnSpc>
                <a:spcPct val="100000"/>
              </a:lnSpc>
              <a:spcBef>
                <a:spcPts val="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Si la mejora no es suficiente en cada iteración, necesidad de pivotar  a la siguiente visión.</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No es una pérdida de los recursos invertidos -&gt; se ha aprendido </a:t>
            </a:r>
            <a:r>
              <a:rPr lang="en-US" sz="1800"/>
              <a:t>cómo</a:t>
            </a:r>
            <a:r>
              <a:rPr b="0" i="0" lang="en-US" sz="1800" u="none" cap="none" strike="noStrike">
                <a:solidFill>
                  <a:srgbClr val="000000"/>
                </a:solidFill>
                <a:latin typeface="Arial"/>
                <a:ea typeface="Arial"/>
                <a:cs typeface="Arial"/>
                <a:sym typeface="Arial"/>
              </a:rPr>
              <a:t> poder hacerlo mejor</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No es un salto drástico</a:t>
            </a:r>
          </a:p>
        </p:txBody>
      </p:sp>
      <p:pic>
        <p:nvPicPr>
          <p:cNvPr id="164" name="Shape 164"/>
          <p:cNvPicPr preferRelativeResize="0"/>
          <p:nvPr/>
        </p:nvPicPr>
        <p:blipFill rotWithShape="1">
          <a:blip r:embed="rId3">
            <a:alphaModFix/>
          </a:blip>
          <a:srcRect b="0" l="0" r="0" t="0"/>
          <a:stretch/>
        </p:blipFill>
        <p:spPr>
          <a:xfrm>
            <a:off x="1676400" y="3200400"/>
            <a:ext cx="5638800" cy="3171825"/>
          </a:xfrm>
          <a:prstGeom prst="rect">
            <a:avLst/>
          </a:prstGeom>
          <a:noFill/>
          <a:ln>
            <a:noFill/>
          </a:ln>
        </p:spPr>
      </p:pic>
      <p:sp>
        <p:nvSpPr>
          <p:cNvPr id="165" name="Shape 165"/>
          <p:cNvSpPr txBox="1"/>
          <p:nvPr/>
        </p:nvSpPr>
        <p:spPr>
          <a:xfrm>
            <a:off x="7543800" y="6248400"/>
            <a:ext cx="1227137" cy="246062"/>
          </a:xfrm>
          <a:prstGeom prst="rect">
            <a:avLst/>
          </a:prstGeom>
          <a:noFill/>
          <a:ln>
            <a:noFill/>
          </a:ln>
        </p:spPr>
        <p:txBody>
          <a:bodyPr anchorCtr="0" anchor="t"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r>
              <a:rPr b="0" i="0" lang="en-US" sz="1000" u="none">
                <a:solidFill>
                  <a:srgbClr val="000000"/>
                </a:solidFill>
                <a:latin typeface="Arial"/>
                <a:ea typeface="Arial"/>
                <a:cs typeface="Arial"/>
                <a:sym typeface="Arial"/>
              </a:rPr>
              <a:t>http://bokardo.com</a:t>
            </a:r>
          </a:p>
        </p:txBody>
      </p:sp>
      <p:sp>
        <p:nvSpPr>
          <p:cNvPr id="166" name="Shape 166"/>
          <p:cNvSpPr txBox="1"/>
          <p:nvPr/>
        </p:nvSpPr>
        <p:spPr>
          <a:xfrm>
            <a:off x="3778050" y="6400800"/>
            <a:ext cx="4959600" cy="246000"/>
          </a:xfrm>
          <a:prstGeom prst="rect">
            <a:avLst/>
          </a:prstGeom>
          <a:noFill/>
          <a:ln>
            <a:noFill/>
          </a:ln>
        </p:spPr>
        <p:txBody>
          <a:bodyPr anchorCtr="0" anchor="t" bIns="46800" lIns="90000" rIns="90000" wrap="square" tIns="46800">
            <a:noAutofit/>
          </a:bodyPr>
          <a:lstStyle/>
          <a:p>
            <a:pPr indent="0" lvl="0" marL="0" marR="0" rtl="0" algn="l">
              <a:lnSpc>
                <a:spcPct val="100000"/>
              </a:lnSpc>
              <a:spcBef>
                <a:spcPts val="0"/>
              </a:spcBef>
              <a:spcAft>
                <a:spcPts val="0"/>
              </a:spcAft>
              <a:buClr>
                <a:srgbClr val="000000"/>
              </a:buClr>
              <a:buSzPct val="25000"/>
              <a:buFont typeface="Arial"/>
              <a:buNone/>
            </a:pPr>
            <a:r>
              <a:rPr b="0" i="0" lang="en-US" sz="1000" u="none">
                <a:solidFill>
                  <a:srgbClr val="000000"/>
                </a:solidFill>
                <a:latin typeface="Arial"/>
                <a:ea typeface="Arial"/>
                <a:cs typeface="Arial"/>
                <a:sym typeface="Arial"/>
              </a:rPr>
              <a:t>http://www.startuplessonslearned.com/2009/06/pivot-dont-jump-to-new-vision.html</a:t>
            </a: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nvSpPr>
        <p:spPr>
          <a:xfrm>
            <a:off x="457200" y="914400"/>
            <a:ext cx="8229600" cy="5334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ct val="25000"/>
              <a:buFont typeface="Arial"/>
              <a:buNone/>
            </a:pPr>
            <a:r>
              <a:rPr b="1" i="0" lang="en-US" sz="2800" u="none">
                <a:solidFill>
                  <a:srgbClr val="000000"/>
                </a:solidFill>
                <a:latin typeface="Arial"/>
                <a:ea typeface="Arial"/>
                <a:cs typeface="Arial"/>
                <a:sym typeface="Arial"/>
              </a:rPr>
              <a:t>MVP: pivotar</a:t>
            </a:r>
          </a:p>
        </p:txBody>
      </p:sp>
      <p:sp>
        <p:nvSpPr>
          <p:cNvPr id="172" name="Shape 172"/>
          <p:cNvSpPr txBox="1"/>
          <p:nvPr/>
        </p:nvSpPr>
        <p:spPr>
          <a:xfrm>
            <a:off x="457200" y="1600200"/>
            <a:ext cx="8229600" cy="4800600"/>
          </a:xfrm>
          <a:prstGeom prst="rect">
            <a:avLst/>
          </a:prstGeom>
          <a:noFill/>
          <a:ln>
            <a:noFill/>
          </a:ln>
        </p:spPr>
        <p:txBody>
          <a:bodyPr anchorCtr="0" anchor="t" bIns="45700" lIns="91425" rIns="91425" wrap="square" tIns="45700">
            <a:noAutofit/>
          </a:bodyPr>
          <a:lstStyle/>
          <a:p>
            <a:pPr indent="-341312" lvl="0" marL="341312" marR="0" rtl="0" algn="l">
              <a:lnSpc>
                <a:spcPct val="100000"/>
              </a:lnSpc>
              <a:spcBef>
                <a:spcPts val="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Ejemplo Votizen (votizen.com):</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MVP/V1. red social para votantes registrados, basado en el votante</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New: poder contactar con representantes</a:t>
            </a:r>
          </a:p>
          <a:p>
            <a:pPr indent="-341312" lvl="0" marL="341312" marR="0" rtl="0" algn="l">
              <a:lnSpc>
                <a:spcPct val="100000"/>
              </a:lnSpc>
              <a:spcBef>
                <a:spcPts val="500"/>
              </a:spcBef>
              <a:spcAft>
                <a:spcPts val="0"/>
              </a:spcAft>
              <a:buClr>
                <a:srgbClr val="000000"/>
              </a:buClr>
              <a:buFont typeface="Arial"/>
              <a:buNone/>
            </a:pPr>
            <a:r>
              <a:t/>
            </a:r>
            <a:endParaRPr b="0" i="0" sz="2000" u="non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000000"/>
              </a:buClr>
              <a:buFont typeface="Arial"/>
              <a:buNone/>
            </a:pPr>
            <a:r>
              <a:t/>
            </a:r>
            <a:endParaRPr b="0" i="0" sz="2000" u="non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000000"/>
              </a:buClr>
              <a:buFont typeface="Arial"/>
              <a:buNone/>
            </a:pPr>
            <a:r>
              <a:t/>
            </a:r>
            <a:endParaRPr b="0" i="0" sz="2000" u="non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000000"/>
              </a:buClr>
              <a:buFont typeface="Arial"/>
              <a:buNone/>
            </a:pPr>
            <a:r>
              <a:t/>
            </a:r>
            <a:endParaRPr b="0" i="0" sz="2000" u="non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000000"/>
              </a:buClr>
              <a:buFont typeface="Arial"/>
              <a:buNone/>
            </a:pPr>
            <a:r>
              <a:t/>
            </a:r>
            <a:endParaRPr b="0" i="0" sz="2000" u="non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000000"/>
              </a:buClr>
              <a:buFont typeface="Arial"/>
              <a:buNone/>
            </a:pPr>
            <a:r>
              <a:t/>
            </a:r>
            <a:endParaRPr b="0" i="0" sz="2000" u="non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000000"/>
              </a:buClr>
              <a:buFont typeface="Arial"/>
              <a:buNone/>
            </a:pPr>
            <a:r>
              <a:t/>
            </a:r>
            <a:endParaRPr b="0" i="0" sz="2000" u="non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000000"/>
              </a:buClr>
              <a:buFont typeface="Arial"/>
              <a:buNone/>
            </a:pPr>
            <a:r>
              <a:t/>
            </a:r>
            <a:endParaRPr b="0" i="0" sz="2000" u="non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La “regla de los 5 por qué” para reflexionar sobre los temas que no han funcionado en determinada iteración.</a:t>
            </a:r>
          </a:p>
        </p:txBody>
      </p:sp>
      <p:sp>
        <p:nvSpPr>
          <p:cNvPr id="173" name="Shape 173"/>
          <p:cNvSpPr txBox="1"/>
          <p:nvPr/>
        </p:nvSpPr>
        <p:spPr>
          <a:xfrm>
            <a:off x="5181600" y="6400800"/>
            <a:ext cx="3644900" cy="246062"/>
          </a:xfrm>
          <a:prstGeom prst="rect">
            <a:avLst/>
          </a:prstGeom>
          <a:noFill/>
          <a:ln>
            <a:noFill/>
          </a:ln>
        </p:spPr>
        <p:txBody>
          <a:bodyPr anchorCtr="0" anchor="t"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r>
              <a:rPr b="0" i="0" lang="en-US" sz="1000" u="none">
                <a:solidFill>
                  <a:srgbClr val="000000"/>
                </a:solidFill>
                <a:latin typeface="Arial"/>
                <a:ea typeface="Arial"/>
                <a:cs typeface="Arial"/>
                <a:sym typeface="Arial"/>
              </a:rPr>
              <a:t>http://www.startuplessonslearned.com/2008/11/five-whys.html</a:t>
            </a:r>
          </a:p>
        </p:txBody>
      </p:sp>
      <p:pic>
        <p:nvPicPr>
          <p:cNvPr id="174" name="Shape 174"/>
          <p:cNvPicPr preferRelativeResize="0"/>
          <p:nvPr/>
        </p:nvPicPr>
        <p:blipFill rotWithShape="1">
          <a:blip r:embed="rId3">
            <a:alphaModFix/>
          </a:blip>
          <a:srcRect b="0" l="0" r="0" t="0"/>
          <a:stretch/>
        </p:blipFill>
        <p:spPr>
          <a:xfrm>
            <a:off x="5562600" y="2819400"/>
            <a:ext cx="2838450" cy="2652712"/>
          </a:xfrm>
          <a:prstGeom prst="rect">
            <a:avLst/>
          </a:prstGeom>
          <a:noFill/>
          <a:ln>
            <a:noFill/>
          </a:ln>
        </p:spPr>
      </p:pic>
      <p:pic>
        <p:nvPicPr>
          <p:cNvPr id="175" name="Shape 175"/>
          <p:cNvPicPr preferRelativeResize="0"/>
          <p:nvPr/>
        </p:nvPicPr>
        <p:blipFill rotWithShape="1">
          <a:blip r:embed="rId4">
            <a:alphaModFix/>
          </a:blip>
          <a:srcRect b="0" l="0" r="0" t="0"/>
          <a:stretch/>
        </p:blipFill>
        <p:spPr>
          <a:xfrm>
            <a:off x="533400" y="2895600"/>
            <a:ext cx="4829175" cy="2181225"/>
          </a:xfrm>
          <a:prstGeom prst="rect">
            <a:avLst/>
          </a:prstGeom>
          <a:noFill/>
          <a:ln>
            <a:noFill/>
          </a:ln>
        </p:spPr>
      </p:pic>
      <p:sp>
        <p:nvSpPr>
          <p:cNvPr id="176" name="Shape 176"/>
          <p:cNvSpPr txBox="1"/>
          <p:nvPr/>
        </p:nvSpPr>
        <p:spPr>
          <a:xfrm>
            <a:off x="7392987" y="6248400"/>
            <a:ext cx="1443037" cy="246062"/>
          </a:xfrm>
          <a:prstGeom prst="rect">
            <a:avLst/>
          </a:prstGeom>
          <a:noFill/>
          <a:ln>
            <a:noFill/>
          </a:ln>
        </p:spPr>
        <p:txBody>
          <a:bodyPr anchorCtr="0" anchor="t" bIns="46800" lIns="90000" rIns="90000" wrap="square" tIns="46800">
            <a:noAutofit/>
          </a:bodyPr>
          <a:lstStyle/>
          <a:p>
            <a:pPr indent="0" lvl="0" marL="0" marR="0" rtl="0" algn="l">
              <a:lnSpc>
                <a:spcPct val="100000"/>
              </a:lnSpc>
              <a:spcBef>
                <a:spcPts val="0"/>
              </a:spcBef>
              <a:spcAft>
                <a:spcPts val="0"/>
              </a:spcAft>
              <a:buClr>
                <a:srgbClr val="000000"/>
              </a:buClr>
              <a:buSzPct val="25000"/>
              <a:buFont typeface="Arial"/>
              <a:buNone/>
            </a:pPr>
            <a:r>
              <a:rPr b="0" i="0" lang="en-US" sz="1000" u="none">
                <a:solidFill>
                  <a:srgbClr val="000000"/>
                </a:solidFill>
                <a:latin typeface="Arial"/>
                <a:ea typeface="Arial"/>
                <a:cs typeface="Arial"/>
                <a:sym typeface="Arial"/>
              </a:rPr>
              <a:t>http://davidbinetti.com/</a:t>
            </a: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nvSpPr>
        <p:spPr>
          <a:xfrm>
            <a:off x="457200" y="914400"/>
            <a:ext cx="8229600" cy="5334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ct val="25000"/>
              <a:buFont typeface="Arial"/>
              <a:buNone/>
            </a:pPr>
            <a:r>
              <a:rPr b="1" i="0" lang="en-US" sz="2800" u="none">
                <a:solidFill>
                  <a:srgbClr val="000000"/>
                </a:solidFill>
                <a:latin typeface="Arial"/>
                <a:ea typeface="Arial"/>
                <a:cs typeface="Arial"/>
                <a:sym typeface="Arial"/>
              </a:rPr>
              <a:t>Caso Apple/Steve Jobs</a:t>
            </a:r>
          </a:p>
        </p:txBody>
      </p:sp>
      <p:sp>
        <p:nvSpPr>
          <p:cNvPr id="182" name="Shape 182"/>
          <p:cNvSpPr txBox="1"/>
          <p:nvPr/>
        </p:nvSpPr>
        <p:spPr>
          <a:xfrm>
            <a:off x="457200" y="1600200"/>
            <a:ext cx="8229600" cy="4800600"/>
          </a:xfrm>
          <a:prstGeom prst="rect">
            <a:avLst/>
          </a:prstGeom>
          <a:noFill/>
          <a:ln>
            <a:noFill/>
          </a:ln>
        </p:spPr>
        <p:txBody>
          <a:bodyPr anchorCtr="0" anchor="t" bIns="45700" lIns="91425" rIns="91425" wrap="square" tIns="45700">
            <a:noAutofit/>
          </a:bodyPr>
          <a:lstStyle/>
          <a:p>
            <a:pPr indent="-341312" lvl="0" marL="341312" marR="0" rtl="0" algn="l">
              <a:lnSpc>
                <a:spcPct val="100000"/>
              </a:lnSpc>
              <a:spcBef>
                <a:spcPts val="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¿Sigue Apple el modelo MVP?</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Está claro que no. Sus productos son verdaderamente finales cuando salen al mercado.</a:t>
            </a:r>
          </a:p>
          <a:p>
            <a:pPr indent="-341312" lvl="0" marL="341312" marR="0" rtl="0" algn="l">
              <a:lnSpc>
                <a:spcPct val="100000"/>
              </a:lnSpc>
              <a:spcBef>
                <a:spcPts val="50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¿Entonces? No se conoce el modelo de trabajo pero lo que si parece claro es que:</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Internamente se manejan multitud de propuestas que se prueba con usuarios reales.</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La realimentación por parte de los usuarios es muy importante aunque sea un grupo cerrado y antes de sacar el producto al mercado</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De los propuestas internas, gran parte se desechan, quedándose únicamente con lo mejor que es lo que sale al mercado. Fijarse que la cartera de productos es muy pequeña comparado con el tamaño de la empresa.</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Disponer de un buen equipo de trabajo y motivado.</a:t>
            </a: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83" name="Shape 183"/>
          <p:cNvSpPr txBox="1"/>
          <p:nvPr/>
        </p:nvSpPr>
        <p:spPr>
          <a:xfrm>
            <a:off x="4585699" y="6400800"/>
            <a:ext cx="4372500" cy="246000"/>
          </a:xfrm>
          <a:prstGeom prst="rect">
            <a:avLst/>
          </a:prstGeom>
          <a:noFill/>
          <a:ln>
            <a:noFill/>
          </a:ln>
        </p:spPr>
        <p:txBody>
          <a:bodyPr anchorCtr="0" anchor="t" bIns="46800" lIns="90000" rIns="90000" wrap="square" tIns="46800">
            <a:noAutofit/>
          </a:bodyPr>
          <a:lstStyle/>
          <a:p>
            <a:pPr indent="0" lvl="0" marL="0" marR="0" rtl="0" algn="l">
              <a:lnSpc>
                <a:spcPct val="100000"/>
              </a:lnSpc>
              <a:spcBef>
                <a:spcPts val="0"/>
              </a:spcBef>
              <a:spcAft>
                <a:spcPts val="0"/>
              </a:spcAft>
              <a:buClr>
                <a:srgbClr val="000000"/>
              </a:buClr>
              <a:buSzPct val="25000"/>
              <a:buFont typeface="Arial"/>
              <a:buNone/>
            </a:pPr>
            <a:r>
              <a:rPr b="0" i="0" lang="en-US" sz="1000" u="none">
                <a:solidFill>
                  <a:srgbClr val="000000"/>
                </a:solidFill>
                <a:latin typeface="Arial"/>
                <a:ea typeface="Arial"/>
                <a:cs typeface="Arial"/>
                <a:sym typeface="Arial"/>
              </a:rPr>
              <a:t>http://www.startuplessonslearned.com/2009/08/steve-jobs-method.html</a:t>
            </a:r>
          </a:p>
        </p:txBody>
      </p:sp>
      <p:pic>
        <p:nvPicPr>
          <p:cNvPr id="184" name="Shape 184"/>
          <p:cNvPicPr preferRelativeResize="0"/>
          <p:nvPr/>
        </p:nvPicPr>
        <p:blipFill rotWithShape="1">
          <a:blip r:embed="rId3">
            <a:alphaModFix/>
          </a:blip>
          <a:srcRect b="0" l="0" r="0" t="0"/>
          <a:stretch/>
        </p:blipFill>
        <p:spPr>
          <a:xfrm>
            <a:off x="7467600" y="838200"/>
            <a:ext cx="1066800" cy="1066800"/>
          </a:xfrm>
          <a:prstGeom prst="rect">
            <a:avLst/>
          </a:prstGeom>
          <a:noFill/>
          <a:ln>
            <a:noFill/>
          </a:ln>
        </p:spPr>
      </p:pic>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nvSpPr>
        <p:spPr>
          <a:xfrm>
            <a:off x="457200" y="914400"/>
            <a:ext cx="8229600" cy="5334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ct val="25000"/>
              <a:buFont typeface="Arial"/>
              <a:buNone/>
            </a:pPr>
            <a:r>
              <a:rPr b="1" i="0" lang="en-US" sz="2800" u="none">
                <a:solidFill>
                  <a:srgbClr val="000000"/>
                </a:solidFill>
                <a:latin typeface="Arial"/>
                <a:ea typeface="Arial"/>
                <a:cs typeface="Arial"/>
                <a:sym typeface="Arial"/>
              </a:rPr>
              <a:t>3.2. Procedimientos de medida</a:t>
            </a:r>
          </a:p>
        </p:txBody>
      </p:sp>
      <p:sp>
        <p:nvSpPr>
          <p:cNvPr id="190" name="Shape 190"/>
          <p:cNvSpPr txBox="1"/>
          <p:nvPr/>
        </p:nvSpPr>
        <p:spPr>
          <a:xfrm>
            <a:off x="457200" y="1600200"/>
            <a:ext cx="8229600" cy="4800600"/>
          </a:xfrm>
          <a:prstGeom prst="rect">
            <a:avLst/>
          </a:prstGeom>
          <a:noFill/>
          <a:ln>
            <a:noFill/>
          </a:ln>
        </p:spPr>
        <p:txBody>
          <a:bodyPr anchorCtr="0" anchor="t" bIns="45700" lIns="91425" rIns="91425" wrap="square" tIns="45700">
            <a:noAutofit/>
          </a:bodyPr>
          <a:lstStyle/>
          <a:p>
            <a:pPr indent="-341312" lvl="0" marL="341312" marR="0" rtl="0" algn="l">
              <a:lnSpc>
                <a:spcPct val="100000"/>
              </a:lnSpc>
              <a:spcBef>
                <a:spcPts val="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Medidas de usabilidad, monitorización de la sesión (cualitativo)</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Observar el comportamiento de los usuarios, en qué hacen click y en que no</a:t>
            </a:r>
          </a:p>
          <a:p>
            <a:pPr indent="-341312" lvl="0" marL="341312" marR="0" rtl="0" algn="l">
              <a:lnSpc>
                <a:spcPct val="100000"/>
              </a:lnSpc>
              <a:spcBef>
                <a:spcPts val="50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Análisis de tráfico y compromiso del usuario (quantitativo)</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Seguir los accesos de usuarios, evaluar sus métricas de conversión</a:t>
            </a:r>
          </a:p>
          <a:p>
            <a:pPr indent="-341312" lvl="0" marL="341312" marR="0" rtl="0" algn="l">
              <a:lnSpc>
                <a:spcPct val="100000"/>
              </a:lnSpc>
              <a:spcBef>
                <a:spcPts val="50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Verificación A/B, verificación multivariable (comparativo)</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Comparar que hacen los usuarios en un escenario frente a otro</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Medir que icono/texto/gráfico/UI es el más efectivo</a:t>
            </a:r>
          </a:p>
          <a:p>
            <a:pPr indent="-341312" lvl="0" marL="341312" marR="0" rtl="0" algn="l">
              <a:lnSpc>
                <a:spcPct val="100000"/>
              </a:lnSpc>
              <a:spcBef>
                <a:spcPts val="50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Monitorizar y supervisar a la competencia (comparativo)</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Realizar seguimiento de la actividad de la competencia y compararla</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Comparar canales, tráfico proveniente de keywords, demografía, tipología de usuarios, etc.</a:t>
            </a: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nvSpPr>
        <p:spPr>
          <a:xfrm>
            <a:off x="457200" y="914400"/>
            <a:ext cx="8229600" cy="5334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ct val="25000"/>
              <a:buFont typeface="Arial"/>
              <a:buNone/>
            </a:pPr>
            <a:r>
              <a:rPr b="1" i="0" lang="en-US" sz="2800" u="none">
                <a:solidFill>
                  <a:srgbClr val="000000"/>
                </a:solidFill>
                <a:latin typeface="Arial"/>
                <a:ea typeface="Arial"/>
                <a:cs typeface="Arial"/>
                <a:sym typeface="Arial"/>
              </a:rPr>
              <a:t>3.3. Métricas</a:t>
            </a:r>
          </a:p>
        </p:txBody>
      </p:sp>
      <p:sp>
        <p:nvSpPr>
          <p:cNvPr id="196" name="Shape 196"/>
          <p:cNvSpPr txBox="1"/>
          <p:nvPr/>
        </p:nvSpPr>
        <p:spPr>
          <a:xfrm>
            <a:off x="457200" y="1600200"/>
            <a:ext cx="8229600" cy="4800600"/>
          </a:xfrm>
          <a:prstGeom prst="rect">
            <a:avLst/>
          </a:prstGeom>
          <a:noFill/>
          <a:ln>
            <a:noFill/>
          </a:ln>
        </p:spPr>
        <p:txBody>
          <a:bodyPr anchorCtr="0" anchor="t" bIns="45700" lIns="91425" rIns="91425" wrap="square" tIns="45700">
            <a:noAutofit/>
          </a:bodyPr>
          <a:lstStyle/>
          <a:p>
            <a:pPr indent="-341312" lvl="0" marL="341312" marR="0" rtl="0" algn="l">
              <a:lnSpc>
                <a:spcPct val="90000"/>
              </a:lnSpc>
              <a:spcBef>
                <a:spcPts val="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Las métricas han de medir objetivamente los resultados de la aplicación generados por los usuarios.</a:t>
            </a:r>
          </a:p>
          <a:p>
            <a:pPr indent="-284162" lvl="1" marL="741362" marR="0" rtl="0" algn="l">
              <a:lnSpc>
                <a:spcPct val="9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Por ejemplo, número de accesos diarios a la web principal, número de registros diarios, tiempo de permanencia en la página, etc.</a:t>
            </a:r>
          </a:p>
          <a:p>
            <a:pPr indent="-284162" lvl="1" marL="741362" marR="0" rtl="0" algn="l">
              <a:lnSpc>
                <a:spcPct val="9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Algunas métricas, según sus valores, pueden desencadenar acciones en el proceso de iteración</a:t>
            </a:r>
          </a:p>
          <a:p>
            <a:pPr indent="-227012" lvl="2" marL="1141412" marR="0" rtl="0" algn="l">
              <a:lnSpc>
                <a:spcPct val="90000"/>
              </a:lnSpc>
              <a:spcBef>
                <a:spcPts val="400"/>
              </a:spcBef>
              <a:spcAft>
                <a:spcPts val="0"/>
              </a:spcAft>
              <a:buClr>
                <a:srgbClr val="167C02"/>
              </a:buClr>
              <a:buSzPct val="64999"/>
              <a:buFont typeface="Noto Sans Symbols"/>
              <a:buChar char="■"/>
            </a:pPr>
            <a:r>
              <a:rPr b="0" i="0" lang="en-US" sz="1600" u="none" cap="none" strike="noStrike">
                <a:solidFill>
                  <a:srgbClr val="000000"/>
                </a:solidFill>
                <a:latin typeface="Arial"/>
                <a:ea typeface="Arial"/>
                <a:cs typeface="Arial"/>
                <a:sym typeface="Arial"/>
              </a:rPr>
              <a:t>Se denominan métricas de conversión</a:t>
            </a:r>
          </a:p>
          <a:p>
            <a:pPr indent="-227012" lvl="2" marL="1141412" marR="0" rtl="0" algn="l">
              <a:lnSpc>
                <a:spcPct val="90000"/>
              </a:lnSpc>
              <a:spcBef>
                <a:spcPts val="400"/>
              </a:spcBef>
              <a:spcAft>
                <a:spcPts val="0"/>
              </a:spcAft>
              <a:buClr>
                <a:srgbClr val="167C02"/>
              </a:buClr>
              <a:buSzPct val="64999"/>
              <a:buFont typeface="Noto Sans Symbols"/>
              <a:buChar char="■"/>
            </a:pPr>
            <a:r>
              <a:rPr b="0" i="0" lang="en-US" sz="1600" u="none" cap="none" strike="noStrike">
                <a:solidFill>
                  <a:srgbClr val="000000"/>
                </a:solidFill>
                <a:latin typeface="Arial"/>
                <a:ea typeface="Arial"/>
                <a:cs typeface="Arial"/>
                <a:sym typeface="Arial"/>
              </a:rPr>
              <a:t>Reducir las métricas de conversión a un pequeño número</a:t>
            </a:r>
          </a:p>
          <a:p>
            <a:pPr indent="-227012" lvl="3" marL="1598612" marR="0" rtl="0" algn="l">
              <a:lnSpc>
                <a:spcPct val="90000"/>
              </a:lnSpc>
              <a:spcBef>
                <a:spcPts val="300"/>
              </a:spcBef>
              <a:spcAft>
                <a:spcPts val="0"/>
              </a:spcAft>
              <a:buClr>
                <a:srgbClr val="167C02"/>
              </a:buClr>
              <a:buSzPct val="70000"/>
              <a:buFont typeface="Noto Sans Symbols"/>
              <a:buChar char="◻"/>
            </a:pPr>
            <a:r>
              <a:rPr b="0" i="0" lang="en-US" sz="1400" u="none" cap="none" strike="noStrike">
                <a:solidFill>
                  <a:srgbClr val="000000"/>
                </a:solidFill>
                <a:latin typeface="Arial"/>
                <a:ea typeface="Arial"/>
                <a:cs typeface="Arial"/>
                <a:sym typeface="Arial"/>
              </a:rPr>
              <a:t>Utilización (tiempo de sesión, clicks)</a:t>
            </a:r>
          </a:p>
          <a:p>
            <a:pPr indent="-227012" lvl="3" marL="1598612" marR="0" rtl="0" algn="l">
              <a:lnSpc>
                <a:spcPct val="90000"/>
              </a:lnSpc>
              <a:spcBef>
                <a:spcPts val="300"/>
              </a:spcBef>
              <a:spcAft>
                <a:spcPts val="0"/>
              </a:spcAft>
              <a:buClr>
                <a:srgbClr val="167C02"/>
              </a:buClr>
              <a:buSzPct val="70000"/>
              <a:buFont typeface="Noto Sans Symbols"/>
              <a:buChar char="◻"/>
            </a:pPr>
            <a:r>
              <a:rPr b="0" i="0" lang="en-US" sz="1400" u="none" cap="none" strike="noStrike">
                <a:solidFill>
                  <a:srgbClr val="000000"/>
                </a:solidFill>
                <a:latin typeface="Arial"/>
                <a:ea typeface="Arial"/>
                <a:cs typeface="Arial"/>
                <a:sym typeface="Arial"/>
              </a:rPr>
              <a:t>Datos de usuarios (email, datos del perfil)</a:t>
            </a:r>
          </a:p>
          <a:p>
            <a:pPr indent="-227012" lvl="3" marL="1598612" marR="0" rtl="0" algn="l">
              <a:lnSpc>
                <a:spcPct val="90000"/>
              </a:lnSpc>
              <a:spcBef>
                <a:spcPts val="300"/>
              </a:spcBef>
              <a:spcAft>
                <a:spcPts val="0"/>
              </a:spcAft>
              <a:buClr>
                <a:srgbClr val="167C02"/>
              </a:buClr>
              <a:buSzPct val="70000"/>
              <a:buFont typeface="Noto Sans Symbols"/>
              <a:buChar char="◻"/>
            </a:pPr>
            <a:r>
              <a:rPr b="0" i="0" lang="en-US" sz="1400" u="none" cap="none" strike="noStrike">
                <a:solidFill>
                  <a:srgbClr val="000000"/>
                </a:solidFill>
                <a:latin typeface="Arial"/>
                <a:ea typeface="Arial"/>
                <a:cs typeface="Arial"/>
                <a:sym typeface="Arial"/>
              </a:rPr>
              <a:t>Beneficio (directo o indirecto)</a:t>
            </a:r>
          </a:p>
          <a:p>
            <a:pPr indent="-227012" lvl="3" marL="1598612" marR="0" rtl="0" algn="l">
              <a:lnSpc>
                <a:spcPct val="90000"/>
              </a:lnSpc>
              <a:spcBef>
                <a:spcPts val="300"/>
              </a:spcBef>
              <a:spcAft>
                <a:spcPts val="0"/>
              </a:spcAft>
              <a:buClr>
                <a:srgbClr val="167C02"/>
              </a:buClr>
              <a:buSzPct val="70000"/>
              <a:buFont typeface="Noto Sans Symbols"/>
              <a:buChar char="◻"/>
            </a:pPr>
            <a:r>
              <a:rPr b="0" i="0" lang="en-US" sz="1400" u="none" cap="none" strike="noStrike">
                <a:solidFill>
                  <a:srgbClr val="000000"/>
                </a:solidFill>
                <a:latin typeface="Arial"/>
                <a:ea typeface="Arial"/>
                <a:cs typeface="Arial"/>
                <a:sym typeface="Arial"/>
              </a:rPr>
              <a:t>Retención (visitas a lo largo del tiempo)</a:t>
            </a:r>
          </a:p>
          <a:p>
            <a:pPr indent="-227012" lvl="3" marL="1598612" marR="0" rtl="0" algn="l">
              <a:lnSpc>
                <a:spcPct val="90000"/>
              </a:lnSpc>
              <a:spcBef>
                <a:spcPts val="300"/>
              </a:spcBef>
              <a:spcAft>
                <a:spcPts val="0"/>
              </a:spcAft>
              <a:buClr>
                <a:srgbClr val="167C02"/>
              </a:buClr>
              <a:buSzPct val="70000"/>
              <a:buFont typeface="Noto Sans Symbols"/>
              <a:buChar char="◻"/>
            </a:pPr>
            <a:r>
              <a:rPr b="0" i="0" lang="en-US" sz="1400" u="none" cap="none" strike="noStrike">
                <a:solidFill>
                  <a:srgbClr val="000000"/>
                </a:solidFill>
                <a:latin typeface="Arial"/>
                <a:ea typeface="Arial"/>
                <a:cs typeface="Arial"/>
                <a:sym typeface="Arial"/>
              </a:rPr>
              <a:t>Referidos (evangelización de otros usuario)</a:t>
            </a:r>
          </a:p>
          <a:p>
            <a:pPr indent="-227012" lvl="3" marL="1598612" marR="0" rtl="0" algn="l">
              <a:lnSpc>
                <a:spcPct val="90000"/>
              </a:lnSpc>
              <a:spcBef>
                <a:spcPts val="30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227012" lvl="2" marL="1141412" marR="0" rtl="0" algn="l">
              <a:lnSpc>
                <a:spcPct val="90000"/>
              </a:lnSpc>
              <a:spcBef>
                <a:spcPts val="400"/>
              </a:spcBef>
              <a:spcAft>
                <a:spcPts val="0"/>
              </a:spcAft>
              <a:buClr>
                <a:srgbClr val="167C02"/>
              </a:buClr>
              <a:buSzPct val="64999"/>
              <a:buFont typeface="Noto Sans Symbols"/>
              <a:buChar char="■"/>
            </a:pPr>
            <a:r>
              <a:rPr b="0" i="0" lang="en-US" sz="1600" u="none" cap="none" strike="noStrike">
                <a:solidFill>
                  <a:srgbClr val="000000"/>
                </a:solidFill>
                <a:latin typeface="Arial"/>
                <a:ea typeface="Arial"/>
                <a:cs typeface="Arial"/>
                <a:sym typeface="Arial"/>
              </a:rPr>
              <a:t>Por ejemplo, si tengo menos de x accesos al día hay que replantearse la adquisición y retención de usuarios.</a:t>
            </a:r>
          </a:p>
          <a:p>
            <a:pPr indent="-284162" lvl="1" marL="741362" marR="0" rtl="0" algn="l">
              <a:lnSpc>
                <a:spcPct val="9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Probar, medir e iterar para mejorar</a:t>
            </a: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nvSpPr>
        <p:spPr>
          <a:xfrm>
            <a:off x="457200" y="914400"/>
            <a:ext cx="8229600" cy="5334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ct val="25000"/>
              <a:buFont typeface="Arial"/>
              <a:buNone/>
            </a:pPr>
            <a:r>
              <a:rPr b="1" i="0" lang="en-US" sz="2800" u="none">
                <a:solidFill>
                  <a:srgbClr val="000000"/>
                </a:solidFill>
                <a:latin typeface="Arial"/>
                <a:ea typeface="Arial"/>
                <a:cs typeface="Arial"/>
                <a:sym typeface="Arial"/>
              </a:rPr>
              <a:t>Tipos de Métricas: AARRR</a:t>
            </a:r>
          </a:p>
        </p:txBody>
      </p:sp>
      <p:sp>
        <p:nvSpPr>
          <p:cNvPr id="202" name="Shape 202"/>
          <p:cNvSpPr txBox="1"/>
          <p:nvPr/>
        </p:nvSpPr>
        <p:spPr>
          <a:xfrm>
            <a:off x="457200" y="1600200"/>
            <a:ext cx="8229600" cy="4800600"/>
          </a:xfrm>
          <a:prstGeom prst="rect">
            <a:avLst/>
          </a:prstGeom>
          <a:noFill/>
          <a:ln>
            <a:noFill/>
          </a:ln>
        </p:spPr>
        <p:txBody>
          <a:bodyPr anchorCtr="0" anchor="t" bIns="45700" lIns="91425" rIns="91425" wrap="square" tIns="45700">
            <a:noAutofit/>
          </a:bodyPr>
          <a:lstStyle/>
          <a:p>
            <a:pPr indent="-341312" lvl="0" marL="341312" marR="0" rtl="0" algn="l">
              <a:lnSpc>
                <a:spcPct val="90000"/>
              </a:lnSpc>
              <a:spcBef>
                <a:spcPts val="0"/>
              </a:spcBef>
              <a:spcAft>
                <a:spcPts val="0"/>
              </a:spcAft>
              <a:buClr>
                <a:srgbClr val="167C02"/>
              </a:buClr>
              <a:buSzPct val="75000"/>
              <a:buFont typeface="Noto Sans Symbols"/>
              <a:buChar char="■"/>
            </a:pPr>
            <a:r>
              <a:rPr b="1" i="0" lang="en-US" sz="2500" u="none">
                <a:solidFill>
                  <a:srgbClr val="FF411B"/>
                </a:solidFill>
                <a:latin typeface="Arial"/>
                <a:ea typeface="Arial"/>
                <a:cs typeface="Arial"/>
                <a:sym typeface="Arial"/>
              </a:rPr>
              <a:t>A</a:t>
            </a:r>
            <a:r>
              <a:rPr b="1" i="0" lang="en-US" sz="2500" u="none">
                <a:solidFill>
                  <a:srgbClr val="000000"/>
                </a:solidFill>
                <a:latin typeface="Arial"/>
                <a:ea typeface="Arial"/>
                <a:cs typeface="Arial"/>
                <a:sym typeface="Arial"/>
              </a:rPr>
              <a:t>cquisition:</a:t>
            </a:r>
            <a:r>
              <a:rPr b="0" i="0" lang="en-US" sz="2500" u="none">
                <a:solidFill>
                  <a:srgbClr val="1776FF"/>
                </a:solidFill>
                <a:latin typeface="Arial"/>
                <a:ea typeface="Arial"/>
                <a:cs typeface="Arial"/>
                <a:sym typeface="Arial"/>
              </a:rPr>
              <a:t> </a:t>
            </a:r>
            <a:r>
              <a:rPr b="0" i="0" lang="en-US" sz="2500" u="none">
                <a:solidFill>
                  <a:srgbClr val="666699"/>
                </a:solidFill>
                <a:latin typeface="Arial"/>
                <a:ea typeface="Arial"/>
                <a:cs typeface="Arial"/>
                <a:sym typeface="Arial"/>
              </a:rPr>
              <a:t>users come to site from various </a:t>
            </a:r>
            <a:r>
              <a:rPr b="0" i="0" lang="en-US" sz="2500" u="sng">
                <a:solidFill>
                  <a:srgbClr val="666699"/>
                </a:solidFill>
                <a:latin typeface="Arial"/>
                <a:ea typeface="Arial"/>
                <a:cs typeface="Arial"/>
                <a:sym typeface="Arial"/>
              </a:rPr>
              <a:t>channels</a:t>
            </a:r>
          </a:p>
          <a:p>
            <a:pPr indent="-341312" lvl="0" marL="341312" marR="0" rtl="0" algn="l">
              <a:lnSpc>
                <a:spcPct val="90000"/>
              </a:lnSpc>
              <a:spcBef>
                <a:spcPts val="600"/>
              </a:spcBef>
              <a:spcAft>
                <a:spcPts val="0"/>
              </a:spcAft>
              <a:buClr>
                <a:srgbClr val="167C02"/>
              </a:buClr>
              <a:buSzPct val="75000"/>
              <a:buFont typeface="Noto Sans Symbols"/>
              <a:buChar char="■"/>
            </a:pPr>
            <a:r>
              <a:rPr b="1" i="0" lang="en-US" sz="2500" u="none">
                <a:solidFill>
                  <a:srgbClr val="FF411B"/>
                </a:solidFill>
                <a:latin typeface="Arial"/>
                <a:ea typeface="Arial"/>
                <a:cs typeface="Arial"/>
                <a:sym typeface="Arial"/>
              </a:rPr>
              <a:t>A</a:t>
            </a:r>
            <a:r>
              <a:rPr b="1" i="0" lang="en-US" sz="2500" u="none">
                <a:solidFill>
                  <a:srgbClr val="000000"/>
                </a:solidFill>
                <a:latin typeface="Arial"/>
                <a:ea typeface="Arial"/>
                <a:cs typeface="Arial"/>
                <a:sym typeface="Arial"/>
              </a:rPr>
              <a:t>ctivation:</a:t>
            </a:r>
            <a:r>
              <a:rPr b="0" i="0" lang="en-US" sz="2500" u="none">
                <a:solidFill>
                  <a:srgbClr val="FF411B"/>
                </a:solidFill>
                <a:latin typeface="Arial"/>
                <a:ea typeface="Arial"/>
                <a:cs typeface="Arial"/>
                <a:sym typeface="Arial"/>
              </a:rPr>
              <a:t> users enjoy 1</a:t>
            </a:r>
            <a:r>
              <a:rPr b="0" baseline="30000" i="0" lang="en-US" sz="2500" u="none">
                <a:solidFill>
                  <a:srgbClr val="FF411B"/>
                </a:solidFill>
                <a:latin typeface="Arial"/>
                <a:ea typeface="Arial"/>
                <a:cs typeface="Arial"/>
                <a:sym typeface="Arial"/>
              </a:rPr>
              <a:t>st</a:t>
            </a:r>
            <a:r>
              <a:rPr b="0" i="0" lang="en-US" sz="2500" u="none">
                <a:solidFill>
                  <a:srgbClr val="FF411B"/>
                </a:solidFill>
                <a:latin typeface="Arial"/>
                <a:ea typeface="Arial"/>
                <a:cs typeface="Arial"/>
                <a:sym typeface="Arial"/>
              </a:rPr>
              <a:t> visit: "</a:t>
            </a:r>
            <a:r>
              <a:rPr b="0" i="0" lang="en-US" sz="2500" u="sng">
                <a:solidFill>
                  <a:srgbClr val="FF411B"/>
                </a:solidFill>
                <a:latin typeface="Arial"/>
                <a:ea typeface="Arial"/>
                <a:cs typeface="Arial"/>
                <a:sym typeface="Arial"/>
              </a:rPr>
              <a:t>happy</a:t>
            </a:r>
            <a:r>
              <a:rPr b="0" i="0" lang="en-US" sz="2500" u="none">
                <a:solidFill>
                  <a:srgbClr val="FF411B"/>
                </a:solidFill>
                <a:latin typeface="Arial"/>
                <a:ea typeface="Arial"/>
                <a:cs typeface="Arial"/>
                <a:sym typeface="Arial"/>
              </a:rPr>
              <a:t>” experience</a:t>
            </a:r>
          </a:p>
          <a:p>
            <a:pPr indent="-341312" lvl="0" marL="341312" marR="0" rtl="0" algn="l">
              <a:lnSpc>
                <a:spcPct val="90000"/>
              </a:lnSpc>
              <a:spcBef>
                <a:spcPts val="600"/>
              </a:spcBef>
              <a:spcAft>
                <a:spcPts val="0"/>
              </a:spcAft>
              <a:buClr>
                <a:srgbClr val="167C02"/>
              </a:buClr>
              <a:buSzPct val="75000"/>
              <a:buFont typeface="Noto Sans Symbols"/>
              <a:buChar char="■"/>
            </a:pPr>
            <a:r>
              <a:rPr b="1" i="0" lang="en-US" sz="2500" u="none">
                <a:solidFill>
                  <a:srgbClr val="FF411B"/>
                </a:solidFill>
                <a:latin typeface="Arial"/>
                <a:ea typeface="Arial"/>
                <a:cs typeface="Arial"/>
                <a:sym typeface="Arial"/>
              </a:rPr>
              <a:t>R</a:t>
            </a:r>
            <a:r>
              <a:rPr b="1" i="0" lang="en-US" sz="2500" u="none">
                <a:solidFill>
                  <a:srgbClr val="000000"/>
                </a:solidFill>
                <a:latin typeface="Arial"/>
                <a:ea typeface="Arial"/>
                <a:cs typeface="Arial"/>
                <a:sym typeface="Arial"/>
              </a:rPr>
              <a:t>etention:</a:t>
            </a:r>
            <a:r>
              <a:rPr b="0" i="0" lang="en-US" sz="2500" u="none">
                <a:solidFill>
                  <a:srgbClr val="10E80D"/>
                </a:solidFill>
                <a:latin typeface="Arial"/>
                <a:ea typeface="Arial"/>
                <a:cs typeface="Arial"/>
                <a:sym typeface="Arial"/>
              </a:rPr>
              <a:t> users </a:t>
            </a:r>
            <a:r>
              <a:rPr b="0" i="0" lang="en-US" sz="2500" u="sng">
                <a:solidFill>
                  <a:srgbClr val="10E80D"/>
                </a:solidFill>
                <a:latin typeface="Arial"/>
                <a:ea typeface="Arial"/>
                <a:cs typeface="Arial"/>
                <a:sym typeface="Arial"/>
              </a:rPr>
              <a:t>come back</a:t>
            </a:r>
            <a:r>
              <a:rPr b="0" i="0" lang="en-US" sz="2500" u="none">
                <a:solidFill>
                  <a:srgbClr val="10E80D"/>
                </a:solidFill>
                <a:latin typeface="Arial"/>
                <a:ea typeface="Arial"/>
                <a:cs typeface="Arial"/>
                <a:sym typeface="Arial"/>
              </a:rPr>
              <a:t>, visit site multiple times</a:t>
            </a:r>
          </a:p>
          <a:p>
            <a:pPr indent="-341312" lvl="0" marL="341312" marR="0" rtl="0" algn="l">
              <a:lnSpc>
                <a:spcPct val="90000"/>
              </a:lnSpc>
              <a:spcBef>
                <a:spcPts val="600"/>
              </a:spcBef>
              <a:spcAft>
                <a:spcPts val="0"/>
              </a:spcAft>
              <a:buClr>
                <a:srgbClr val="167C02"/>
              </a:buClr>
              <a:buSzPct val="75000"/>
              <a:buFont typeface="Noto Sans Symbols"/>
              <a:buChar char="■"/>
            </a:pPr>
            <a:r>
              <a:rPr b="1" i="0" lang="en-US" sz="2500" u="none">
                <a:solidFill>
                  <a:srgbClr val="FF411B"/>
                </a:solidFill>
                <a:latin typeface="Arial"/>
                <a:ea typeface="Arial"/>
                <a:cs typeface="Arial"/>
                <a:sym typeface="Arial"/>
              </a:rPr>
              <a:t>R</a:t>
            </a:r>
            <a:r>
              <a:rPr b="1" i="0" lang="en-US" sz="2500" u="none">
                <a:solidFill>
                  <a:srgbClr val="000000"/>
                </a:solidFill>
                <a:latin typeface="Arial"/>
                <a:ea typeface="Arial"/>
                <a:cs typeface="Arial"/>
                <a:sym typeface="Arial"/>
              </a:rPr>
              <a:t>eferral:</a:t>
            </a:r>
            <a:r>
              <a:rPr b="0" i="0" lang="en-US" sz="2500" u="none">
                <a:solidFill>
                  <a:srgbClr val="FCEF3E"/>
                </a:solidFill>
                <a:latin typeface="Arial"/>
                <a:ea typeface="Arial"/>
                <a:cs typeface="Arial"/>
                <a:sym typeface="Arial"/>
              </a:rPr>
              <a:t> </a:t>
            </a:r>
            <a:r>
              <a:rPr b="0" i="0" lang="en-US" sz="2500" u="none">
                <a:solidFill>
                  <a:srgbClr val="99CCFF"/>
                </a:solidFill>
                <a:latin typeface="Arial"/>
                <a:ea typeface="Arial"/>
                <a:cs typeface="Arial"/>
                <a:sym typeface="Arial"/>
              </a:rPr>
              <a:t>users like product enough to </a:t>
            </a:r>
            <a:r>
              <a:rPr b="0" i="0" lang="en-US" sz="2500" u="sng">
                <a:solidFill>
                  <a:srgbClr val="99CCFF"/>
                </a:solidFill>
                <a:latin typeface="Arial"/>
                <a:ea typeface="Arial"/>
                <a:cs typeface="Arial"/>
                <a:sym typeface="Arial"/>
              </a:rPr>
              <a:t>refer others</a:t>
            </a:r>
          </a:p>
          <a:p>
            <a:pPr indent="-341312" lvl="0" marL="341312" marR="0" rtl="0" algn="l">
              <a:lnSpc>
                <a:spcPct val="90000"/>
              </a:lnSpc>
              <a:spcBef>
                <a:spcPts val="600"/>
              </a:spcBef>
              <a:spcAft>
                <a:spcPts val="0"/>
              </a:spcAft>
              <a:buClr>
                <a:srgbClr val="167C02"/>
              </a:buClr>
              <a:buSzPct val="75000"/>
              <a:buFont typeface="Noto Sans Symbols"/>
              <a:buChar char="■"/>
            </a:pPr>
            <a:r>
              <a:rPr b="1" i="0" lang="en-US" sz="2500" u="none">
                <a:solidFill>
                  <a:srgbClr val="FF411B"/>
                </a:solidFill>
                <a:latin typeface="Arial"/>
                <a:ea typeface="Arial"/>
                <a:cs typeface="Arial"/>
                <a:sym typeface="Arial"/>
              </a:rPr>
              <a:t>R</a:t>
            </a:r>
            <a:r>
              <a:rPr b="1" i="0" lang="en-US" sz="2500" u="none">
                <a:solidFill>
                  <a:srgbClr val="000000"/>
                </a:solidFill>
                <a:latin typeface="Arial"/>
                <a:ea typeface="Arial"/>
                <a:cs typeface="Arial"/>
                <a:sym typeface="Arial"/>
              </a:rPr>
              <a:t>evenue:</a:t>
            </a:r>
            <a:r>
              <a:rPr b="0" i="0" lang="en-US" sz="2500" u="none">
                <a:solidFill>
                  <a:srgbClr val="FF9500"/>
                </a:solidFill>
                <a:latin typeface="Arial"/>
                <a:ea typeface="Arial"/>
                <a:cs typeface="Arial"/>
                <a:sym typeface="Arial"/>
              </a:rPr>
              <a:t> users conduct some </a:t>
            </a:r>
            <a:r>
              <a:rPr b="0" i="0" lang="en-US" sz="2500" u="sng">
                <a:solidFill>
                  <a:srgbClr val="FF9500"/>
                </a:solidFill>
                <a:latin typeface="Arial"/>
                <a:ea typeface="Arial"/>
                <a:cs typeface="Arial"/>
                <a:sym typeface="Arial"/>
              </a:rPr>
              <a:t>monetization</a:t>
            </a:r>
            <a:r>
              <a:rPr b="0" i="0" lang="en-US" sz="2500" u="none">
                <a:solidFill>
                  <a:srgbClr val="FF9500"/>
                </a:solidFill>
                <a:latin typeface="Arial"/>
                <a:ea typeface="Arial"/>
                <a:cs typeface="Arial"/>
                <a:sym typeface="Arial"/>
              </a:rPr>
              <a:t> behavior</a:t>
            </a:r>
          </a:p>
          <a:p>
            <a:pPr indent="0" lvl="0" marL="0" marR="0" rtl="0" algn="l">
              <a:lnSpc>
                <a:spcPct val="100000"/>
              </a:lnSpc>
              <a:spcBef>
                <a:spcPts val="0"/>
              </a:spcBef>
              <a:spcAft>
                <a:spcPts val="0"/>
              </a:spcAft>
              <a:buNone/>
            </a:pPr>
            <a:r>
              <a:t/>
            </a:r>
            <a:endParaRPr b="0" i="0" sz="2500" u="none">
              <a:solidFill>
                <a:srgbClr val="FF9500"/>
              </a:solidFill>
              <a:latin typeface="Arial"/>
              <a:ea typeface="Arial"/>
              <a:cs typeface="Arial"/>
              <a:sym typeface="Arial"/>
            </a:endParaRPr>
          </a:p>
        </p:txBody>
      </p:sp>
      <p:sp>
        <p:nvSpPr>
          <p:cNvPr id="203" name="Shape 203"/>
          <p:cNvSpPr txBox="1"/>
          <p:nvPr/>
        </p:nvSpPr>
        <p:spPr>
          <a:xfrm>
            <a:off x="4626749" y="6400800"/>
            <a:ext cx="4230000" cy="246000"/>
          </a:xfrm>
          <a:prstGeom prst="rect">
            <a:avLst/>
          </a:prstGeom>
          <a:noFill/>
          <a:ln>
            <a:noFill/>
          </a:ln>
        </p:spPr>
        <p:txBody>
          <a:bodyPr anchorCtr="0" anchor="t" bIns="46800" lIns="90000" rIns="90000" wrap="square" tIns="46800">
            <a:noAutofit/>
          </a:bodyPr>
          <a:lstStyle/>
          <a:p>
            <a:pPr indent="0" lvl="0" marL="0" marR="0" rtl="0" algn="l">
              <a:lnSpc>
                <a:spcPct val="100000"/>
              </a:lnSpc>
              <a:spcBef>
                <a:spcPts val="0"/>
              </a:spcBef>
              <a:spcAft>
                <a:spcPts val="0"/>
              </a:spcAft>
              <a:buClr>
                <a:srgbClr val="000000"/>
              </a:buClr>
              <a:buSzPct val="25000"/>
              <a:buFont typeface="Arial"/>
              <a:buNone/>
            </a:pPr>
            <a:r>
              <a:rPr b="0" i="0" lang="en-US" sz="1000" u="none">
                <a:solidFill>
                  <a:srgbClr val="000000"/>
                </a:solidFill>
                <a:latin typeface="Arial"/>
                <a:ea typeface="Arial"/>
                <a:cs typeface="Arial"/>
                <a:sym typeface="Arial"/>
              </a:rPr>
              <a:t>http://500hats.typepad.com/500blogs/2011/08/blogging-hiatus.html</a:t>
            </a:r>
          </a:p>
        </p:txBody>
      </p:sp>
      <p:sp>
        <p:nvSpPr>
          <p:cNvPr id="204" name="Shape 204"/>
          <p:cNvSpPr txBox="1"/>
          <p:nvPr/>
        </p:nvSpPr>
        <p:spPr>
          <a:xfrm>
            <a:off x="1981200" y="4343400"/>
            <a:ext cx="5715000" cy="1619250"/>
          </a:xfrm>
          <a:prstGeom prst="rect">
            <a:avLst/>
          </a:prstGeom>
          <a:noFill/>
          <a:ln>
            <a:noFill/>
          </a:ln>
        </p:spPr>
        <p:txBody>
          <a:bodyPr anchorCtr="0" anchor="t" bIns="46800" lIns="90000" rIns="90000" wrap="square" tIns="46800">
            <a:noAutofit/>
          </a:bodyPr>
          <a:lstStyle/>
          <a:p>
            <a:pPr indent="-342900" lvl="1" marL="800100" marR="0" rtl="0" algn="l">
              <a:lnSpc>
                <a:spcPct val="100000"/>
              </a:lnSpc>
              <a:spcBef>
                <a:spcPts val="0"/>
              </a:spcBef>
              <a:spcAft>
                <a:spcPts val="0"/>
              </a:spcAft>
              <a:buClr>
                <a:srgbClr val="666699"/>
              </a:buClr>
              <a:buSzPct val="25000"/>
              <a:buFont typeface="Arial"/>
              <a:buNone/>
            </a:pPr>
            <a:r>
              <a:rPr b="1" i="0" lang="en-US" sz="2000" u="sng" cap="none" strike="noStrike">
                <a:solidFill>
                  <a:srgbClr val="666699"/>
                </a:solidFill>
                <a:latin typeface="Arial"/>
                <a:ea typeface="Arial"/>
                <a:cs typeface="Arial"/>
                <a:sym typeface="Arial"/>
              </a:rPr>
              <a:t>Make a Good Product</a:t>
            </a:r>
            <a:r>
              <a:rPr b="1" i="0" lang="en-US" sz="2000" u="none" cap="none" strike="noStrike">
                <a:solidFill>
                  <a:srgbClr val="666699"/>
                </a:solidFill>
                <a:latin typeface="Arial"/>
                <a:ea typeface="Arial"/>
                <a:cs typeface="Arial"/>
                <a:sym typeface="Arial"/>
              </a:rPr>
              <a:t>: Activation &amp; Retention</a:t>
            </a:r>
          </a:p>
          <a:p>
            <a:pPr indent="-342900" lvl="1" marL="800100" marR="0" rtl="0" algn="l">
              <a:lnSpc>
                <a:spcPct val="100000"/>
              </a:lnSpc>
              <a:spcBef>
                <a:spcPts val="0"/>
              </a:spcBef>
              <a:spcAft>
                <a:spcPts val="0"/>
              </a:spcAft>
              <a:buClr>
                <a:srgbClr val="FF411B"/>
              </a:buClr>
              <a:buSzPct val="25000"/>
              <a:buFont typeface="Arial"/>
              <a:buNone/>
            </a:pPr>
            <a:r>
              <a:rPr b="1" i="0" lang="en-US" sz="2000" u="sng" cap="none" strike="noStrike">
                <a:solidFill>
                  <a:srgbClr val="FF411B"/>
                </a:solidFill>
                <a:latin typeface="Arial"/>
                <a:ea typeface="Arial"/>
                <a:cs typeface="Arial"/>
                <a:sym typeface="Arial"/>
              </a:rPr>
              <a:t>Market the Product</a:t>
            </a:r>
            <a:r>
              <a:rPr b="1" i="0" lang="en-US" sz="2000" u="none" cap="none" strike="noStrike">
                <a:solidFill>
                  <a:srgbClr val="FF411B"/>
                </a:solidFill>
                <a:latin typeface="Arial"/>
                <a:ea typeface="Arial"/>
                <a:cs typeface="Arial"/>
                <a:sym typeface="Arial"/>
              </a:rPr>
              <a:t>: Acquisition &amp; Referral</a:t>
            </a:r>
          </a:p>
          <a:p>
            <a:pPr indent="-342900" lvl="1" marL="800100" marR="0" rtl="0" algn="l">
              <a:lnSpc>
                <a:spcPct val="100000"/>
              </a:lnSpc>
              <a:spcBef>
                <a:spcPts val="0"/>
              </a:spcBef>
              <a:spcAft>
                <a:spcPts val="0"/>
              </a:spcAft>
              <a:buClr>
                <a:srgbClr val="10E80D"/>
              </a:buClr>
              <a:buSzPct val="25000"/>
              <a:buFont typeface="Arial"/>
              <a:buNone/>
            </a:pPr>
            <a:r>
              <a:rPr b="1" i="0" lang="en-US" sz="2000" u="sng" cap="none" strike="noStrike">
                <a:solidFill>
                  <a:srgbClr val="10E80D"/>
                </a:solidFill>
                <a:latin typeface="Arial"/>
                <a:ea typeface="Arial"/>
                <a:cs typeface="Arial"/>
                <a:sym typeface="Arial"/>
              </a:rPr>
              <a:t>Make Money</a:t>
            </a:r>
            <a:r>
              <a:rPr b="1" i="0" lang="en-US" sz="2000" u="none" cap="none" strike="noStrike">
                <a:solidFill>
                  <a:srgbClr val="10E80D"/>
                </a:solidFill>
                <a:latin typeface="Arial"/>
                <a:ea typeface="Arial"/>
                <a:cs typeface="Arial"/>
                <a:sym typeface="Arial"/>
              </a:rPr>
              <a:t>: Revenue &amp; Profitability</a:t>
            </a: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grpSp>
        <p:nvGrpSpPr>
          <p:cNvPr id="209" name="Shape 209"/>
          <p:cNvGrpSpPr/>
          <p:nvPr/>
        </p:nvGrpSpPr>
        <p:grpSpPr>
          <a:xfrm>
            <a:off x="228600" y="685800"/>
            <a:ext cx="8740774" cy="6348072"/>
            <a:chOff x="228600" y="685800"/>
            <a:chExt cx="8740774" cy="6348072"/>
          </a:xfrm>
        </p:grpSpPr>
        <p:sp>
          <p:nvSpPr>
            <p:cNvPr id="210" name="Shape 210"/>
            <p:cNvSpPr/>
            <p:nvPr/>
          </p:nvSpPr>
          <p:spPr>
            <a:xfrm>
              <a:off x="3127375" y="3284537"/>
              <a:ext cx="3581400" cy="2809875"/>
            </a:xfrm>
            <a:custGeom>
              <a:pathLst>
                <a:path extrusionOk="0" h="120000" w="120000">
                  <a:moveTo>
                    <a:pt x="0" y="0"/>
                  </a:moveTo>
                  <a:lnTo>
                    <a:pt x="30000" y="120000"/>
                  </a:lnTo>
                  <a:lnTo>
                    <a:pt x="90000" y="120000"/>
                  </a:lnTo>
                  <a:lnTo>
                    <a:pt x="120000" y="0"/>
                  </a:lnTo>
                  <a:lnTo>
                    <a:pt x="0" y="0"/>
                  </a:lnTo>
                  <a:close/>
                </a:path>
              </a:pathLst>
            </a:custGeom>
            <a:solidFill>
              <a:srgbClr val="000000">
                <a:alpha val="49803"/>
              </a:srgbClr>
            </a:solidFill>
            <a:ln cap="flat" cmpd="sng" w="12600">
              <a:solidFill>
                <a:srgbClr val="000000"/>
              </a:solidFill>
              <a:prstDash val="solid"/>
              <a:miter lim="800000"/>
              <a:headEnd len="med" w="med" type="none"/>
              <a:tailEnd len="med" w="med" type="none"/>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000000"/>
                </a:buClr>
                <a:buFont typeface="Arial"/>
                <a:buNone/>
              </a:pPr>
              <a:r>
                <a:t/>
              </a:r>
              <a:endParaRPr b="1" i="0" sz="1800" u="non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Font typeface="Arial"/>
                <a:buNone/>
              </a:pPr>
              <a:r>
                <a:t/>
              </a:r>
              <a:endParaRPr b="1" i="0" sz="1800" u="non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Font typeface="Arial"/>
                <a:buNone/>
              </a:pPr>
              <a:r>
                <a:t/>
              </a:r>
              <a:endParaRPr b="1" i="0" sz="1800" u="non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Font typeface="Arial"/>
                <a:buNone/>
              </a:pPr>
              <a:r>
                <a:t/>
              </a:r>
              <a:endParaRPr b="1" i="0" sz="1800" u="non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Font typeface="Arial"/>
                <a:buNone/>
              </a:pPr>
              <a:r>
                <a:t/>
              </a:r>
              <a:endParaRPr b="1" i="0" sz="1800" u="non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Font typeface="Arial"/>
                <a:buNone/>
              </a:pPr>
              <a:r>
                <a:t/>
              </a:r>
              <a:endParaRPr b="1" i="0" sz="1800" u="non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Font typeface="Arial"/>
                <a:buNone/>
              </a:pPr>
              <a:r>
                <a:t/>
              </a:r>
              <a:endParaRPr b="1" i="0" sz="1800" u="non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Font typeface="Arial"/>
                <a:buNone/>
              </a:pPr>
              <a:r>
                <a:t/>
              </a:r>
              <a:endParaRPr b="1" i="0" sz="1800" u="non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Font typeface="Arial"/>
                <a:buNone/>
              </a:pPr>
              <a:r>
                <a:t/>
              </a:r>
              <a:endParaRPr b="1" i="0" sz="1800" u="non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FFFF"/>
                </a:buClr>
                <a:buSzPct val="25000"/>
                <a:buFont typeface="Arial"/>
                <a:buNone/>
              </a:pPr>
              <a:r>
                <a:rPr b="1" i="0" lang="en-US" sz="1800" u="none">
                  <a:solidFill>
                    <a:srgbClr val="FFFFFF"/>
                  </a:solidFill>
                  <a:latin typeface="Arial"/>
                  <a:ea typeface="Arial"/>
                  <a:cs typeface="Arial"/>
                  <a:sym typeface="Arial"/>
                </a:rPr>
                <a:t>Website.com</a:t>
              </a:r>
            </a:p>
          </p:txBody>
        </p:sp>
        <p:grpSp>
          <p:nvGrpSpPr>
            <p:cNvPr id="211" name="Shape 211"/>
            <p:cNvGrpSpPr/>
            <p:nvPr/>
          </p:nvGrpSpPr>
          <p:grpSpPr>
            <a:xfrm>
              <a:off x="3890962" y="4631078"/>
              <a:ext cx="3198812" cy="2402794"/>
              <a:chOff x="3890962" y="4631078"/>
              <a:chExt cx="3198812" cy="2402794"/>
            </a:xfrm>
          </p:grpSpPr>
          <p:sp>
            <p:nvSpPr>
              <p:cNvPr id="212" name="Shape 212"/>
              <p:cNvSpPr/>
              <p:nvPr/>
            </p:nvSpPr>
            <p:spPr>
              <a:xfrm rot="-1500000">
                <a:off x="5413375" y="4808537"/>
                <a:ext cx="1293812" cy="2047875"/>
              </a:xfrm>
              <a:prstGeom prst="downArrow">
                <a:avLst>
                  <a:gd fmla="val 16200" name="adj1"/>
                  <a:gd fmla="val 5400" name="adj2"/>
                </a:avLst>
              </a:prstGeom>
              <a:gradFill>
                <a:gsLst>
                  <a:gs pos="0">
                    <a:srgbClr val="3C9442"/>
                  </a:gs>
                  <a:gs pos="100000">
                    <a:srgbClr val="AEE2B1"/>
                  </a:gs>
                </a:gsLst>
                <a:lin ang="5400000" scaled="0"/>
              </a:gradFill>
              <a:ln cap="flat" cmpd="sng" w="9525">
                <a:solidFill>
                  <a:srgbClr val="438848"/>
                </a:solidFill>
                <a:prstDash val="solid"/>
                <a:miter lim="800000"/>
                <a:headEnd len="med" w="med" type="none"/>
                <a:tailEnd len="med" w="med" type="none"/>
              </a:ln>
              <a:effectLst>
                <a:outerShdw blurRad="63500" dir="5400000" dist="23040">
                  <a:srgbClr val="000000">
                    <a:alpha val="34901"/>
                  </a:srgbClr>
                </a:outerShdw>
              </a:effectLst>
            </p:spPr>
            <p:txBody>
              <a:bodyPr anchorCtr="0" anchor="ctr" bIns="91425" lIns="91425" rIns="91425" wrap="square" tIns="91425">
                <a:noAutofit/>
              </a:bodyPr>
              <a:lstStyle/>
              <a:p>
                <a:pPr lvl="0">
                  <a:spcBef>
                    <a:spcPts val="0"/>
                  </a:spcBef>
                  <a:buNone/>
                </a:pPr>
                <a:r>
                  <a:t/>
                </a:r>
                <a:endParaRPr/>
              </a:p>
            </p:txBody>
          </p:sp>
          <p:sp>
            <p:nvSpPr>
              <p:cNvPr id="213" name="Shape 213"/>
              <p:cNvSpPr txBox="1"/>
              <p:nvPr/>
            </p:nvSpPr>
            <p:spPr>
              <a:xfrm rot="3900000">
                <a:off x="5039611" y="5722535"/>
                <a:ext cx="2036557" cy="209598"/>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FF411B"/>
                  </a:buClr>
                  <a:buSzPct val="25000"/>
                  <a:buFont typeface="Candara"/>
                  <a:buNone/>
                </a:pPr>
                <a:r>
                  <a:rPr b="1" i="0" lang="en-US" sz="1800" u="none">
                    <a:solidFill>
                      <a:srgbClr val="FF411B"/>
                    </a:solidFill>
                    <a:latin typeface="Candara"/>
                    <a:ea typeface="Candara"/>
                    <a:cs typeface="Candara"/>
                    <a:sym typeface="Candara"/>
                  </a:rPr>
                  <a:t>R</a:t>
                </a:r>
                <a:r>
                  <a:rPr b="1" i="0" lang="en-US" sz="1800" u="none">
                    <a:solidFill>
                      <a:srgbClr val="000000"/>
                    </a:solidFill>
                    <a:latin typeface="Candara"/>
                    <a:ea typeface="Candara"/>
                    <a:cs typeface="Candara"/>
                    <a:sym typeface="Candara"/>
                  </a:rPr>
                  <a:t>evenue $$$</a:t>
                </a:r>
              </a:p>
            </p:txBody>
          </p:sp>
          <p:sp>
            <p:nvSpPr>
              <p:cNvPr id="214" name="Shape 214"/>
              <p:cNvSpPr txBox="1"/>
              <p:nvPr/>
            </p:nvSpPr>
            <p:spPr>
              <a:xfrm>
                <a:off x="6176962" y="4800600"/>
                <a:ext cx="912812" cy="304800"/>
              </a:xfrm>
              <a:prstGeom prst="rect">
                <a:avLst/>
              </a:prstGeom>
              <a:gradFill>
                <a:gsLst>
                  <a:gs pos="0">
                    <a:srgbClr val="3C9442"/>
                  </a:gs>
                  <a:gs pos="100000">
                    <a:srgbClr val="AEE2B1"/>
                  </a:gs>
                </a:gsLst>
                <a:lin ang="5400000" scaled="0"/>
              </a:gradFill>
              <a:ln cap="flat" cmpd="sng" w="9525">
                <a:solidFill>
                  <a:srgbClr val="438848"/>
                </a:solidFill>
                <a:prstDash val="solid"/>
                <a:miter lim="800000"/>
                <a:headEnd len="med" w="med" type="none"/>
                <a:tailEnd len="med" w="med" type="none"/>
              </a:ln>
              <a:effectLst>
                <a:outerShdw blurRad="63500" dir="5400000" dist="23040">
                  <a:srgbClr val="000000">
                    <a:alpha val="34901"/>
                  </a:srgbClr>
                </a:outerShdw>
              </a:effectLst>
            </p:spPr>
            <p:txBody>
              <a:bodyPr anchorCtr="0" anchor="t" bIns="46800" lIns="90000" rIns="90000" wrap="square" tIns="46800">
                <a:noAutofit/>
              </a:bodyPr>
              <a:lstStyle/>
              <a:p>
                <a:pPr indent="0" lvl="0" marL="0" marR="0" rtl="0" algn="ctr">
                  <a:lnSpc>
                    <a:spcPct val="100000"/>
                  </a:lnSpc>
                  <a:spcBef>
                    <a:spcPts val="0"/>
                  </a:spcBef>
                  <a:spcAft>
                    <a:spcPts val="0"/>
                  </a:spcAft>
                  <a:buClr>
                    <a:srgbClr val="000000"/>
                  </a:buClr>
                  <a:buSzPct val="25000"/>
                  <a:buFont typeface="Arial"/>
                  <a:buNone/>
                </a:pPr>
                <a:r>
                  <a:rPr b="0" i="0" lang="en-US" sz="1400" u="none">
                    <a:solidFill>
                      <a:srgbClr val="000000"/>
                    </a:solidFill>
                    <a:latin typeface="Arial"/>
                    <a:ea typeface="Arial"/>
                    <a:cs typeface="Arial"/>
                    <a:sym typeface="Arial"/>
                  </a:rPr>
                  <a:t>Biz Dev</a:t>
                </a:r>
              </a:p>
            </p:txBody>
          </p:sp>
          <p:sp>
            <p:nvSpPr>
              <p:cNvPr id="215" name="Shape 215"/>
              <p:cNvSpPr txBox="1"/>
              <p:nvPr/>
            </p:nvSpPr>
            <p:spPr>
              <a:xfrm>
                <a:off x="3890962" y="4876800"/>
                <a:ext cx="1598612" cy="731837"/>
              </a:xfrm>
              <a:prstGeom prst="rect">
                <a:avLst/>
              </a:prstGeom>
              <a:gradFill>
                <a:gsLst>
                  <a:gs pos="0">
                    <a:srgbClr val="3C9442"/>
                  </a:gs>
                  <a:gs pos="100000">
                    <a:srgbClr val="AEE2B1"/>
                  </a:gs>
                </a:gsLst>
                <a:lin ang="5400000" scaled="0"/>
              </a:gradFill>
              <a:ln cap="flat" cmpd="sng" w="9525">
                <a:solidFill>
                  <a:srgbClr val="438848"/>
                </a:solidFill>
                <a:prstDash val="solid"/>
                <a:miter lim="800000"/>
                <a:headEnd len="med" w="med" type="none"/>
                <a:tailEnd len="med" w="med" type="none"/>
              </a:ln>
              <a:effectLst>
                <a:outerShdw blurRad="63500" dir="5400000" dist="23040">
                  <a:srgbClr val="000000">
                    <a:alpha val="34901"/>
                  </a:srgbClr>
                </a:outerShdw>
              </a:effectLst>
            </p:spPr>
            <p:txBody>
              <a:bodyPr anchorCtr="0" anchor="t" bIns="46800" lIns="90000" rIns="90000" wrap="square" tIns="46800">
                <a:noAutofit/>
              </a:bodyPr>
              <a:lstStyle/>
              <a:p>
                <a:pPr indent="0" lvl="0" marL="0" marR="0" rtl="0" algn="ctr">
                  <a:lnSpc>
                    <a:spcPct val="100000"/>
                  </a:lnSpc>
                  <a:spcBef>
                    <a:spcPts val="0"/>
                  </a:spcBef>
                  <a:spcAft>
                    <a:spcPts val="0"/>
                  </a:spcAft>
                  <a:buClr>
                    <a:srgbClr val="000000"/>
                  </a:buClr>
                  <a:buSzPct val="25000"/>
                  <a:buFont typeface="Candara"/>
                  <a:buNone/>
                </a:pPr>
                <a:r>
                  <a:rPr b="0" i="0" lang="en-US" sz="1400" u="none">
                    <a:solidFill>
                      <a:srgbClr val="000000"/>
                    </a:solidFill>
                    <a:latin typeface="Candara"/>
                    <a:ea typeface="Candara"/>
                    <a:cs typeface="Candara"/>
                    <a:sym typeface="Candara"/>
                  </a:rPr>
                  <a:t>Ads, Lead Gen, Subscriptions, ECommerce</a:t>
                </a:r>
              </a:p>
            </p:txBody>
          </p:sp>
        </p:grpSp>
        <p:pic>
          <p:nvPicPr>
            <p:cNvPr id="216" name="Shape 216"/>
            <p:cNvPicPr preferRelativeResize="0"/>
            <p:nvPr/>
          </p:nvPicPr>
          <p:blipFill rotWithShape="1">
            <a:blip r:embed="rId3">
              <a:alphaModFix/>
            </a:blip>
            <a:srcRect b="0" l="0" r="0" t="0"/>
            <a:stretch/>
          </p:blipFill>
          <p:spPr>
            <a:xfrm>
              <a:off x="3084512" y="2682875"/>
              <a:ext cx="2914650" cy="2035175"/>
            </a:xfrm>
            <a:prstGeom prst="rect">
              <a:avLst/>
            </a:prstGeom>
            <a:noFill/>
            <a:ln>
              <a:noFill/>
            </a:ln>
          </p:spPr>
        </p:pic>
        <p:grpSp>
          <p:nvGrpSpPr>
            <p:cNvPr id="217" name="Shape 217"/>
            <p:cNvGrpSpPr/>
            <p:nvPr/>
          </p:nvGrpSpPr>
          <p:grpSpPr>
            <a:xfrm>
              <a:off x="765175" y="685800"/>
              <a:ext cx="5410199" cy="2329060"/>
              <a:chOff x="765175" y="685800"/>
              <a:chExt cx="5410199" cy="2329060"/>
            </a:xfrm>
          </p:grpSpPr>
          <p:grpSp>
            <p:nvGrpSpPr>
              <p:cNvPr id="218" name="Shape 218"/>
              <p:cNvGrpSpPr/>
              <p:nvPr/>
            </p:nvGrpSpPr>
            <p:grpSpPr>
              <a:xfrm>
                <a:off x="1880941" y="1295400"/>
                <a:ext cx="3644771" cy="1719460"/>
                <a:chOff x="1880941" y="1295400"/>
                <a:chExt cx="3644771" cy="1719460"/>
              </a:xfrm>
            </p:grpSpPr>
            <p:sp>
              <p:nvSpPr>
                <p:cNvPr id="219" name="Shape 219"/>
                <p:cNvSpPr/>
                <p:nvPr/>
              </p:nvSpPr>
              <p:spPr>
                <a:xfrm rot="2580000">
                  <a:off x="1909762" y="1903412"/>
                  <a:ext cx="1522412" cy="684212"/>
                </a:xfrm>
                <a:custGeom>
                  <a:pathLst>
                    <a:path extrusionOk="0" h="120000" w="120000">
                      <a:moveTo>
                        <a:pt x="90000" y="0"/>
                      </a:moveTo>
                      <a:lnTo>
                        <a:pt x="90000" y="30000"/>
                      </a:lnTo>
                      <a:lnTo>
                        <a:pt x="18750" y="30000"/>
                      </a:lnTo>
                      <a:lnTo>
                        <a:pt x="18750" y="90000"/>
                      </a:lnTo>
                      <a:lnTo>
                        <a:pt x="90000" y="90000"/>
                      </a:lnTo>
                      <a:lnTo>
                        <a:pt x="90000" y="120000"/>
                      </a:lnTo>
                      <a:lnTo>
                        <a:pt x="120000" y="60000"/>
                      </a:lnTo>
                      <a:lnTo>
                        <a:pt x="90000" y="0"/>
                      </a:lnTo>
                      <a:close/>
                    </a:path>
                    <a:path extrusionOk="0" h="120000" w="120000">
                      <a:moveTo>
                        <a:pt x="7500" y="30000"/>
                      </a:moveTo>
                      <a:lnTo>
                        <a:pt x="7500" y="90000"/>
                      </a:lnTo>
                      <a:lnTo>
                        <a:pt x="15000" y="90000"/>
                      </a:lnTo>
                      <a:lnTo>
                        <a:pt x="15000" y="30000"/>
                      </a:lnTo>
                      <a:lnTo>
                        <a:pt x="7500" y="30000"/>
                      </a:lnTo>
                      <a:close/>
                    </a:path>
                    <a:path extrusionOk="0" h="120000" w="120000">
                      <a:moveTo>
                        <a:pt x="0" y="30000"/>
                      </a:moveTo>
                      <a:lnTo>
                        <a:pt x="0" y="90000"/>
                      </a:lnTo>
                      <a:lnTo>
                        <a:pt x="3750" y="90000"/>
                      </a:lnTo>
                      <a:lnTo>
                        <a:pt x="3750" y="30000"/>
                      </a:lnTo>
                      <a:lnTo>
                        <a:pt x="0" y="30000"/>
                      </a:lnTo>
                      <a:close/>
                    </a:path>
                  </a:pathLst>
                </a:custGeom>
                <a:gradFill>
                  <a:gsLst>
                    <a:gs pos="0">
                      <a:srgbClr val="002BB0"/>
                    </a:gs>
                    <a:gs pos="100000">
                      <a:srgbClr val="9DA6F3"/>
                    </a:gs>
                  </a:gsLst>
                  <a:lin ang="5400000" scaled="0"/>
                </a:gradFill>
                <a:ln cap="flat" cmpd="sng" w="9525">
                  <a:solidFill>
                    <a:srgbClr val="003099"/>
                  </a:solidFill>
                  <a:prstDash val="solid"/>
                  <a:miter lim="800000"/>
                  <a:headEnd len="med" w="med" type="none"/>
                  <a:tailEnd len="med" w="med" type="none"/>
                </a:ln>
                <a:effectLst>
                  <a:outerShdw blurRad="63500" dir="5400000" dist="23040">
                    <a:srgbClr val="808080">
                      <a:alpha val="34901"/>
                    </a:srgbClr>
                  </a:outerShdw>
                </a:effectLst>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0" name="Shape 220"/>
                <p:cNvSpPr/>
                <p:nvPr/>
              </p:nvSpPr>
              <p:spPr>
                <a:xfrm rot="5400000">
                  <a:off x="2938462" y="1714500"/>
                  <a:ext cx="1522412" cy="684212"/>
                </a:xfrm>
                <a:custGeom>
                  <a:pathLst>
                    <a:path extrusionOk="0" h="120000" w="120000">
                      <a:moveTo>
                        <a:pt x="90000" y="0"/>
                      </a:moveTo>
                      <a:lnTo>
                        <a:pt x="90000" y="30000"/>
                      </a:lnTo>
                      <a:lnTo>
                        <a:pt x="18750" y="30000"/>
                      </a:lnTo>
                      <a:lnTo>
                        <a:pt x="18750" y="90000"/>
                      </a:lnTo>
                      <a:lnTo>
                        <a:pt x="90000" y="90000"/>
                      </a:lnTo>
                      <a:lnTo>
                        <a:pt x="90000" y="120000"/>
                      </a:lnTo>
                      <a:lnTo>
                        <a:pt x="120000" y="60000"/>
                      </a:lnTo>
                      <a:lnTo>
                        <a:pt x="90000" y="0"/>
                      </a:lnTo>
                      <a:close/>
                    </a:path>
                    <a:path extrusionOk="0" h="120000" w="120000">
                      <a:moveTo>
                        <a:pt x="7500" y="30000"/>
                      </a:moveTo>
                      <a:lnTo>
                        <a:pt x="7500" y="90000"/>
                      </a:lnTo>
                      <a:lnTo>
                        <a:pt x="15000" y="90000"/>
                      </a:lnTo>
                      <a:lnTo>
                        <a:pt x="15000" y="30000"/>
                      </a:lnTo>
                      <a:lnTo>
                        <a:pt x="7500" y="30000"/>
                      </a:lnTo>
                      <a:close/>
                    </a:path>
                    <a:path extrusionOk="0" h="120000" w="120000">
                      <a:moveTo>
                        <a:pt x="0" y="30000"/>
                      </a:moveTo>
                      <a:lnTo>
                        <a:pt x="0" y="90000"/>
                      </a:lnTo>
                      <a:lnTo>
                        <a:pt x="3750" y="90000"/>
                      </a:lnTo>
                      <a:lnTo>
                        <a:pt x="3750" y="30000"/>
                      </a:lnTo>
                      <a:lnTo>
                        <a:pt x="0" y="30000"/>
                      </a:lnTo>
                      <a:close/>
                    </a:path>
                  </a:pathLst>
                </a:custGeom>
                <a:gradFill>
                  <a:gsLst>
                    <a:gs pos="0">
                      <a:srgbClr val="002BB0"/>
                    </a:gs>
                    <a:gs pos="100000">
                      <a:srgbClr val="9DA6F3"/>
                    </a:gs>
                  </a:gsLst>
                  <a:lin ang="5400000" scaled="0"/>
                </a:gradFill>
                <a:ln cap="flat" cmpd="sng" w="9525">
                  <a:solidFill>
                    <a:srgbClr val="003099"/>
                  </a:solidFill>
                  <a:prstDash val="solid"/>
                  <a:miter lim="800000"/>
                  <a:headEnd len="med" w="med" type="none"/>
                  <a:tailEnd len="med" w="med" type="none"/>
                </a:ln>
                <a:effectLst>
                  <a:outerShdw blurRad="63500" dir="5400000" dist="23040">
                    <a:srgbClr val="000000">
                      <a:alpha val="34901"/>
                    </a:srgbClr>
                  </a:outerShdw>
                </a:effectLst>
              </p:spPr>
              <p:txBody>
                <a:bodyPr anchorCtr="0" anchor="ctr" bIns="91425" lIns="91425" rIns="91425" wrap="square" tIns="91425">
                  <a:noAutofit/>
                </a:bodyPr>
                <a:lstStyle/>
                <a:p>
                  <a:pPr lvl="0">
                    <a:spcBef>
                      <a:spcPts val="0"/>
                    </a:spcBef>
                    <a:buNone/>
                  </a:pPr>
                  <a:r>
                    <a:t/>
                  </a:r>
                  <a:endParaRPr/>
                </a:p>
              </p:txBody>
            </p:sp>
            <p:sp>
              <p:nvSpPr>
                <p:cNvPr id="221" name="Shape 221"/>
                <p:cNvSpPr txBox="1"/>
                <p:nvPr/>
              </p:nvSpPr>
              <p:spPr>
                <a:xfrm rot="10800000">
                  <a:off x="3357550" y="1295400"/>
                  <a:ext cx="684212" cy="1522412"/>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FF411B"/>
                    </a:buClr>
                    <a:buSzPct val="25000"/>
                    <a:buFont typeface="Candara"/>
                    <a:buNone/>
                  </a:pPr>
                  <a:r>
                    <a:rPr b="1" i="0" lang="en-US" sz="1800" u="none">
                      <a:solidFill>
                        <a:srgbClr val="FF411B"/>
                      </a:solidFill>
                      <a:latin typeface="Candara"/>
                      <a:ea typeface="Candara"/>
                      <a:cs typeface="Candara"/>
                      <a:sym typeface="Candara"/>
                    </a:rPr>
                    <a:t>A</a:t>
                  </a:r>
                  <a:r>
                    <a:rPr b="1" i="0" lang="en-US" sz="1800" u="none">
                      <a:solidFill>
                        <a:srgbClr val="000000"/>
                      </a:solidFill>
                      <a:latin typeface="Candara"/>
                      <a:ea typeface="Candara"/>
                      <a:cs typeface="Candara"/>
                      <a:sym typeface="Candara"/>
                    </a:rPr>
                    <a:t>CQUISITION</a:t>
                  </a:r>
                </a:p>
              </p:txBody>
            </p:sp>
            <p:sp>
              <p:nvSpPr>
                <p:cNvPr id="222" name="Shape 222"/>
                <p:cNvSpPr/>
                <p:nvPr/>
              </p:nvSpPr>
              <p:spPr>
                <a:xfrm rot="8340000">
                  <a:off x="3965575" y="1905000"/>
                  <a:ext cx="1522412" cy="684212"/>
                </a:xfrm>
                <a:custGeom>
                  <a:pathLst>
                    <a:path extrusionOk="0" h="120000" w="120000">
                      <a:moveTo>
                        <a:pt x="90000" y="0"/>
                      </a:moveTo>
                      <a:lnTo>
                        <a:pt x="90000" y="30000"/>
                      </a:lnTo>
                      <a:lnTo>
                        <a:pt x="18750" y="30000"/>
                      </a:lnTo>
                      <a:lnTo>
                        <a:pt x="18750" y="90000"/>
                      </a:lnTo>
                      <a:lnTo>
                        <a:pt x="90000" y="90000"/>
                      </a:lnTo>
                      <a:lnTo>
                        <a:pt x="90000" y="120000"/>
                      </a:lnTo>
                      <a:lnTo>
                        <a:pt x="120000" y="60000"/>
                      </a:lnTo>
                      <a:lnTo>
                        <a:pt x="90000" y="0"/>
                      </a:lnTo>
                      <a:close/>
                    </a:path>
                    <a:path extrusionOk="0" h="120000" w="120000">
                      <a:moveTo>
                        <a:pt x="7500" y="30000"/>
                      </a:moveTo>
                      <a:lnTo>
                        <a:pt x="7500" y="90000"/>
                      </a:lnTo>
                      <a:lnTo>
                        <a:pt x="15000" y="90000"/>
                      </a:lnTo>
                      <a:lnTo>
                        <a:pt x="15000" y="30000"/>
                      </a:lnTo>
                      <a:lnTo>
                        <a:pt x="7500" y="30000"/>
                      </a:lnTo>
                      <a:close/>
                    </a:path>
                    <a:path extrusionOk="0" h="120000" w="120000">
                      <a:moveTo>
                        <a:pt x="0" y="30000"/>
                      </a:moveTo>
                      <a:lnTo>
                        <a:pt x="0" y="90000"/>
                      </a:lnTo>
                      <a:lnTo>
                        <a:pt x="3750" y="90000"/>
                      </a:lnTo>
                      <a:lnTo>
                        <a:pt x="3750" y="30000"/>
                      </a:lnTo>
                      <a:lnTo>
                        <a:pt x="0" y="30000"/>
                      </a:lnTo>
                      <a:close/>
                    </a:path>
                  </a:pathLst>
                </a:custGeom>
                <a:gradFill>
                  <a:gsLst>
                    <a:gs pos="0">
                      <a:srgbClr val="002BB0"/>
                    </a:gs>
                    <a:gs pos="100000">
                      <a:srgbClr val="9DA6F3"/>
                    </a:gs>
                  </a:gsLst>
                  <a:lin ang="5400000" scaled="0"/>
                </a:gradFill>
                <a:ln cap="flat" cmpd="sng" w="9525">
                  <a:solidFill>
                    <a:srgbClr val="003099"/>
                  </a:solidFill>
                  <a:prstDash val="solid"/>
                  <a:miter lim="800000"/>
                  <a:headEnd len="med" w="med" type="none"/>
                  <a:tailEnd len="med" w="med" type="none"/>
                </a:ln>
                <a:effectLst>
                  <a:outerShdw blurRad="63500" dir="5400000" dist="23040">
                    <a:srgbClr val="808080">
                      <a:alpha val="34901"/>
                    </a:srgbClr>
                  </a:outerShdw>
                </a:effectLst>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223" name="Shape 223"/>
              <p:cNvSpPr txBox="1"/>
              <p:nvPr/>
            </p:nvSpPr>
            <p:spPr>
              <a:xfrm>
                <a:off x="2670175" y="685800"/>
                <a:ext cx="684212" cy="334962"/>
              </a:xfrm>
              <a:prstGeom prst="rect">
                <a:avLst/>
              </a:prstGeom>
              <a:gradFill>
                <a:gsLst>
                  <a:gs pos="0">
                    <a:srgbClr val="002BB0"/>
                  </a:gs>
                  <a:gs pos="100000">
                    <a:srgbClr val="9DA6F3"/>
                  </a:gs>
                </a:gsLst>
                <a:lin ang="5400000" scaled="0"/>
              </a:gradFill>
              <a:ln cap="flat" cmpd="sng" w="9525">
                <a:solidFill>
                  <a:srgbClr val="003099"/>
                </a:solidFill>
                <a:prstDash val="solid"/>
                <a:miter lim="800000"/>
                <a:headEnd len="med" w="med" type="none"/>
                <a:tailEnd len="med" w="med" type="none"/>
              </a:ln>
              <a:effectLst>
                <a:outerShdw blurRad="63500" dir="5400000" dist="23040">
                  <a:srgbClr val="000000">
                    <a:alpha val="34901"/>
                  </a:srgbClr>
                </a:outerShdw>
              </a:effectLst>
            </p:spPr>
            <p:txBody>
              <a:bodyPr anchorCtr="0" anchor="t" bIns="46800" lIns="90000" rIns="90000" wrap="square" tIns="46800">
                <a:noAutofit/>
              </a:bodyPr>
              <a:lstStyle/>
              <a:p>
                <a:pPr indent="0" lvl="0" marL="0" marR="0" rtl="0" algn="ctr">
                  <a:lnSpc>
                    <a:spcPct val="100000"/>
                  </a:lnSpc>
                  <a:spcBef>
                    <a:spcPts val="0"/>
                  </a:spcBef>
                  <a:spcAft>
                    <a:spcPts val="0"/>
                  </a:spcAft>
                  <a:buClr>
                    <a:srgbClr val="000000"/>
                  </a:buClr>
                  <a:buSzPct val="25000"/>
                  <a:buFont typeface="Arial"/>
                  <a:buNone/>
                </a:pPr>
                <a:r>
                  <a:rPr b="0" i="0" lang="en-US" sz="1600" u="none">
                    <a:solidFill>
                      <a:srgbClr val="000000"/>
                    </a:solidFill>
                    <a:latin typeface="Arial"/>
                    <a:ea typeface="Arial"/>
                    <a:cs typeface="Arial"/>
                    <a:sym typeface="Arial"/>
                  </a:rPr>
                  <a:t>SEO</a:t>
                </a:r>
              </a:p>
            </p:txBody>
          </p:sp>
          <p:sp>
            <p:nvSpPr>
              <p:cNvPr id="224" name="Shape 224"/>
              <p:cNvSpPr txBox="1"/>
              <p:nvPr/>
            </p:nvSpPr>
            <p:spPr>
              <a:xfrm>
                <a:off x="1908175" y="838200"/>
                <a:ext cx="684212" cy="334962"/>
              </a:xfrm>
              <a:prstGeom prst="rect">
                <a:avLst/>
              </a:prstGeom>
              <a:gradFill>
                <a:gsLst>
                  <a:gs pos="0">
                    <a:srgbClr val="002BB0"/>
                  </a:gs>
                  <a:gs pos="100000">
                    <a:srgbClr val="9DA6F3"/>
                  </a:gs>
                </a:gsLst>
                <a:lin ang="5400000" scaled="0"/>
              </a:gradFill>
              <a:ln cap="flat" cmpd="sng" w="9525">
                <a:solidFill>
                  <a:srgbClr val="003099"/>
                </a:solidFill>
                <a:prstDash val="solid"/>
                <a:miter lim="800000"/>
                <a:headEnd len="med" w="med" type="none"/>
                <a:tailEnd len="med" w="med" type="none"/>
              </a:ln>
              <a:effectLst>
                <a:outerShdw blurRad="63500" dir="5400000" dist="23040">
                  <a:srgbClr val="000000">
                    <a:alpha val="34901"/>
                  </a:srgbClr>
                </a:outerShdw>
              </a:effectLst>
            </p:spPr>
            <p:txBody>
              <a:bodyPr anchorCtr="0" anchor="t" bIns="46800" lIns="90000" rIns="90000" wrap="square" tIns="46800">
                <a:noAutofit/>
              </a:bodyPr>
              <a:lstStyle/>
              <a:p>
                <a:pPr indent="0" lvl="0" marL="0" marR="0" rtl="0" algn="ctr">
                  <a:lnSpc>
                    <a:spcPct val="100000"/>
                  </a:lnSpc>
                  <a:spcBef>
                    <a:spcPts val="0"/>
                  </a:spcBef>
                  <a:spcAft>
                    <a:spcPts val="0"/>
                  </a:spcAft>
                  <a:buClr>
                    <a:srgbClr val="000000"/>
                  </a:buClr>
                  <a:buSzPct val="25000"/>
                  <a:buFont typeface="Arial"/>
                  <a:buNone/>
                </a:pPr>
                <a:r>
                  <a:rPr b="0" i="0" lang="en-US" sz="1600" u="none">
                    <a:solidFill>
                      <a:srgbClr val="000000"/>
                    </a:solidFill>
                    <a:latin typeface="Arial"/>
                    <a:ea typeface="Arial"/>
                    <a:cs typeface="Arial"/>
                    <a:sym typeface="Arial"/>
                  </a:rPr>
                  <a:t>SEM</a:t>
                </a:r>
              </a:p>
            </p:txBody>
          </p:sp>
          <p:sp>
            <p:nvSpPr>
              <p:cNvPr id="225" name="Shape 225"/>
              <p:cNvSpPr txBox="1"/>
              <p:nvPr/>
            </p:nvSpPr>
            <p:spPr>
              <a:xfrm>
                <a:off x="765175" y="1524000"/>
                <a:ext cx="1065212" cy="457200"/>
              </a:xfrm>
              <a:prstGeom prst="rect">
                <a:avLst/>
              </a:prstGeom>
              <a:gradFill>
                <a:gsLst>
                  <a:gs pos="0">
                    <a:srgbClr val="002BB0"/>
                  </a:gs>
                  <a:gs pos="100000">
                    <a:srgbClr val="9DA6F3"/>
                  </a:gs>
                </a:gsLst>
                <a:lin ang="5400000" scaled="0"/>
              </a:gradFill>
              <a:ln cap="flat" cmpd="sng" w="9525">
                <a:solidFill>
                  <a:srgbClr val="003099"/>
                </a:solidFill>
                <a:prstDash val="solid"/>
                <a:miter lim="800000"/>
                <a:headEnd len="med" w="med" type="none"/>
                <a:tailEnd len="med" w="med" type="none"/>
              </a:ln>
              <a:effectLst>
                <a:outerShdw blurRad="63500" dir="5400000" dist="23040">
                  <a:srgbClr val="000000">
                    <a:alpha val="34901"/>
                  </a:srgbClr>
                </a:outerShdw>
              </a:effectLst>
            </p:spPr>
            <p:txBody>
              <a:bodyPr anchorCtr="0" anchor="t" bIns="46800" lIns="90000" rIns="90000" wrap="square" tIns="46800">
                <a:noAutofit/>
              </a:bodyPr>
              <a:lstStyle/>
              <a:p>
                <a:pPr indent="0" lvl="0" marL="0" marR="0" rtl="0" algn="ctr">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Apps &amp; Widgets</a:t>
                </a:r>
              </a:p>
            </p:txBody>
          </p:sp>
          <p:sp>
            <p:nvSpPr>
              <p:cNvPr id="226" name="Shape 226"/>
              <p:cNvSpPr txBox="1"/>
              <p:nvPr/>
            </p:nvSpPr>
            <p:spPr>
              <a:xfrm>
                <a:off x="4195762" y="1295400"/>
                <a:ext cx="836612" cy="274637"/>
              </a:xfrm>
              <a:prstGeom prst="rect">
                <a:avLst/>
              </a:prstGeom>
              <a:gradFill>
                <a:gsLst>
                  <a:gs pos="0">
                    <a:srgbClr val="002BB0"/>
                  </a:gs>
                  <a:gs pos="100000">
                    <a:srgbClr val="9DA6F3"/>
                  </a:gs>
                </a:gsLst>
                <a:lin ang="5400000" scaled="0"/>
              </a:gradFill>
              <a:ln cap="flat" cmpd="sng" w="9525">
                <a:solidFill>
                  <a:srgbClr val="003099"/>
                </a:solidFill>
                <a:prstDash val="solid"/>
                <a:miter lim="800000"/>
                <a:headEnd len="med" w="med" type="none"/>
                <a:tailEnd len="med" w="med" type="none"/>
              </a:ln>
              <a:effectLst>
                <a:outerShdw blurRad="63500" dir="5400000" dist="23040">
                  <a:srgbClr val="000000">
                    <a:alpha val="34901"/>
                  </a:srgbClr>
                </a:outerShdw>
              </a:effectLst>
            </p:spPr>
            <p:txBody>
              <a:bodyPr anchorCtr="0" anchor="t" bIns="46800" lIns="90000" rIns="90000" wrap="square" tIns="46800">
                <a:noAutofit/>
              </a:bodyPr>
              <a:lstStyle/>
              <a:p>
                <a:pPr indent="0" lvl="0" marL="0" marR="0" rtl="0" algn="ctr">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Affiliates</a:t>
                </a:r>
              </a:p>
            </p:txBody>
          </p:sp>
          <p:sp>
            <p:nvSpPr>
              <p:cNvPr id="227" name="Shape 227"/>
              <p:cNvSpPr txBox="1"/>
              <p:nvPr/>
            </p:nvSpPr>
            <p:spPr>
              <a:xfrm>
                <a:off x="2441575" y="1676400"/>
                <a:ext cx="912812" cy="274637"/>
              </a:xfrm>
              <a:prstGeom prst="rect">
                <a:avLst/>
              </a:prstGeom>
              <a:gradFill>
                <a:gsLst>
                  <a:gs pos="0">
                    <a:srgbClr val="002BB0"/>
                  </a:gs>
                  <a:gs pos="100000">
                    <a:srgbClr val="9DA6F3"/>
                  </a:gs>
                </a:gsLst>
                <a:lin ang="5400000" scaled="0"/>
              </a:gradFill>
              <a:ln cap="flat" cmpd="sng" w="9525">
                <a:solidFill>
                  <a:srgbClr val="003099"/>
                </a:solidFill>
                <a:prstDash val="solid"/>
                <a:miter lim="800000"/>
                <a:headEnd len="med" w="med" type="none"/>
                <a:tailEnd len="med" w="med" type="none"/>
              </a:ln>
              <a:effectLst>
                <a:outerShdw blurRad="63500" dir="5400000" dist="23040">
                  <a:srgbClr val="000000">
                    <a:alpha val="34901"/>
                  </a:srgbClr>
                </a:outerShdw>
              </a:effectLst>
            </p:spPr>
            <p:txBody>
              <a:bodyPr anchorCtr="0" anchor="t" bIns="46800" lIns="90000" rIns="90000" wrap="square" tIns="46800">
                <a:noAutofit/>
              </a:bodyPr>
              <a:lstStyle/>
              <a:p>
                <a:pPr indent="0" lvl="0" marL="0" marR="0" rtl="0" algn="ctr">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Email</a:t>
                </a:r>
              </a:p>
            </p:txBody>
          </p:sp>
          <p:sp>
            <p:nvSpPr>
              <p:cNvPr id="228" name="Shape 228"/>
              <p:cNvSpPr txBox="1"/>
              <p:nvPr/>
            </p:nvSpPr>
            <p:spPr>
              <a:xfrm>
                <a:off x="3432175" y="838200"/>
                <a:ext cx="531812" cy="304800"/>
              </a:xfrm>
              <a:prstGeom prst="rect">
                <a:avLst/>
              </a:prstGeom>
              <a:gradFill>
                <a:gsLst>
                  <a:gs pos="0">
                    <a:srgbClr val="002BB0"/>
                  </a:gs>
                  <a:gs pos="100000">
                    <a:srgbClr val="9DA6F3"/>
                  </a:gs>
                </a:gsLst>
                <a:lin ang="5400000" scaled="0"/>
              </a:gradFill>
              <a:ln cap="flat" cmpd="sng" w="9525">
                <a:solidFill>
                  <a:srgbClr val="003099"/>
                </a:solidFill>
                <a:prstDash val="solid"/>
                <a:miter lim="800000"/>
                <a:headEnd len="med" w="med" type="none"/>
                <a:tailEnd len="med" w="med" type="none"/>
              </a:ln>
              <a:effectLst>
                <a:outerShdw blurRad="63500" dir="5400000" dist="23040">
                  <a:srgbClr val="000000">
                    <a:alpha val="34901"/>
                  </a:srgbClr>
                </a:outerShdw>
              </a:effectLst>
            </p:spPr>
            <p:txBody>
              <a:bodyPr anchorCtr="0" anchor="t" bIns="46800" lIns="90000" rIns="90000" wrap="square" tIns="46800">
                <a:noAutofit/>
              </a:bodyPr>
              <a:lstStyle/>
              <a:p>
                <a:pPr indent="0" lvl="0" marL="0" marR="0" rtl="0" algn="ctr">
                  <a:lnSpc>
                    <a:spcPct val="100000"/>
                  </a:lnSpc>
                  <a:spcBef>
                    <a:spcPts val="0"/>
                  </a:spcBef>
                  <a:spcAft>
                    <a:spcPts val="0"/>
                  </a:spcAft>
                  <a:buClr>
                    <a:srgbClr val="000000"/>
                  </a:buClr>
                  <a:buSzPct val="25000"/>
                  <a:buFont typeface="Arial"/>
                  <a:buNone/>
                </a:pPr>
                <a:r>
                  <a:rPr b="0" i="0" lang="en-US" sz="1400" u="none">
                    <a:solidFill>
                      <a:srgbClr val="000000"/>
                    </a:solidFill>
                    <a:latin typeface="Arial"/>
                    <a:ea typeface="Arial"/>
                    <a:cs typeface="Arial"/>
                    <a:sym typeface="Arial"/>
                  </a:rPr>
                  <a:t>PR</a:t>
                </a:r>
              </a:p>
            </p:txBody>
          </p:sp>
          <p:sp>
            <p:nvSpPr>
              <p:cNvPr id="229" name="Shape 229"/>
              <p:cNvSpPr txBox="1"/>
              <p:nvPr/>
            </p:nvSpPr>
            <p:spPr>
              <a:xfrm>
                <a:off x="5262562" y="914400"/>
                <a:ext cx="760412" cy="519112"/>
              </a:xfrm>
              <a:prstGeom prst="rect">
                <a:avLst/>
              </a:prstGeom>
              <a:gradFill>
                <a:gsLst>
                  <a:gs pos="0">
                    <a:srgbClr val="002BB0"/>
                  </a:gs>
                  <a:gs pos="100000">
                    <a:srgbClr val="9DA6F3"/>
                  </a:gs>
                </a:gsLst>
                <a:lin ang="5400000" scaled="0"/>
              </a:gradFill>
              <a:ln cap="flat" cmpd="sng" w="9525">
                <a:solidFill>
                  <a:srgbClr val="003099"/>
                </a:solidFill>
                <a:prstDash val="solid"/>
                <a:miter lim="800000"/>
                <a:headEnd len="med" w="med" type="none"/>
                <a:tailEnd len="med" w="med" type="none"/>
              </a:ln>
              <a:effectLst>
                <a:outerShdw blurRad="63500" dir="5400000" dist="23040">
                  <a:srgbClr val="000000">
                    <a:alpha val="34901"/>
                  </a:srgbClr>
                </a:outerShdw>
              </a:effectLst>
            </p:spPr>
            <p:txBody>
              <a:bodyPr anchorCtr="0" anchor="t" bIns="46800" lIns="90000" rIns="90000" wrap="square" tIns="46800">
                <a:noAutofit/>
              </a:bodyPr>
              <a:lstStyle/>
              <a:p>
                <a:pPr indent="0" lvl="0" marL="0" marR="0" rtl="0" algn="ctr">
                  <a:lnSpc>
                    <a:spcPct val="100000"/>
                  </a:lnSpc>
                  <a:spcBef>
                    <a:spcPts val="0"/>
                  </a:spcBef>
                  <a:spcAft>
                    <a:spcPts val="0"/>
                  </a:spcAft>
                  <a:buClr>
                    <a:srgbClr val="000000"/>
                  </a:buClr>
                  <a:buSzPct val="25000"/>
                  <a:buFont typeface="Arial"/>
                  <a:buNone/>
                </a:pPr>
                <a:r>
                  <a:rPr b="0" i="0" lang="en-US" sz="1400" u="none">
                    <a:solidFill>
                      <a:srgbClr val="000000"/>
                    </a:solidFill>
                    <a:latin typeface="Arial"/>
                    <a:ea typeface="Arial"/>
                    <a:cs typeface="Arial"/>
                    <a:sym typeface="Arial"/>
                  </a:rPr>
                  <a:t>Biz Dev</a:t>
                </a:r>
              </a:p>
            </p:txBody>
          </p:sp>
          <p:sp>
            <p:nvSpPr>
              <p:cNvPr id="230" name="Shape 230"/>
              <p:cNvSpPr txBox="1"/>
              <p:nvPr/>
            </p:nvSpPr>
            <p:spPr>
              <a:xfrm>
                <a:off x="4041775" y="685800"/>
                <a:ext cx="1141412" cy="457200"/>
              </a:xfrm>
              <a:prstGeom prst="rect">
                <a:avLst/>
              </a:prstGeom>
              <a:gradFill>
                <a:gsLst>
                  <a:gs pos="0">
                    <a:srgbClr val="002BB0"/>
                  </a:gs>
                  <a:gs pos="100000">
                    <a:srgbClr val="9DA6F3"/>
                  </a:gs>
                </a:gsLst>
                <a:lin ang="5400000" scaled="0"/>
              </a:gradFill>
              <a:ln cap="flat" cmpd="sng" w="9525">
                <a:solidFill>
                  <a:srgbClr val="003099"/>
                </a:solidFill>
                <a:prstDash val="solid"/>
                <a:miter lim="800000"/>
                <a:headEnd len="med" w="med" type="none"/>
                <a:tailEnd len="med" w="med" type="none"/>
              </a:ln>
              <a:effectLst>
                <a:outerShdw blurRad="63500" dir="5400000" dist="23040">
                  <a:srgbClr val="000000">
                    <a:alpha val="34901"/>
                  </a:srgbClr>
                </a:outerShdw>
              </a:effectLst>
            </p:spPr>
            <p:txBody>
              <a:bodyPr anchorCtr="0" anchor="t" bIns="46800" lIns="90000" rIns="90000" wrap="square" tIns="46800">
                <a:noAutofit/>
              </a:bodyPr>
              <a:lstStyle/>
              <a:p>
                <a:pPr indent="0" lvl="0" marL="0" marR="0" rtl="0" algn="ctr">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Campaigns, Contests</a:t>
                </a:r>
              </a:p>
            </p:txBody>
          </p:sp>
          <p:sp>
            <p:nvSpPr>
              <p:cNvPr id="231" name="Shape 231"/>
              <p:cNvSpPr txBox="1"/>
              <p:nvPr/>
            </p:nvSpPr>
            <p:spPr>
              <a:xfrm>
                <a:off x="5262562" y="1524000"/>
                <a:ext cx="912812" cy="457200"/>
              </a:xfrm>
              <a:prstGeom prst="rect">
                <a:avLst/>
              </a:prstGeom>
              <a:gradFill>
                <a:gsLst>
                  <a:gs pos="0">
                    <a:srgbClr val="002BB0"/>
                  </a:gs>
                  <a:gs pos="100000">
                    <a:srgbClr val="9DA6F3"/>
                  </a:gs>
                </a:gsLst>
                <a:lin ang="5400000" scaled="0"/>
              </a:gradFill>
              <a:ln cap="flat" cmpd="sng" w="9525">
                <a:solidFill>
                  <a:srgbClr val="003099"/>
                </a:solidFill>
                <a:prstDash val="solid"/>
                <a:miter lim="800000"/>
                <a:headEnd len="med" w="med" type="none"/>
                <a:tailEnd len="med" w="med" type="none"/>
              </a:ln>
              <a:effectLst>
                <a:outerShdw blurRad="63500" dir="5400000" dist="23040">
                  <a:srgbClr val="000000">
                    <a:alpha val="34901"/>
                  </a:srgbClr>
                </a:outerShdw>
              </a:effectLst>
            </p:spPr>
            <p:txBody>
              <a:bodyPr anchorCtr="0" anchor="t" bIns="46800" lIns="90000" rIns="90000" wrap="square" tIns="46800">
                <a:noAutofit/>
              </a:bodyPr>
              <a:lstStyle/>
              <a:p>
                <a:pPr indent="0" lvl="0" marL="0" marR="0" rtl="0" algn="ctr">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Direct, Tel, TV</a:t>
                </a:r>
              </a:p>
            </p:txBody>
          </p:sp>
          <p:sp>
            <p:nvSpPr>
              <p:cNvPr id="232" name="Shape 232"/>
              <p:cNvSpPr txBox="1"/>
              <p:nvPr/>
            </p:nvSpPr>
            <p:spPr>
              <a:xfrm>
                <a:off x="993775" y="990600"/>
                <a:ext cx="836612" cy="457200"/>
              </a:xfrm>
              <a:prstGeom prst="rect">
                <a:avLst/>
              </a:prstGeom>
              <a:gradFill>
                <a:gsLst>
                  <a:gs pos="0">
                    <a:srgbClr val="002BB0"/>
                  </a:gs>
                  <a:gs pos="100000">
                    <a:srgbClr val="9DA6F3"/>
                  </a:gs>
                </a:gsLst>
                <a:lin ang="5400000" scaled="0"/>
              </a:gradFill>
              <a:ln cap="flat" cmpd="sng" w="9525">
                <a:solidFill>
                  <a:srgbClr val="003099"/>
                </a:solidFill>
                <a:prstDash val="solid"/>
                <a:miter lim="800000"/>
                <a:headEnd len="med" w="med" type="none"/>
                <a:tailEnd len="med" w="med" type="none"/>
              </a:ln>
              <a:effectLst>
                <a:outerShdw blurRad="63500" dir="5400000" dist="23040">
                  <a:srgbClr val="000000">
                    <a:alpha val="34901"/>
                  </a:srgbClr>
                </a:outerShdw>
              </a:effectLst>
            </p:spPr>
            <p:txBody>
              <a:bodyPr anchorCtr="0" anchor="t" bIns="46800" lIns="90000" rIns="90000" wrap="square" tIns="46800">
                <a:noAutofit/>
              </a:bodyPr>
              <a:lstStyle/>
              <a:p>
                <a:pPr indent="0" lvl="0" marL="0" marR="0" rtl="0" algn="ctr">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Social Networks</a:t>
                </a:r>
              </a:p>
            </p:txBody>
          </p:sp>
          <p:sp>
            <p:nvSpPr>
              <p:cNvPr id="233" name="Shape 233"/>
              <p:cNvSpPr txBox="1"/>
              <p:nvPr/>
            </p:nvSpPr>
            <p:spPr>
              <a:xfrm>
                <a:off x="1984375" y="1295400"/>
                <a:ext cx="836612" cy="274637"/>
              </a:xfrm>
              <a:prstGeom prst="rect">
                <a:avLst/>
              </a:prstGeom>
              <a:gradFill>
                <a:gsLst>
                  <a:gs pos="0">
                    <a:srgbClr val="002BB0"/>
                  </a:gs>
                  <a:gs pos="100000">
                    <a:srgbClr val="9DA6F3"/>
                  </a:gs>
                </a:gsLst>
                <a:lin ang="5400000" scaled="0"/>
              </a:gradFill>
              <a:ln cap="flat" cmpd="sng" w="9525">
                <a:solidFill>
                  <a:srgbClr val="003099"/>
                </a:solidFill>
                <a:prstDash val="solid"/>
                <a:miter lim="800000"/>
                <a:headEnd len="med" w="med" type="none"/>
                <a:tailEnd len="med" w="med" type="none"/>
              </a:ln>
              <a:effectLst>
                <a:outerShdw blurRad="63500" dir="5400000" dist="23040">
                  <a:srgbClr val="000000">
                    <a:alpha val="34901"/>
                  </a:srgbClr>
                </a:outerShdw>
              </a:effectLst>
            </p:spPr>
            <p:txBody>
              <a:bodyPr anchorCtr="0" anchor="t" bIns="46800" lIns="90000" rIns="90000" wrap="square" tIns="46800">
                <a:noAutofit/>
              </a:bodyPr>
              <a:lstStyle/>
              <a:p>
                <a:pPr indent="0" lvl="0" marL="0" marR="0" rtl="0" algn="ctr">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Blogs</a:t>
                </a:r>
              </a:p>
            </p:txBody>
          </p:sp>
          <p:sp>
            <p:nvSpPr>
              <p:cNvPr id="234" name="Shape 234"/>
              <p:cNvSpPr txBox="1"/>
              <p:nvPr/>
            </p:nvSpPr>
            <p:spPr>
              <a:xfrm>
                <a:off x="1527175" y="2057400"/>
                <a:ext cx="836612" cy="274637"/>
              </a:xfrm>
              <a:prstGeom prst="rect">
                <a:avLst/>
              </a:prstGeom>
              <a:gradFill>
                <a:gsLst>
                  <a:gs pos="0">
                    <a:srgbClr val="002BB0"/>
                  </a:gs>
                  <a:gs pos="100000">
                    <a:srgbClr val="9DA6F3"/>
                  </a:gs>
                </a:gsLst>
                <a:lin ang="5400000" scaled="0"/>
              </a:gradFill>
              <a:ln cap="flat" cmpd="sng" w="9525">
                <a:solidFill>
                  <a:srgbClr val="003099"/>
                </a:solidFill>
                <a:prstDash val="solid"/>
                <a:miter lim="800000"/>
                <a:headEnd len="med" w="med" type="none"/>
                <a:tailEnd len="med" w="med" type="none"/>
              </a:ln>
              <a:effectLst>
                <a:outerShdw blurRad="63500" dir="5400000" dist="23040">
                  <a:srgbClr val="000000">
                    <a:alpha val="34901"/>
                  </a:srgbClr>
                </a:outerShdw>
              </a:effectLst>
            </p:spPr>
            <p:txBody>
              <a:bodyPr anchorCtr="0" anchor="t" bIns="46800" lIns="90000" rIns="90000" wrap="square" tIns="46800">
                <a:noAutofit/>
              </a:bodyPr>
              <a:lstStyle/>
              <a:p>
                <a:pPr indent="0" lvl="0" marL="0" marR="0" rtl="0" algn="ctr">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Domains</a:t>
                </a:r>
              </a:p>
            </p:txBody>
          </p:sp>
        </p:grpSp>
        <p:grpSp>
          <p:nvGrpSpPr>
            <p:cNvPr id="235" name="Shape 235"/>
            <p:cNvGrpSpPr/>
            <p:nvPr/>
          </p:nvGrpSpPr>
          <p:grpSpPr>
            <a:xfrm>
              <a:off x="228600" y="2756450"/>
              <a:ext cx="3422036" cy="2972287"/>
              <a:chOff x="228600" y="2756450"/>
              <a:chExt cx="3422036" cy="2972287"/>
            </a:xfrm>
          </p:grpSpPr>
          <p:sp>
            <p:nvSpPr>
              <p:cNvPr id="236" name="Shape 236"/>
              <p:cNvSpPr/>
              <p:nvPr/>
            </p:nvSpPr>
            <p:spPr>
              <a:xfrm rot="9720000">
                <a:off x="1071562" y="3048000"/>
                <a:ext cx="2265362" cy="2389187"/>
              </a:xfrm>
              <a:prstGeom prst="curvedLeftArrow">
                <a:avLst>
                  <a:gd fmla="val 12960" name="adj1"/>
                  <a:gd fmla="val 19440" name="adj2"/>
                  <a:gd fmla="val 7200" name="adj3"/>
                </a:avLst>
              </a:prstGeom>
              <a:gradFill>
                <a:gsLst>
                  <a:gs pos="0">
                    <a:srgbClr val="5E2F76"/>
                  </a:gs>
                  <a:gs pos="100000">
                    <a:srgbClr val="CC66FF"/>
                  </a:gs>
                </a:gsLst>
                <a:lin ang="5400000" scaled="0"/>
              </a:gradFill>
              <a:ln cap="flat" cmpd="sng" w="9525">
                <a:solidFill>
                  <a:srgbClr val="CC66FF"/>
                </a:solidFill>
                <a:prstDash val="solid"/>
                <a:miter lim="800000"/>
                <a:headEnd len="med" w="med" type="none"/>
                <a:tailEnd len="med" w="med" type="none"/>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FF411B"/>
                  </a:buClr>
                  <a:buSzPct val="25000"/>
                  <a:buFont typeface="Arial"/>
                  <a:buNone/>
                </a:pPr>
                <a:r>
                  <a:rPr b="1" i="0" lang="en-US" sz="2000" u="none">
                    <a:solidFill>
                      <a:srgbClr val="FF411B"/>
                    </a:solidFill>
                    <a:latin typeface="Arial"/>
                    <a:ea typeface="Arial"/>
                    <a:cs typeface="Arial"/>
                    <a:sym typeface="Arial"/>
                  </a:rPr>
                  <a:t>R</a:t>
                </a:r>
                <a:r>
                  <a:rPr b="1" i="0" lang="en-US" sz="2000" u="none">
                    <a:solidFill>
                      <a:srgbClr val="000000"/>
                    </a:solidFill>
                    <a:latin typeface="Arial"/>
                    <a:ea typeface="Arial"/>
                    <a:cs typeface="Arial"/>
                    <a:sym typeface="Arial"/>
                  </a:rPr>
                  <a:t>etention</a:t>
                </a:r>
              </a:p>
            </p:txBody>
          </p:sp>
          <p:sp>
            <p:nvSpPr>
              <p:cNvPr id="237" name="Shape 237"/>
              <p:cNvSpPr txBox="1"/>
              <p:nvPr/>
            </p:nvSpPr>
            <p:spPr>
              <a:xfrm>
                <a:off x="914400" y="3162300"/>
                <a:ext cx="1141412" cy="457200"/>
              </a:xfrm>
              <a:prstGeom prst="rect">
                <a:avLst/>
              </a:prstGeom>
              <a:gradFill>
                <a:gsLst>
                  <a:gs pos="0">
                    <a:srgbClr val="5E2F76"/>
                  </a:gs>
                  <a:gs pos="100000">
                    <a:srgbClr val="CC66FF"/>
                  </a:gs>
                </a:gsLst>
                <a:lin ang="5400000" scaled="0"/>
              </a:gradFill>
              <a:ln cap="flat" cmpd="sng" w="12600">
                <a:solidFill>
                  <a:srgbClr val="CC66FF"/>
                </a:solidFill>
                <a:prstDash val="solid"/>
                <a:miter lim="800000"/>
                <a:headEnd len="med" w="med" type="none"/>
                <a:tailEnd len="med" w="med" type="none"/>
              </a:ln>
              <a:effectLst>
                <a:outerShdw blurRad="63500" dir="4303642" dist="40186">
                  <a:srgbClr val="000000">
                    <a:alpha val="80000"/>
                  </a:srgbClr>
                </a:outerShdw>
              </a:effectLst>
            </p:spPr>
            <p:txBody>
              <a:bodyPr anchorCtr="0" anchor="t" bIns="46800" lIns="90000" rIns="90000" wrap="square" tIns="46800">
                <a:noAutofit/>
              </a:bodyPr>
              <a:lstStyle/>
              <a:p>
                <a:pPr indent="0" lvl="0" marL="0" marR="0" rtl="0" algn="ctr">
                  <a:lnSpc>
                    <a:spcPct val="100000"/>
                  </a:lnSpc>
                  <a:spcBef>
                    <a:spcPts val="0"/>
                  </a:spcBef>
                  <a:spcAft>
                    <a:spcPts val="0"/>
                  </a:spcAft>
                  <a:buClr>
                    <a:srgbClr val="000000"/>
                  </a:buClr>
                  <a:buSzPct val="25000"/>
                  <a:buFont typeface="Candara"/>
                  <a:buNone/>
                </a:pPr>
                <a:r>
                  <a:rPr b="0" i="0" lang="en-US" sz="1200" u="none">
                    <a:solidFill>
                      <a:srgbClr val="000000"/>
                    </a:solidFill>
                    <a:latin typeface="Candara"/>
                    <a:ea typeface="Candara"/>
                    <a:cs typeface="Candara"/>
                    <a:sym typeface="Candara"/>
                  </a:rPr>
                  <a:t>Emails &amp; Alerts</a:t>
                </a:r>
              </a:p>
            </p:txBody>
          </p:sp>
          <p:sp>
            <p:nvSpPr>
              <p:cNvPr id="238" name="Shape 238"/>
              <p:cNvSpPr txBox="1"/>
              <p:nvPr/>
            </p:nvSpPr>
            <p:spPr>
              <a:xfrm>
                <a:off x="990600" y="5067300"/>
                <a:ext cx="1522412" cy="639762"/>
              </a:xfrm>
              <a:prstGeom prst="rect">
                <a:avLst/>
              </a:prstGeom>
              <a:gradFill>
                <a:gsLst>
                  <a:gs pos="0">
                    <a:srgbClr val="5E2F76"/>
                  </a:gs>
                  <a:gs pos="100000">
                    <a:srgbClr val="CC66FF"/>
                  </a:gs>
                </a:gsLst>
                <a:lin ang="5400000" scaled="0"/>
              </a:gradFill>
              <a:ln cap="flat" cmpd="sng" w="12600">
                <a:solidFill>
                  <a:srgbClr val="CC66FF"/>
                </a:solidFill>
                <a:prstDash val="solid"/>
                <a:miter lim="800000"/>
                <a:headEnd len="med" w="med" type="none"/>
                <a:tailEnd len="med" w="med" type="none"/>
              </a:ln>
              <a:effectLst>
                <a:outerShdw blurRad="63500" dir="4303642" dist="40186">
                  <a:srgbClr val="000000">
                    <a:alpha val="80000"/>
                  </a:srgbClr>
                </a:outerShdw>
              </a:effectLst>
            </p:spPr>
            <p:txBody>
              <a:bodyPr anchorCtr="0" anchor="t" bIns="46800" lIns="90000" rIns="90000" wrap="square" tIns="46800">
                <a:noAutofit/>
              </a:bodyPr>
              <a:lstStyle/>
              <a:p>
                <a:pPr indent="0" lvl="0" marL="0" marR="0" rtl="0" algn="ctr">
                  <a:lnSpc>
                    <a:spcPct val="100000"/>
                  </a:lnSpc>
                  <a:spcBef>
                    <a:spcPts val="0"/>
                  </a:spcBef>
                  <a:spcAft>
                    <a:spcPts val="0"/>
                  </a:spcAft>
                  <a:buClr>
                    <a:srgbClr val="000000"/>
                  </a:buClr>
                  <a:buSzPct val="25000"/>
                  <a:buFont typeface="Candara"/>
                  <a:buNone/>
                </a:pPr>
                <a:r>
                  <a:rPr b="0" i="0" lang="en-US" sz="1200" u="none">
                    <a:solidFill>
                      <a:srgbClr val="000000"/>
                    </a:solidFill>
                    <a:latin typeface="Candara"/>
                    <a:ea typeface="Candara"/>
                    <a:cs typeface="Candara"/>
                    <a:sym typeface="Candara"/>
                  </a:rPr>
                  <a:t>System Events &amp; Time-based Features</a:t>
                </a:r>
              </a:p>
            </p:txBody>
          </p:sp>
          <p:sp>
            <p:nvSpPr>
              <p:cNvPr id="239" name="Shape 239"/>
              <p:cNvSpPr txBox="1"/>
              <p:nvPr/>
            </p:nvSpPr>
            <p:spPr>
              <a:xfrm>
                <a:off x="228600" y="3924300"/>
                <a:ext cx="1141412" cy="457200"/>
              </a:xfrm>
              <a:prstGeom prst="rect">
                <a:avLst/>
              </a:prstGeom>
              <a:gradFill>
                <a:gsLst>
                  <a:gs pos="0">
                    <a:srgbClr val="5E2F76"/>
                  </a:gs>
                  <a:gs pos="100000">
                    <a:srgbClr val="CC66FF"/>
                  </a:gs>
                </a:gsLst>
                <a:lin ang="5400000" scaled="0"/>
              </a:gradFill>
              <a:ln cap="flat" cmpd="sng" w="12600">
                <a:solidFill>
                  <a:srgbClr val="CC66FF"/>
                </a:solidFill>
                <a:prstDash val="solid"/>
                <a:miter lim="800000"/>
                <a:headEnd len="med" w="med" type="none"/>
                <a:tailEnd len="med" w="med" type="none"/>
              </a:ln>
              <a:effectLst>
                <a:outerShdw blurRad="63500" dir="4303642" dist="40186">
                  <a:srgbClr val="000000">
                    <a:alpha val="80000"/>
                  </a:srgbClr>
                </a:outerShdw>
              </a:effectLst>
            </p:spPr>
            <p:txBody>
              <a:bodyPr anchorCtr="0" anchor="t" bIns="46800" lIns="90000" rIns="90000" wrap="square" tIns="46800">
                <a:noAutofit/>
              </a:bodyPr>
              <a:lstStyle/>
              <a:p>
                <a:pPr indent="0" lvl="0" marL="0" marR="0" rtl="0" algn="ctr">
                  <a:lnSpc>
                    <a:spcPct val="100000"/>
                  </a:lnSpc>
                  <a:spcBef>
                    <a:spcPts val="0"/>
                  </a:spcBef>
                  <a:spcAft>
                    <a:spcPts val="0"/>
                  </a:spcAft>
                  <a:buClr>
                    <a:srgbClr val="000000"/>
                  </a:buClr>
                  <a:buSzPct val="25000"/>
                  <a:buFont typeface="Candara"/>
                  <a:buNone/>
                </a:pPr>
                <a:r>
                  <a:rPr b="0" i="0" lang="en-US" sz="1200" u="none">
                    <a:solidFill>
                      <a:srgbClr val="000000"/>
                    </a:solidFill>
                    <a:latin typeface="Candara"/>
                    <a:ea typeface="Candara"/>
                    <a:cs typeface="Candara"/>
                    <a:sym typeface="Candara"/>
                  </a:rPr>
                  <a:t>Blogs, RSS, News Feeds</a:t>
                </a:r>
              </a:p>
            </p:txBody>
          </p:sp>
        </p:grpSp>
        <p:pic>
          <p:nvPicPr>
            <p:cNvPr id="240" name="Shape 240"/>
            <p:cNvPicPr preferRelativeResize="0"/>
            <p:nvPr/>
          </p:nvPicPr>
          <p:blipFill rotWithShape="1">
            <a:blip r:embed="rId4">
              <a:alphaModFix/>
            </a:blip>
            <a:srcRect b="0" l="0" r="0" t="0"/>
            <a:stretch/>
          </p:blipFill>
          <p:spPr>
            <a:xfrm>
              <a:off x="5500687" y="1944687"/>
              <a:ext cx="3468687" cy="2533650"/>
            </a:xfrm>
            <a:prstGeom prst="rect">
              <a:avLst/>
            </a:prstGeom>
            <a:noFill/>
            <a:ln>
              <a:noFill/>
            </a:ln>
          </p:spPr>
        </p:pic>
      </p:gr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nvSpPr>
        <p:spPr>
          <a:xfrm>
            <a:off x="457200" y="914400"/>
            <a:ext cx="8229600" cy="5334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ct val="25000"/>
              <a:buFont typeface="Arial"/>
              <a:buNone/>
            </a:pPr>
            <a:r>
              <a:rPr b="1" i="0" lang="en-US" sz="2800" u="none">
                <a:solidFill>
                  <a:srgbClr val="000000"/>
                </a:solidFill>
                <a:latin typeface="Arial"/>
                <a:ea typeface="Arial"/>
                <a:cs typeface="Arial"/>
                <a:sym typeface="Arial"/>
              </a:rPr>
              <a:t>3.3.1. Adquisición</a:t>
            </a:r>
          </a:p>
        </p:txBody>
      </p:sp>
      <p:sp>
        <p:nvSpPr>
          <p:cNvPr id="246" name="Shape 246"/>
          <p:cNvSpPr txBox="1"/>
          <p:nvPr/>
        </p:nvSpPr>
        <p:spPr>
          <a:xfrm>
            <a:off x="457200" y="1600200"/>
            <a:ext cx="8229600" cy="4800600"/>
          </a:xfrm>
          <a:prstGeom prst="rect">
            <a:avLst/>
          </a:prstGeom>
          <a:noFill/>
          <a:ln>
            <a:noFill/>
          </a:ln>
        </p:spPr>
        <p:txBody>
          <a:bodyPr anchorCtr="0" anchor="t" bIns="45700" lIns="91425" rIns="91425" wrap="square" tIns="45700">
            <a:noAutofit/>
          </a:bodyPr>
          <a:lstStyle/>
          <a:p>
            <a:pPr indent="-341312" lvl="0" marL="341312" marR="0" rtl="0" algn="l">
              <a:lnSpc>
                <a:spcPct val="80000"/>
              </a:lnSpc>
              <a:spcBef>
                <a:spcPts val="0"/>
              </a:spcBef>
              <a:spcAft>
                <a:spcPts val="0"/>
              </a:spcAft>
              <a:buClr>
                <a:srgbClr val="167C02"/>
              </a:buClr>
              <a:buSzPct val="75000"/>
              <a:buFont typeface="Noto Sans Symbols"/>
              <a:buChar char="■"/>
            </a:pPr>
            <a:r>
              <a:rPr b="0" i="0" lang="en-US" sz="1800" u="none">
                <a:solidFill>
                  <a:srgbClr val="000000"/>
                </a:solidFill>
                <a:latin typeface="Arial"/>
                <a:ea typeface="Arial"/>
                <a:cs typeface="Arial"/>
                <a:sym typeface="Arial"/>
              </a:rPr>
              <a:t>Consejos:</a:t>
            </a:r>
          </a:p>
          <a:p>
            <a:pPr indent="-284162" lvl="1" marL="741362" marR="0" rtl="0" algn="l">
              <a:lnSpc>
                <a:spcPct val="80000"/>
              </a:lnSpc>
              <a:spcBef>
                <a:spcPts val="400"/>
              </a:spcBef>
              <a:spcAft>
                <a:spcPts val="0"/>
              </a:spcAft>
              <a:buClr>
                <a:srgbClr val="167C02"/>
              </a:buClr>
              <a:buSzPct val="80000"/>
              <a:buFont typeface="Noto Sans Symbols"/>
              <a:buChar char="◻"/>
            </a:pPr>
            <a:r>
              <a:rPr b="0" i="0" lang="en-US" sz="1600" u="none" cap="none" strike="noStrike">
                <a:solidFill>
                  <a:srgbClr val="000000"/>
                </a:solidFill>
                <a:latin typeface="Arial"/>
                <a:ea typeface="Arial"/>
                <a:cs typeface="Arial"/>
                <a:sym typeface="Arial"/>
              </a:rPr>
              <a:t>A qué tipo de usuarios se dirige la aplicación.</a:t>
            </a:r>
          </a:p>
          <a:p>
            <a:pPr indent="-284162" lvl="1" marL="741362" marR="0" rtl="0" algn="l">
              <a:lnSpc>
                <a:spcPct val="80000"/>
              </a:lnSpc>
              <a:spcBef>
                <a:spcPts val="400"/>
              </a:spcBef>
              <a:spcAft>
                <a:spcPts val="0"/>
              </a:spcAft>
              <a:buClr>
                <a:srgbClr val="167C02"/>
              </a:buClr>
              <a:buSzPct val="80000"/>
              <a:buFont typeface="Noto Sans Symbols"/>
              <a:buChar char="◻"/>
            </a:pPr>
            <a:r>
              <a:rPr b="0" i="0" lang="en-US" sz="1600" u="none" cap="none" strike="noStrike">
                <a:solidFill>
                  <a:srgbClr val="000000"/>
                </a:solidFill>
                <a:latin typeface="Arial"/>
                <a:ea typeface="Arial"/>
                <a:cs typeface="Arial"/>
                <a:sym typeface="Arial"/>
              </a:rPr>
              <a:t>Qué canales de marketing a utilizar, según volumen y coste</a:t>
            </a:r>
          </a:p>
          <a:p>
            <a:pPr indent="-284162" lvl="1" marL="741362" marR="0" rtl="0" algn="l">
              <a:lnSpc>
                <a:spcPct val="80000"/>
              </a:lnSpc>
              <a:spcBef>
                <a:spcPts val="400"/>
              </a:spcBef>
              <a:spcAft>
                <a:spcPts val="0"/>
              </a:spcAft>
              <a:buClr>
                <a:srgbClr val="167C02"/>
              </a:buClr>
              <a:buSzPct val="80000"/>
              <a:buFont typeface="Noto Sans Symbols"/>
              <a:buChar char="◻"/>
            </a:pPr>
            <a:r>
              <a:rPr b="0" i="0" lang="en-US" sz="1600" u="none" cap="none" strike="noStrike">
                <a:solidFill>
                  <a:srgbClr val="000000"/>
                </a:solidFill>
                <a:latin typeface="Arial"/>
                <a:ea typeface="Arial"/>
                <a:cs typeface="Arial"/>
                <a:sym typeface="Arial"/>
              </a:rPr>
              <a:t>Landing page: importante simplicidad con mensaje claro y directo</a:t>
            </a:r>
          </a:p>
          <a:p>
            <a:pPr indent="-284162" lvl="1" marL="741362" marR="0" rtl="0" algn="l">
              <a:lnSpc>
                <a:spcPct val="80000"/>
              </a:lnSpc>
              <a:spcBef>
                <a:spcPts val="400"/>
              </a:spcBef>
              <a:spcAft>
                <a:spcPts val="0"/>
              </a:spcAft>
              <a:buClr>
                <a:srgbClr val="167C02"/>
              </a:buClr>
              <a:buSzPct val="80000"/>
              <a:buFont typeface="Noto Sans Symbols"/>
              <a:buChar char="◻"/>
            </a:pPr>
            <a:r>
              <a:rPr b="0" i="0" lang="en-US" sz="1600" u="none" cap="none" strike="noStrike">
                <a:solidFill>
                  <a:srgbClr val="000000"/>
                </a:solidFill>
                <a:latin typeface="Arial"/>
                <a:ea typeface="Arial"/>
                <a:cs typeface="Arial"/>
                <a:sym typeface="Arial"/>
              </a:rPr>
              <a:t>Se busca: el mayor volumen de usuarios, a menos coste y mejores resultados de conversión.</a:t>
            </a:r>
          </a:p>
          <a:p>
            <a:pPr indent="-341312" lvl="0" marL="341312" marR="0" rtl="0" algn="l">
              <a:lnSpc>
                <a:spcPct val="80000"/>
              </a:lnSpc>
              <a:spcBef>
                <a:spcPts val="400"/>
              </a:spcBef>
              <a:spcAft>
                <a:spcPts val="0"/>
              </a:spcAft>
              <a:buClr>
                <a:srgbClr val="167C02"/>
              </a:buClr>
              <a:buSzPct val="75000"/>
              <a:buFont typeface="Noto Sans Symbols"/>
              <a:buChar char="■"/>
            </a:pPr>
            <a:r>
              <a:rPr b="0" i="0" lang="en-US" sz="1800" u="none">
                <a:solidFill>
                  <a:srgbClr val="000000"/>
                </a:solidFill>
                <a:latin typeface="Arial"/>
                <a:ea typeface="Arial"/>
                <a:cs typeface="Arial"/>
                <a:sym typeface="Arial"/>
              </a:rPr>
              <a:t>Canales:</a:t>
            </a:r>
          </a:p>
          <a:p>
            <a:pPr indent="-284162" lvl="1" marL="741362" marR="0" rtl="0" algn="l">
              <a:lnSpc>
                <a:spcPct val="80000"/>
              </a:lnSpc>
              <a:spcBef>
                <a:spcPts val="400"/>
              </a:spcBef>
              <a:spcAft>
                <a:spcPts val="0"/>
              </a:spcAft>
              <a:buClr>
                <a:srgbClr val="167C02"/>
              </a:buClr>
              <a:buSzPct val="80000"/>
              <a:buFont typeface="Noto Sans Symbols"/>
              <a:buChar char="◻"/>
            </a:pPr>
            <a:r>
              <a:rPr b="0" i="0" lang="en-US" sz="1600" u="none" cap="none" strike="noStrike">
                <a:solidFill>
                  <a:srgbClr val="000000"/>
                </a:solidFill>
                <a:latin typeface="Arial"/>
                <a:ea typeface="Arial"/>
                <a:cs typeface="Arial"/>
                <a:sym typeface="Arial"/>
              </a:rPr>
              <a:t>Relaciones públicas (boca a boca)</a:t>
            </a:r>
          </a:p>
          <a:p>
            <a:pPr indent="-284162" lvl="1" marL="741362" marR="0" rtl="0" algn="l">
              <a:lnSpc>
                <a:spcPct val="80000"/>
              </a:lnSpc>
              <a:spcBef>
                <a:spcPts val="400"/>
              </a:spcBef>
              <a:spcAft>
                <a:spcPts val="0"/>
              </a:spcAft>
              <a:buClr>
                <a:srgbClr val="167C02"/>
              </a:buClr>
              <a:buSzPct val="80000"/>
              <a:buFont typeface="Noto Sans Symbols"/>
              <a:buChar char="◻"/>
            </a:pPr>
            <a:r>
              <a:rPr b="0" i="0" lang="en-US" sz="1600" u="none" cap="none" strike="noStrike">
                <a:solidFill>
                  <a:srgbClr val="000000"/>
                </a:solidFill>
                <a:latin typeface="Arial"/>
                <a:ea typeface="Arial"/>
                <a:cs typeface="Arial"/>
                <a:sym typeface="Arial"/>
              </a:rPr>
              <a:t>Email (no SPAM por favor)</a:t>
            </a:r>
          </a:p>
          <a:p>
            <a:pPr indent="-284162" lvl="1" marL="741362" marR="0" rtl="0" algn="l">
              <a:lnSpc>
                <a:spcPct val="80000"/>
              </a:lnSpc>
              <a:spcBef>
                <a:spcPts val="400"/>
              </a:spcBef>
              <a:spcAft>
                <a:spcPts val="0"/>
              </a:spcAft>
              <a:buClr>
                <a:srgbClr val="167C02"/>
              </a:buClr>
              <a:buSzPct val="80000"/>
              <a:buFont typeface="Noto Sans Symbols"/>
              <a:buChar char="◻"/>
            </a:pPr>
            <a:r>
              <a:rPr b="0" i="0" lang="en-US" sz="1600" u="none" cap="none" strike="noStrike">
                <a:solidFill>
                  <a:srgbClr val="000000"/>
                </a:solidFill>
                <a:latin typeface="Arial"/>
                <a:ea typeface="Arial"/>
                <a:cs typeface="Arial"/>
                <a:sym typeface="Arial"/>
              </a:rPr>
              <a:t>SEO/SEM (Search Engine Optimization / Search Engine Marketing)</a:t>
            </a:r>
          </a:p>
          <a:p>
            <a:pPr indent="-284162" lvl="1" marL="741362" marR="0" rtl="0" algn="l">
              <a:lnSpc>
                <a:spcPct val="80000"/>
              </a:lnSpc>
              <a:spcBef>
                <a:spcPts val="400"/>
              </a:spcBef>
              <a:spcAft>
                <a:spcPts val="0"/>
              </a:spcAft>
              <a:buClr>
                <a:srgbClr val="167C02"/>
              </a:buClr>
              <a:buSzPct val="80000"/>
              <a:buFont typeface="Noto Sans Symbols"/>
              <a:buChar char="◻"/>
            </a:pPr>
            <a:r>
              <a:rPr b="0" i="0" lang="en-US" sz="1600" u="none" cap="none" strike="noStrike">
                <a:solidFill>
                  <a:srgbClr val="000000"/>
                </a:solidFill>
                <a:latin typeface="Arial"/>
                <a:ea typeface="Arial"/>
                <a:cs typeface="Arial"/>
                <a:sym typeface="Arial"/>
              </a:rPr>
              <a:t>Blogs</a:t>
            </a:r>
          </a:p>
          <a:p>
            <a:pPr indent="-284162" lvl="1" marL="741362" marR="0" rtl="0" algn="l">
              <a:lnSpc>
                <a:spcPct val="80000"/>
              </a:lnSpc>
              <a:spcBef>
                <a:spcPts val="400"/>
              </a:spcBef>
              <a:spcAft>
                <a:spcPts val="0"/>
              </a:spcAft>
              <a:buClr>
                <a:srgbClr val="167C02"/>
              </a:buClr>
              <a:buSzPct val="80000"/>
              <a:buFont typeface="Noto Sans Symbols"/>
              <a:buChar char="◻"/>
            </a:pPr>
            <a:r>
              <a:rPr b="0" i="0" lang="en-US" sz="1600" u="none" cap="none" strike="noStrike">
                <a:solidFill>
                  <a:srgbClr val="000000"/>
                </a:solidFill>
                <a:latin typeface="Arial"/>
                <a:ea typeface="Arial"/>
                <a:cs typeface="Arial"/>
                <a:sym typeface="Arial"/>
              </a:rPr>
              <a:t>Redes sociales</a:t>
            </a:r>
          </a:p>
          <a:p>
            <a:pPr indent="-284162" lvl="1" marL="741362" marR="0" rtl="0" algn="l">
              <a:lnSpc>
                <a:spcPct val="80000"/>
              </a:lnSpc>
              <a:spcBef>
                <a:spcPts val="400"/>
              </a:spcBef>
              <a:spcAft>
                <a:spcPts val="0"/>
              </a:spcAft>
              <a:buClr>
                <a:srgbClr val="167C02"/>
              </a:buClr>
              <a:buSzPct val="80000"/>
              <a:buFont typeface="Noto Sans Symbols"/>
              <a:buChar char="◻"/>
            </a:pPr>
            <a:r>
              <a:rPr b="0" i="0" lang="en-US" sz="1600" u="none" cap="none" strike="noStrike">
                <a:solidFill>
                  <a:srgbClr val="000000"/>
                </a:solidFill>
                <a:latin typeface="Arial"/>
                <a:ea typeface="Arial"/>
                <a:cs typeface="Arial"/>
                <a:sym typeface="Arial"/>
              </a:rPr>
              <a:t>Publicidad online</a:t>
            </a:r>
          </a:p>
          <a:p>
            <a:pPr indent="-284162" lvl="1" marL="741362" marR="0" rtl="0" algn="l">
              <a:lnSpc>
                <a:spcPct val="80000"/>
              </a:lnSpc>
              <a:spcBef>
                <a:spcPts val="400"/>
              </a:spcBef>
              <a:spcAft>
                <a:spcPts val="0"/>
              </a:spcAft>
              <a:buClr>
                <a:srgbClr val="167C02"/>
              </a:buClr>
              <a:buSzPct val="80000"/>
              <a:buFont typeface="Noto Sans Symbols"/>
              <a:buChar char="◻"/>
            </a:pPr>
            <a:r>
              <a:rPr b="0" i="0" lang="en-US" sz="1600" u="none" cap="none" strike="noStrike">
                <a:solidFill>
                  <a:srgbClr val="000000"/>
                </a:solidFill>
                <a:latin typeface="Arial"/>
                <a:ea typeface="Arial"/>
                <a:cs typeface="Arial"/>
                <a:sym typeface="Arial"/>
              </a:rPr>
              <a:t>Apps store</a:t>
            </a:r>
          </a:p>
          <a:p>
            <a:pPr indent="-284162" lvl="1" marL="741362" marR="0" rtl="0" algn="l">
              <a:lnSpc>
                <a:spcPct val="80000"/>
              </a:lnSpc>
              <a:spcBef>
                <a:spcPts val="400"/>
              </a:spcBef>
              <a:spcAft>
                <a:spcPts val="0"/>
              </a:spcAft>
              <a:buClr>
                <a:srgbClr val="167C02"/>
              </a:buClr>
              <a:buSzPct val="80000"/>
              <a:buFont typeface="Noto Sans Symbols"/>
              <a:buChar char="◻"/>
            </a:pPr>
            <a:r>
              <a:rPr b="0" i="0" lang="en-US" sz="1600" u="none" cap="none" strike="noStrike">
                <a:solidFill>
                  <a:srgbClr val="000000"/>
                </a:solidFill>
                <a:latin typeface="Arial"/>
                <a:ea typeface="Arial"/>
                <a:cs typeface="Arial"/>
                <a:sym typeface="Arial"/>
              </a:rPr>
              <a:t>Referencias en webs especializadas en el tema</a:t>
            </a:r>
          </a:p>
          <a:p>
            <a:pPr indent="-284162" lvl="1" marL="741362" marR="0" rtl="0" algn="l">
              <a:lnSpc>
                <a:spcPct val="80000"/>
              </a:lnSpc>
              <a:spcBef>
                <a:spcPts val="400"/>
              </a:spcBef>
              <a:spcAft>
                <a:spcPts val="0"/>
              </a:spcAft>
              <a:buClr>
                <a:srgbClr val="167C02"/>
              </a:buClr>
              <a:buSzPct val="80000"/>
              <a:buFont typeface="Noto Sans Symbols"/>
              <a:buChar char="◻"/>
            </a:pPr>
            <a:r>
              <a:rPr b="0" i="0" lang="en-US" sz="1600" u="none" cap="none" strike="noStrike">
                <a:solidFill>
                  <a:srgbClr val="000000"/>
                </a:solidFill>
                <a:latin typeface="Arial"/>
                <a:ea typeface="Arial"/>
                <a:cs typeface="Arial"/>
                <a:sym typeface="Arial"/>
              </a:rPr>
              <a:t>Marketing viral</a:t>
            </a:r>
          </a:p>
          <a:p>
            <a:pPr indent="-284162" lvl="1" marL="741362" marR="0" rtl="0" algn="l">
              <a:lnSpc>
                <a:spcPct val="80000"/>
              </a:lnSpc>
              <a:spcBef>
                <a:spcPts val="400"/>
              </a:spcBef>
              <a:spcAft>
                <a:spcPts val="0"/>
              </a:spcAft>
              <a:buClr>
                <a:srgbClr val="167C02"/>
              </a:buClr>
              <a:buSzPct val="80000"/>
              <a:buFont typeface="Noto Sans Symbols"/>
              <a:buChar char="◻"/>
            </a:pPr>
            <a:r>
              <a:rPr b="0" i="0" lang="en-US" sz="1600" u="none" cap="none" strike="noStrike">
                <a:solidFill>
                  <a:srgbClr val="000000"/>
                </a:solidFill>
                <a:latin typeface="Arial"/>
                <a:ea typeface="Arial"/>
                <a:cs typeface="Arial"/>
                <a:sym typeface="Arial"/>
              </a:rPr>
              <a:t>Programa de afiliación</a:t>
            </a:r>
          </a:p>
          <a:p>
            <a:pPr indent="-284162" lvl="1" marL="741362" marR="0" rtl="0" algn="l">
              <a:lnSpc>
                <a:spcPct val="80000"/>
              </a:lnSpc>
              <a:spcBef>
                <a:spcPts val="400"/>
              </a:spcBef>
              <a:spcAft>
                <a:spcPts val="0"/>
              </a:spcAft>
              <a:buClr>
                <a:srgbClr val="167C02"/>
              </a:buClr>
              <a:buSzPct val="80000"/>
              <a:buFont typeface="Noto Sans Symbols"/>
              <a:buChar char="◻"/>
            </a:pPr>
            <a:r>
              <a:rPr b="0" i="0" lang="en-US" sz="1600" u="none" cap="none" strike="noStrike">
                <a:solidFill>
                  <a:srgbClr val="000000"/>
                </a:solidFill>
                <a:latin typeface="Arial"/>
                <a:ea typeface="Arial"/>
                <a:cs typeface="Arial"/>
                <a:sym typeface="Arial"/>
              </a:rPr>
              <a:t>Radio / TV / Prensa</a:t>
            </a:r>
          </a:p>
          <a:p>
            <a:pPr indent="-284162" lvl="1" marL="741362" marR="0" rtl="0" algn="l">
              <a:lnSpc>
                <a:spcPct val="80000"/>
              </a:lnSpc>
              <a:spcBef>
                <a:spcPts val="400"/>
              </a:spcBef>
              <a:spcAft>
                <a:spcPts val="0"/>
              </a:spcAft>
              <a:buClr>
                <a:srgbClr val="167C02"/>
              </a:buClr>
              <a:buSzPct val="80000"/>
              <a:buFont typeface="Noto Sans Symbols"/>
              <a:buChar char="◻"/>
            </a:pPr>
            <a:r>
              <a:rPr b="0" i="0" lang="en-US" sz="1600" u="none" cap="none" strike="noStrike">
                <a:solidFill>
                  <a:srgbClr val="000000"/>
                </a:solidFill>
                <a:latin typeface="Arial"/>
                <a:ea typeface="Arial"/>
                <a:cs typeface="Arial"/>
                <a:sym typeface="Arial"/>
              </a:rPr>
              <a:t>Equipo comercial</a:t>
            </a: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nvSpPr>
        <p:spPr>
          <a:xfrm>
            <a:off x="457200" y="914400"/>
            <a:ext cx="8229600" cy="5334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ct val="25000"/>
              <a:buFont typeface="Arial"/>
              <a:buNone/>
            </a:pPr>
            <a:r>
              <a:rPr b="1" i="0" lang="en-US" sz="2800" u="none">
                <a:solidFill>
                  <a:srgbClr val="000000"/>
                </a:solidFill>
                <a:latin typeface="Arial"/>
                <a:ea typeface="Arial"/>
                <a:cs typeface="Arial"/>
                <a:sym typeface="Arial"/>
              </a:rPr>
              <a:t>Adquisición</a:t>
            </a:r>
          </a:p>
        </p:txBody>
      </p:sp>
      <p:sp>
        <p:nvSpPr>
          <p:cNvPr id="252" name="Shape 252"/>
          <p:cNvSpPr txBox="1"/>
          <p:nvPr/>
        </p:nvSpPr>
        <p:spPr>
          <a:xfrm>
            <a:off x="457200" y="1600200"/>
            <a:ext cx="8229600" cy="4800600"/>
          </a:xfrm>
          <a:prstGeom prst="rect">
            <a:avLst/>
          </a:prstGeom>
          <a:noFill/>
          <a:ln>
            <a:noFill/>
          </a:ln>
        </p:spPr>
        <p:txBody>
          <a:bodyPr anchorCtr="0" anchor="t" bIns="45700" lIns="91425" rIns="91425" wrap="square" tIns="45700">
            <a:noAutofit/>
          </a:bodyPr>
          <a:lstStyle/>
          <a:p>
            <a:pPr indent="-341312" lvl="0" marL="341312" marR="0" rtl="0" algn="l">
              <a:lnSpc>
                <a:spcPct val="100000"/>
              </a:lnSpc>
              <a:spcBef>
                <a:spcPts val="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Procedimiento:</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Diseñar y verificar múltiples canales y campañas</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Quedarse con aquellos canales que ofrezcan mejores resultados</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Optimizar la conversión real por euro invertido</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Optimizar el coste de la adquisición por debajo del beneficio esperado</a:t>
            </a:r>
          </a:p>
          <a:p>
            <a:pPr indent="-341312" lvl="0" marL="341312" marR="0" rtl="0" algn="l">
              <a:lnSpc>
                <a:spcPct val="100000"/>
              </a:lnSpc>
              <a:spcBef>
                <a:spcPts val="50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Métricas:</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Número de usuarios nuevos en landing page</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Número de clicks en anuncios</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Número de respuestas a un anuncio en un blog</a:t>
            </a:r>
          </a:p>
          <a:p>
            <a:pPr indent="-341312" lvl="0" marL="341312" marR="0" rtl="0" algn="l">
              <a:lnSpc>
                <a:spcPct val="100000"/>
              </a:lnSpc>
              <a:spcBef>
                <a:spcPts val="50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Métricas de conversión:</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Tiempo invertido en la página por encima de un umbral por usuarios provenientes de determinado canal</a:t>
            </a: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nvSpPr>
        <p:spPr>
          <a:xfrm>
            <a:off x="457200" y="914400"/>
            <a:ext cx="8229600" cy="5334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ct val="25000"/>
              <a:buFont typeface="Arial"/>
              <a:buNone/>
            </a:pPr>
            <a:r>
              <a:rPr b="1" i="0" lang="en-US" sz="2800" u="none">
                <a:solidFill>
                  <a:srgbClr val="000000"/>
                </a:solidFill>
                <a:latin typeface="Arial"/>
                <a:ea typeface="Arial"/>
                <a:cs typeface="Arial"/>
                <a:sym typeface="Arial"/>
              </a:rPr>
              <a:t>Índice</a:t>
            </a:r>
          </a:p>
        </p:txBody>
      </p:sp>
      <p:sp>
        <p:nvSpPr>
          <p:cNvPr id="86" name="Shape 86"/>
          <p:cNvSpPr txBox="1"/>
          <p:nvPr/>
        </p:nvSpPr>
        <p:spPr>
          <a:xfrm>
            <a:off x="457200" y="1447800"/>
            <a:ext cx="8229600" cy="4953000"/>
          </a:xfrm>
          <a:prstGeom prst="rect">
            <a:avLst/>
          </a:prstGeom>
          <a:noFill/>
          <a:ln>
            <a:noFill/>
          </a:ln>
        </p:spPr>
        <p:txBody>
          <a:bodyPr anchorCtr="0" anchor="t" bIns="45700" lIns="91425" rIns="91425" wrap="square" tIns="45700">
            <a:noAutofit/>
          </a:bodyPr>
          <a:lstStyle/>
          <a:p>
            <a:pPr indent="-341312" lvl="0" marL="341312" marR="0" rtl="0" algn="l">
              <a:lnSpc>
                <a:spcPct val="100000"/>
              </a:lnSpc>
              <a:spcBef>
                <a:spcPts val="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1. Objetivos del proyecto</a:t>
            </a:r>
          </a:p>
          <a:p>
            <a:pPr indent="-341312" lvl="0" marL="341312" marR="0" rtl="0" algn="l">
              <a:lnSpc>
                <a:spcPct val="100000"/>
              </a:lnSpc>
              <a:spcBef>
                <a:spcPts val="50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2. Selección de la aplicación</a:t>
            </a:r>
          </a:p>
          <a:p>
            <a:pPr indent="-341312" lvl="0" marL="341312" marR="0" rtl="0" algn="l">
              <a:lnSpc>
                <a:spcPct val="100000"/>
              </a:lnSpc>
              <a:spcBef>
                <a:spcPts val="50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3. MVP (Minimum Viable Product)</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3.1 MVP: proceso de mejora continua</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3.2. Procedimientos de medida</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3.3. Métricas</a:t>
            </a:r>
          </a:p>
          <a:p>
            <a:pPr indent="-227012" lvl="2" marL="1141412" marR="0" rtl="0" algn="l">
              <a:lnSpc>
                <a:spcPct val="100000"/>
              </a:lnSpc>
              <a:spcBef>
                <a:spcPts val="400"/>
              </a:spcBef>
              <a:spcAft>
                <a:spcPts val="0"/>
              </a:spcAft>
              <a:buClr>
                <a:srgbClr val="167C02"/>
              </a:buClr>
              <a:buSzPct val="64999"/>
              <a:buFont typeface="Noto Sans Symbols"/>
              <a:buChar char="■"/>
            </a:pPr>
            <a:r>
              <a:rPr b="0" i="0" lang="en-US" sz="1600" u="none" cap="none" strike="noStrike">
                <a:solidFill>
                  <a:srgbClr val="000000"/>
                </a:solidFill>
                <a:latin typeface="Arial"/>
                <a:ea typeface="Arial"/>
                <a:cs typeface="Arial"/>
                <a:sym typeface="Arial"/>
              </a:rPr>
              <a:t>3.3.1. Adquisición</a:t>
            </a:r>
          </a:p>
          <a:p>
            <a:pPr indent="-227012" lvl="2" marL="1141412" marR="0" rtl="0" algn="l">
              <a:lnSpc>
                <a:spcPct val="100000"/>
              </a:lnSpc>
              <a:spcBef>
                <a:spcPts val="400"/>
              </a:spcBef>
              <a:spcAft>
                <a:spcPts val="0"/>
              </a:spcAft>
              <a:buClr>
                <a:srgbClr val="167C02"/>
              </a:buClr>
              <a:buSzPct val="64999"/>
              <a:buFont typeface="Noto Sans Symbols"/>
              <a:buChar char="■"/>
            </a:pPr>
            <a:r>
              <a:rPr b="0" i="0" lang="en-US" sz="1600" u="none" cap="none" strike="noStrike">
                <a:solidFill>
                  <a:srgbClr val="000000"/>
                </a:solidFill>
                <a:latin typeface="Arial"/>
                <a:ea typeface="Arial"/>
                <a:cs typeface="Arial"/>
                <a:sym typeface="Arial"/>
              </a:rPr>
              <a:t>3.3.2. Activación</a:t>
            </a:r>
          </a:p>
          <a:p>
            <a:pPr indent="-227012" lvl="2" marL="1141412" marR="0" rtl="0" algn="l">
              <a:lnSpc>
                <a:spcPct val="100000"/>
              </a:lnSpc>
              <a:spcBef>
                <a:spcPts val="400"/>
              </a:spcBef>
              <a:spcAft>
                <a:spcPts val="0"/>
              </a:spcAft>
              <a:buClr>
                <a:srgbClr val="167C02"/>
              </a:buClr>
              <a:buSzPct val="64999"/>
              <a:buFont typeface="Noto Sans Symbols"/>
              <a:buChar char="■"/>
            </a:pPr>
            <a:r>
              <a:rPr b="0" i="0" lang="en-US" sz="1600" u="none" cap="none" strike="noStrike">
                <a:solidFill>
                  <a:srgbClr val="000000"/>
                </a:solidFill>
                <a:latin typeface="Arial"/>
                <a:ea typeface="Arial"/>
                <a:cs typeface="Arial"/>
                <a:sym typeface="Arial"/>
              </a:rPr>
              <a:t>3.3.3. Retención</a:t>
            </a:r>
          </a:p>
          <a:p>
            <a:pPr indent="-227012" lvl="2" marL="1141412" marR="0" rtl="0" algn="l">
              <a:lnSpc>
                <a:spcPct val="100000"/>
              </a:lnSpc>
              <a:spcBef>
                <a:spcPts val="400"/>
              </a:spcBef>
              <a:spcAft>
                <a:spcPts val="0"/>
              </a:spcAft>
              <a:buClr>
                <a:srgbClr val="167C02"/>
              </a:buClr>
              <a:buSzPct val="64999"/>
              <a:buFont typeface="Noto Sans Symbols"/>
              <a:buChar char="■"/>
            </a:pPr>
            <a:r>
              <a:rPr b="0" i="0" lang="en-US" sz="1600" u="none" cap="none" strike="noStrike">
                <a:solidFill>
                  <a:srgbClr val="000000"/>
                </a:solidFill>
                <a:latin typeface="Arial"/>
                <a:ea typeface="Arial"/>
                <a:cs typeface="Arial"/>
                <a:sym typeface="Arial"/>
              </a:rPr>
              <a:t>3.3.4. Referidos</a:t>
            </a:r>
          </a:p>
          <a:p>
            <a:pPr indent="-227012" lvl="2" marL="1141412" marR="0" rtl="0" algn="l">
              <a:lnSpc>
                <a:spcPct val="100000"/>
              </a:lnSpc>
              <a:spcBef>
                <a:spcPts val="400"/>
              </a:spcBef>
              <a:spcAft>
                <a:spcPts val="0"/>
              </a:spcAft>
              <a:buClr>
                <a:srgbClr val="167C02"/>
              </a:buClr>
              <a:buSzPct val="64999"/>
              <a:buFont typeface="Noto Sans Symbols"/>
              <a:buChar char="■"/>
            </a:pPr>
            <a:r>
              <a:rPr b="0" i="0" lang="en-US" sz="1600" u="none" cap="none" strike="noStrike">
                <a:solidFill>
                  <a:srgbClr val="000000"/>
                </a:solidFill>
                <a:latin typeface="Arial"/>
                <a:ea typeface="Arial"/>
                <a:cs typeface="Arial"/>
                <a:sym typeface="Arial"/>
              </a:rPr>
              <a:t>3.3.5. Beneficio</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3.4. Ejemplo MVP: JIG</a:t>
            </a:r>
          </a:p>
          <a:p>
            <a:pPr indent="-341312" lvl="0" marL="341312" marR="0" rtl="0" algn="l">
              <a:lnSpc>
                <a:spcPct val="100000"/>
              </a:lnSpc>
              <a:spcBef>
                <a:spcPts val="50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4. Requisitos del proyecto</a:t>
            </a:r>
          </a:p>
          <a:p>
            <a:pPr indent="-341312" lvl="0" marL="341312" marR="0" rtl="0" algn="l">
              <a:lnSpc>
                <a:spcPct val="100000"/>
              </a:lnSpc>
              <a:spcBef>
                <a:spcPts val="50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5. Conclusiones</a:t>
            </a: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nvSpPr>
        <p:spPr>
          <a:xfrm>
            <a:off x="457200" y="914400"/>
            <a:ext cx="8229600" cy="5334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ct val="25000"/>
              <a:buFont typeface="Arial"/>
              <a:buNone/>
            </a:pPr>
            <a:r>
              <a:rPr b="1" i="0" lang="en-US" sz="2800" u="none">
                <a:solidFill>
                  <a:srgbClr val="000000"/>
                </a:solidFill>
                <a:latin typeface="Arial"/>
                <a:ea typeface="Arial"/>
                <a:cs typeface="Arial"/>
                <a:sym typeface="Arial"/>
              </a:rPr>
              <a:t>Adquisición</a:t>
            </a:r>
          </a:p>
        </p:txBody>
      </p:sp>
      <p:sp>
        <p:nvSpPr>
          <p:cNvPr id="258" name="Shape 258"/>
          <p:cNvSpPr txBox="1"/>
          <p:nvPr/>
        </p:nvSpPr>
        <p:spPr>
          <a:xfrm>
            <a:off x="457200" y="1600200"/>
            <a:ext cx="8229600" cy="4800600"/>
          </a:xfrm>
          <a:prstGeom prst="rect">
            <a:avLst/>
          </a:prstGeom>
          <a:noFill/>
          <a:ln>
            <a:noFill/>
          </a:ln>
        </p:spPr>
        <p:txBody>
          <a:bodyPr anchorCtr="0" anchor="t" bIns="45700" lIns="91425" rIns="91425" wrap="square" tIns="45700">
            <a:noAutofit/>
          </a:bodyPr>
          <a:lstStyle/>
          <a:p>
            <a:pPr indent="-341312" lvl="0" marL="341312" marR="0" rtl="0" algn="l">
              <a:lnSpc>
                <a:spcPct val="100000"/>
              </a:lnSpc>
              <a:spcBef>
                <a:spcPts val="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Caso Dropbox adwords</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Realizó una campaña adwords para llevar tráfico a dropbox.com</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El ciclo de conversión era:</a:t>
            </a:r>
          </a:p>
          <a:p>
            <a:pPr indent="-227012" lvl="2" marL="1141412" marR="0" rtl="0" algn="l">
              <a:lnSpc>
                <a:spcPct val="100000"/>
              </a:lnSpc>
              <a:spcBef>
                <a:spcPts val="400"/>
              </a:spcBef>
              <a:spcAft>
                <a:spcPts val="0"/>
              </a:spcAft>
              <a:buClr>
                <a:srgbClr val="167C02"/>
              </a:buClr>
              <a:buSzPct val="64999"/>
              <a:buFont typeface="Noto Sans Symbols"/>
              <a:buChar char="■"/>
            </a:pPr>
            <a:r>
              <a:rPr b="0" i="0" lang="en-US" sz="1600" u="none" cap="none" strike="noStrike">
                <a:solidFill>
                  <a:srgbClr val="000000"/>
                </a:solidFill>
                <a:latin typeface="Arial"/>
                <a:ea typeface="Arial"/>
                <a:cs typeface="Arial"/>
                <a:sym typeface="Arial"/>
              </a:rPr>
              <a:t>Buscar una palabra en Google</a:t>
            </a:r>
          </a:p>
          <a:p>
            <a:pPr indent="-227012" lvl="2" marL="1141412" marR="0" rtl="0" algn="l">
              <a:lnSpc>
                <a:spcPct val="100000"/>
              </a:lnSpc>
              <a:spcBef>
                <a:spcPts val="400"/>
              </a:spcBef>
              <a:spcAft>
                <a:spcPts val="0"/>
              </a:spcAft>
              <a:buClr>
                <a:srgbClr val="167C02"/>
              </a:buClr>
              <a:buSzPct val="64999"/>
              <a:buFont typeface="Noto Sans Symbols"/>
              <a:buChar char="■"/>
            </a:pPr>
            <a:r>
              <a:rPr b="0" i="0" lang="en-US" sz="1600" u="none" cap="none" strike="noStrike">
                <a:solidFill>
                  <a:srgbClr val="000000"/>
                </a:solidFill>
                <a:latin typeface="Arial"/>
                <a:ea typeface="Arial"/>
                <a:cs typeface="Arial"/>
                <a:sym typeface="Arial"/>
              </a:rPr>
              <a:t>Clickar el anuncio de adwords</a:t>
            </a:r>
          </a:p>
          <a:p>
            <a:pPr indent="-227012" lvl="2" marL="1141412" marR="0" rtl="0" algn="l">
              <a:lnSpc>
                <a:spcPct val="100000"/>
              </a:lnSpc>
              <a:spcBef>
                <a:spcPts val="400"/>
              </a:spcBef>
              <a:spcAft>
                <a:spcPts val="0"/>
              </a:spcAft>
              <a:buClr>
                <a:srgbClr val="167C02"/>
              </a:buClr>
              <a:buSzPct val="64999"/>
              <a:buFont typeface="Noto Sans Symbols"/>
              <a:buChar char="■"/>
            </a:pPr>
            <a:r>
              <a:rPr b="0" i="0" lang="en-US" sz="1600" u="none" cap="none" strike="noStrike">
                <a:solidFill>
                  <a:srgbClr val="000000"/>
                </a:solidFill>
                <a:latin typeface="Arial"/>
                <a:ea typeface="Arial"/>
                <a:cs typeface="Arial"/>
                <a:sym typeface="Arial"/>
              </a:rPr>
              <a:t>Registrar una cuenta premium</a:t>
            </a:r>
          </a:p>
          <a:p>
            <a:pPr indent="-227012" lvl="2" marL="1141412" marR="0" rtl="0" algn="l">
              <a:lnSpc>
                <a:spcPct val="100000"/>
              </a:lnSpc>
              <a:spcBef>
                <a:spcPts val="400"/>
              </a:spcBef>
              <a:spcAft>
                <a:spcPts val="0"/>
              </a:spcAft>
              <a:buClr>
                <a:srgbClr val="167C02"/>
              </a:buClr>
              <a:buSzPct val="64999"/>
              <a:buFont typeface="Noto Sans Symbols"/>
              <a:buChar char="■"/>
            </a:pPr>
            <a:r>
              <a:rPr b="0" i="0" lang="en-US" sz="1600" u="none" cap="none" strike="noStrike">
                <a:solidFill>
                  <a:srgbClr val="000000"/>
                </a:solidFill>
                <a:latin typeface="Arial"/>
                <a:ea typeface="Arial"/>
                <a:cs typeface="Arial"/>
                <a:sym typeface="Arial"/>
              </a:rPr>
              <a:t>Convertirse en cliente</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Estos supuso un coste de $233-$388 por persona para un servicio de $99 -&gt; no puede ser</a:t>
            </a:r>
          </a:p>
          <a:p>
            <a:pPr indent="-341312" lvl="0" marL="341312" marR="0" rtl="0" algn="l">
              <a:lnSpc>
                <a:spcPct val="100000"/>
              </a:lnSpc>
              <a:spcBef>
                <a:spcPts val="50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Caso Dropbox viral/referidos</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Un usuario que invita a una amigo y éste se registre, hace que ambos reciban 250MB de espacio de almacenamiento gratis extra</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En 30 dias (abril 2010) consiguieron 2.8 millones de referidos registrados y un crecimiento de 60% en usuarios premium</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En 2012, más de 50 millones de usuarios</a:t>
            </a:r>
          </a:p>
        </p:txBody>
      </p:sp>
      <p:sp>
        <p:nvSpPr>
          <p:cNvPr id="259" name="Shape 259"/>
          <p:cNvSpPr txBox="1"/>
          <p:nvPr/>
        </p:nvSpPr>
        <p:spPr>
          <a:xfrm>
            <a:off x="2162799" y="6400800"/>
            <a:ext cx="6814500" cy="246000"/>
          </a:xfrm>
          <a:prstGeom prst="rect">
            <a:avLst/>
          </a:prstGeom>
          <a:noFill/>
          <a:ln>
            <a:noFill/>
          </a:ln>
        </p:spPr>
        <p:txBody>
          <a:bodyPr anchorCtr="0" anchor="t" bIns="46800" lIns="90000" rIns="90000" wrap="square" tIns="46800">
            <a:noAutofit/>
          </a:bodyPr>
          <a:lstStyle/>
          <a:p>
            <a:pPr indent="0" lvl="0" marL="0" marR="0" rtl="0" algn="l">
              <a:lnSpc>
                <a:spcPct val="100000"/>
              </a:lnSpc>
              <a:spcBef>
                <a:spcPts val="0"/>
              </a:spcBef>
              <a:spcAft>
                <a:spcPts val="0"/>
              </a:spcAft>
              <a:buClr>
                <a:srgbClr val="000000"/>
              </a:buClr>
              <a:buSzPct val="25000"/>
              <a:buFont typeface="Arial"/>
              <a:buNone/>
            </a:pPr>
            <a:r>
              <a:rPr b="0" i="0" lang="en-US" sz="1000" u="none">
                <a:solidFill>
                  <a:srgbClr val="000000"/>
                </a:solidFill>
                <a:latin typeface="Arial"/>
                <a:ea typeface="Arial"/>
                <a:cs typeface="Arial"/>
                <a:sym typeface="Arial"/>
              </a:rPr>
              <a:t>http://www.slideshare.net/andrew_null/metrics-driven-design-by-joshua-porter?src=related_normal&amp;rel=4697432</a:t>
            </a: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txBox="1"/>
          <p:nvPr/>
        </p:nvSpPr>
        <p:spPr>
          <a:xfrm>
            <a:off x="457200" y="914400"/>
            <a:ext cx="8229600" cy="5334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ct val="25000"/>
              <a:buFont typeface="Arial"/>
              <a:buNone/>
            </a:pPr>
            <a:r>
              <a:rPr b="1" i="0" lang="en-US" sz="2800" u="none">
                <a:solidFill>
                  <a:srgbClr val="000000"/>
                </a:solidFill>
                <a:latin typeface="Arial"/>
                <a:ea typeface="Arial"/>
                <a:cs typeface="Arial"/>
                <a:sym typeface="Arial"/>
              </a:rPr>
              <a:t>3.3.2. Activación</a:t>
            </a:r>
          </a:p>
        </p:txBody>
      </p:sp>
      <p:sp>
        <p:nvSpPr>
          <p:cNvPr id="265" name="Shape 265"/>
          <p:cNvSpPr txBox="1"/>
          <p:nvPr/>
        </p:nvSpPr>
        <p:spPr>
          <a:xfrm>
            <a:off x="457200" y="1600200"/>
            <a:ext cx="8229600" cy="4813300"/>
          </a:xfrm>
          <a:prstGeom prst="rect">
            <a:avLst/>
          </a:prstGeom>
          <a:noFill/>
          <a:ln>
            <a:noFill/>
          </a:ln>
        </p:spPr>
        <p:txBody>
          <a:bodyPr anchorCtr="0" anchor="t" bIns="45700" lIns="91425" rIns="91425" wrap="square" tIns="45700">
            <a:noAutofit/>
          </a:bodyPr>
          <a:lstStyle/>
          <a:p>
            <a:pPr indent="-341312" lvl="0" marL="341312" marR="0" rtl="0" algn="l">
              <a:lnSpc>
                <a:spcPct val="100000"/>
              </a:lnSpc>
              <a:spcBef>
                <a:spcPts val="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¿Qué hace el usuario en su primera visita?</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Hacer click en algo</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Crearse una cuenta, rellenar su email, rellenar su perfil</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Referidos: comentárselo a un amigo</a:t>
            </a:r>
          </a:p>
          <a:p>
            <a:pPr indent="-341312" lvl="0" marL="341312" marR="0" rtl="0" algn="l">
              <a:lnSpc>
                <a:spcPct val="100000"/>
              </a:lnSpc>
              <a:spcBef>
                <a:spcPts val="50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Consejos:</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Menos es mas</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Enfocar en la usabilidad y experiencia del usuario</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Proveer incentivos y llamadas a realizar alguna acción</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Verificar e iterar continuamente</a:t>
            </a:r>
          </a:p>
          <a:p>
            <a:pPr indent="-341312" lvl="0" marL="341312" marR="0" rtl="0" algn="l">
              <a:lnSpc>
                <a:spcPct val="100000"/>
              </a:lnSpc>
              <a:spcBef>
                <a:spcPts val="50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Métricas:</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Páginas por visita</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Tiempo en el sitio</a:t>
            </a:r>
          </a:p>
          <a:p>
            <a:pPr indent="-341312" lvl="0" marL="341312" marR="0" rtl="0" algn="l">
              <a:lnSpc>
                <a:spcPct val="100000"/>
              </a:lnSpc>
              <a:spcBef>
                <a:spcPts val="50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Métricas de conversión:</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Número de registros completos</a:t>
            </a:r>
          </a:p>
        </p:txBody>
      </p:sp>
      <p:pic>
        <p:nvPicPr>
          <p:cNvPr id="266" name="Shape 266"/>
          <p:cNvPicPr preferRelativeResize="0"/>
          <p:nvPr/>
        </p:nvPicPr>
        <p:blipFill rotWithShape="1">
          <a:blip r:embed="rId3">
            <a:alphaModFix/>
          </a:blip>
          <a:srcRect b="0" l="0" r="0" t="0"/>
          <a:stretch/>
        </p:blipFill>
        <p:spPr>
          <a:xfrm>
            <a:off x="5867400" y="4419600"/>
            <a:ext cx="2057400" cy="714375"/>
          </a:xfrm>
          <a:prstGeom prst="rect">
            <a:avLst/>
          </a:prstGeom>
          <a:noFill/>
          <a:ln cap="flat" cmpd="sng" w="38150">
            <a:solidFill>
              <a:srgbClr val="1776FF"/>
            </a:solidFill>
            <a:prstDash val="solid"/>
            <a:miter lim="800000"/>
            <a:headEnd len="med" w="med" type="none"/>
            <a:tailEnd len="med" w="med" type="none"/>
          </a:ln>
        </p:spPr>
      </p:pic>
      <p:pic>
        <p:nvPicPr>
          <p:cNvPr id="267" name="Shape 267"/>
          <p:cNvPicPr preferRelativeResize="0"/>
          <p:nvPr/>
        </p:nvPicPr>
        <p:blipFill rotWithShape="1">
          <a:blip r:embed="rId4">
            <a:alphaModFix/>
          </a:blip>
          <a:srcRect b="0" l="0" r="0" t="0"/>
          <a:stretch/>
        </p:blipFill>
        <p:spPr>
          <a:xfrm>
            <a:off x="5257800" y="5105400"/>
            <a:ext cx="3352800" cy="711200"/>
          </a:xfrm>
          <a:prstGeom prst="rect">
            <a:avLst/>
          </a:prstGeom>
          <a:noFill/>
          <a:ln cap="flat" cmpd="sng" w="38150">
            <a:solidFill>
              <a:srgbClr val="FF411B"/>
            </a:solidFill>
            <a:prstDash val="solid"/>
            <a:miter lim="800000"/>
            <a:headEnd len="med" w="med" type="none"/>
            <a:tailEnd len="med" w="med" type="none"/>
          </a:ln>
        </p:spPr>
      </p:pic>
      <p:pic>
        <p:nvPicPr>
          <p:cNvPr id="268" name="Shape 268"/>
          <p:cNvPicPr preferRelativeResize="0"/>
          <p:nvPr/>
        </p:nvPicPr>
        <p:blipFill rotWithShape="1">
          <a:blip r:embed="rId5">
            <a:alphaModFix/>
          </a:blip>
          <a:srcRect b="0" l="0" r="0" t="0"/>
          <a:stretch/>
        </p:blipFill>
        <p:spPr>
          <a:xfrm>
            <a:off x="5410200" y="6019800"/>
            <a:ext cx="3124200" cy="635000"/>
          </a:xfrm>
          <a:prstGeom prst="rect">
            <a:avLst/>
          </a:prstGeom>
          <a:noFill/>
          <a:ln cap="flat" cmpd="sng" w="38150">
            <a:solidFill>
              <a:srgbClr val="10E80D"/>
            </a:solidFill>
            <a:prstDash val="solid"/>
            <a:miter lim="800000"/>
            <a:headEnd len="med" w="med" type="none"/>
            <a:tailEnd len="med" w="med" type="none"/>
          </a:ln>
        </p:spPr>
      </p:pic>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Shape 273"/>
          <p:cNvSpPr txBox="1"/>
          <p:nvPr/>
        </p:nvSpPr>
        <p:spPr>
          <a:xfrm>
            <a:off x="457200" y="914400"/>
            <a:ext cx="8229600" cy="5334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ct val="25000"/>
              <a:buFont typeface="Arial"/>
              <a:buNone/>
            </a:pPr>
            <a:r>
              <a:rPr b="1" i="0" lang="en-US" sz="2800" u="none">
                <a:solidFill>
                  <a:srgbClr val="000000"/>
                </a:solidFill>
                <a:latin typeface="Arial"/>
                <a:ea typeface="Arial"/>
                <a:cs typeface="Arial"/>
                <a:sym typeface="Arial"/>
              </a:rPr>
              <a:t>Activación</a:t>
            </a:r>
          </a:p>
        </p:txBody>
      </p:sp>
      <p:sp>
        <p:nvSpPr>
          <p:cNvPr id="274" name="Shape 274"/>
          <p:cNvSpPr txBox="1"/>
          <p:nvPr/>
        </p:nvSpPr>
        <p:spPr>
          <a:xfrm>
            <a:off x="457200" y="1600200"/>
            <a:ext cx="8229600" cy="4800600"/>
          </a:xfrm>
          <a:prstGeom prst="rect">
            <a:avLst/>
          </a:prstGeom>
          <a:noFill/>
          <a:ln>
            <a:noFill/>
          </a:ln>
        </p:spPr>
        <p:txBody>
          <a:bodyPr anchorCtr="0" anchor="t" bIns="45700" lIns="91425" rIns="91425" wrap="square" tIns="45700">
            <a:noAutofit/>
          </a:bodyPr>
          <a:lstStyle/>
          <a:p>
            <a:pPr indent="-341312" lvl="0" marL="341312" marR="0" rtl="0" algn="l">
              <a:lnSpc>
                <a:spcPct val="100000"/>
              </a:lnSpc>
              <a:spcBef>
                <a:spcPts val="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Habitualmente consiste en rellenar un formulario para solicitar el acceso o una cuenta del sistema. </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Tener en cuenta que</a:t>
            </a:r>
          </a:p>
          <a:p>
            <a:pPr indent="-227012" lvl="2" marL="1141412" marR="0" rtl="0" algn="l">
              <a:lnSpc>
                <a:spcPct val="100000"/>
              </a:lnSpc>
              <a:spcBef>
                <a:spcPts val="400"/>
              </a:spcBef>
              <a:spcAft>
                <a:spcPts val="0"/>
              </a:spcAft>
              <a:buClr>
                <a:srgbClr val="167C02"/>
              </a:buClr>
              <a:buSzPct val="64999"/>
              <a:buFont typeface="Noto Sans Symbols"/>
              <a:buChar char="■"/>
            </a:pPr>
            <a:r>
              <a:rPr b="0" i="0" lang="en-US" sz="1600" u="none" cap="none" strike="noStrike">
                <a:solidFill>
                  <a:srgbClr val="000000"/>
                </a:solidFill>
                <a:latin typeface="Arial"/>
                <a:ea typeface="Arial"/>
                <a:cs typeface="Arial"/>
                <a:sym typeface="Arial"/>
              </a:rPr>
              <a:t>El proceso consuma 10-30 segundos del usuario</a:t>
            </a:r>
          </a:p>
          <a:p>
            <a:pPr indent="-227012" lvl="2" marL="1141412" marR="0" rtl="0" algn="l">
              <a:lnSpc>
                <a:spcPct val="100000"/>
              </a:lnSpc>
              <a:spcBef>
                <a:spcPts val="400"/>
              </a:spcBef>
              <a:spcAft>
                <a:spcPts val="0"/>
              </a:spcAft>
              <a:buClr>
                <a:srgbClr val="167C02"/>
              </a:buClr>
              <a:buSzPct val="64999"/>
              <a:buFont typeface="Noto Sans Symbols"/>
              <a:buChar char="■"/>
            </a:pPr>
            <a:r>
              <a:rPr b="0" i="0" lang="en-US" sz="1600" u="none" cap="none" strike="noStrike">
                <a:solidFill>
                  <a:srgbClr val="000000"/>
                </a:solidFill>
                <a:latin typeface="Arial"/>
                <a:ea typeface="Arial"/>
                <a:cs typeface="Arial"/>
                <a:sym typeface="Arial"/>
              </a:rPr>
              <a:t>Que requiera ver no más de 2-3 páginas</a:t>
            </a:r>
          </a:p>
          <a:p>
            <a:pPr indent="-227012" lvl="2" marL="1141412" marR="0" rtl="0" algn="l">
              <a:lnSpc>
                <a:spcPct val="100000"/>
              </a:lnSpc>
              <a:spcBef>
                <a:spcPts val="400"/>
              </a:spcBef>
              <a:spcAft>
                <a:spcPts val="0"/>
              </a:spcAft>
              <a:buClr>
                <a:srgbClr val="167C02"/>
              </a:buClr>
              <a:buSzPct val="64999"/>
              <a:buFont typeface="Noto Sans Symbols"/>
              <a:buChar char="■"/>
            </a:pPr>
            <a:r>
              <a:rPr b="0" i="0" lang="en-US" sz="1600" u="none" cap="none" strike="noStrike">
                <a:solidFill>
                  <a:srgbClr val="000000"/>
                </a:solidFill>
                <a:latin typeface="Arial"/>
                <a:ea typeface="Arial"/>
                <a:cs typeface="Arial"/>
                <a:sym typeface="Arial"/>
              </a:rPr>
              <a:t>Que requiera no hacer más de 3-5 clicks</a:t>
            </a:r>
          </a:p>
          <a:p>
            <a:pPr indent="-227012" lvl="2" marL="1141412" marR="0" rtl="0" algn="l">
              <a:lnSpc>
                <a:spcPct val="100000"/>
              </a:lnSpc>
              <a:spcBef>
                <a:spcPts val="400"/>
              </a:spcBef>
              <a:spcAft>
                <a:spcPts val="0"/>
              </a:spcAft>
              <a:buClr>
                <a:srgbClr val="167C02"/>
              </a:buClr>
              <a:buSzPct val="64999"/>
              <a:buFont typeface="Noto Sans Symbols"/>
              <a:buChar char="■"/>
            </a:pPr>
            <a:r>
              <a:rPr b="0" i="0" lang="en-US" sz="1600" u="none" cap="none" strike="noStrike">
                <a:solidFill>
                  <a:srgbClr val="000000"/>
                </a:solidFill>
                <a:latin typeface="Arial"/>
                <a:ea typeface="Arial"/>
                <a:cs typeface="Arial"/>
                <a:sym typeface="Arial"/>
              </a:rPr>
              <a:t>Que el usuario obtenga un beneficio inmediato</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Normalmente es necesario probar varias versiones de Landing Page usando pruebas A/B</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Trabajar con hipótesis e intentar verificarlas en ciclos de trabajo lo mas cortos posible</a:t>
            </a: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Shape 279"/>
          <p:cNvSpPr txBox="1"/>
          <p:nvPr/>
        </p:nvSpPr>
        <p:spPr>
          <a:xfrm>
            <a:off x="457200" y="914400"/>
            <a:ext cx="8229600" cy="5334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ct val="25000"/>
              <a:buFont typeface="Arial"/>
              <a:buNone/>
            </a:pPr>
            <a:r>
              <a:rPr b="1" i="0" lang="en-US" sz="2800" u="none">
                <a:solidFill>
                  <a:srgbClr val="000000"/>
                </a:solidFill>
                <a:latin typeface="Arial"/>
                <a:ea typeface="Arial"/>
                <a:cs typeface="Arial"/>
                <a:sym typeface="Arial"/>
              </a:rPr>
              <a:t>Landing page</a:t>
            </a:r>
          </a:p>
        </p:txBody>
      </p:sp>
      <p:grpSp>
        <p:nvGrpSpPr>
          <p:cNvPr id="280" name="Shape 280"/>
          <p:cNvGrpSpPr/>
          <p:nvPr/>
        </p:nvGrpSpPr>
        <p:grpSpPr>
          <a:xfrm>
            <a:off x="228600" y="1524000"/>
            <a:ext cx="4287837" cy="4799012"/>
            <a:chOff x="228600" y="1524000"/>
            <a:chExt cx="4287837" cy="4799012"/>
          </a:xfrm>
        </p:grpSpPr>
        <p:pic>
          <p:nvPicPr>
            <p:cNvPr id="281" name="Shape 281"/>
            <p:cNvPicPr preferRelativeResize="0"/>
            <p:nvPr/>
          </p:nvPicPr>
          <p:blipFill rotWithShape="1">
            <a:blip r:embed="rId3">
              <a:alphaModFix/>
            </a:blip>
            <a:srcRect b="0" l="0" r="0" t="0"/>
            <a:stretch/>
          </p:blipFill>
          <p:spPr>
            <a:xfrm>
              <a:off x="228600" y="1524000"/>
              <a:ext cx="4287837" cy="4799012"/>
            </a:xfrm>
            <a:prstGeom prst="rect">
              <a:avLst/>
            </a:prstGeom>
            <a:noFill/>
            <a:ln>
              <a:noFill/>
            </a:ln>
          </p:spPr>
        </p:pic>
        <p:sp>
          <p:nvSpPr>
            <p:cNvPr id="282" name="Shape 282"/>
            <p:cNvSpPr/>
            <p:nvPr/>
          </p:nvSpPr>
          <p:spPr>
            <a:xfrm>
              <a:off x="228600" y="1524000"/>
              <a:ext cx="4287837" cy="4799012"/>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grpSp>
      <p:pic>
        <p:nvPicPr>
          <p:cNvPr id="283" name="Shape 283"/>
          <p:cNvPicPr preferRelativeResize="0"/>
          <p:nvPr/>
        </p:nvPicPr>
        <p:blipFill rotWithShape="1">
          <a:blip r:embed="rId4">
            <a:alphaModFix/>
          </a:blip>
          <a:srcRect b="0" l="0" r="0" t="0"/>
          <a:stretch/>
        </p:blipFill>
        <p:spPr>
          <a:xfrm>
            <a:off x="4724400" y="1524000"/>
            <a:ext cx="4308475" cy="4800600"/>
          </a:xfrm>
          <a:prstGeom prst="rect">
            <a:avLst/>
          </a:prstGeom>
          <a:noFill/>
          <a:ln>
            <a:noFill/>
          </a:ln>
        </p:spPr>
      </p:pic>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txBox="1"/>
          <p:nvPr/>
        </p:nvSpPr>
        <p:spPr>
          <a:xfrm>
            <a:off x="457200" y="914400"/>
            <a:ext cx="8229600" cy="5334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ct val="25000"/>
              <a:buFont typeface="Arial"/>
              <a:buNone/>
            </a:pPr>
            <a:r>
              <a:rPr b="1" i="0" lang="en-US" sz="2800" u="none">
                <a:solidFill>
                  <a:srgbClr val="000000"/>
                </a:solidFill>
                <a:latin typeface="Arial"/>
                <a:ea typeface="Arial"/>
                <a:cs typeface="Arial"/>
                <a:sym typeface="Arial"/>
              </a:rPr>
              <a:t>3.3.3. Retención</a:t>
            </a:r>
          </a:p>
        </p:txBody>
      </p:sp>
      <p:sp>
        <p:nvSpPr>
          <p:cNvPr id="289" name="Shape 289"/>
          <p:cNvSpPr txBox="1"/>
          <p:nvPr/>
        </p:nvSpPr>
        <p:spPr>
          <a:xfrm>
            <a:off x="457200" y="1600200"/>
            <a:ext cx="8229600" cy="4800600"/>
          </a:xfrm>
          <a:prstGeom prst="rect">
            <a:avLst/>
          </a:prstGeom>
          <a:noFill/>
          <a:ln>
            <a:noFill/>
          </a:ln>
        </p:spPr>
        <p:txBody>
          <a:bodyPr anchorCtr="0" anchor="t" bIns="45700" lIns="91425" rIns="91425" wrap="square" tIns="45700">
            <a:noAutofit/>
          </a:bodyPr>
          <a:lstStyle/>
          <a:p>
            <a:pPr indent="-341312" lvl="0" marL="341312" marR="0" rtl="0" algn="l">
              <a:lnSpc>
                <a:spcPct val="100000"/>
              </a:lnSpc>
              <a:spcBef>
                <a:spcPts val="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Conseguir que el usuario vuelva, y que sea a menudo.</a:t>
            </a:r>
          </a:p>
          <a:p>
            <a:pPr indent="-341312" lvl="0" marL="341312" marR="0" rtl="0" algn="l">
              <a:lnSpc>
                <a:spcPct val="100000"/>
              </a:lnSpc>
              <a:spcBef>
                <a:spcPts val="50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Métodos de retención:</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Emails automáticos</a:t>
            </a:r>
          </a:p>
          <a:p>
            <a:pPr indent="-227012" lvl="2" marL="1141412" marR="0" rtl="0" algn="l">
              <a:lnSpc>
                <a:spcPct val="100000"/>
              </a:lnSpc>
              <a:spcBef>
                <a:spcPts val="400"/>
              </a:spcBef>
              <a:spcAft>
                <a:spcPts val="0"/>
              </a:spcAft>
              <a:buClr>
                <a:srgbClr val="167C02"/>
              </a:buClr>
              <a:buSzPct val="64999"/>
              <a:buFont typeface="Noto Sans Symbols"/>
              <a:buChar char="■"/>
            </a:pPr>
            <a:r>
              <a:rPr b="0" i="0" lang="en-US" sz="1600" u="none" cap="none" strike="noStrike">
                <a:solidFill>
                  <a:srgbClr val="000000"/>
                </a:solidFill>
                <a:latin typeface="Arial"/>
                <a:ea typeface="Arial"/>
                <a:cs typeface="Arial"/>
                <a:sym typeface="Arial"/>
              </a:rPr>
              <a:t>Es simple, funciona, pero hacer que se facil des-suscribirse</a:t>
            </a:r>
          </a:p>
          <a:p>
            <a:pPr indent="-227012" lvl="2" marL="1141412" marR="0" rtl="0" algn="l">
              <a:lnSpc>
                <a:spcPct val="100000"/>
              </a:lnSpc>
              <a:spcBef>
                <a:spcPts val="400"/>
              </a:spcBef>
              <a:spcAft>
                <a:spcPts val="0"/>
              </a:spcAft>
              <a:buClr>
                <a:srgbClr val="167C02"/>
              </a:buClr>
              <a:buSzPct val="64999"/>
              <a:buFont typeface="Noto Sans Symbols"/>
              <a:buChar char="■"/>
            </a:pPr>
            <a:r>
              <a:rPr b="0" i="0" lang="en-US" sz="1600" u="none" cap="none" strike="noStrike">
                <a:solidFill>
                  <a:srgbClr val="000000"/>
                </a:solidFill>
                <a:latin typeface="Arial"/>
                <a:ea typeface="Arial"/>
                <a:cs typeface="Arial"/>
                <a:sym typeface="Arial"/>
              </a:rPr>
              <a:t>Importancia: 80% título del email, 20% cuerpo del email</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RSS, feeds de noticias</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Widgets, aplicaciones embebidas</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Eventos del sistema y características temporales en la aplicación</a:t>
            </a:r>
          </a:p>
          <a:p>
            <a:pPr indent="-341312" lvl="0" marL="341312" marR="0" rtl="0" algn="l">
              <a:lnSpc>
                <a:spcPct val="100000"/>
              </a:lnSpc>
              <a:spcBef>
                <a:spcPts val="50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Métricas</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Fuente (de qué canal proceden)</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Número de visitas, duración de las visitas por usuario</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Conversiones</a:t>
            </a:r>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Shape 294"/>
          <p:cNvSpPr txBox="1"/>
          <p:nvPr/>
        </p:nvSpPr>
        <p:spPr>
          <a:xfrm>
            <a:off x="457200" y="914400"/>
            <a:ext cx="8229600" cy="5334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ct val="25000"/>
              <a:buFont typeface="Arial"/>
              <a:buNone/>
            </a:pPr>
            <a:r>
              <a:rPr b="1" i="0" lang="en-US" sz="2800" u="none">
                <a:solidFill>
                  <a:srgbClr val="000000"/>
                </a:solidFill>
                <a:latin typeface="Arial"/>
                <a:ea typeface="Arial"/>
                <a:cs typeface="Arial"/>
                <a:sym typeface="Arial"/>
              </a:rPr>
              <a:t>3.3.4. Referidos</a:t>
            </a:r>
          </a:p>
        </p:txBody>
      </p:sp>
      <p:sp>
        <p:nvSpPr>
          <p:cNvPr id="295" name="Shape 295"/>
          <p:cNvSpPr txBox="1"/>
          <p:nvPr/>
        </p:nvSpPr>
        <p:spPr>
          <a:xfrm>
            <a:off x="457200" y="1600200"/>
            <a:ext cx="8229600" cy="4800600"/>
          </a:xfrm>
          <a:prstGeom prst="rect">
            <a:avLst/>
          </a:prstGeom>
          <a:noFill/>
          <a:ln>
            <a:noFill/>
          </a:ln>
        </p:spPr>
        <p:txBody>
          <a:bodyPr anchorCtr="0" anchor="t" bIns="45700" lIns="91425" rIns="91425" wrap="square" tIns="45700">
            <a:noAutofit/>
          </a:bodyPr>
          <a:lstStyle/>
          <a:p>
            <a:pPr indent="-341312" lvl="0" marL="341312" marR="0" rtl="0" algn="l">
              <a:lnSpc>
                <a:spcPct val="100000"/>
              </a:lnSpc>
              <a:spcBef>
                <a:spcPts val="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Hacer que el usuario aconseje la aplicación a otros usuarios</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Previamente la experiencia del usuario ha debido ser buena</a:t>
            </a:r>
          </a:p>
          <a:p>
            <a:pPr indent="-341312" lvl="0" marL="341312" marR="0" rtl="0" algn="l">
              <a:lnSpc>
                <a:spcPct val="100000"/>
              </a:lnSpc>
              <a:spcBef>
                <a:spcPts val="50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Métodos (técnicas virales)</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El usuario lo comunica boca a boca, por email o mensajería instantánea</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Se comparte en redes sociales</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Widget/embebidos</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Técnicas de afiliación</a:t>
            </a: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296" name="Shape 296"/>
          <p:cNvPicPr preferRelativeResize="0"/>
          <p:nvPr/>
        </p:nvPicPr>
        <p:blipFill rotWithShape="1">
          <a:blip r:embed="rId3">
            <a:alphaModFix/>
          </a:blip>
          <a:srcRect b="0" l="0" r="0" t="0"/>
          <a:stretch/>
        </p:blipFill>
        <p:spPr>
          <a:xfrm>
            <a:off x="533400" y="4191000"/>
            <a:ext cx="3505200" cy="2430462"/>
          </a:xfrm>
          <a:prstGeom prst="rect">
            <a:avLst/>
          </a:prstGeom>
          <a:noFill/>
          <a:ln>
            <a:noFill/>
          </a:ln>
        </p:spPr>
      </p:pic>
      <p:pic>
        <p:nvPicPr>
          <p:cNvPr id="297" name="Shape 297"/>
          <p:cNvPicPr preferRelativeResize="0"/>
          <p:nvPr/>
        </p:nvPicPr>
        <p:blipFill rotWithShape="1">
          <a:blip r:embed="rId4">
            <a:alphaModFix/>
          </a:blip>
          <a:srcRect b="0" l="0" r="0" t="0"/>
          <a:stretch/>
        </p:blipFill>
        <p:spPr>
          <a:xfrm>
            <a:off x="4495800" y="4648200"/>
            <a:ext cx="3886200" cy="1736725"/>
          </a:xfrm>
          <a:prstGeom prst="rect">
            <a:avLst/>
          </a:prstGeom>
          <a:noFill/>
          <a:ln>
            <a:noFill/>
          </a:ln>
        </p:spPr>
      </p:pic>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txBox="1"/>
          <p:nvPr/>
        </p:nvSpPr>
        <p:spPr>
          <a:xfrm>
            <a:off x="457200" y="914400"/>
            <a:ext cx="8229600" cy="5334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ct val="25000"/>
              <a:buFont typeface="Arial"/>
              <a:buNone/>
            </a:pPr>
            <a:r>
              <a:rPr b="1" i="0" lang="en-US" sz="2800" u="none">
                <a:solidFill>
                  <a:srgbClr val="000000"/>
                </a:solidFill>
                <a:latin typeface="Arial"/>
                <a:ea typeface="Arial"/>
                <a:cs typeface="Arial"/>
                <a:sym typeface="Arial"/>
              </a:rPr>
              <a:t>Referidos</a:t>
            </a:r>
          </a:p>
        </p:txBody>
      </p:sp>
      <p:sp>
        <p:nvSpPr>
          <p:cNvPr id="303" name="Shape 303"/>
          <p:cNvSpPr txBox="1"/>
          <p:nvPr/>
        </p:nvSpPr>
        <p:spPr>
          <a:xfrm>
            <a:off x="457200" y="1600200"/>
            <a:ext cx="8229600" cy="4800600"/>
          </a:xfrm>
          <a:prstGeom prst="rect">
            <a:avLst/>
          </a:prstGeom>
          <a:noFill/>
          <a:ln>
            <a:noFill/>
          </a:ln>
        </p:spPr>
        <p:txBody>
          <a:bodyPr anchorCtr="0" anchor="t" bIns="45700" lIns="91425" rIns="91425" wrap="square" tIns="45700">
            <a:noAutofit/>
          </a:bodyPr>
          <a:lstStyle/>
          <a:p>
            <a:pPr indent="-341312" lvl="0" marL="341312" marR="0" rtl="0" algn="l">
              <a:lnSpc>
                <a:spcPct val="100000"/>
              </a:lnSpc>
              <a:spcBef>
                <a:spcPts val="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Factor de crecimiento viral = X * Y * Z</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X= % de usuarios que invitan a otra gente</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Y= número medio de gente que se invita por usuario</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Z=% de gente que acepta la invitación</a:t>
            </a:r>
          </a:p>
          <a:p>
            <a:pPr indent="-284162" lvl="1" marL="741362" marR="0" rtl="0" algn="l">
              <a:lnSpc>
                <a:spcPct val="100000"/>
              </a:lnSpc>
              <a:spcBef>
                <a:spcPts val="400"/>
              </a:spcBef>
              <a:spcAft>
                <a:spcPts val="0"/>
              </a:spcAft>
              <a:buClr>
                <a:srgbClr val="000000"/>
              </a:buClr>
              <a:buFont typeface="Arial"/>
              <a:buNone/>
            </a:pPr>
            <a:r>
              <a:t/>
            </a:r>
            <a:endParaRPr b="0" i="0" sz="1800" u="none" cap="none" strike="noStrike">
              <a:solidFill>
                <a:srgbClr val="000000"/>
              </a:solidFill>
              <a:latin typeface="Arial"/>
              <a:ea typeface="Arial"/>
              <a:cs typeface="Arial"/>
              <a:sym typeface="Arial"/>
            </a:endParaRPr>
          </a:p>
          <a:p>
            <a:pPr indent="-284162" lvl="1" marL="741362" marR="0" rtl="0" algn="l">
              <a:lnSpc>
                <a:spcPct val="100000"/>
              </a:lnSpc>
              <a:spcBef>
                <a:spcPts val="400"/>
              </a:spcBef>
              <a:spcAft>
                <a:spcPts val="0"/>
              </a:spcAft>
              <a:buClr>
                <a:srgbClr val="000000"/>
              </a:buClr>
              <a:buFont typeface="Arial"/>
              <a:buNone/>
            </a:pPr>
            <a:r>
              <a:t/>
            </a:r>
            <a:endParaRPr b="0" i="0" sz="1800" u="none" cap="none" strike="noStrike">
              <a:solidFill>
                <a:srgbClr val="000000"/>
              </a:solidFill>
              <a:latin typeface="Arial"/>
              <a:ea typeface="Arial"/>
              <a:cs typeface="Arial"/>
              <a:sym typeface="Arial"/>
            </a:endParaRPr>
          </a:p>
          <a:p>
            <a:pPr indent="-284162" lvl="1" marL="741362" marR="0" rtl="0" algn="l">
              <a:lnSpc>
                <a:spcPct val="100000"/>
              </a:lnSpc>
              <a:spcBef>
                <a:spcPts val="400"/>
              </a:spcBef>
              <a:spcAft>
                <a:spcPts val="0"/>
              </a:spcAft>
              <a:buClr>
                <a:srgbClr val="000000"/>
              </a:buClr>
              <a:buFont typeface="Arial"/>
              <a:buNone/>
            </a:pPr>
            <a:r>
              <a:t/>
            </a:r>
            <a:endParaRPr b="0" i="0" sz="1800" u="none" cap="none" strike="noStrike">
              <a:solidFill>
                <a:srgbClr val="000000"/>
              </a:solidFill>
              <a:latin typeface="Arial"/>
              <a:ea typeface="Arial"/>
              <a:cs typeface="Arial"/>
              <a:sym typeface="Arial"/>
            </a:endParaRPr>
          </a:p>
          <a:p>
            <a:pPr indent="-284162" lvl="1" marL="741362" marR="0" rtl="0" algn="l">
              <a:lnSpc>
                <a:spcPct val="100000"/>
              </a:lnSpc>
              <a:spcBef>
                <a:spcPts val="400"/>
              </a:spcBef>
              <a:spcAft>
                <a:spcPts val="0"/>
              </a:spcAft>
              <a:buClr>
                <a:srgbClr val="000000"/>
              </a:buClr>
              <a:buFont typeface="Arial"/>
              <a:buNone/>
            </a:pPr>
            <a:r>
              <a:t/>
            </a:r>
            <a:endParaRPr b="0" i="0" sz="1800" u="none" cap="none" strike="noStrike">
              <a:solidFill>
                <a:srgbClr val="000000"/>
              </a:solidFill>
              <a:latin typeface="Arial"/>
              <a:ea typeface="Arial"/>
              <a:cs typeface="Arial"/>
              <a:sym typeface="Arial"/>
            </a:endParaRPr>
          </a:p>
          <a:p>
            <a:pPr indent="-284162" lvl="1" marL="741362" marR="0" rtl="0" algn="l">
              <a:lnSpc>
                <a:spcPct val="100000"/>
              </a:lnSpc>
              <a:spcBef>
                <a:spcPts val="400"/>
              </a:spcBef>
              <a:spcAft>
                <a:spcPts val="0"/>
              </a:spcAft>
              <a:buClr>
                <a:srgbClr val="000000"/>
              </a:buClr>
              <a:buFont typeface="Arial"/>
              <a:buNone/>
            </a:pPr>
            <a:r>
              <a:t/>
            </a:r>
            <a:endParaRPr b="0" i="0" sz="1800" u="none" cap="none" strike="noStrike">
              <a:solidFill>
                <a:srgbClr val="000000"/>
              </a:solidFill>
              <a:latin typeface="Arial"/>
              <a:ea typeface="Arial"/>
              <a:cs typeface="Arial"/>
              <a:sym typeface="Arial"/>
            </a:endParaRPr>
          </a:p>
          <a:p>
            <a:pPr indent="-284162" lvl="1" marL="741362" marR="0" rtl="0" algn="l">
              <a:lnSpc>
                <a:spcPct val="100000"/>
              </a:lnSpc>
              <a:spcBef>
                <a:spcPts val="400"/>
              </a:spcBef>
              <a:spcAft>
                <a:spcPts val="0"/>
              </a:spcAft>
              <a:buClr>
                <a:srgbClr val="000000"/>
              </a:buClr>
              <a:buFont typeface="Arial"/>
              <a:buNone/>
            </a:pPr>
            <a:r>
              <a:t/>
            </a:r>
            <a:endParaRPr b="0" i="0" sz="1800" u="none" cap="none" strike="noStrike">
              <a:solidFill>
                <a:srgbClr val="000000"/>
              </a:solidFill>
              <a:latin typeface="Arial"/>
              <a:ea typeface="Arial"/>
              <a:cs typeface="Arial"/>
              <a:sym typeface="Arial"/>
            </a:endParaRPr>
          </a:p>
          <a:p>
            <a:pPr indent="-284162" lvl="1" marL="741362" marR="0" rtl="0" algn="l">
              <a:lnSpc>
                <a:spcPct val="100000"/>
              </a:lnSpc>
              <a:spcBef>
                <a:spcPts val="400"/>
              </a:spcBef>
              <a:spcAft>
                <a:spcPts val="0"/>
              </a:spcAft>
              <a:buClr>
                <a:srgbClr val="000000"/>
              </a:buClr>
              <a:buFont typeface="Arial"/>
              <a:buNone/>
            </a:pPr>
            <a:r>
              <a:t/>
            </a:r>
            <a:endParaRPr b="0" i="0" sz="1800" u="none" cap="none" strike="noStrike">
              <a:solidFill>
                <a:srgbClr val="000000"/>
              </a:solidFill>
              <a:latin typeface="Arial"/>
              <a:ea typeface="Arial"/>
              <a:cs typeface="Arial"/>
              <a:sym typeface="Arial"/>
            </a:endParaRPr>
          </a:p>
          <a:p>
            <a:pPr indent="-284162" lvl="1" marL="741362" marR="0" rtl="0" algn="l">
              <a:lnSpc>
                <a:spcPct val="100000"/>
              </a:lnSpc>
              <a:spcBef>
                <a:spcPts val="400"/>
              </a:spcBef>
              <a:spcAft>
                <a:spcPts val="0"/>
              </a:spcAft>
              <a:buClr>
                <a:srgbClr val="000000"/>
              </a:buClr>
              <a:buFont typeface="Arial"/>
              <a:buNone/>
            </a:pPr>
            <a:r>
              <a:t/>
            </a:r>
            <a:endParaRPr b="0" i="0" sz="18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Un factor de crecimiento viral &gt; 1 supone un crecimiento exponencial en la adquisición de usuarios</a:t>
            </a:r>
          </a:p>
        </p:txBody>
      </p:sp>
      <p:pic>
        <p:nvPicPr>
          <p:cNvPr id="304" name="Shape 304"/>
          <p:cNvPicPr preferRelativeResize="0"/>
          <p:nvPr/>
        </p:nvPicPr>
        <p:blipFill rotWithShape="1">
          <a:blip r:embed="rId3">
            <a:alphaModFix/>
          </a:blip>
          <a:srcRect b="0" l="0" r="0" t="0"/>
          <a:stretch/>
        </p:blipFill>
        <p:spPr>
          <a:xfrm>
            <a:off x="2133600" y="3352800"/>
            <a:ext cx="4864100" cy="1947862"/>
          </a:xfrm>
          <a:prstGeom prst="rect">
            <a:avLst/>
          </a:prstGeom>
          <a:noFill/>
          <a:ln>
            <a:noFill/>
          </a:ln>
        </p:spPr>
      </p:pic>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Shape 309"/>
          <p:cNvSpPr txBox="1"/>
          <p:nvPr/>
        </p:nvSpPr>
        <p:spPr>
          <a:xfrm>
            <a:off x="457200" y="914400"/>
            <a:ext cx="8229600" cy="5334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ct val="25000"/>
              <a:buFont typeface="Arial"/>
              <a:buNone/>
            </a:pPr>
            <a:r>
              <a:rPr b="1" i="0" lang="en-US" sz="2800" u="none">
                <a:solidFill>
                  <a:srgbClr val="000000"/>
                </a:solidFill>
                <a:latin typeface="Arial"/>
                <a:ea typeface="Arial"/>
                <a:cs typeface="Arial"/>
                <a:sym typeface="Arial"/>
              </a:rPr>
              <a:t>3.3.5. Beneficio</a:t>
            </a:r>
          </a:p>
        </p:txBody>
      </p:sp>
      <p:sp>
        <p:nvSpPr>
          <p:cNvPr id="310" name="Shape 310"/>
          <p:cNvSpPr txBox="1"/>
          <p:nvPr/>
        </p:nvSpPr>
        <p:spPr>
          <a:xfrm>
            <a:off x="457200" y="1600200"/>
            <a:ext cx="8229600" cy="4800600"/>
          </a:xfrm>
          <a:prstGeom prst="rect">
            <a:avLst/>
          </a:prstGeom>
          <a:noFill/>
          <a:ln>
            <a:noFill/>
          </a:ln>
        </p:spPr>
        <p:txBody>
          <a:bodyPr anchorCtr="0" anchor="t" bIns="45700" lIns="91425" rIns="91425" wrap="square" tIns="45700">
            <a:noAutofit/>
          </a:bodyPr>
          <a:lstStyle/>
          <a:p>
            <a:pPr indent="-341312" lvl="0" marL="341312" marR="0" rtl="0" algn="l">
              <a:lnSpc>
                <a:spcPct val="90000"/>
              </a:lnSpc>
              <a:spcBef>
                <a:spcPts val="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Cómo hacer dinero (o amigos o lo que considere como beneficio).</a:t>
            </a:r>
          </a:p>
          <a:p>
            <a:pPr indent="-341312" lvl="0" marL="341312" marR="0" rtl="0" algn="l">
              <a:lnSpc>
                <a:spcPct val="90000"/>
              </a:lnSpc>
              <a:spcBef>
                <a:spcPts val="50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Métodos:</a:t>
            </a:r>
          </a:p>
          <a:p>
            <a:pPr indent="-284162" lvl="1" marL="741362" marR="0" rtl="0" algn="l">
              <a:lnSpc>
                <a:spcPct val="9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Suscripción de usuarios premium con pago por mes o por uso</a:t>
            </a:r>
          </a:p>
          <a:p>
            <a:pPr indent="-227012" lvl="2" marL="1141412" marR="0" rtl="0" algn="l">
              <a:lnSpc>
                <a:spcPct val="90000"/>
              </a:lnSpc>
              <a:spcBef>
                <a:spcPts val="400"/>
              </a:spcBef>
              <a:spcAft>
                <a:spcPts val="0"/>
              </a:spcAft>
              <a:buClr>
                <a:srgbClr val="167C02"/>
              </a:buClr>
              <a:buSzPct val="64999"/>
              <a:buFont typeface="Noto Sans Symbols"/>
              <a:buChar char="■"/>
            </a:pPr>
            <a:r>
              <a:rPr b="0" i="0" lang="en-US" sz="1600" u="none" cap="none" strike="noStrike">
                <a:solidFill>
                  <a:srgbClr val="000000"/>
                </a:solidFill>
                <a:latin typeface="Arial"/>
                <a:ea typeface="Arial"/>
                <a:cs typeface="Arial"/>
                <a:sym typeface="Arial"/>
              </a:rPr>
              <a:t>Premium: mayores funcionalides, preferencia, etc.</a:t>
            </a:r>
          </a:p>
          <a:p>
            <a:pPr indent="-284162" lvl="1" marL="741362" marR="0" rtl="0" algn="l">
              <a:lnSpc>
                <a:spcPct val="9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Financiación con publicidad (adwords)</a:t>
            </a:r>
          </a:p>
          <a:p>
            <a:pPr indent="-284162" lvl="1" marL="741362" marR="0" rtl="0" algn="l">
              <a:lnSpc>
                <a:spcPct val="9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Si se crece mucho, valor de la información obtenida de muchos usuarios</a:t>
            </a:r>
          </a:p>
          <a:p>
            <a:pPr indent="-341312" lvl="0" marL="341312" marR="0" rtl="0" algn="l">
              <a:lnSpc>
                <a:spcPct val="90000"/>
              </a:lnSpc>
              <a:spcBef>
                <a:spcPts val="50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Consejos</a:t>
            </a:r>
          </a:p>
          <a:p>
            <a:pPr indent="-284162" lvl="1" marL="741362" marR="0" rtl="0" algn="l">
              <a:lnSpc>
                <a:spcPct val="9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Empezar con un esquema de usuarios freemium para potenciar la expansión de la aplicación</a:t>
            </a:r>
          </a:p>
          <a:p>
            <a:pPr indent="-284162" lvl="1" marL="741362" marR="0" rtl="0" algn="l">
              <a:lnSpc>
                <a:spcPct val="9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No confiar únicamente en la publicidad</a:t>
            </a:r>
          </a:p>
          <a:p>
            <a:pPr indent="-284162" lvl="1" marL="741362" marR="0" rtl="0" algn="l">
              <a:lnSpc>
                <a:spcPct val="9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Buscar suscripción y pagos recurrentes</a:t>
            </a:r>
          </a:p>
          <a:p>
            <a:pPr indent="-284162" lvl="1" marL="741362" marR="0" rtl="0" algn="l">
              <a:lnSpc>
                <a:spcPct val="9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Vender algo (físico o virtual)</a:t>
            </a:r>
          </a:p>
          <a:p>
            <a:pPr indent="-341312" lvl="0" marL="341312" marR="0" rtl="0" algn="l">
              <a:lnSpc>
                <a:spcPct val="90000"/>
              </a:lnSpc>
              <a:spcBef>
                <a:spcPts val="50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Métricas de conversión</a:t>
            </a:r>
          </a:p>
          <a:p>
            <a:pPr indent="-284162" lvl="1" marL="741362" marR="0" rtl="0" algn="l">
              <a:lnSpc>
                <a:spcPct val="9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Ingresos obtenidos</a:t>
            </a:r>
          </a:p>
        </p:txBody>
      </p:sp>
      <p:sp>
        <p:nvSpPr>
          <p:cNvPr id="311" name="Shape 311"/>
          <p:cNvSpPr txBox="1"/>
          <p:nvPr/>
        </p:nvSpPr>
        <p:spPr>
          <a:xfrm>
            <a:off x="4147650" y="6400800"/>
            <a:ext cx="4761300" cy="246000"/>
          </a:xfrm>
          <a:prstGeom prst="rect">
            <a:avLst/>
          </a:prstGeom>
          <a:noFill/>
          <a:ln>
            <a:noFill/>
          </a:ln>
        </p:spPr>
        <p:txBody>
          <a:bodyPr anchorCtr="0" anchor="t" bIns="46800" lIns="90000" rIns="90000" wrap="square" tIns="46800">
            <a:noAutofit/>
          </a:bodyPr>
          <a:lstStyle/>
          <a:p>
            <a:pPr indent="0" lvl="0" marL="0" marR="0" rtl="0" algn="l">
              <a:lnSpc>
                <a:spcPct val="100000"/>
              </a:lnSpc>
              <a:spcBef>
                <a:spcPts val="0"/>
              </a:spcBef>
              <a:spcAft>
                <a:spcPts val="0"/>
              </a:spcAft>
              <a:buClr>
                <a:srgbClr val="000000"/>
              </a:buClr>
              <a:buSzPct val="25000"/>
              <a:buFont typeface="Arial"/>
              <a:buNone/>
            </a:pPr>
            <a:r>
              <a:rPr b="0" i="0" lang="en-US" sz="1000" u="none">
                <a:solidFill>
                  <a:srgbClr val="000000"/>
                </a:solidFill>
                <a:latin typeface="Arial"/>
                <a:ea typeface="Arial"/>
                <a:cs typeface="Arial"/>
                <a:sym typeface="Arial"/>
              </a:rPr>
              <a:t>http://www.startuplessonslearned.com/2009/01/three-freemium-strategies.html</a:t>
            </a:r>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Shape 316"/>
          <p:cNvSpPr txBox="1"/>
          <p:nvPr/>
        </p:nvSpPr>
        <p:spPr>
          <a:xfrm>
            <a:off x="457200" y="914400"/>
            <a:ext cx="8229600" cy="5334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ct val="25000"/>
              <a:buFont typeface="Arial"/>
              <a:buNone/>
            </a:pPr>
            <a:r>
              <a:rPr b="1" i="0" lang="en-US" sz="2800" u="none">
                <a:solidFill>
                  <a:srgbClr val="000000"/>
                </a:solidFill>
                <a:latin typeface="Arial"/>
                <a:ea typeface="Arial"/>
                <a:cs typeface="Arial"/>
                <a:sym typeface="Arial"/>
              </a:rPr>
              <a:t>Beneficio</a:t>
            </a:r>
          </a:p>
        </p:txBody>
      </p:sp>
      <p:sp>
        <p:nvSpPr>
          <p:cNvPr id="317" name="Shape 317"/>
          <p:cNvSpPr txBox="1"/>
          <p:nvPr/>
        </p:nvSpPr>
        <p:spPr>
          <a:xfrm>
            <a:off x="457200" y="1600200"/>
            <a:ext cx="8229600" cy="4800600"/>
          </a:xfrm>
          <a:prstGeom prst="rect">
            <a:avLst/>
          </a:prstGeom>
          <a:noFill/>
          <a:ln>
            <a:noFill/>
          </a:ln>
        </p:spPr>
        <p:txBody>
          <a:bodyPr anchorCtr="0" anchor="t" bIns="45700" lIns="91425" rIns="91425" wrap="square" tIns="45700">
            <a:noAutofit/>
          </a:bodyPr>
          <a:lstStyle/>
          <a:p>
            <a:pPr indent="-341312" lvl="0" marL="341312" marR="0" rtl="0" algn="l">
              <a:lnSpc>
                <a:spcPct val="100000"/>
              </a:lnSpc>
              <a:spcBef>
                <a:spcPts val="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Caso Twitter:</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Vías de monetización posibles: publicidad</a:t>
            </a:r>
          </a:p>
          <a:p>
            <a:pPr indent="-227012" lvl="2" marL="1141412" marR="0" rtl="0" algn="l">
              <a:lnSpc>
                <a:spcPct val="100000"/>
              </a:lnSpc>
              <a:spcBef>
                <a:spcPts val="400"/>
              </a:spcBef>
              <a:spcAft>
                <a:spcPts val="0"/>
              </a:spcAft>
              <a:buClr>
                <a:srgbClr val="167C02"/>
              </a:buClr>
              <a:buSzPct val="64999"/>
              <a:buFont typeface="Noto Sans Symbols"/>
              <a:buChar char="■"/>
            </a:pPr>
            <a:r>
              <a:rPr b="0" i="0" lang="en-US" sz="1600" u="none" cap="none" strike="noStrike">
                <a:solidFill>
                  <a:srgbClr val="000000"/>
                </a:solidFill>
                <a:latin typeface="Arial"/>
                <a:ea typeface="Arial"/>
                <a:cs typeface="Arial"/>
                <a:sym typeface="Arial"/>
              </a:rPr>
              <a:t>Promoted Topics, junio de 2010 y que tienen un coste de entre $100.000 y $120.000 dólares por día </a:t>
            </a:r>
          </a:p>
          <a:p>
            <a:pPr indent="-227012" lvl="2" marL="1141412" marR="0" rtl="0" algn="l">
              <a:lnSpc>
                <a:spcPct val="100000"/>
              </a:lnSpc>
              <a:spcBef>
                <a:spcPts val="400"/>
              </a:spcBef>
              <a:spcAft>
                <a:spcPts val="0"/>
              </a:spcAft>
              <a:buClr>
                <a:srgbClr val="167C02"/>
              </a:buClr>
              <a:buSzPct val="64999"/>
              <a:buFont typeface="Noto Sans Symbols"/>
              <a:buChar char="■"/>
            </a:pPr>
            <a:r>
              <a:rPr b="0" i="0" lang="en-US" sz="1600" u="none" cap="none" strike="noStrike">
                <a:solidFill>
                  <a:srgbClr val="000000"/>
                </a:solidFill>
                <a:latin typeface="Arial"/>
                <a:ea typeface="Arial"/>
                <a:cs typeface="Arial"/>
                <a:sym typeface="Arial"/>
              </a:rPr>
              <a:t>Ofertas de compra @earlybird: abandonado en 2010</a:t>
            </a:r>
          </a:p>
          <a:p>
            <a:pPr indent="-227012" lvl="2" marL="1141412" marR="0" rtl="0" algn="l">
              <a:lnSpc>
                <a:spcPct val="100000"/>
              </a:lnSpc>
              <a:spcBef>
                <a:spcPts val="400"/>
              </a:spcBef>
              <a:spcAft>
                <a:spcPts val="0"/>
              </a:spcAft>
              <a:buClr>
                <a:srgbClr val="167C02"/>
              </a:buClr>
              <a:buSzPct val="64999"/>
              <a:buFont typeface="Noto Sans Symbols"/>
              <a:buChar char="■"/>
            </a:pPr>
            <a:r>
              <a:rPr b="0" i="0" lang="en-US" sz="1600" u="none" cap="none" strike="noStrike">
                <a:solidFill>
                  <a:srgbClr val="000000"/>
                </a:solidFill>
                <a:latin typeface="Arial"/>
                <a:ea typeface="Arial"/>
                <a:cs typeface="Arial"/>
                <a:sym typeface="Arial"/>
              </a:rPr>
              <a:t>Promoted accounts (final 2010): sugerencias de cuentas a seguir</a:t>
            </a:r>
          </a:p>
          <a:p>
            <a:pPr indent="-227012" lvl="2" marL="1141412" marR="0" rtl="0" algn="l">
              <a:lnSpc>
                <a:spcPct val="100000"/>
              </a:lnSpc>
              <a:spcBef>
                <a:spcPts val="400"/>
              </a:spcBef>
              <a:spcAft>
                <a:spcPts val="0"/>
              </a:spcAft>
              <a:buClr>
                <a:srgbClr val="167C02"/>
              </a:buClr>
              <a:buSzPct val="64999"/>
              <a:buFont typeface="Noto Sans Symbols"/>
              <a:buChar char="■"/>
            </a:pPr>
            <a:r>
              <a:rPr b="0" i="0" lang="en-US" sz="1600" u="none" cap="none" strike="noStrike">
                <a:solidFill>
                  <a:srgbClr val="000000"/>
                </a:solidFill>
                <a:latin typeface="Arial"/>
                <a:ea typeface="Arial"/>
                <a:cs typeface="Arial"/>
                <a:sym typeface="Arial"/>
              </a:rPr>
              <a:t>Promoted tweets, publicidad en el timeline de los usuarios (2011): más invasiva</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No está clara la forma de monetizar la plataforma y está realizando muchos experimentos.</a:t>
            </a:r>
          </a:p>
          <a:p>
            <a:pPr indent="-227012" lvl="2" marL="1141412" marR="0" rtl="0" algn="l">
              <a:lnSpc>
                <a:spcPct val="100000"/>
              </a:lnSpc>
              <a:spcBef>
                <a:spcPts val="400"/>
              </a:spcBef>
              <a:spcAft>
                <a:spcPts val="0"/>
              </a:spcAft>
              <a:buClr>
                <a:srgbClr val="167C02"/>
              </a:buClr>
              <a:buSzPct val="64999"/>
              <a:buFont typeface="Noto Sans Symbols"/>
              <a:buChar char="■"/>
            </a:pPr>
            <a:r>
              <a:rPr b="0" i="0" lang="en-US" sz="1600" u="none" cap="none" strike="noStrike">
                <a:solidFill>
                  <a:srgbClr val="000000"/>
                </a:solidFill>
                <a:latin typeface="Arial"/>
                <a:ea typeface="Arial"/>
                <a:cs typeface="Arial"/>
                <a:sym typeface="Arial"/>
              </a:rPr>
              <a:t>Se dispone de millones de usuarios (en 2012 alcanzados los 400 millones de tweets al dia) pero no se está explotando con rentabilidad</a:t>
            </a:r>
          </a:p>
          <a:p>
            <a:pPr indent="-227012" lvl="2" marL="1141412" marR="0" rtl="0" algn="l">
              <a:lnSpc>
                <a:spcPct val="100000"/>
              </a:lnSpc>
              <a:spcBef>
                <a:spcPts val="400"/>
              </a:spcBef>
              <a:spcAft>
                <a:spcPts val="0"/>
              </a:spcAft>
              <a:buClr>
                <a:srgbClr val="167C02"/>
              </a:buClr>
              <a:buSzPct val="64999"/>
              <a:buFont typeface="Noto Sans Symbols"/>
              <a:buChar char="■"/>
            </a:pPr>
            <a:r>
              <a:rPr b="0" i="0" lang="en-US" sz="1600" u="none" cap="none" strike="noStrike">
                <a:solidFill>
                  <a:srgbClr val="000000"/>
                </a:solidFill>
                <a:latin typeface="Arial"/>
                <a:ea typeface="Arial"/>
                <a:cs typeface="Arial"/>
                <a:sym typeface="Arial"/>
              </a:rPr>
              <a:t>Está llegando a bloquear aplicaciones de terceros que no interfieran en su negocio</a:t>
            </a:r>
          </a:p>
          <a:p>
            <a:pPr indent="-227012" lvl="2" marL="1141412" marR="0" rtl="0" algn="l">
              <a:lnSpc>
                <a:spcPct val="100000"/>
              </a:lnSpc>
              <a:spcBef>
                <a:spcPts val="400"/>
              </a:spcBef>
              <a:spcAft>
                <a:spcPts val="0"/>
              </a:spcAft>
              <a:buClr>
                <a:srgbClr val="167C02"/>
              </a:buClr>
              <a:buSzPct val="64999"/>
              <a:buFont typeface="Noto Sans Symbols"/>
              <a:buChar char="■"/>
            </a:pPr>
            <a:r>
              <a:rPr b="0" i="0" lang="en-US" sz="1600" u="none" cap="none" strike="noStrike">
                <a:solidFill>
                  <a:srgbClr val="000000"/>
                </a:solidFill>
                <a:latin typeface="Arial"/>
                <a:ea typeface="Arial"/>
                <a:cs typeface="Arial"/>
                <a:sym typeface="Arial"/>
              </a:rPr>
              <a:t>Hasta 2011 no ha sido rentable, ha vivido de inversiones multimillonarias. En 2012 apuesta por el entorno móvil pero sin grandes expectativas.</a:t>
            </a:r>
          </a:p>
        </p:txBody>
      </p:sp>
      <p:sp>
        <p:nvSpPr>
          <p:cNvPr id="318" name="Shape 318"/>
          <p:cNvSpPr txBox="1"/>
          <p:nvPr/>
        </p:nvSpPr>
        <p:spPr>
          <a:xfrm>
            <a:off x="2463949" y="6400800"/>
            <a:ext cx="6541800" cy="246000"/>
          </a:xfrm>
          <a:prstGeom prst="rect">
            <a:avLst/>
          </a:prstGeom>
          <a:noFill/>
          <a:ln>
            <a:noFill/>
          </a:ln>
        </p:spPr>
        <p:txBody>
          <a:bodyPr anchorCtr="0" anchor="t"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r>
              <a:rPr b="0" i="0" lang="en-US" sz="1000" u="none">
                <a:solidFill>
                  <a:srgbClr val="000000"/>
                </a:solidFill>
                <a:latin typeface="Arial"/>
                <a:ea typeface="Arial"/>
                <a:cs typeface="Arial"/>
                <a:sym typeface="Arial"/>
              </a:rPr>
              <a:t>http://online.wsj.com/article/SB10001424052748703716904576134543029279426.html?KEYWORDS=twitter</a:t>
            </a:r>
          </a:p>
        </p:txBody>
      </p:sp>
      <p:sp>
        <p:nvSpPr>
          <p:cNvPr id="319" name="Shape 319"/>
          <p:cNvSpPr txBox="1"/>
          <p:nvPr/>
        </p:nvSpPr>
        <p:spPr>
          <a:xfrm>
            <a:off x="2655600" y="6248400"/>
            <a:ext cx="6345600" cy="246000"/>
          </a:xfrm>
          <a:prstGeom prst="rect">
            <a:avLst/>
          </a:prstGeom>
          <a:noFill/>
          <a:ln>
            <a:noFill/>
          </a:ln>
        </p:spPr>
        <p:txBody>
          <a:bodyPr anchorCtr="0" anchor="t"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r>
              <a:rPr b="0" i="0" lang="en-US" sz="1000" u="none">
                <a:solidFill>
                  <a:srgbClr val="000000"/>
                </a:solidFill>
                <a:latin typeface="Arial"/>
                <a:ea typeface="Arial"/>
                <a:cs typeface="Arial"/>
                <a:sym typeface="Arial"/>
              </a:rPr>
              <a:t>http://www.genbeta.com/redes-sociales/la-cuenta-pendiente-de-twitter-un-claro-modelo-de-negocio</a:t>
            </a:r>
          </a:p>
        </p:txBody>
      </p:sp>
      <p:pic>
        <p:nvPicPr>
          <p:cNvPr id="320" name="Shape 320"/>
          <p:cNvPicPr preferRelativeResize="0"/>
          <p:nvPr/>
        </p:nvPicPr>
        <p:blipFill rotWithShape="1">
          <a:blip r:embed="rId3">
            <a:alphaModFix/>
          </a:blip>
          <a:srcRect b="0" l="0" r="0" t="0"/>
          <a:stretch/>
        </p:blipFill>
        <p:spPr>
          <a:xfrm>
            <a:off x="7010400" y="990600"/>
            <a:ext cx="1371600" cy="1028700"/>
          </a:xfrm>
          <a:prstGeom prst="rect">
            <a:avLst/>
          </a:prstGeom>
          <a:noFill/>
          <a:ln>
            <a:noFill/>
          </a:ln>
        </p:spPr>
      </p:pic>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Shape 325"/>
          <p:cNvSpPr txBox="1"/>
          <p:nvPr/>
        </p:nvSpPr>
        <p:spPr>
          <a:xfrm>
            <a:off x="457200" y="914400"/>
            <a:ext cx="8229600" cy="5334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ct val="25000"/>
              <a:buFont typeface="Arial"/>
              <a:buNone/>
            </a:pPr>
            <a:r>
              <a:rPr b="1" i="0" lang="en-US" sz="2800" u="none">
                <a:solidFill>
                  <a:srgbClr val="000000"/>
                </a:solidFill>
                <a:latin typeface="Arial"/>
                <a:ea typeface="Arial"/>
                <a:cs typeface="Arial"/>
                <a:sym typeface="Arial"/>
              </a:rPr>
              <a:t>3.4. Ejemplo MVP: jig.com</a:t>
            </a:r>
          </a:p>
        </p:txBody>
      </p:sp>
      <p:sp>
        <p:nvSpPr>
          <p:cNvPr id="326" name="Shape 326"/>
          <p:cNvSpPr txBox="1"/>
          <p:nvPr/>
        </p:nvSpPr>
        <p:spPr>
          <a:xfrm>
            <a:off x="457200" y="1600200"/>
            <a:ext cx="8229600" cy="5130800"/>
          </a:xfrm>
          <a:prstGeom prst="rect">
            <a:avLst/>
          </a:prstGeom>
          <a:noFill/>
          <a:ln>
            <a:noFill/>
          </a:ln>
        </p:spPr>
        <p:txBody>
          <a:bodyPr anchorCtr="0" anchor="t" bIns="45700" lIns="91425" rIns="91425" wrap="square" tIns="45700">
            <a:noAutofit/>
          </a:bodyPr>
          <a:lstStyle/>
          <a:p>
            <a:pPr indent="-341312" lvl="0" marL="341312" marR="0" rtl="0" algn="l">
              <a:lnSpc>
                <a:spcPct val="100000"/>
              </a:lnSpc>
              <a:spcBef>
                <a:spcPts val="0"/>
              </a:spcBef>
              <a:spcAft>
                <a:spcPts val="0"/>
              </a:spcAft>
              <a:buClr>
                <a:srgbClr val="167C02"/>
              </a:buClr>
              <a:buSzPct val="75000"/>
              <a:buFont typeface="Noto Sans Symbols"/>
              <a:buChar char="■"/>
            </a:pPr>
            <a:r>
              <a:rPr b="0" i="0" lang="en-US" sz="2000" u="sng">
                <a:solidFill>
                  <a:schemeClr val="hlink"/>
                </a:solidFill>
                <a:latin typeface="Arial"/>
                <a:ea typeface="Arial"/>
                <a:cs typeface="Arial"/>
                <a:sym typeface="Arial"/>
                <a:hlinkClick r:id="rId3"/>
              </a:rPr>
              <a:t>http://www.jig.com</a:t>
            </a:r>
          </a:p>
          <a:p>
            <a:pPr indent="-341312" lvl="0" marL="341312" marR="0" rtl="0" algn="l">
              <a:lnSpc>
                <a:spcPct val="100000"/>
              </a:lnSpc>
              <a:spcBef>
                <a:spcPts val="50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Puesta en marcha junio 2011</a:t>
            </a:r>
          </a:p>
          <a:p>
            <a:pPr indent="-341312" lvl="0" marL="341312" marR="0" rtl="0" algn="l">
              <a:lnSpc>
                <a:spcPct val="100000"/>
              </a:lnSpc>
              <a:spcBef>
                <a:spcPts val="50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Idea: “a website, one that helps you with your needs– by making it easy to share them with people who can help solve them”</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Funcionalidad muy básica a septiembre 2011: lista de preguntas y respuestas, ordenadas temporalmente</a:t>
            </a:r>
          </a:p>
          <a:p>
            <a:pPr indent="-227012" lvl="2" marL="1141412" marR="0" rtl="0" algn="l">
              <a:lnSpc>
                <a:spcPct val="100000"/>
              </a:lnSpc>
              <a:spcBef>
                <a:spcPts val="400"/>
              </a:spcBef>
              <a:spcAft>
                <a:spcPts val="0"/>
              </a:spcAft>
              <a:buClr>
                <a:srgbClr val="167C02"/>
              </a:buClr>
              <a:buSzPct val="64999"/>
              <a:buFont typeface="Noto Sans Symbols"/>
              <a:buChar char="■"/>
            </a:pPr>
            <a:r>
              <a:rPr b="0" i="0" lang="en-US" sz="1600" u="none" cap="none" strike="noStrike">
                <a:solidFill>
                  <a:srgbClr val="000000"/>
                </a:solidFill>
                <a:latin typeface="Arial"/>
                <a:ea typeface="Arial"/>
                <a:cs typeface="Arial"/>
                <a:sym typeface="Arial"/>
              </a:rPr>
              <a:t>“Needs”, “Suggest a solution”, “Add a comment”</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Integración con twitter</a:t>
            </a:r>
          </a:p>
          <a:p>
            <a:pPr indent="-341312" lvl="0" marL="341312" marR="0" rtl="0" algn="l">
              <a:lnSpc>
                <a:spcPct val="100000"/>
              </a:lnSpc>
              <a:spcBef>
                <a:spcPts val="50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Posteriormente añadido:</a:t>
            </a:r>
          </a:p>
          <a:p>
            <a:pPr indent="-227012" lvl="2" marL="1141412" marR="0" rtl="0" algn="l">
              <a:lnSpc>
                <a:spcPct val="100000"/>
              </a:lnSpc>
              <a:spcBef>
                <a:spcPts val="400"/>
              </a:spcBef>
              <a:spcAft>
                <a:spcPts val="0"/>
              </a:spcAft>
              <a:buClr>
                <a:srgbClr val="167C02"/>
              </a:buClr>
              <a:buSzPct val="75000"/>
              <a:buFont typeface="Noto Sans Symbols"/>
              <a:buChar char="■"/>
            </a:pPr>
            <a:r>
              <a:rPr b="0" i="0" lang="en-US" sz="1600" u="none" cap="none" strike="noStrike">
                <a:solidFill>
                  <a:srgbClr val="000000"/>
                </a:solidFill>
                <a:latin typeface="Arial"/>
                <a:ea typeface="Arial"/>
                <a:cs typeface="Arial"/>
                <a:sym typeface="Arial"/>
              </a:rPr>
              <a:t>Categorías de preguntas (nov 2011)</a:t>
            </a:r>
          </a:p>
          <a:p>
            <a:pPr indent="-227012" lvl="2" marL="1141412" marR="0" rtl="0" algn="l">
              <a:lnSpc>
                <a:spcPct val="100000"/>
              </a:lnSpc>
              <a:spcBef>
                <a:spcPts val="400"/>
              </a:spcBef>
              <a:spcAft>
                <a:spcPts val="0"/>
              </a:spcAft>
              <a:buClr>
                <a:srgbClr val="167C02"/>
              </a:buClr>
              <a:buSzPct val="75000"/>
              <a:buFont typeface="Noto Sans Symbols"/>
              <a:buChar char="■"/>
            </a:pPr>
            <a:r>
              <a:rPr b="0" i="0" lang="en-US" sz="1600" u="none" cap="none" strike="noStrike">
                <a:solidFill>
                  <a:srgbClr val="000000"/>
                </a:solidFill>
                <a:latin typeface="Arial"/>
                <a:ea typeface="Arial"/>
                <a:cs typeface="Arial"/>
                <a:sym typeface="Arial"/>
              </a:rPr>
              <a:t>Asocia usuarios con aquellas preguntas dentro de su área de interés (nov 2011)</a:t>
            </a:r>
          </a:p>
          <a:p>
            <a:pPr indent="-227012" lvl="2" marL="1141412" marR="0" rtl="0" algn="l">
              <a:lnSpc>
                <a:spcPct val="100000"/>
              </a:lnSpc>
              <a:spcBef>
                <a:spcPts val="400"/>
              </a:spcBef>
              <a:spcAft>
                <a:spcPts val="0"/>
              </a:spcAft>
              <a:buClr>
                <a:srgbClr val="167C02"/>
              </a:buClr>
              <a:buSzPct val="75000"/>
              <a:buFont typeface="Noto Sans Symbols"/>
              <a:buChar char="■"/>
            </a:pPr>
            <a:r>
              <a:rPr b="0" i="0" lang="en-US" sz="1600" u="none" cap="none" strike="noStrike">
                <a:solidFill>
                  <a:srgbClr val="000000"/>
                </a:solidFill>
                <a:latin typeface="Arial"/>
                <a:ea typeface="Arial"/>
                <a:cs typeface="Arial"/>
                <a:sym typeface="Arial"/>
              </a:rPr>
              <a:t>Seguimiento de usuarios (dic 2011)</a:t>
            </a:r>
          </a:p>
          <a:p>
            <a:pPr indent="-227012" lvl="2" marL="1141412" marR="0" rtl="0" algn="l">
              <a:lnSpc>
                <a:spcPct val="100000"/>
              </a:lnSpc>
              <a:spcBef>
                <a:spcPts val="400"/>
              </a:spcBef>
              <a:spcAft>
                <a:spcPts val="0"/>
              </a:spcAft>
              <a:buClr>
                <a:srgbClr val="167C02"/>
              </a:buClr>
              <a:buSzPct val="75000"/>
              <a:buFont typeface="Noto Sans Symbols"/>
              <a:buChar char="■"/>
            </a:pPr>
            <a:r>
              <a:rPr b="0" i="0" lang="en-US" sz="1600" u="none" cap="none" strike="noStrike">
                <a:solidFill>
                  <a:srgbClr val="000000"/>
                </a:solidFill>
                <a:latin typeface="Arial"/>
                <a:ea typeface="Arial"/>
                <a:cs typeface="Arial"/>
                <a:sym typeface="Arial"/>
              </a:rPr>
              <a:t>Iphone app (feb 2012)</a:t>
            </a:r>
          </a:p>
          <a:p>
            <a:pPr indent="-341312" lvl="0" marL="341312" marR="0" rtl="0" algn="l">
              <a:lnSpc>
                <a:spcPct val="100000"/>
              </a:lnSpc>
              <a:spcBef>
                <a:spcPts val="50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Sistema de monetización inexistente. No hay publicidad ni tampoco usuarios premium. – TO.DO</a:t>
            </a:r>
          </a:p>
        </p:txBody>
      </p:sp>
      <p:sp>
        <p:nvSpPr>
          <p:cNvPr id="327" name="Shape 327"/>
          <p:cNvSpPr txBox="1"/>
          <p:nvPr/>
        </p:nvSpPr>
        <p:spPr>
          <a:xfrm>
            <a:off x="7473998" y="6477000"/>
            <a:ext cx="1427100" cy="246000"/>
          </a:xfrm>
          <a:prstGeom prst="rect">
            <a:avLst/>
          </a:prstGeom>
          <a:noFill/>
          <a:ln>
            <a:noFill/>
          </a:ln>
        </p:spPr>
        <p:txBody>
          <a:bodyPr anchorCtr="0" anchor="t" bIns="46800" lIns="90000" rIns="90000" wrap="square" tIns="46800">
            <a:noAutofit/>
          </a:bodyPr>
          <a:lstStyle/>
          <a:p>
            <a:pPr indent="0" lvl="0" marL="0" marR="0" rtl="0" algn="l">
              <a:lnSpc>
                <a:spcPct val="100000"/>
              </a:lnSpc>
              <a:spcBef>
                <a:spcPts val="0"/>
              </a:spcBef>
              <a:spcAft>
                <a:spcPts val="0"/>
              </a:spcAft>
              <a:buClr>
                <a:srgbClr val="000000"/>
              </a:buClr>
              <a:buSzPct val="25000"/>
              <a:buFont typeface="Arial"/>
              <a:buNone/>
            </a:pPr>
            <a:r>
              <a:rPr b="0" i="0" lang="en-US" sz="1000" u="none">
                <a:solidFill>
                  <a:srgbClr val="000000"/>
                </a:solidFill>
                <a:latin typeface="Arial"/>
                <a:ea typeface="Arial"/>
                <a:cs typeface="Arial"/>
                <a:sym typeface="Arial"/>
              </a:rPr>
              <a:t>http://blog.jig.com/</a:t>
            </a: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nvSpPr>
        <p:spPr>
          <a:xfrm>
            <a:off x="457200" y="914400"/>
            <a:ext cx="8229600" cy="5334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ct val="25000"/>
              <a:buFont typeface="Arial"/>
              <a:buNone/>
            </a:pPr>
            <a:r>
              <a:rPr b="1" i="0" lang="en-US" sz="2800" u="none">
                <a:solidFill>
                  <a:srgbClr val="000000"/>
                </a:solidFill>
                <a:latin typeface="Arial"/>
                <a:ea typeface="Arial"/>
                <a:cs typeface="Arial"/>
                <a:sym typeface="Arial"/>
              </a:rPr>
              <a:t>1. Objetivos del proyecto</a:t>
            </a:r>
          </a:p>
        </p:txBody>
      </p:sp>
      <p:sp>
        <p:nvSpPr>
          <p:cNvPr id="93" name="Shape 93"/>
          <p:cNvSpPr txBox="1"/>
          <p:nvPr/>
        </p:nvSpPr>
        <p:spPr>
          <a:xfrm>
            <a:off x="457200" y="1600200"/>
            <a:ext cx="8229600" cy="4800600"/>
          </a:xfrm>
          <a:prstGeom prst="rect">
            <a:avLst/>
          </a:prstGeom>
          <a:noFill/>
          <a:ln>
            <a:noFill/>
          </a:ln>
        </p:spPr>
        <p:txBody>
          <a:bodyPr anchorCtr="0" anchor="t" bIns="45700" lIns="91425" rIns="91425" wrap="square" tIns="45700">
            <a:noAutofit/>
          </a:bodyPr>
          <a:lstStyle/>
          <a:p>
            <a:pPr indent="-341312" lvl="0" marL="341312" marR="0" rtl="0" algn="l">
              <a:lnSpc>
                <a:spcPct val="100000"/>
              </a:lnSpc>
              <a:spcBef>
                <a:spcPts val="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El proyecto como tal va a ser una “aplicación sobre redes de ordenadores” con objetivos ambiciosos:</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Ofrecer una funcionalidad o solucionar una problemática real</a:t>
            </a:r>
          </a:p>
          <a:p>
            <a:pPr indent="-227012" lvl="2" marL="1141412" marR="0" rtl="0" algn="l">
              <a:lnSpc>
                <a:spcPct val="100000"/>
              </a:lnSpc>
              <a:spcBef>
                <a:spcPts val="400"/>
              </a:spcBef>
              <a:spcAft>
                <a:spcPts val="0"/>
              </a:spcAft>
              <a:buClr>
                <a:srgbClr val="167C02"/>
              </a:buClr>
              <a:buSzPct val="64999"/>
              <a:buFont typeface="Noto Sans Symbols"/>
              <a:buChar char="■"/>
            </a:pPr>
            <a:r>
              <a:rPr b="0" i="0" lang="en-US" sz="1600" u="none" cap="none" strike="noStrike">
                <a:solidFill>
                  <a:srgbClr val="000000"/>
                </a:solidFill>
                <a:latin typeface="Arial"/>
                <a:ea typeface="Arial"/>
                <a:cs typeface="Arial"/>
                <a:sym typeface="Arial"/>
              </a:rPr>
              <a:t>Que te apasione!</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Aplicar técnicas de prototipado rápido (MVP)</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Tener usuarios activos de la aplicación</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Obtener resultados económicos (o de otro tipo) positivos de la aplicación</a:t>
            </a:r>
          </a:p>
          <a:p>
            <a:pPr indent="-341312" lvl="0" marL="341312" marR="0" rtl="0" algn="l">
              <a:lnSpc>
                <a:spcPct val="100000"/>
              </a:lnSpc>
              <a:spcBef>
                <a:spcPts val="50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La evaluación se realizará en la medida de cumplimiento de dichos objetivos.</a:t>
            </a:r>
          </a:p>
          <a:p>
            <a:pPr indent="-341312" lvl="0" marL="341312" marR="0" rtl="0" algn="l">
              <a:lnSpc>
                <a:spcPct val="100000"/>
              </a:lnSpc>
              <a:spcBef>
                <a:spcPts val="50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Se dispone de poco más de </a:t>
            </a:r>
            <a:r>
              <a:rPr lang="en-US" sz="2000"/>
              <a:t>5</a:t>
            </a:r>
            <a:r>
              <a:rPr b="0" i="0" lang="en-US" sz="2000" u="none">
                <a:solidFill>
                  <a:srgbClr val="000000"/>
                </a:solidFill>
                <a:latin typeface="Arial"/>
                <a:ea typeface="Arial"/>
                <a:cs typeface="Arial"/>
                <a:sym typeface="Arial"/>
              </a:rPr>
              <a:t> meses, no es poco tiempo, pe</a:t>
            </a:r>
            <a:r>
              <a:rPr lang="en-US" sz="2000"/>
              <a:t>ro </a:t>
            </a:r>
            <a:r>
              <a:rPr b="0" i="0" lang="en-US" sz="2000" u="none">
                <a:solidFill>
                  <a:srgbClr val="000000"/>
                </a:solidFill>
                <a:latin typeface="Arial"/>
                <a:ea typeface="Arial"/>
                <a:cs typeface="Arial"/>
                <a:sym typeface="Arial"/>
              </a:rPr>
              <a:t>es necesario empezar </a:t>
            </a:r>
            <a:r>
              <a:rPr lang="en-US" sz="2000"/>
              <a:t>cuanto antes</a:t>
            </a:r>
            <a:r>
              <a:rPr b="0" i="0" lang="en-US" sz="2000" u="none">
                <a:solidFill>
                  <a:srgbClr val="000000"/>
                </a:solidFill>
                <a:latin typeface="Arial"/>
                <a:ea typeface="Arial"/>
                <a:cs typeface="Arial"/>
                <a:sym typeface="Arial"/>
              </a:rPr>
              <a:t>.</a:t>
            </a:r>
          </a:p>
          <a:p>
            <a:pPr indent="-341312" lvl="0" marL="341312" marR="0" rtl="0" algn="l">
              <a:lnSpc>
                <a:spcPct val="100000"/>
              </a:lnSpc>
              <a:spcBef>
                <a:spcPts val="50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Se necesitan diseñar e implementar métricas para evaluar el interés del proyecto y sus resultados.</a:t>
            </a:r>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Shape 332"/>
          <p:cNvSpPr txBox="1"/>
          <p:nvPr/>
        </p:nvSpPr>
        <p:spPr>
          <a:xfrm>
            <a:off x="457200" y="914400"/>
            <a:ext cx="8229600" cy="5334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ct val="25000"/>
              <a:buFont typeface="Arial"/>
              <a:buNone/>
            </a:pPr>
            <a:r>
              <a:rPr b="1" i="0" lang="en-US" sz="2800" u="none">
                <a:solidFill>
                  <a:srgbClr val="000000"/>
                </a:solidFill>
                <a:latin typeface="Arial"/>
                <a:ea typeface="Arial"/>
                <a:cs typeface="Arial"/>
                <a:sym typeface="Arial"/>
              </a:rPr>
              <a:t>4. Requisitos del proyecto</a:t>
            </a:r>
          </a:p>
        </p:txBody>
      </p:sp>
      <p:sp>
        <p:nvSpPr>
          <p:cNvPr id="333" name="Shape 333"/>
          <p:cNvSpPr txBox="1"/>
          <p:nvPr/>
        </p:nvSpPr>
        <p:spPr>
          <a:xfrm>
            <a:off x="457200" y="1600200"/>
            <a:ext cx="8229600" cy="4819650"/>
          </a:xfrm>
          <a:prstGeom prst="rect">
            <a:avLst/>
          </a:prstGeom>
          <a:noFill/>
          <a:ln>
            <a:noFill/>
          </a:ln>
        </p:spPr>
        <p:txBody>
          <a:bodyPr anchorCtr="0" anchor="t" bIns="45700" lIns="91425" rIns="91425" wrap="square" tIns="45700">
            <a:noAutofit/>
          </a:bodyPr>
          <a:lstStyle/>
          <a:p>
            <a:pPr indent="-341312" lvl="0" marL="341312" marR="0" rtl="0" algn="l">
              <a:lnSpc>
                <a:spcPct val="100000"/>
              </a:lnSpc>
              <a:spcBef>
                <a:spcPts val="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Seguir la metodología MVP</a:t>
            </a:r>
          </a:p>
          <a:p>
            <a:pPr indent="-341312" lvl="0" marL="341312" marR="0" rtl="0" algn="l">
              <a:lnSpc>
                <a:spcPct val="100000"/>
              </a:lnSpc>
              <a:spcBef>
                <a:spcPts val="50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Llevar un balance de las cuentas actualizado</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sng" cap="none" strike="noStrike">
                <a:solidFill>
                  <a:srgbClr val="000000"/>
                </a:solidFill>
                <a:latin typeface="Arial"/>
                <a:ea typeface="Arial"/>
                <a:cs typeface="Arial"/>
                <a:sym typeface="Arial"/>
              </a:rPr>
              <a:t>Límite de 20€ de inversión por miembro del grupo</a:t>
            </a:r>
          </a:p>
          <a:p>
            <a:pPr indent="-227012" lvl="2" marL="1141412" marR="0" rtl="0" algn="l">
              <a:lnSpc>
                <a:spcPct val="100000"/>
              </a:lnSpc>
              <a:spcBef>
                <a:spcPts val="400"/>
              </a:spcBef>
              <a:spcAft>
                <a:spcPts val="0"/>
              </a:spcAft>
              <a:buClr>
                <a:srgbClr val="167C02"/>
              </a:buClr>
              <a:buSzPct val="64999"/>
              <a:buFont typeface="Noto Sans Symbols"/>
              <a:buChar char="■"/>
            </a:pPr>
            <a:r>
              <a:rPr b="0" i="0" lang="en-US" sz="1600" u="none" cap="none" strike="noStrike">
                <a:solidFill>
                  <a:srgbClr val="000000"/>
                </a:solidFill>
                <a:latin typeface="Arial"/>
                <a:ea typeface="Arial"/>
                <a:cs typeface="Arial"/>
                <a:sym typeface="Arial"/>
              </a:rPr>
              <a:t>Registro de un nombre de dominio, hosting, adwords, etc.</a:t>
            </a:r>
          </a:p>
          <a:p>
            <a:pPr indent="-227012" lvl="2" marL="1141412" marR="0" rtl="0" algn="l">
              <a:lnSpc>
                <a:spcPct val="100000"/>
              </a:lnSpc>
              <a:spcBef>
                <a:spcPts val="400"/>
              </a:spcBef>
              <a:spcAft>
                <a:spcPts val="0"/>
              </a:spcAft>
              <a:buClr>
                <a:srgbClr val="167C02"/>
              </a:buClr>
              <a:buSzPct val="64999"/>
              <a:buFont typeface="Noto Sans Symbols"/>
              <a:buChar char="■"/>
            </a:pPr>
            <a:r>
              <a:rPr b="0" i="0" lang="en-US" sz="1600" u="none" cap="none" strike="noStrike">
                <a:solidFill>
                  <a:srgbClr val="000000"/>
                </a:solidFill>
                <a:latin typeface="Arial"/>
                <a:ea typeface="Arial"/>
                <a:cs typeface="Arial"/>
                <a:sym typeface="Arial"/>
              </a:rPr>
              <a:t>Intentar optar por soluciones gratuitas para hosting, publicidad, etc.</a:t>
            </a:r>
          </a:p>
          <a:p>
            <a:pPr indent="-227012" lvl="2" marL="1141412" marR="0" rtl="0" algn="l">
              <a:lnSpc>
                <a:spcPct val="100000"/>
              </a:lnSpc>
              <a:spcBef>
                <a:spcPts val="400"/>
              </a:spcBef>
              <a:spcAft>
                <a:spcPts val="0"/>
              </a:spcAft>
              <a:buClr>
                <a:srgbClr val="167C02"/>
              </a:buClr>
              <a:buSzPct val="64999"/>
              <a:buFont typeface="Noto Sans Symbols"/>
              <a:buChar char="■"/>
            </a:pPr>
            <a:r>
              <a:rPr b="0" i="0" lang="en-US" sz="1600" u="none" cap="none" strike="noStrike">
                <a:solidFill>
                  <a:srgbClr val="000000"/>
                </a:solidFill>
                <a:latin typeface="Arial"/>
                <a:ea typeface="Arial"/>
                <a:cs typeface="Arial"/>
                <a:sym typeface="Arial"/>
              </a:rPr>
              <a:t>Si no hay gastos o estos son menores, cualquier entrada de dinero es beneficio.</a:t>
            </a:r>
          </a:p>
          <a:p>
            <a:pPr indent="-341312" lvl="0" marL="341312" marR="0" rtl="0" algn="l">
              <a:lnSpc>
                <a:spcPct val="100000"/>
              </a:lnSpc>
              <a:spcBef>
                <a:spcPts val="50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Llevar registro del mayor número de métricas y métricas de conversión posible. Las métricas justificarán los resultados del proyecto.</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Intentar utilizar herramientas estándar (como Google Analytics)</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Métricas evaluadas principalmente:</a:t>
            </a:r>
          </a:p>
          <a:p>
            <a:pPr indent="-227012" lvl="2" marL="1141412" marR="0" rtl="0" algn="l">
              <a:lnSpc>
                <a:spcPct val="100000"/>
              </a:lnSpc>
              <a:spcBef>
                <a:spcPts val="400"/>
              </a:spcBef>
              <a:spcAft>
                <a:spcPts val="0"/>
              </a:spcAft>
              <a:buClr>
                <a:srgbClr val="167C02"/>
              </a:buClr>
              <a:buSzPct val="64999"/>
              <a:buFont typeface="Noto Sans Symbols"/>
              <a:buChar char="■"/>
            </a:pPr>
            <a:r>
              <a:rPr b="0" i="0" lang="en-US" sz="1600" u="none" cap="none" strike="noStrike">
                <a:solidFill>
                  <a:srgbClr val="000000"/>
                </a:solidFill>
                <a:latin typeface="Arial"/>
                <a:ea typeface="Arial"/>
                <a:cs typeface="Arial"/>
                <a:sym typeface="Arial"/>
              </a:rPr>
              <a:t>Usuarios: únicos, activos, que se instalaron la aplicación, etc.</a:t>
            </a:r>
          </a:p>
          <a:p>
            <a:pPr indent="-227012" lvl="2" marL="1141412" marR="0" rtl="0" algn="l">
              <a:lnSpc>
                <a:spcPct val="100000"/>
              </a:lnSpc>
              <a:spcBef>
                <a:spcPts val="400"/>
              </a:spcBef>
              <a:spcAft>
                <a:spcPts val="0"/>
              </a:spcAft>
              <a:buClr>
                <a:srgbClr val="167C02"/>
              </a:buClr>
              <a:buSzPct val="64999"/>
              <a:buFont typeface="Noto Sans Symbols"/>
              <a:buChar char="■"/>
            </a:pPr>
            <a:r>
              <a:rPr b="0" i="0" lang="en-US" sz="1600" u="none" cap="none" strike="noStrike">
                <a:solidFill>
                  <a:srgbClr val="000000"/>
                </a:solidFill>
                <a:latin typeface="Arial"/>
                <a:ea typeface="Arial"/>
                <a:cs typeface="Arial"/>
                <a:sym typeface="Arial"/>
              </a:rPr>
              <a:t>Resultados económicos (u de otro tipo)</a:t>
            </a: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p:txBody>
      </p:sp>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Shape 338"/>
          <p:cNvSpPr txBox="1"/>
          <p:nvPr/>
        </p:nvSpPr>
        <p:spPr>
          <a:xfrm>
            <a:off x="457200" y="914400"/>
            <a:ext cx="8229600" cy="5334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ct val="25000"/>
              <a:buFont typeface="Arial"/>
              <a:buNone/>
            </a:pPr>
            <a:r>
              <a:rPr b="1" i="0" lang="en-US" sz="2800" u="none">
                <a:solidFill>
                  <a:srgbClr val="000000"/>
                </a:solidFill>
                <a:latin typeface="Arial"/>
                <a:ea typeface="Arial"/>
                <a:cs typeface="Arial"/>
                <a:sym typeface="Arial"/>
              </a:rPr>
              <a:t>Plataforma</a:t>
            </a:r>
          </a:p>
        </p:txBody>
      </p:sp>
      <p:pic>
        <p:nvPicPr>
          <p:cNvPr id="339" name="Shape 339"/>
          <p:cNvPicPr preferRelativeResize="0"/>
          <p:nvPr/>
        </p:nvPicPr>
        <p:blipFill rotWithShape="1">
          <a:blip r:embed="rId3">
            <a:alphaModFix/>
          </a:blip>
          <a:srcRect b="0" l="0" r="0" t="0"/>
          <a:stretch/>
        </p:blipFill>
        <p:spPr>
          <a:xfrm>
            <a:off x="6781800" y="1295400"/>
            <a:ext cx="1371600" cy="1371600"/>
          </a:xfrm>
          <a:prstGeom prst="rect">
            <a:avLst/>
          </a:prstGeom>
          <a:noFill/>
          <a:ln>
            <a:noFill/>
          </a:ln>
        </p:spPr>
      </p:pic>
      <p:pic>
        <p:nvPicPr>
          <p:cNvPr id="340" name="Shape 340"/>
          <p:cNvPicPr preferRelativeResize="0"/>
          <p:nvPr/>
        </p:nvPicPr>
        <p:blipFill rotWithShape="1">
          <a:blip r:embed="rId4">
            <a:alphaModFix/>
          </a:blip>
          <a:srcRect b="0" l="0" r="0" t="0"/>
          <a:stretch/>
        </p:blipFill>
        <p:spPr>
          <a:xfrm>
            <a:off x="3810000" y="3124200"/>
            <a:ext cx="1343025" cy="1557337"/>
          </a:xfrm>
          <a:prstGeom prst="rect">
            <a:avLst/>
          </a:prstGeom>
          <a:noFill/>
          <a:ln>
            <a:noFill/>
          </a:ln>
        </p:spPr>
      </p:pic>
      <p:pic>
        <p:nvPicPr>
          <p:cNvPr id="341" name="Shape 341"/>
          <p:cNvPicPr preferRelativeResize="0"/>
          <p:nvPr/>
        </p:nvPicPr>
        <p:blipFill rotWithShape="1">
          <a:blip r:embed="rId5">
            <a:alphaModFix/>
          </a:blip>
          <a:srcRect b="0" l="0" r="0" t="0"/>
          <a:stretch/>
        </p:blipFill>
        <p:spPr>
          <a:xfrm>
            <a:off x="1066800" y="1447800"/>
            <a:ext cx="1676400" cy="1341437"/>
          </a:xfrm>
          <a:prstGeom prst="rect">
            <a:avLst/>
          </a:prstGeom>
          <a:noFill/>
          <a:ln>
            <a:noFill/>
          </a:ln>
        </p:spPr>
      </p:pic>
      <p:pic>
        <p:nvPicPr>
          <p:cNvPr id="342" name="Shape 342"/>
          <p:cNvPicPr preferRelativeResize="0"/>
          <p:nvPr/>
        </p:nvPicPr>
        <p:blipFill rotWithShape="1">
          <a:blip r:embed="rId6">
            <a:alphaModFix/>
          </a:blip>
          <a:srcRect b="0" l="0" r="0" t="0"/>
          <a:stretch/>
        </p:blipFill>
        <p:spPr>
          <a:xfrm>
            <a:off x="2514600" y="4876800"/>
            <a:ext cx="2203450" cy="698500"/>
          </a:xfrm>
          <a:prstGeom prst="rect">
            <a:avLst/>
          </a:prstGeom>
          <a:noFill/>
          <a:ln>
            <a:noFill/>
          </a:ln>
        </p:spPr>
      </p:pic>
      <p:pic>
        <p:nvPicPr>
          <p:cNvPr id="343" name="Shape 343"/>
          <p:cNvPicPr preferRelativeResize="0"/>
          <p:nvPr/>
        </p:nvPicPr>
        <p:blipFill rotWithShape="1">
          <a:blip r:embed="rId7">
            <a:alphaModFix/>
          </a:blip>
          <a:srcRect b="0" l="0" r="0" t="0"/>
          <a:stretch/>
        </p:blipFill>
        <p:spPr>
          <a:xfrm>
            <a:off x="5334000" y="4800600"/>
            <a:ext cx="1409700" cy="1325562"/>
          </a:xfrm>
          <a:prstGeom prst="rect">
            <a:avLst/>
          </a:prstGeom>
          <a:noFill/>
          <a:ln>
            <a:noFill/>
          </a:ln>
        </p:spPr>
      </p:pic>
      <p:pic>
        <p:nvPicPr>
          <p:cNvPr id="344" name="Shape 344"/>
          <p:cNvPicPr preferRelativeResize="0"/>
          <p:nvPr/>
        </p:nvPicPr>
        <p:blipFill rotWithShape="1">
          <a:blip r:embed="rId8">
            <a:alphaModFix/>
          </a:blip>
          <a:srcRect b="0" l="0" r="0" t="0"/>
          <a:stretch/>
        </p:blipFill>
        <p:spPr>
          <a:xfrm>
            <a:off x="5791200" y="2971800"/>
            <a:ext cx="1447800" cy="1357312"/>
          </a:xfrm>
          <a:prstGeom prst="rect">
            <a:avLst/>
          </a:prstGeom>
          <a:noFill/>
          <a:ln>
            <a:noFill/>
          </a:ln>
        </p:spPr>
      </p:pic>
      <p:pic>
        <p:nvPicPr>
          <p:cNvPr id="345" name="Shape 345"/>
          <p:cNvPicPr preferRelativeResize="0"/>
          <p:nvPr/>
        </p:nvPicPr>
        <p:blipFill rotWithShape="1">
          <a:blip r:embed="rId9">
            <a:alphaModFix/>
          </a:blip>
          <a:srcRect b="0" l="0" r="0" t="0"/>
          <a:stretch/>
        </p:blipFill>
        <p:spPr>
          <a:xfrm>
            <a:off x="7239000" y="3962400"/>
            <a:ext cx="1238250" cy="1485900"/>
          </a:xfrm>
          <a:prstGeom prst="rect">
            <a:avLst/>
          </a:prstGeom>
          <a:noFill/>
          <a:ln>
            <a:noFill/>
          </a:ln>
        </p:spPr>
      </p:pic>
      <p:pic>
        <p:nvPicPr>
          <p:cNvPr id="346" name="Shape 346"/>
          <p:cNvPicPr preferRelativeResize="0"/>
          <p:nvPr/>
        </p:nvPicPr>
        <p:blipFill rotWithShape="1">
          <a:blip r:embed="rId10">
            <a:alphaModFix/>
          </a:blip>
          <a:srcRect b="0" l="0" r="0" t="0"/>
          <a:stretch/>
        </p:blipFill>
        <p:spPr>
          <a:xfrm>
            <a:off x="2743200" y="5867400"/>
            <a:ext cx="2314575" cy="742950"/>
          </a:xfrm>
          <a:prstGeom prst="rect">
            <a:avLst/>
          </a:prstGeom>
          <a:noFill/>
          <a:ln>
            <a:noFill/>
          </a:ln>
        </p:spPr>
      </p:pic>
      <p:pic>
        <p:nvPicPr>
          <p:cNvPr id="347" name="Shape 347"/>
          <p:cNvPicPr preferRelativeResize="0"/>
          <p:nvPr/>
        </p:nvPicPr>
        <p:blipFill rotWithShape="1">
          <a:blip r:embed="rId11">
            <a:alphaModFix/>
          </a:blip>
          <a:srcRect b="0" l="0" r="0" t="0"/>
          <a:stretch/>
        </p:blipFill>
        <p:spPr>
          <a:xfrm>
            <a:off x="7596187" y="2781300"/>
            <a:ext cx="1223962" cy="1223962"/>
          </a:xfrm>
          <a:prstGeom prst="rect">
            <a:avLst/>
          </a:prstGeom>
          <a:noFill/>
          <a:ln>
            <a:noFill/>
          </a:ln>
        </p:spPr>
      </p:pic>
      <p:pic>
        <p:nvPicPr>
          <p:cNvPr id="348" name="Shape 348"/>
          <p:cNvPicPr preferRelativeResize="0"/>
          <p:nvPr/>
        </p:nvPicPr>
        <p:blipFill rotWithShape="1">
          <a:blip r:embed="rId12">
            <a:alphaModFix/>
          </a:blip>
          <a:srcRect b="0" l="0" r="0" t="0"/>
          <a:stretch/>
        </p:blipFill>
        <p:spPr>
          <a:xfrm>
            <a:off x="685800" y="4724400"/>
            <a:ext cx="1524000" cy="1524000"/>
          </a:xfrm>
          <a:prstGeom prst="rect">
            <a:avLst/>
          </a:prstGeom>
          <a:noFill/>
          <a:ln>
            <a:noFill/>
          </a:ln>
        </p:spPr>
      </p:pic>
      <p:pic>
        <p:nvPicPr>
          <p:cNvPr id="349" name="Shape 349"/>
          <p:cNvPicPr preferRelativeResize="0"/>
          <p:nvPr/>
        </p:nvPicPr>
        <p:blipFill rotWithShape="1">
          <a:blip r:embed="rId13">
            <a:alphaModFix/>
          </a:blip>
          <a:srcRect b="0" l="0" r="0" t="0"/>
          <a:stretch/>
        </p:blipFill>
        <p:spPr>
          <a:xfrm>
            <a:off x="3810000" y="1828800"/>
            <a:ext cx="1828800" cy="746125"/>
          </a:xfrm>
          <a:prstGeom prst="rect">
            <a:avLst/>
          </a:prstGeom>
          <a:noFill/>
          <a:ln>
            <a:noFill/>
          </a:ln>
        </p:spPr>
      </p:pic>
      <p:pic>
        <p:nvPicPr>
          <p:cNvPr id="350" name="Shape 350"/>
          <p:cNvPicPr preferRelativeResize="0"/>
          <p:nvPr/>
        </p:nvPicPr>
        <p:blipFill rotWithShape="1">
          <a:blip r:embed="rId14">
            <a:alphaModFix/>
          </a:blip>
          <a:srcRect b="0" l="0" r="0" t="0"/>
          <a:stretch/>
        </p:blipFill>
        <p:spPr>
          <a:xfrm>
            <a:off x="7162800" y="5429250"/>
            <a:ext cx="1428750" cy="1428750"/>
          </a:xfrm>
          <a:prstGeom prst="rect">
            <a:avLst/>
          </a:prstGeom>
          <a:noFill/>
          <a:ln>
            <a:noFill/>
          </a:ln>
        </p:spPr>
      </p:pic>
      <p:pic>
        <p:nvPicPr>
          <p:cNvPr id="351" name="Shape 351"/>
          <p:cNvPicPr preferRelativeResize="0"/>
          <p:nvPr/>
        </p:nvPicPr>
        <p:blipFill/>
        <p:spPr>
          <a:xfrm>
            <a:off x="1371600" y="3200400"/>
            <a:ext cx="1343025" cy="447675"/>
          </a:xfrm>
          <a:prstGeom prst="rect">
            <a:avLst/>
          </a:prstGeom>
          <a:solidFill>
            <a:srgbClr val="FFFFFF"/>
          </a:solidFill>
          <a:ln>
            <a:noFill/>
          </a:ln>
        </p:spPr>
      </p:pic>
      <p:pic>
        <p:nvPicPr>
          <p:cNvPr id="352" name="Shape 352"/>
          <p:cNvPicPr preferRelativeResize="0"/>
          <p:nvPr/>
        </p:nvPicPr>
        <p:blipFill rotWithShape="1">
          <a:blip r:embed="rId15">
            <a:alphaModFix/>
          </a:blip>
          <a:srcRect b="0" l="0" r="0" t="0"/>
          <a:stretch/>
        </p:blipFill>
        <p:spPr>
          <a:xfrm>
            <a:off x="762000" y="3810000"/>
            <a:ext cx="2362200" cy="742950"/>
          </a:xfrm>
          <a:prstGeom prst="rect">
            <a:avLst/>
          </a:prstGeom>
          <a:noFill/>
          <a:ln>
            <a:noFill/>
          </a:ln>
        </p:spPr>
      </p:pic>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Shape 357"/>
          <p:cNvSpPr txBox="1"/>
          <p:nvPr/>
        </p:nvSpPr>
        <p:spPr>
          <a:xfrm>
            <a:off x="457200" y="914400"/>
            <a:ext cx="8229600" cy="5334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ct val="25000"/>
              <a:buFont typeface="Arial"/>
              <a:buNone/>
            </a:pPr>
            <a:r>
              <a:rPr b="1" i="0" lang="en-US" sz="2800" u="none">
                <a:solidFill>
                  <a:srgbClr val="000000"/>
                </a:solidFill>
                <a:latin typeface="Arial"/>
                <a:ea typeface="Arial"/>
                <a:cs typeface="Arial"/>
                <a:sym typeface="Arial"/>
              </a:rPr>
              <a:t>Planificación tipo</a:t>
            </a:r>
          </a:p>
        </p:txBody>
      </p:sp>
      <p:sp>
        <p:nvSpPr>
          <p:cNvPr id="358" name="Shape 358"/>
          <p:cNvSpPr/>
          <p:nvPr/>
        </p:nvSpPr>
        <p:spPr>
          <a:xfrm>
            <a:off x="838200" y="5791200"/>
            <a:ext cx="152388" cy="228582"/>
          </a:xfrm>
          <a:prstGeom prst="lightningBolt">
            <a:avLst/>
          </a:prstGeom>
          <a:solidFill>
            <a:srgbClr val="FF0000"/>
          </a:solidFill>
          <a:ln cap="flat" cmpd="sng" w="9525">
            <a:solidFill>
              <a:srgbClr val="000000"/>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59" name="Shape 359"/>
          <p:cNvSpPr txBox="1"/>
          <p:nvPr/>
        </p:nvSpPr>
        <p:spPr>
          <a:xfrm>
            <a:off x="1143000" y="5791200"/>
            <a:ext cx="7543800" cy="276300"/>
          </a:xfrm>
          <a:prstGeom prst="rect">
            <a:avLst/>
          </a:prstGeom>
          <a:noFill/>
          <a:ln>
            <a:noFill/>
          </a:ln>
        </p:spPr>
        <p:txBody>
          <a:bodyPr anchorCtr="0" anchor="t" bIns="46800" lIns="90000" rIns="90000" wrap="square" tIns="4680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Deadlines: selección </a:t>
            </a:r>
            <a:r>
              <a:rPr lang="en-US" sz="1200"/>
              <a:t>10oct, anteproy. 19oct, seguimiento 30nov</a:t>
            </a:r>
            <a:r>
              <a:rPr b="0" i="0" lang="en-US" sz="1200" u="none">
                <a:solidFill>
                  <a:srgbClr val="000000"/>
                </a:solidFill>
                <a:latin typeface="Arial"/>
                <a:ea typeface="Arial"/>
                <a:cs typeface="Arial"/>
                <a:sym typeface="Arial"/>
              </a:rPr>
              <a:t>, seguimiento </a:t>
            </a:r>
            <a:r>
              <a:rPr lang="en-US" sz="1200"/>
              <a:t>25ene</a:t>
            </a:r>
            <a:r>
              <a:rPr b="0" i="0" lang="en-US" sz="1200" u="none">
                <a:solidFill>
                  <a:srgbClr val="000000"/>
                </a:solidFill>
                <a:latin typeface="Arial"/>
                <a:ea typeface="Arial"/>
                <a:cs typeface="Arial"/>
                <a:sym typeface="Arial"/>
              </a:rPr>
              <a:t>, presentaciones 02mar </a:t>
            </a:r>
          </a:p>
        </p:txBody>
      </p:sp>
      <p:sp>
        <p:nvSpPr>
          <p:cNvPr id="360" name="Shape 360"/>
          <p:cNvSpPr/>
          <p:nvPr/>
        </p:nvSpPr>
        <p:spPr>
          <a:xfrm>
            <a:off x="838200" y="6096000"/>
            <a:ext cx="304800" cy="284100"/>
          </a:xfrm>
          <a:prstGeom prst="rect">
            <a:avLst/>
          </a:prstGeom>
          <a:solidFill>
            <a:srgbClr val="CCFFCC"/>
          </a:solidFill>
          <a:ln cap="flat" cmpd="sng" w="9525">
            <a:solidFill>
              <a:srgbClr val="000000"/>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61" name="Shape 361"/>
          <p:cNvSpPr txBox="1"/>
          <p:nvPr/>
        </p:nvSpPr>
        <p:spPr>
          <a:xfrm>
            <a:off x="1219200" y="6096000"/>
            <a:ext cx="914400" cy="276300"/>
          </a:xfrm>
          <a:prstGeom prst="rect">
            <a:avLst/>
          </a:prstGeom>
          <a:noFill/>
          <a:ln>
            <a:noFill/>
          </a:ln>
        </p:spPr>
        <p:txBody>
          <a:bodyPr anchorCtr="0" anchor="t" bIns="46800" lIns="90000" rIns="90000" wrap="square" tIns="4680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Tareas</a:t>
            </a:r>
          </a:p>
        </p:txBody>
      </p:sp>
      <p:sp>
        <p:nvSpPr>
          <p:cNvPr id="362" name="Shape 362"/>
          <p:cNvSpPr txBox="1"/>
          <p:nvPr/>
        </p:nvSpPr>
        <p:spPr>
          <a:xfrm>
            <a:off x="1219200" y="6400800"/>
            <a:ext cx="914400" cy="276300"/>
          </a:xfrm>
          <a:prstGeom prst="rect">
            <a:avLst/>
          </a:prstGeom>
          <a:noFill/>
          <a:ln>
            <a:noFill/>
          </a:ln>
        </p:spPr>
        <p:txBody>
          <a:bodyPr anchorCtr="0" anchor="t" bIns="46800" lIns="90000" rIns="90000" wrap="square" tIns="4680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Milestones</a:t>
            </a:r>
          </a:p>
        </p:txBody>
      </p:sp>
      <p:sp>
        <p:nvSpPr>
          <p:cNvPr id="363" name="Shape 363"/>
          <p:cNvSpPr/>
          <p:nvPr/>
        </p:nvSpPr>
        <p:spPr>
          <a:xfrm>
            <a:off x="838200" y="6400800"/>
            <a:ext cx="304800" cy="254100"/>
          </a:xfrm>
          <a:prstGeom prst="rect">
            <a:avLst/>
          </a:prstGeom>
          <a:solidFill>
            <a:srgbClr val="FFFF99"/>
          </a:solidFill>
          <a:ln cap="flat" cmpd="sng" w="9525">
            <a:solidFill>
              <a:srgbClr val="000000"/>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graphicFrame>
        <p:nvGraphicFramePr>
          <p:cNvPr id="364" name="Shape 364"/>
          <p:cNvGraphicFramePr/>
          <p:nvPr/>
        </p:nvGraphicFramePr>
        <p:xfrm>
          <a:off x="952500" y="1442350"/>
          <a:ext cx="3000000" cy="3000000"/>
        </p:xfrm>
        <a:graphic>
          <a:graphicData uri="http://schemas.openxmlformats.org/drawingml/2006/table">
            <a:tbl>
              <a:tblPr>
                <a:noFill/>
                <a:tableStyleId>{4AC8113D-9222-4896-9264-B81BEE0CBFBB}</a:tableStyleId>
              </a:tblPr>
              <a:tblGrid>
                <a:gridCol w="1206500"/>
                <a:gridCol w="1206500"/>
                <a:gridCol w="1206500"/>
                <a:gridCol w="1206500"/>
                <a:gridCol w="1206500"/>
                <a:gridCol w="1206500"/>
              </a:tblGrid>
              <a:tr h="383175">
                <a:tc>
                  <a:txBody>
                    <a:bodyPr>
                      <a:noAutofit/>
                    </a:bodyPr>
                    <a:lstStyle/>
                    <a:p>
                      <a:pPr lvl="0" algn="ctr">
                        <a:spcBef>
                          <a:spcPts val="0"/>
                        </a:spcBef>
                        <a:buNone/>
                      </a:pPr>
                      <a:r>
                        <a:rPr lang="en-US"/>
                        <a:t>Octubre</a:t>
                      </a:r>
                    </a:p>
                  </a:txBody>
                  <a:tcPr marT="91425" marB="91425" marR="91425" marL="91425"/>
                </a:tc>
                <a:tc>
                  <a:txBody>
                    <a:bodyPr>
                      <a:noAutofit/>
                    </a:bodyPr>
                    <a:lstStyle/>
                    <a:p>
                      <a:pPr lvl="0" algn="ctr">
                        <a:spcBef>
                          <a:spcPts val="0"/>
                        </a:spcBef>
                        <a:buNone/>
                      </a:pPr>
                      <a:r>
                        <a:rPr lang="en-US"/>
                        <a:t>Noviembre</a:t>
                      </a:r>
                    </a:p>
                  </a:txBody>
                  <a:tcPr marT="91425" marB="91425" marR="91425" marL="91425"/>
                </a:tc>
                <a:tc>
                  <a:txBody>
                    <a:bodyPr>
                      <a:noAutofit/>
                    </a:bodyPr>
                    <a:lstStyle/>
                    <a:p>
                      <a:pPr lvl="0" algn="ctr">
                        <a:spcBef>
                          <a:spcPts val="0"/>
                        </a:spcBef>
                        <a:buNone/>
                      </a:pPr>
                      <a:r>
                        <a:rPr lang="en-US"/>
                        <a:t>Diciembre</a:t>
                      </a:r>
                    </a:p>
                  </a:txBody>
                  <a:tcPr marT="91425" marB="91425" marR="91425" marL="91425"/>
                </a:tc>
                <a:tc>
                  <a:txBody>
                    <a:bodyPr>
                      <a:noAutofit/>
                    </a:bodyPr>
                    <a:lstStyle/>
                    <a:p>
                      <a:pPr lvl="0" algn="ctr">
                        <a:spcBef>
                          <a:spcPts val="0"/>
                        </a:spcBef>
                        <a:buNone/>
                      </a:pPr>
                      <a:r>
                        <a:rPr lang="en-US"/>
                        <a:t>Enero</a:t>
                      </a:r>
                    </a:p>
                  </a:txBody>
                  <a:tcPr marT="91425" marB="91425" marR="91425" marL="91425"/>
                </a:tc>
                <a:tc>
                  <a:txBody>
                    <a:bodyPr>
                      <a:noAutofit/>
                    </a:bodyPr>
                    <a:lstStyle/>
                    <a:p>
                      <a:pPr lvl="0" algn="ctr">
                        <a:spcBef>
                          <a:spcPts val="0"/>
                        </a:spcBef>
                        <a:buNone/>
                      </a:pPr>
                      <a:r>
                        <a:rPr lang="en-US"/>
                        <a:t>Febrero</a:t>
                      </a:r>
                    </a:p>
                  </a:txBody>
                  <a:tcPr marT="91425" marB="91425" marR="91425" marL="91425"/>
                </a:tc>
                <a:tc>
                  <a:txBody>
                    <a:bodyPr>
                      <a:noAutofit/>
                    </a:bodyPr>
                    <a:lstStyle/>
                    <a:p>
                      <a:pPr lvl="0" algn="ctr">
                        <a:spcBef>
                          <a:spcPts val="0"/>
                        </a:spcBef>
                        <a:buNone/>
                      </a:pPr>
                      <a:r>
                        <a:rPr lang="en-US"/>
                        <a:t>Marzo</a:t>
                      </a:r>
                    </a:p>
                  </a:txBody>
                  <a:tcPr marT="91425" marB="91425" marR="91425" marL="91425"/>
                </a:tc>
              </a:tr>
              <a:tr h="3574625">
                <a:tc>
                  <a:txBody>
                    <a:bodyPr>
                      <a:noAutofit/>
                    </a:bodyPr>
                    <a:lstStyle/>
                    <a:p>
                      <a:pPr lv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bl>
          </a:graphicData>
        </a:graphic>
      </p:graphicFrame>
      <p:sp>
        <p:nvSpPr>
          <p:cNvPr id="365" name="Shape 365"/>
          <p:cNvSpPr txBox="1"/>
          <p:nvPr/>
        </p:nvSpPr>
        <p:spPr>
          <a:xfrm>
            <a:off x="990600" y="2286000"/>
            <a:ext cx="914400" cy="458700"/>
          </a:xfrm>
          <a:prstGeom prst="rect">
            <a:avLst/>
          </a:prstGeom>
          <a:solidFill>
            <a:srgbClr val="CCFFCC"/>
          </a:solidFill>
          <a:ln cap="flat" cmpd="sng" w="9525">
            <a:solidFill>
              <a:srgbClr val="000000"/>
            </a:solidFill>
            <a:prstDash val="solid"/>
            <a:miter lim="800000"/>
            <a:headEnd len="med" w="med" type="none"/>
            <a:tailEnd len="med" w="med" type="none"/>
          </a:ln>
        </p:spPr>
        <p:txBody>
          <a:bodyPr anchorCtr="0" anchor="t" bIns="46800" lIns="90000" rIns="90000" wrap="square" tIns="46800">
            <a:noAutofit/>
          </a:bodyPr>
          <a:lstStyle/>
          <a:p>
            <a:pPr indent="0" lvl="0" marL="0" marR="0" rtl="0" algn="ctr">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Selección proyecto</a:t>
            </a:r>
          </a:p>
        </p:txBody>
      </p:sp>
      <p:sp>
        <p:nvSpPr>
          <p:cNvPr id="366" name="Shape 366"/>
          <p:cNvSpPr txBox="1"/>
          <p:nvPr/>
        </p:nvSpPr>
        <p:spPr>
          <a:xfrm>
            <a:off x="1447800" y="2819400"/>
            <a:ext cx="1219200" cy="276300"/>
          </a:xfrm>
          <a:prstGeom prst="rect">
            <a:avLst/>
          </a:prstGeom>
          <a:solidFill>
            <a:srgbClr val="CCFFCC"/>
          </a:solidFill>
          <a:ln cap="flat" cmpd="sng" w="9525">
            <a:solidFill>
              <a:srgbClr val="000000"/>
            </a:solidFill>
            <a:prstDash val="solid"/>
            <a:miter lim="800000"/>
            <a:headEnd len="med" w="med" type="none"/>
            <a:tailEnd len="med" w="med" type="none"/>
          </a:ln>
        </p:spPr>
        <p:txBody>
          <a:bodyPr anchorCtr="0" anchor="t" bIns="46800" lIns="90000" rIns="90000" wrap="square" tIns="46800">
            <a:noAutofit/>
          </a:bodyPr>
          <a:lstStyle/>
          <a:p>
            <a:pPr indent="0" lvl="0" marL="0" marR="0" rtl="0" algn="ctr">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Especificación</a:t>
            </a:r>
          </a:p>
        </p:txBody>
      </p:sp>
      <p:sp>
        <p:nvSpPr>
          <p:cNvPr id="367" name="Shape 367"/>
          <p:cNvSpPr txBox="1"/>
          <p:nvPr/>
        </p:nvSpPr>
        <p:spPr>
          <a:xfrm>
            <a:off x="1828800" y="3200400"/>
            <a:ext cx="5867400" cy="276300"/>
          </a:xfrm>
          <a:prstGeom prst="rect">
            <a:avLst/>
          </a:prstGeom>
          <a:solidFill>
            <a:srgbClr val="CCFFCC"/>
          </a:solidFill>
          <a:ln cap="flat" cmpd="sng" w="9525">
            <a:solidFill>
              <a:srgbClr val="000000"/>
            </a:solidFill>
            <a:prstDash val="solid"/>
            <a:miter lim="800000"/>
            <a:headEnd len="med" w="med" type="none"/>
            <a:tailEnd len="med" w="med" type="none"/>
          </a:ln>
        </p:spPr>
        <p:txBody>
          <a:bodyPr anchorCtr="0" anchor="t" bIns="46800" lIns="90000" rIns="90000" wrap="square" tIns="46800">
            <a:noAutofit/>
          </a:bodyPr>
          <a:lstStyle/>
          <a:p>
            <a:pPr indent="0" lvl="0" marL="0" marR="0" rtl="0" algn="ctr">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Codificación, hosting, servicios</a:t>
            </a:r>
          </a:p>
        </p:txBody>
      </p:sp>
      <p:sp>
        <p:nvSpPr>
          <p:cNvPr id="368" name="Shape 368"/>
          <p:cNvSpPr/>
          <p:nvPr/>
        </p:nvSpPr>
        <p:spPr>
          <a:xfrm>
            <a:off x="1219200" y="2057425"/>
            <a:ext cx="152388" cy="228582"/>
          </a:xfrm>
          <a:prstGeom prst="lightningBolt">
            <a:avLst/>
          </a:prstGeom>
          <a:solidFill>
            <a:srgbClr val="FF0000"/>
          </a:solidFill>
          <a:ln cap="flat" cmpd="sng" w="9525">
            <a:solidFill>
              <a:srgbClr val="000000"/>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69" name="Shape 369"/>
          <p:cNvSpPr txBox="1"/>
          <p:nvPr/>
        </p:nvSpPr>
        <p:spPr>
          <a:xfrm>
            <a:off x="3581400" y="3581400"/>
            <a:ext cx="609600" cy="246000"/>
          </a:xfrm>
          <a:prstGeom prst="rect">
            <a:avLst/>
          </a:prstGeom>
          <a:solidFill>
            <a:srgbClr val="FFFF99"/>
          </a:solidFill>
          <a:ln cap="flat" cmpd="sng" w="9525">
            <a:solidFill>
              <a:srgbClr val="000000"/>
            </a:solidFill>
            <a:prstDash val="solid"/>
            <a:miter lim="800000"/>
            <a:headEnd len="med" w="med" type="none"/>
            <a:tailEnd len="med" w="med" type="none"/>
          </a:ln>
        </p:spPr>
        <p:txBody>
          <a:bodyPr anchorCtr="0" anchor="t" bIns="46800" lIns="0" rIns="0" wrap="square" tIns="46800">
            <a:noAutofit/>
          </a:bodyPr>
          <a:lstStyle/>
          <a:p>
            <a:pPr indent="0" lvl="0" marL="0" marR="0" rtl="0" algn="ctr">
              <a:lnSpc>
                <a:spcPct val="100000"/>
              </a:lnSpc>
              <a:spcBef>
                <a:spcPts val="0"/>
              </a:spcBef>
              <a:spcAft>
                <a:spcPts val="0"/>
              </a:spcAft>
              <a:buClr>
                <a:srgbClr val="000000"/>
              </a:buClr>
              <a:buSzPct val="25000"/>
              <a:buFont typeface="Arial"/>
              <a:buNone/>
            </a:pPr>
            <a:r>
              <a:rPr b="0" i="0" lang="en-US" sz="1000" u="none">
                <a:solidFill>
                  <a:srgbClr val="000000"/>
                </a:solidFill>
                <a:latin typeface="Arial"/>
                <a:ea typeface="Arial"/>
                <a:cs typeface="Arial"/>
                <a:sym typeface="Arial"/>
              </a:rPr>
              <a:t>MVPv1</a:t>
            </a:r>
          </a:p>
        </p:txBody>
      </p:sp>
      <p:sp>
        <p:nvSpPr>
          <p:cNvPr id="370" name="Shape 370"/>
          <p:cNvSpPr txBox="1"/>
          <p:nvPr/>
        </p:nvSpPr>
        <p:spPr>
          <a:xfrm>
            <a:off x="1828800" y="3962400"/>
            <a:ext cx="5867400" cy="276300"/>
          </a:xfrm>
          <a:prstGeom prst="rect">
            <a:avLst/>
          </a:prstGeom>
          <a:solidFill>
            <a:srgbClr val="CCFFCC"/>
          </a:solidFill>
          <a:ln cap="flat" cmpd="sng" w="9525">
            <a:solidFill>
              <a:srgbClr val="000000"/>
            </a:solidFill>
            <a:prstDash val="solid"/>
            <a:miter lim="800000"/>
            <a:headEnd len="med" w="med" type="none"/>
            <a:tailEnd len="med" w="med" type="none"/>
          </a:ln>
        </p:spPr>
        <p:txBody>
          <a:bodyPr anchorCtr="0" anchor="t" bIns="46800" lIns="90000" rIns="90000" wrap="square" tIns="46800">
            <a:noAutofit/>
          </a:bodyPr>
          <a:lstStyle/>
          <a:p>
            <a:pPr indent="0" lvl="0" marL="0" marR="0" rtl="0" algn="ctr">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Landing page, canales, adquisición</a:t>
            </a:r>
          </a:p>
        </p:txBody>
      </p:sp>
      <p:sp>
        <p:nvSpPr>
          <p:cNvPr id="371" name="Shape 371"/>
          <p:cNvSpPr txBox="1"/>
          <p:nvPr/>
        </p:nvSpPr>
        <p:spPr>
          <a:xfrm>
            <a:off x="4038600" y="4343400"/>
            <a:ext cx="3657600" cy="276300"/>
          </a:xfrm>
          <a:prstGeom prst="rect">
            <a:avLst/>
          </a:prstGeom>
          <a:solidFill>
            <a:srgbClr val="CCFFCC"/>
          </a:solidFill>
          <a:ln cap="flat" cmpd="sng" w="9525">
            <a:solidFill>
              <a:srgbClr val="000000"/>
            </a:solidFill>
            <a:prstDash val="solid"/>
            <a:miter lim="800000"/>
            <a:headEnd len="med" w="med" type="none"/>
            <a:tailEnd len="med" w="med" type="none"/>
          </a:ln>
        </p:spPr>
        <p:txBody>
          <a:bodyPr anchorCtr="0" anchor="t" bIns="46800" lIns="90000" rIns="90000" wrap="square" tIns="46800">
            <a:noAutofit/>
          </a:bodyPr>
          <a:lstStyle/>
          <a:p>
            <a:pPr indent="0" lvl="0" marL="0" marR="0" rtl="0" algn="ctr">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Medida, iteraciones de mejora, pivote</a:t>
            </a:r>
          </a:p>
        </p:txBody>
      </p:sp>
      <p:sp>
        <p:nvSpPr>
          <p:cNvPr id="372" name="Shape 372"/>
          <p:cNvSpPr txBox="1"/>
          <p:nvPr/>
        </p:nvSpPr>
        <p:spPr>
          <a:xfrm>
            <a:off x="1295400" y="4800600"/>
            <a:ext cx="914400" cy="246000"/>
          </a:xfrm>
          <a:prstGeom prst="rect">
            <a:avLst/>
          </a:prstGeom>
          <a:solidFill>
            <a:srgbClr val="FFFF99"/>
          </a:solidFill>
          <a:ln cap="flat" cmpd="sng" w="9525">
            <a:solidFill>
              <a:srgbClr val="000000"/>
            </a:solidFill>
            <a:prstDash val="solid"/>
            <a:miter lim="800000"/>
            <a:headEnd len="med" w="med" type="none"/>
            <a:tailEnd len="med" w="med" type="none"/>
          </a:ln>
        </p:spPr>
        <p:txBody>
          <a:bodyPr anchorCtr="0" anchor="t" bIns="46800" lIns="0" rIns="0" wrap="square" tIns="46800">
            <a:noAutofit/>
          </a:bodyPr>
          <a:lstStyle/>
          <a:p>
            <a:pPr indent="0" lvl="0" marL="0" marR="0" rtl="0" algn="ctr">
              <a:lnSpc>
                <a:spcPct val="100000"/>
              </a:lnSpc>
              <a:spcBef>
                <a:spcPts val="0"/>
              </a:spcBef>
              <a:spcAft>
                <a:spcPts val="0"/>
              </a:spcAft>
              <a:buClr>
                <a:srgbClr val="000000"/>
              </a:buClr>
              <a:buSzPct val="25000"/>
              <a:buFont typeface="Arial"/>
              <a:buNone/>
            </a:pPr>
            <a:r>
              <a:rPr b="0" i="0" lang="en-US" sz="1000" u="none">
                <a:solidFill>
                  <a:srgbClr val="000000"/>
                </a:solidFill>
                <a:latin typeface="Arial"/>
                <a:ea typeface="Arial"/>
                <a:cs typeface="Arial"/>
                <a:sym typeface="Arial"/>
              </a:rPr>
              <a:t>Anteproyecto</a:t>
            </a:r>
          </a:p>
        </p:txBody>
      </p:sp>
      <p:sp>
        <p:nvSpPr>
          <p:cNvPr id="373" name="Shape 373"/>
          <p:cNvSpPr/>
          <p:nvPr/>
        </p:nvSpPr>
        <p:spPr>
          <a:xfrm>
            <a:off x="1676400" y="4648200"/>
            <a:ext cx="152388" cy="228582"/>
          </a:xfrm>
          <a:prstGeom prst="lightningBolt">
            <a:avLst/>
          </a:prstGeom>
          <a:solidFill>
            <a:srgbClr val="FF0000"/>
          </a:solidFill>
          <a:ln cap="flat" cmpd="sng" w="9525">
            <a:solidFill>
              <a:srgbClr val="000000"/>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74" name="Shape 374"/>
          <p:cNvSpPr txBox="1"/>
          <p:nvPr/>
        </p:nvSpPr>
        <p:spPr>
          <a:xfrm>
            <a:off x="4953000" y="4800600"/>
            <a:ext cx="914400" cy="246000"/>
          </a:xfrm>
          <a:prstGeom prst="rect">
            <a:avLst/>
          </a:prstGeom>
          <a:solidFill>
            <a:srgbClr val="FFFF99"/>
          </a:solidFill>
          <a:ln cap="flat" cmpd="sng" w="9525">
            <a:solidFill>
              <a:srgbClr val="000000"/>
            </a:solidFill>
            <a:prstDash val="solid"/>
            <a:miter lim="800000"/>
            <a:headEnd len="med" w="med" type="none"/>
            <a:tailEnd len="med" w="med" type="none"/>
          </a:ln>
        </p:spPr>
        <p:txBody>
          <a:bodyPr anchorCtr="0" anchor="t" bIns="46800" lIns="0" rIns="0" wrap="square" tIns="46800">
            <a:noAutofit/>
          </a:bodyPr>
          <a:lstStyle/>
          <a:p>
            <a:pPr indent="0" lvl="0" marL="0" marR="0" rtl="0" algn="ctr">
              <a:lnSpc>
                <a:spcPct val="100000"/>
              </a:lnSpc>
              <a:spcBef>
                <a:spcPts val="0"/>
              </a:spcBef>
              <a:spcAft>
                <a:spcPts val="0"/>
              </a:spcAft>
              <a:buClr>
                <a:srgbClr val="000000"/>
              </a:buClr>
              <a:buSzPct val="25000"/>
              <a:buFont typeface="Arial"/>
              <a:buNone/>
            </a:pPr>
            <a:r>
              <a:rPr b="0" i="0" lang="en-US" sz="1000" u="none">
                <a:solidFill>
                  <a:srgbClr val="000000"/>
                </a:solidFill>
                <a:latin typeface="Arial"/>
                <a:ea typeface="Arial"/>
                <a:cs typeface="Arial"/>
                <a:sym typeface="Arial"/>
              </a:rPr>
              <a:t>Seguimiento</a:t>
            </a:r>
          </a:p>
        </p:txBody>
      </p:sp>
      <p:sp>
        <p:nvSpPr>
          <p:cNvPr id="375" name="Shape 375"/>
          <p:cNvSpPr/>
          <p:nvPr/>
        </p:nvSpPr>
        <p:spPr>
          <a:xfrm>
            <a:off x="5334000" y="4648200"/>
            <a:ext cx="152388" cy="228582"/>
          </a:xfrm>
          <a:prstGeom prst="lightningBolt">
            <a:avLst/>
          </a:prstGeom>
          <a:solidFill>
            <a:srgbClr val="FF0000"/>
          </a:solidFill>
          <a:ln cap="flat" cmpd="sng" w="9525">
            <a:solidFill>
              <a:srgbClr val="000000"/>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76" name="Shape 376"/>
          <p:cNvSpPr txBox="1"/>
          <p:nvPr/>
        </p:nvSpPr>
        <p:spPr>
          <a:xfrm>
            <a:off x="7162800" y="4800600"/>
            <a:ext cx="914400" cy="246000"/>
          </a:xfrm>
          <a:prstGeom prst="rect">
            <a:avLst/>
          </a:prstGeom>
          <a:solidFill>
            <a:srgbClr val="FFFF99"/>
          </a:solidFill>
          <a:ln cap="flat" cmpd="sng" w="9525">
            <a:solidFill>
              <a:srgbClr val="000000"/>
            </a:solidFill>
            <a:prstDash val="solid"/>
            <a:miter lim="800000"/>
            <a:headEnd len="med" w="med" type="none"/>
            <a:tailEnd len="med" w="med" type="none"/>
          </a:ln>
        </p:spPr>
        <p:txBody>
          <a:bodyPr anchorCtr="0" anchor="t" bIns="46800" lIns="0" rIns="0" wrap="square" tIns="46800">
            <a:noAutofit/>
          </a:bodyPr>
          <a:lstStyle/>
          <a:p>
            <a:pPr indent="0" lvl="0" marL="0" marR="0" rtl="0" algn="ctr">
              <a:lnSpc>
                <a:spcPct val="100000"/>
              </a:lnSpc>
              <a:spcBef>
                <a:spcPts val="0"/>
              </a:spcBef>
              <a:spcAft>
                <a:spcPts val="0"/>
              </a:spcAft>
              <a:buClr>
                <a:srgbClr val="000000"/>
              </a:buClr>
              <a:buSzPct val="25000"/>
              <a:buFont typeface="Arial"/>
              <a:buNone/>
            </a:pPr>
            <a:r>
              <a:rPr b="0" i="0" lang="en-US" sz="1000" u="none">
                <a:solidFill>
                  <a:srgbClr val="000000"/>
                </a:solidFill>
                <a:latin typeface="Arial"/>
                <a:ea typeface="Arial"/>
                <a:cs typeface="Arial"/>
                <a:sym typeface="Arial"/>
              </a:rPr>
              <a:t>Presentaciones</a:t>
            </a:r>
          </a:p>
        </p:txBody>
      </p:sp>
      <p:sp>
        <p:nvSpPr>
          <p:cNvPr id="377" name="Shape 377"/>
          <p:cNvSpPr/>
          <p:nvPr/>
        </p:nvSpPr>
        <p:spPr>
          <a:xfrm>
            <a:off x="7021275" y="4648200"/>
            <a:ext cx="152388" cy="228582"/>
          </a:xfrm>
          <a:prstGeom prst="lightningBolt">
            <a:avLst/>
          </a:prstGeom>
          <a:solidFill>
            <a:srgbClr val="FF0000"/>
          </a:solidFill>
          <a:ln cap="flat" cmpd="sng" w="9525">
            <a:solidFill>
              <a:srgbClr val="000000"/>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78" name="Shape 378"/>
          <p:cNvSpPr txBox="1"/>
          <p:nvPr/>
        </p:nvSpPr>
        <p:spPr>
          <a:xfrm>
            <a:off x="4495800" y="3581400"/>
            <a:ext cx="609600" cy="246000"/>
          </a:xfrm>
          <a:prstGeom prst="rect">
            <a:avLst/>
          </a:prstGeom>
          <a:solidFill>
            <a:srgbClr val="FFFF99"/>
          </a:solidFill>
          <a:ln cap="flat" cmpd="sng" w="9525">
            <a:solidFill>
              <a:srgbClr val="000000"/>
            </a:solidFill>
            <a:prstDash val="solid"/>
            <a:miter lim="800000"/>
            <a:headEnd len="med" w="med" type="none"/>
            <a:tailEnd len="med" w="med" type="none"/>
          </a:ln>
        </p:spPr>
        <p:txBody>
          <a:bodyPr anchorCtr="0" anchor="t" bIns="46800" lIns="0" rIns="0" wrap="square" tIns="46800">
            <a:noAutofit/>
          </a:bodyPr>
          <a:lstStyle/>
          <a:p>
            <a:pPr indent="0" lvl="0" marL="0" marR="0" rtl="0" algn="ctr">
              <a:lnSpc>
                <a:spcPct val="100000"/>
              </a:lnSpc>
              <a:spcBef>
                <a:spcPts val="0"/>
              </a:spcBef>
              <a:spcAft>
                <a:spcPts val="0"/>
              </a:spcAft>
              <a:buClr>
                <a:srgbClr val="000000"/>
              </a:buClr>
              <a:buSzPct val="25000"/>
              <a:buFont typeface="Arial"/>
              <a:buNone/>
            </a:pPr>
            <a:r>
              <a:rPr b="0" i="0" lang="en-US" sz="1000" u="none">
                <a:solidFill>
                  <a:srgbClr val="000000"/>
                </a:solidFill>
                <a:latin typeface="Arial"/>
                <a:ea typeface="Arial"/>
                <a:cs typeface="Arial"/>
                <a:sym typeface="Arial"/>
              </a:rPr>
              <a:t>MVPv2</a:t>
            </a:r>
          </a:p>
        </p:txBody>
      </p:sp>
      <p:sp>
        <p:nvSpPr>
          <p:cNvPr id="379" name="Shape 379"/>
          <p:cNvSpPr txBox="1"/>
          <p:nvPr/>
        </p:nvSpPr>
        <p:spPr>
          <a:xfrm>
            <a:off x="7010400" y="3581400"/>
            <a:ext cx="609600" cy="246000"/>
          </a:xfrm>
          <a:prstGeom prst="rect">
            <a:avLst/>
          </a:prstGeom>
          <a:solidFill>
            <a:srgbClr val="FFFF99"/>
          </a:solidFill>
          <a:ln cap="flat" cmpd="sng" w="9525">
            <a:solidFill>
              <a:srgbClr val="000000"/>
            </a:solidFill>
            <a:prstDash val="solid"/>
            <a:miter lim="800000"/>
            <a:headEnd len="med" w="med" type="none"/>
            <a:tailEnd len="med" w="med" type="none"/>
          </a:ln>
        </p:spPr>
        <p:txBody>
          <a:bodyPr anchorCtr="0" anchor="t" bIns="46800" lIns="0" rIns="0" wrap="square" tIns="46800">
            <a:noAutofit/>
          </a:bodyPr>
          <a:lstStyle/>
          <a:p>
            <a:pPr indent="0" lvl="0" marL="0" marR="0" rtl="0" algn="ctr">
              <a:lnSpc>
                <a:spcPct val="100000"/>
              </a:lnSpc>
              <a:spcBef>
                <a:spcPts val="0"/>
              </a:spcBef>
              <a:spcAft>
                <a:spcPts val="0"/>
              </a:spcAft>
              <a:buClr>
                <a:srgbClr val="000000"/>
              </a:buClr>
              <a:buSzPct val="25000"/>
              <a:buFont typeface="Arial"/>
              <a:buNone/>
            </a:pPr>
            <a:r>
              <a:rPr b="0" i="0" lang="en-US" sz="1000" u="none">
                <a:solidFill>
                  <a:srgbClr val="000000"/>
                </a:solidFill>
                <a:latin typeface="Arial"/>
                <a:ea typeface="Arial"/>
                <a:cs typeface="Arial"/>
                <a:sym typeface="Arial"/>
              </a:rPr>
              <a:t>MVPvX</a:t>
            </a:r>
          </a:p>
        </p:txBody>
      </p:sp>
      <p:sp>
        <p:nvSpPr>
          <p:cNvPr id="380" name="Shape 380"/>
          <p:cNvSpPr txBox="1"/>
          <p:nvPr/>
        </p:nvSpPr>
        <p:spPr>
          <a:xfrm>
            <a:off x="5410200" y="3581400"/>
            <a:ext cx="1524000" cy="276300"/>
          </a:xfrm>
          <a:prstGeom prst="rect">
            <a:avLst/>
          </a:prstGeom>
          <a:noFill/>
          <a:ln>
            <a:noFill/>
          </a:ln>
        </p:spPr>
        <p:txBody>
          <a:bodyPr anchorCtr="0" anchor="t" bIns="46800" lIns="90000" rIns="90000" wrap="square" tIns="46800">
            <a:noAutofit/>
          </a:bodyPr>
          <a:lstStyle/>
          <a:p>
            <a:pPr indent="0" lvl="0" marL="0" marR="0" rtl="0" algn="ctr">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 • •</a:t>
            </a:r>
          </a:p>
        </p:txBody>
      </p:sp>
      <p:sp>
        <p:nvSpPr>
          <p:cNvPr id="381" name="Shape 381"/>
          <p:cNvSpPr txBox="1"/>
          <p:nvPr/>
        </p:nvSpPr>
        <p:spPr>
          <a:xfrm>
            <a:off x="2743200" y="4800600"/>
            <a:ext cx="914400" cy="246000"/>
          </a:xfrm>
          <a:prstGeom prst="rect">
            <a:avLst/>
          </a:prstGeom>
          <a:solidFill>
            <a:srgbClr val="FFFF99"/>
          </a:solidFill>
          <a:ln cap="flat" cmpd="sng" w="9525">
            <a:solidFill>
              <a:srgbClr val="000000"/>
            </a:solidFill>
            <a:prstDash val="solid"/>
            <a:miter lim="800000"/>
            <a:headEnd len="med" w="med" type="none"/>
            <a:tailEnd len="med" w="med" type="none"/>
          </a:ln>
        </p:spPr>
        <p:txBody>
          <a:bodyPr anchorCtr="0" anchor="t" bIns="46800" lIns="0" rIns="0" wrap="square" tIns="46800">
            <a:noAutofit/>
          </a:bodyPr>
          <a:lstStyle/>
          <a:p>
            <a:pPr indent="0" lvl="0" marL="0" marR="0" rtl="0" algn="ctr">
              <a:lnSpc>
                <a:spcPct val="100000"/>
              </a:lnSpc>
              <a:spcBef>
                <a:spcPts val="0"/>
              </a:spcBef>
              <a:spcAft>
                <a:spcPts val="0"/>
              </a:spcAft>
              <a:buClr>
                <a:srgbClr val="000000"/>
              </a:buClr>
              <a:buSzPct val="25000"/>
              <a:buFont typeface="Arial"/>
              <a:buNone/>
            </a:pPr>
            <a:r>
              <a:rPr b="0" i="0" lang="en-US" sz="1000" u="none">
                <a:solidFill>
                  <a:srgbClr val="000000"/>
                </a:solidFill>
                <a:latin typeface="Arial"/>
                <a:ea typeface="Arial"/>
                <a:cs typeface="Arial"/>
                <a:sym typeface="Arial"/>
              </a:rPr>
              <a:t>Seguimiento</a:t>
            </a:r>
          </a:p>
        </p:txBody>
      </p:sp>
      <p:sp>
        <p:nvSpPr>
          <p:cNvPr id="382" name="Shape 382"/>
          <p:cNvSpPr/>
          <p:nvPr/>
        </p:nvSpPr>
        <p:spPr>
          <a:xfrm>
            <a:off x="3200400" y="4648200"/>
            <a:ext cx="152388" cy="228582"/>
          </a:xfrm>
          <a:prstGeom prst="lightningBolt">
            <a:avLst/>
          </a:prstGeom>
          <a:solidFill>
            <a:srgbClr val="FF0000"/>
          </a:solidFill>
          <a:ln cap="flat" cmpd="sng" w="9525">
            <a:solidFill>
              <a:srgbClr val="000000"/>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Tree>
  </p:cSld>
  <p:clrMapOvr>
    <a:masterClrMapping/>
  </p:clrMapOvr>
  <p:transition spd="med">
    <p:fade/>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Shape 387"/>
          <p:cNvSpPr txBox="1"/>
          <p:nvPr/>
        </p:nvSpPr>
        <p:spPr>
          <a:xfrm>
            <a:off x="457200" y="914400"/>
            <a:ext cx="8229600" cy="5334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ct val="25000"/>
              <a:buFont typeface="Arial"/>
              <a:buNone/>
            </a:pPr>
            <a:r>
              <a:rPr b="1" i="0" lang="en-US" sz="2800" u="none">
                <a:solidFill>
                  <a:srgbClr val="000000"/>
                </a:solidFill>
                <a:latin typeface="Arial"/>
                <a:ea typeface="Arial"/>
                <a:cs typeface="Arial"/>
                <a:sym typeface="Arial"/>
              </a:rPr>
              <a:t>5. Conclusiones</a:t>
            </a:r>
          </a:p>
        </p:txBody>
      </p:sp>
      <p:sp>
        <p:nvSpPr>
          <p:cNvPr id="388" name="Shape 388"/>
          <p:cNvSpPr txBox="1"/>
          <p:nvPr/>
        </p:nvSpPr>
        <p:spPr>
          <a:xfrm>
            <a:off x="457200" y="1600200"/>
            <a:ext cx="8229600" cy="4800600"/>
          </a:xfrm>
          <a:prstGeom prst="rect">
            <a:avLst/>
          </a:prstGeom>
          <a:noFill/>
          <a:ln>
            <a:noFill/>
          </a:ln>
        </p:spPr>
        <p:txBody>
          <a:bodyPr anchorCtr="0" anchor="t" bIns="45700" lIns="91425" rIns="91425" wrap="square" tIns="45700">
            <a:noAutofit/>
          </a:bodyPr>
          <a:lstStyle/>
          <a:p>
            <a:pPr indent="-341312" lvl="0" marL="341312" marR="0" rtl="0" algn="l">
              <a:lnSpc>
                <a:spcPct val="90000"/>
              </a:lnSpc>
              <a:spcBef>
                <a:spcPts val="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Nunca es tarde ni los conocimientos escasos para crear una aplicación ganadora.</a:t>
            </a:r>
          </a:p>
          <a:p>
            <a:pPr indent="-341312" lvl="0" marL="341312" marR="0" rtl="0" algn="l">
              <a:lnSpc>
                <a:spcPct val="90000"/>
              </a:lnSpc>
              <a:spcBef>
                <a:spcPts val="50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Simplicidad, claridad y facilidad de uso son claves para el éxito.</a:t>
            </a:r>
          </a:p>
          <a:p>
            <a:pPr indent="-341312" lvl="0" marL="341312" marR="0" rtl="0" algn="l">
              <a:lnSpc>
                <a:spcPct val="90000"/>
              </a:lnSpc>
              <a:spcBef>
                <a:spcPts val="50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Ser flexible, rápido en generar iteraciones de la propuesta.</a:t>
            </a:r>
          </a:p>
          <a:p>
            <a:pPr indent="-341312" lvl="0" marL="341312" marR="0" rtl="0" algn="l">
              <a:lnSpc>
                <a:spcPct val="90000"/>
              </a:lnSpc>
              <a:spcBef>
                <a:spcPts val="50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Necesario la cooperación entre grupos </a:t>
            </a:r>
          </a:p>
          <a:p>
            <a:pPr indent="-341312" lvl="0" marL="341312" marR="0" rtl="0" algn="l">
              <a:lnSpc>
                <a:spcPct val="90000"/>
              </a:lnSpc>
              <a:spcBef>
                <a:spcPts val="50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Las opiniones individuales no tienen valor, hace falta la opinión de los usuarios reales y de cuantos más mejor</a:t>
            </a:r>
          </a:p>
          <a:p>
            <a:pPr indent="-341312" lvl="0" marL="341312" marR="0" rtl="0" algn="l">
              <a:lnSpc>
                <a:spcPct val="90000"/>
              </a:lnSpc>
              <a:spcBef>
                <a:spcPts val="50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Imitar una aplicación existente puede dar buenos resultados (si algo funciona, ¿lo puedo mejorar o adaptar a determinado público?)</a:t>
            </a:r>
          </a:p>
          <a:p>
            <a:pPr indent="-341312" lvl="0" marL="341312" marR="0" rtl="0" algn="l">
              <a:lnSpc>
                <a:spcPct val="90000"/>
              </a:lnSpc>
              <a:spcBef>
                <a:spcPts val="50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Aprender a crear una aplicación ganadora es el objetivo principal</a:t>
            </a:r>
          </a:p>
          <a:p>
            <a:pPr indent="-341312" lvl="0" marL="341312" marR="0" rtl="0" algn="l">
              <a:lnSpc>
                <a:spcPct val="90000"/>
              </a:lnSpc>
              <a:spcBef>
                <a:spcPts val="50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Para tener éxito, la solución tiene que pasar por muchas iteraciones. Importancia de las métricas</a:t>
            </a:r>
          </a:p>
          <a:p>
            <a:pPr indent="-341312" lvl="0" marL="341312" marR="0" rtl="0" algn="l">
              <a:lnSpc>
                <a:spcPct val="90000"/>
              </a:lnSpc>
              <a:spcBef>
                <a:spcPts val="50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Internet ofrece un mercado global de millones de personas. Aprovechémoslo</a:t>
            </a:r>
          </a:p>
        </p:txBody>
      </p:sp>
      <p:sp>
        <p:nvSpPr>
          <p:cNvPr id="389" name="Shape 389"/>
          <p:cNvSpPr txBox="1"/>
          <p:nvPr/>
        </p:nvSpPr>
        <p:spPr>
          <a:xfrm>
            <a:off x="2655600" y="6477000"/>
            <a:ext cx="6209100" cy="246000"/>
          </a:xfrm>
          <a:prstGeom prst="rect">
            <a:avLst/>
          </a:prstGeom>
          <a:noFill/>
          <a:ln>
            <a:noFill/>
          </a:ln>
        </p:spPr>
        <p:txBody>
          <a:bodyPr anchorCtr="0" anchor="t" bIns="46800" lIns="90000" rIns="90000" wrap="square" tIns="46800">
            <a:noAutofit/>
          </a:bodyPr>
          <a:lstStyle/>
          <a:p>
            <a:pPr indent="0" lvl="0" marL="0" marR="0" rtl="0" algn="l">
              <a:lnSpc>
                <a:spcPct val="100000"/>
              </a:lnSpc>
              <a:spcBef>
                <a:spcPts val="0"/>
              </a:spcBef>
              <a:spcAft>
                <a:spcPts val="0"/>
              </a:spcAft>
              <a:buClr>
                <a:srgbClr val="000000"/>
              </a:buClr>
              <a:buSzPct val="25000"/>
              <a:buFont typeface="Arial"/>
              <a:buNone/>
            </a:pPr>
            <a:r>
              <a:rPr b="0" i="0" lang="en-US" sz="1000" u="none">
                <a:solidFill>
                  <a:srgbClr val="000000"/>
                </a:solidFill>
                <a:latin typeface="Arial"/>
                <a:ea typeface="Arial"/>
                <a:cs typeface="Arial"/>
                <a:sym typeface="Arial"/>
              </a:rPr>
              <a:t>http://www.slideshare.net/bjfogg/10-million-in-10-weeks-what-stanford-learned-building-facebook-apps</a:t>
            </a: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nvSpPr>
        <p:spPr>
          <a:xfrm>
            <a:off x="457200" y="914400"/>
            <a:ext cx="8229600" cy="5334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ct val="25000"/>
              <a:buFont typeface="Arial"/>
              <a:buNone/>
            </a:pPr>
            <a:r>
              <a:rPr b="1" i="0" lang="en-US" sz="2800" u="none">
                <a:solidFill>
                  <a:srgbClr val="000000"/>
                </a:solidFill>
                <a:latin typeface="Arial"/>
                <a:ea typeface="Arial"/>
                <a:cs typeface="Arial"/>
                <a:sym typeface="Arial"/>
              </a:rPr>
              <a:t>2. Selección de la aplicación</a:t>
            </a:r>
          </a:p>
        </p:txBody>
      </p:sp>
      <p:sp>
        <p:nvSpPr>
          <p:cNvPr id="99" name="Shape 99"/>
          <p:cNvSpPr txBox="1"/>
          <p:nvPr/>
        </p:nvSpPr>
        <p:spPr>
          <a:xfrm>
            <a:off x="457200" y="1600200"/>
            <a:ext cx="8229600" cy="4800600"/>
          </a:xfrm>
          <a:prstGeom prst="rect">
            <a:avLst/>
          </a:prstGeom>
          <a:noFill/>
          <a:ln>
            <a:noFill/>
          </a:ln>
        </p:spPr>
        <p:txBody>
          <a:bodyPr anchorCtr="0" anchor="t" bIns="45700" lIns="91425" rIns="91425" wrap="square" tIns="45700">
            <a:noAutofit/>
          </a:bodyPr>
          <a:lstStyle/>
          <a:p>
            <a:pPr indent="-341312" lvl="0" marL="341312" marR="0" rtl="0" algn="l">
              <a:lnSpc>
                <a:spcPct val="100000"/>
              </a:lnSpc>
              <a:spcBef>
                <a:spcPts val="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La visión</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¿Cuál es el problema?</a:t>
            </a:r>
          </a:p>
          <a:p>
            <a:pPr indent="-227012" lvl="2" marL="1141412" marR="0" rtl="0" algn="l">
              <a:lnSpc>
                <a:spcPct val="100000"/>
              </a:lnSpc>
              <a:spcBef>
                <a:spcPts val="400"/>
              </a:spcBef>
              <a:spcAft>
                <a:spcPts val="0"/>
              </a:spcAft>
              <a:buClr>
                <a:srgbClr val="167C02"/>
              </a:buClr>
              <a:buSzPct val="64999"/>
              <a:buFont typeface="Noto Sans Symbols"/>
              <a:buChar char="■"/>
            </a:pPr>
            <a:r>
              <a:rPr b="0" i="0" lang="en-US" sz="1600" u="none" cap="none" strike="noStrike">
                <a:solidFill>
                  <a:srgbClr val="000000"/>
                </a:solidFill>
                <a:latin typeface="Arial"/>
                <a:ea typeface="Arial"/>
                <a:cs typeface="Arial"/>
                <a:sym typeface="Arial"/>
              </a:rPr>
              <a:t>Puede ser un problema que haya encontrado en mi día a día. ¿Puede ser común a más gente y por tanto de suficiente interés general?</a:t>
            </a:r>
          </a:p>
          <a:p>
            <a:pPr indent="-227012" lvl="2" marL="1141412" marR="0" rtl="0" algn="l">
              <a:lnSpc>
                <a:spcPct val="100000"/>
              </a:lnSpc>
              <a:spcBef>
                <a:spcPts val="400"/>
              </a:spcBef>
              <a:spcAft>
                <a:spcPts val="0"/>
              </a:spcAft>
              <a:buClr>
                <a:srgbClr val="167C02"/>
              </a:buClr>
              <a:buSzPct val="64999"/>
              <a:buFont typeface="Noto Sans Symbols"/>
              <a:buChar char="■"/>
            </a:pPr>
            <a:r>
              <a:rPr b="0" i="0" lang="en-US" sz="1600" u="none" cap="none" strike="noStrike">
                <a:solidFill>
                  <a:srgbClr val="000000"/>
                </a:solidFill>
                <a:latin typeface="Arial"/>
                <a:ea typeface="Arial"/>
                <a:cs typeface="Arial"/>
                <a:sym typeface="Arial"/>
              </a:rPr>
              <a:t>O puedo hablar con personas de otras áreas, especialización, mercados,…</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¿Para qué sirve la aplicación? ¿Cuál es la solución?</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¿Por qué es necesaria? ¿Hay una demanda?</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¿Qué la diferencia de otras similares?</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¿Qué usuarios potenciales tiene?</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¿Es viable económicamente?</a:t>
            </a:r>
          </a:p>
        </p:txBody>
      </p:sp>
      <p:sp>
        <p:nvSpPr>
          <p:cNvPr id="100" name="Shape 100"/>
          <p:cNvSpPr txBox="1"/>
          <p:nvPr/>
        </p:nvSpPr>
        <p:spPr>
          <a:xfrm>
            <a:off x="6173574" y="6400800"/>
            <a:ext cx="2603700" cy="246000"/>
          </a:xfrm>
          <a:prstGeom prst="rect">
            <a:avLst/>
          </a:prstGeom>
          <a:noFill/>
          <a:ln>
            <a:noFill/>
          </a:ln>
        </p:spPr>
        <p:txBody>
          <a:bodyPr anchorCtr="0" anchor="t" bIns="46800" lIns="90000" rIns="90000" wrap="square" tIns="46800">
            <a:noAutofit/>
          </a:bodyPr>
          <a:lstStyle/>
          <a:p>
            <a:pPr indent="0" lvl="0" marL="0" marR="0" rtl="0" algn="l">
              <a:lnSpc>
                <a:spcPct val="100000"/>
              </a:lnSpc>
              <a:spcBef>
                <a:spcPts val="0"/>
              </a:spcBef>
              <a:spcAft>
                <a:spcPts val="0"/>
              </a:spcAft>
              <a:buClr>
                <a:srgbClr val="000000"/>
              </a:buClr>
              <a:buSzPct val="25000"/>
              <a:buFont typeface="Arial"/>
              <a:buNone/>
            </a:pPr>
            <a:r>
              <a:rPr b="0" i="0" lang="en-US" sz="1000" u="none">
                <a:solidFill>
                  <a:srgbClr val="000000"/>
                </a:solidFill>
                <a:latin typeface="Arial"/>
                <a:ea typeface="Arial"/>
                <a:cs typeface="Arial"/>
                <a:sym typeface="Arial"/>
              </a:rPr>
              <a:t>http://gettingreal.37signals.com/toc.php</a:t>
            </a: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nvSpPr>
        <p:spPr>
          <a:xfrm>
            <a:off x="457200" y="914400"/>
            <a:ext cx="8229600" cy="5334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ct val="25000"/>
              <a:buFont typeface="Arial"/>
              <a:buNone/>
            </a:pPr>
            <a:r>
              <a:rPr b="1" i="0" lang="en-US" sz="2800" u="none">
                <a:solidFill>
                  <a:srgbClr val="000000"/>
                </a:solidFill>
                <a:latin typeface="Arial"/>
                <a:ea typeface="Arial"/>
                <a:cs typeface="Arial"/>
                <a:sym typeface="Arial"/>
              </a:rPr>
              <a:t>3. MVP (Minimum Viable Product)</a:t>
            </a:r>
          </a:p>
        </p:txBody>
      </p:sp>
      <p:sp>
        <p:nvSpPr>
          <p:cNvPr id="106" name="Shape 106"/>
          <p:cNvSpPr txBox="1"/>
          <p:nvPr/>
        </p:nvSpPr>
        <p:spPr>
          <a:xfrm>
            <a:off x="457200" y="1600200"/>
            <a:ext cx="8229600" cy="4800600"/>
          </a:xfrm>
          <a:prstGeom prst="rect">
            <a:avLst/>
          </a:prstGeom>
          <a:noFill/>
          <a:ln>
            <a:noFill/>
          </a:ln>
        </p:spPr>
        <p:txBody>
          <a:bodyPr anchorCtr="0" anchor="t" bIns="45700" lIns="91425" rIns="91425" wrap="square" tIns="45700">
            <a:noAutofit/>
          </a:bodyPr>
          <a:lstStyle/>
          <a:p>
            <a:pPr indent="-341312" lvl="0" marL="341312" marR="0" rtl="0" algn="l">
              <a:lnSpc>
                <a:spcPct val="100000"/>
              </a:lnSpc>
              <a:spcBef>
                <a:spcPts val="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MVP: producto en estado alfa, con pocas semanas/meses de desarrollo, que desarrolla un conjunto crítico de funcionalidades mínimas y que con realimentación de los usuarios pueda mejorar de manera continua.</a:t>
            </a:r>
          </a:p>
          <a:p>
            <a:pPr indent="-341312" lvl="0" marL="341312" marR="0" rtl="0" algn="l">
              <a:lnSpc>
                <a:spcPct val="100000"/>
              </a:lnSpc>
              <a:spcBef>
                <a:spcPts val="500"/>
              </a:spcBef>
              <a:spcAft>
                <a:spcPts val="0"/>
              </a:spcAft>
              <a:buClr>
                <a:srgbClr val="167C02"/>
              </a:buClr>
              <a:buSzPct val="75000"/>
              <a:buFont typeface="Noto Sans Symbols"/>
              <a:buChar char="■"/>
            </a:pPr>
            <a:r>
              <a:rPr b="0" i="1" lang="en-US" sz="2000" u="none">
                <a:solidFill>
                  <a:srgbClr val="000000"/>
                </a:solidFill>
                <a:latin typeface="Arial"/>
                <a:ea typeface="Arial"/>
                <a:cs typeface="Arial"/>
                <a:sym typeface="Arial"/>
              </a:rPr>
              <a:t>startuplessonslearned.com</a:t>
            </a:r>
            <a:r>
              <a:rPr b="0" i="0" lang="en-US" sz="2000" u="none">
                <a:solidFill>
                  <a:srgbClr val="000000"/>
                </a:solidFill>
                <a:latin typeface="Arial"/>
                <a:ea typeface="Arial"/>
                <a:cs typeface="Arial"/>
                <a:sym typeface="Arial"/>
              </a:rPr>
              <a:t>: “The minimum viable product is that version of a new product which allows a team to collect the maximum amount of validated learning about customers with the least effort.”</a:t>
            </a:r>
          </a:p>
          <a:p>
            <a:pPr indent="-227012" lvl="2" marL="1141412" marR="0" rtl="0" algn="l">
              <a:lnSpc>
                <a:spcPct val="100000"/>
              </a:lnSpc>
              <a:spcBef>
                <a:spcPts val="400"/>
              </a:spcBef>
              <a:spcAft>
                <a:spcPts val="0"/>
              </a:spcAft>
              <a:buClr>
                <a:srgbClr val="167C02"/>
              </a:buClr>
              <a:buSzPct val="64999"/>
              <a:buFont typeface="Noto Sans Symbols"/>
              <a:buChar char="■"/>
            </a:pPr>
            <a:r>
              <a:rPr b="0" i="0" lang="en-US" sz="1600" u="none" cap="none" strike="noStrike">
                <a:solidFill>
                  <a:srgbClr val="000000"/>
                </a:solidFill>
                <a:latin typeface="Arial"/>
                <a:ea typeface="Arial"/>
                <a:cs typeface="Arial"/>
                <a:sym typeface="Arial"/>
              </a:rPr>
              <a:t>Evitar crear productos que nadie quiere</a:t>
            </a:r>
          </a:p>
          <a:p>
            <a:pPr indent="-227012" lvl="2" marL="1141412" marR="0" rtl="0" algn="l">
              <a:lnSpc>
                <a:spcPct val="100000"/>
              </a:lnSpc>
              <a:spcBef>
                <a:spcPts val="400"/>
              </a:spcBef>
              <a:spcAft>
                <a:spcPts val="0"/>
              </a:spcAft>
              <a:buClr>
                <a:srgbClr val="167C02"/>
              </a:buClr>
              <a:buSzPct val="64999"/>
              <a:buFont typeface="Noto Sans Symbols"/>
              <a:buChar char="■"/>
            </a:pPr>
            <a:r>
              <a:rPr b="0" i="0" lang="en-US" sz="1600" u="none" cap="none" strike="noStrike">
                <a:solidFill>
                  <a:srgbClr val="000000"/>
                </a:solidFill>
                <a:latin typeface="Arial"/>
                <a:ea typeface="Arial"/>
                <a:cs typeface="Arial"/>
                <a:sym typeface="Arial"/>
              </a:rPr>
              <a:t>Maximiza el aprendizaje por euro invertido</a:t>
            </a:r>
          </a:p>
          <a:p>
            <a:pPr indent="-227012" lvl="2" marL="1141412" marR="0" rtl="0" algn="l">
              <a:lnSpc>
                <a:spcPct val="100000"/>
              </a:lnSpc>
              <a:spcBef>
                <a:spcPts val="400"/>
              </a:spcBef>
              <a:spcAft>
                <a:spcPts val="0"/>
              </a:spcAft>
              <a:buClr>
                <a:srgbClr val="167C02"/>
              </a:buClr>
              <a:buSzPct val="64999"/>
              <a:buFont typeface="Noto Sans Symbols"/>
              <a:buChar char="■"/>
            </a:pPr>
            <a:r>
              <a:rPr b="0" i="0" lang="en-US" sz="1600" u="none" cap="none" strike="noStrike">
                <a:solidFill>
                  <a:srgbClr val="000000"/>
                </a:solidFill>
                <a:latin typeface="Arial"/>
                <a:ea typeface="Arial"/>
                <a:cs typeface="Arial"/>
                <a:sym typeface="Arial"/>
              </a:rPr>
              <a:t>Posiblemente más mínimo de lo que piensas</a:t>
            </a:r>
          </a:p>
          <a:p>
            <a:pPr indent="-227012" lvl="2" marL="1141412" marR="0" rtl="0" algn="l">
              <a:lnSpc>
                <a:spcPct val="100000"/>
              </a:lnSpc>
              <a:spcBef>
                <a:spcPts val="400"/>
              </a:spcBef>
              <a:spcAft>
                <a:spcPts val="0"/>
              </a:spcAft>
              <a:buClr>
                <a:srgbClr val="167C02"/>
              </a:buClr>
              <a:buSzPct val="64999"/>
              <a:buFont typeface="Noto Sans Symbols"/>
              <a:buChar char="■"/>
            </a:pPr>
            <a:r>
              <a:rPr b="0" i="0" lang="en-US" sz="1600" u="none" cap="none" strike="noStrike">
                <a:solidFill>
                  <a:srgbClr val="000000"/>
                </a:solidFill>
                <a:latin typeface="Arial"/>
                <a:ea typeface="Arial"/>
                <a:cs typeface="Arial"/>
                <a:sym typeface="Arial"/>
              </a:rPr>
              <a:t>Los propios usuarios ayudan a mejorar el producto con sus sugerencias</a:t>
            </a:r>
          </a:p>
          <a:p>
            <a:pPr indent="-227012" lvl="2" marL="1141412" marR="0" rtl="0" algn="l">
              <a:lnSpc>
                <a:spcPct val="100000"/>
              </a:lnSpc>
              <a:spcBef>
                <a:spcPts val="400"/>
              </a:spcBef>
              <a:spcAft>
                <a:spcPts val="0"/>
              </a:spcAft>
              <a:buClr>
                <a:srgbClr val="167C02"/>
              </a:buClr>
              <a:buSzPct val="64999"/>
              <a:buFont typeface="Noto Sans Symbols"/>
              <a:buChar char="■"/>
            </a:pPr>
            <a:r>
              <a:rPr b="0" i="0" lang="en-US" sz="1600" u="none" cap="none" strike="noStrike">
                <a:solidFill>
                  <a:srgbClr val="000000"/>
                </a:solidFill>
                <a:latin typeface="Arial"/>
                <a:ea typeface="Arial"/>
                <a:cs typeface="Arial"/>
                <a:sym typeface="Arial"/>
              </a:rPr>
              <a:t>Pequeñas mejoras pero de forma contínua</a:t>
            </a:r>
          </a:p>
        </p:txBody>
      </p:sp>
      <p:sp>
        <p:nvSpPr>
          <p:cNvPr id="107" name="Shape 107"/>
          <p:cNvSpPr txBox="1"/>
          <p:nvPr/>
        </p:nvSpPr>
        <p:spPr>
          <a:xfrm>
            <a:off x="3737000" y="6400800"/>
            <a:ext cx="5194200" cy="246000"/>
          </a:xfrm>
          <a:prstGeom prst="rect">
            <a:avLst/>
          </a:prstGeom>
          <a:noFill/>
          <a:ln>
            <a:noFill/>
          </a:ln>
        </p:spPr>
        <p:txBody>
          <a:bodyPr anchorCtr="0" anchor="t" bIns="46800" lIns="90000" rIns="90000" wrap="square" tIns="46800">
            <a:noAutofit/>
          </a:bodyPr>
          <a:lstStyle/>
          <a:p>
            <a:pPr indent="0" lvl="0" marL="0" marR="0" rtl="0" algn="l">
              <a:lnSpc>
                <a:spcPct val="100000"/>
              </a:lnSpc>
              <a:spcBef>
                <a:spcPts val="0"/>
              </a:spcBef>
              <a:spcAft>
                <a:spcPts val="0"/>
              </a:spcAft>
              <a:buClr>
                <a:srgbClr val="000000"/>
              </a:buClr>
              <a:buSzPct val="25000"/>
              <a:buFont typeface="Arial"/>
              <a:buNone/>
            </a:pPr>
            <a:r>
              <a:rPr b="0" i="0" lang="en-US" sz="1000" u="none">
                <a:solidFill>
                  <a:srgbClr val="000000"/>
                </a:solidFill>
                <a:latin typeface="Arial"/>
                <a:ea typeface="Arial"/>
                <a:cs typeface="Arial"/>
                <a:sym typeface="Arial"/>
              </a:rPr>
              <a:t>http://www.startuplessonslearned.com/2009/08/minimum-viable-product-guide.html</a:t>
            </a: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nvSpPr>
        <p:spPr>
          <a:xfrm>
            <a:off x="457200" y="914400"/>
            <a:ext cx="8229600" cy="5334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ct val="25000"/>
              <a:buFont typeface="Arial"/>
              <a:buNone/>
            </a:pPr>
            <a:r>
              <a:rPr b="1" i="0" lang="en-US" sz="2800" u="none">
                <a:solidFill>
                  <a:srgbClr val="000000"/>
                </a:solidFill>
                <a:latin typeface="Arial"/>
                <a:ea typeface="Arial"/>
                <a:cs typeface="Arial"/>
                <a:sym typeface="Arial"/>
              </a:rPr>
              <a:t>MVP</a:t>
            </a:r>
          </a:p>
        </p:txBody>
      </p:sp>
      <p:sp>
        <p:nvSpPr>
          <p:cNvPr id="113" name="Shape 113"/>
          <p:cNvSpPr txBox="1"/>
          <p:nvPr/>
        </p:nvSpPr>
        <p:spPr>
          <a:xfrm>
            <a:off x="457200" y="1600200"/>
            <a:ext cx="8229600" cy="4800600"/>
          </a:xfrm>
          <a:prstGeom prst="rect">
            <a:avLst/>
          </a:prstGeom>
          <a:noFill/>
          <a:ln>
            <a:noFill/>
          </a:ln>
        </p:spPr>
        <p:txBody>
          <a:bodyPr anchorCtr="0" anchor="t" bIns="45700" lIns="91425" rIns="91425" wrap="square" tIns="45700">
            <a:noAutofit/>
          </a:bodyPr>
          <a:lstStyle/>
          <a:p>
            <a:pPr indent="-341312" lvl="0" marL="341312" marR="0" rtl="0" algn="l">
              <a:lnSpc>
                <a:spcPct val="100000"/>
              </a:lnSpc>
              <a:spcBef>
                <a:spcPts val="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Un MVP debe:</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Ser funcional (útil por lo menos para un usuario)</a:t>
            </a:r>
          </a:p>
          <a:p>
            <a:pPr indent="-227012" lvl="2" marL="1141412" marR="0" rtl="0" algn="l">
              <a:lnSpc>
                <a:spcPct val="100000"/>
              </a:lnSpc>
              <a:spcBef>
                <a:spcPts val="400"/>
              </a:spcBef>
              <a:spcAft>
                <a:spcPts val="0"/>
              </a:spcAft>
              <a:buClr>
                <a:srgbClr val="167C02"/>
              </a:buClr>
              <a:buSzPct val="64999"/>
              <a:buFont typeface="Noto Sans Symbols"/>
              <a:buChar char="■"/>
            </a:pPr>
            <a:r>
              <a:rPr b="0" i="0" lang="en-US" sz="1600" u="none" cap="none" strike="noStrike">
                <a:solidFill>
                  <a:srgbClr val="000000"/>
                </a:solidFill>
                <a:latin typeface="Arial"/>
                <a:ea typeface="Arial"/>
                <a:cs typeface="Arial"/>
                <a:sym typeface="Arial"/>
              </a:rPr>
              <a:t>Mantener las funcionalidades al mínimo</a:t>
            </a:r>
          </a:p>
          <a:p>
            <a:pPr indent="-227012" lvl="3" marL="1598612" marR="0" rtl="0" algn="l">
              <a:lnSpc>
                <a:spcPct val="100000"/>
              </a:lnSpc>
              <a:spcBef>
                <a:spcPts val="300"/>
              </a:spcBef>
              <a:spcAft>
                <a:spcPts val="0"/>
              </a:spcAft>
              <a:buClr>
                <a:srgbClr val="167C02"/>
              </a:buClr>
              <a:buSzPct val="70000"/>
              <a:buFont typeface="Noto Sans Symbols"/>
              <a:buChar char="◻"/>
            </a:pPr>
            <a:r>
              <a:rPr b="0" i="0" lang="en-US" sz="1400" u="none" cap="none" strike="noStrike">
                <a:solidFill>
                  <a:srgbClr val="000000"/>
                </a:solidFill>
                <a:latin typeface="Arial"/>
                <a:ea typeface="Arial"/>
                <a:cs typeface="Arial"/>
                <a:sym typeface="Arial"/>
              </a:rPr>
              <a:t>Simplicidad y facilidad de uso</a:t>
            </a:r>
          </a:p>
          <a:p>
            <a:pPr indent="-227012" lvl="3" marL="1598612" marR="0" rtl="0" algn="l">
              <a:lnSpc>
                <a:spcPct val="100000"/>
              </a:lnSpc>
              <a:spcBef>
                <a:spcPts val="300"/>
              </a:spcBef>
              <a:spcAft>
                <a:spcPts val="0"/>
              </a:spcAft>
              <a:buClr>
                <a:srgbClr val="167C02"/>
              </a:buClr>
              <a:buSzPct val="70000"/>
              <a:buFont typeface="Noto Sans Symbols"/>
              <a:buChar char="◻"/>
            </a:pPr>
            <a:r>
              <a:rPr b="0" i="0" lang="en-US" sz="1400" u="none" cap="none" strike="noStrike">
                <a:solidFill>
                  <a:srgbClr val="000000"/>
                </a:solidFill>
                <a:latin typeface="Arial"/>
                <a:ea typeface="Arial"/>
                <a:cs typeface="Arial"/>
                <a:sym typeface="Arial"/>
              </a:rPr>
              <a:t>Focalizar al usuario en el problema principal que se resuelve</a:t>
            </a:r>
          </a:p>
          <a:p>
            <a:pPr indent="-227012" lvl="3" marL="1598612" marR="0" rtl="0" algn="l">
              <a:lnSpc>
                <a:spcPct val="100000"/>
              </a:lnSpc>
              <a:spcBef>
                <a:spcPts val="300"/>
              </a:spcBef>
              <a:spcAft>
                <a:spcPts val="0"/>
              </a:spcAft>
              <a:buClr>
                <a:srgbClr val="167C02"/>
              </a:buClr>
              <a:buSzPct val="70000"/>
              <a:buFont typeface="Noto Sans Symbols"/>
              <a:buChar char="◻"/>
            </a:pPr>
            <a:r>
              <a:rPr b="0" i="0" lang="en-US" sz="1400" u="none" cap="none" strike="noStrike">
                <a:solidFill>
                  <a:srgbClr val="000000"/>
                </a:solidFill>
                <a:latin typeface="Arial"/>
                <a:ea typeface="Arial"/>
                <a:cs typeface="Arial"/>
                <a:sym typeface="Arial"/>
              </a:rPr>
              <a:t>Encontrar aquella funcionalidad que el usuario prefiere</a:t>
            </a:r>
          </a:p>
          <a:p>
            <a:pPr indent="-227012" lvl="3" marL="1598612" marR="0" rtl="0" algn="l">
              <a:lnSpc>
                <a:spcPct val="100000"/>
              </a:lnSpc>
              <a:spcBef>
                <a:spcPts val="300"/>
              </a:spcBef>
              <a:spcAft>
                <a:spcPts val="0"/>
              </a:spcAft>
              <a:buClr>
                <a:srgbClr val="167C02"/>
              </a:buClr>
              <a:buSzPct val="70000"/>
              <a:buFont typeface="Noto Sans Symbols"/>
              <a:buChar char="◻"/>
            </a:pPr>
            <a:r>
              <a:rPr b="0" i="0" lang="en-US" sz="1400" u="none" cap="none" strike="noStrike">
                <a:solidFill>
                  <a:srgbClr val="000000"/>
                </a:solidFill>
                <a:latin typeface="Arial"/>
                <a:ea typeface="Arial"/>
                <a:cs typeface="Arial"/>
                <a:sym typeface="Arial"/>
              </a:rPr>
              <a:t>Dedicar mayor esfuerzo a las funcionalidades existentes</a:t>
            </a:r>
          </a:p>
          <a:p>
            <a:pPr indent="-227011" lvl="4" marL="2055811" marR="0" rtl="0" algn="l">
              <a:lnSpc>
                <a:spcPct val="100000"/>
              </a:lnSpc>
              <a:spcBef>
                <a:spcPts val="300"/>
              </a:spcBef>
              <a:spcAft>
                <a:spcPts val="0"/>
              </a:spcAft>
              <a:buClr>
                <a:srgbClr val="167C02"/>
              </a:buClr>
              <a:buSzPct val="100000"/>
              <a:buFont typeface="Noto Sans Symbols"/>
              <a:buChar char="▪"/>
            </a:pPr>
            <a:r>
              <a:rPr b="0" i="0" lang="en-US" sz="1400" u="none" cap="none" strike="noStrike">
                <a:solidFill>
                  <a:srgbClr val="000000"/>
                </a:solidFill>
                <a:latin typeface="Arial"/>
                <a:ea typeface="Arial"/>
                <a:cs typeface="Arial"/>
                <a:sym typeface="Arial"/>
              </a:rPr>
              <a:t>80% de esfuerzo en optimizar funcionalidades existentes</a:t>
            </a:r>
          </a:p>
          <a:p>
            <a:pPr indent="-227011" lvl="4" marL="2055811" marR="0" rtl="0" algn="l">
              <a:lnSpc>
                <a:spcPct val="100000"/>
              </a:lnSpc>
              <a:spcBef>
                <a:spcPts val="300"/>
              </a:spcBef>
              <a:spcAft>
                <a:spcPts val="0"/>
              </a:spcAft>
              <a:buClr>
                <a:srgbClr val="167C02"/>
              </a:buClr>
              <a:buSzPct val="100000"/>
              <a:buFont typeface="Noto Sans Symbols"/>
              <a:buChar char="▪"/>
            </a:pPr>
            <a:r>
              <a:rPr b="0" i="0" lang="en-US" sz="1400" u="none" cap="none" strike="noStrike">
                <a:solidFill>
                  <a:srgbClr val="000000"/>
                </a:solidFill>
                <a:latin typeface="Arial"/>
                <a:ea typeface="Arial"/>
                <a:cs typeface="Arial"/>
                <a:sym typeface="Arial"/>
              </a:rPr>
              <a:t>20% de esfuerzo en desarrollar nuevas funcionalidades</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Ser diferenciado (mejor que nada parecido hasta el momento)</a:t>
            </a:r>
          </a:p>
          <a:p>
            <a:pPr indent="-227012" lvl="2" marL="1141412" marR="0" rtl="0" algn="l">
              <a:lnSpc>
                <a:spcPct val="100000"/>
              </a:lnSpc>
              <a:spcBef>
                <a:spcPts val="400"/>
              </a:spcBef>
              <a:spcAft>
                <a:spcPts val="0"/>
              </a:spcAft>
              <a:buClr>
                <a:srgbClr val="167C02"/>
              </a:buClr>
              <a:buSzPct val="64999"/>
              <a:buFont typeface="Noto Sans Symbols"/>
              <a:buChar char="■"/>
            </a:pPr>
            <a:r>
              <a:rPr b="0" i="0" lang="en-US" sz="1600" u="none" cap="none" strike="noStrike">
                <a:solidFill>
                  <a:srgbClr val="000000"/>
                </a:solidFill>
                <a:latin typeface="Arial"/>
                <a:ea typeface="Arial"/>
                <a:cs typeface="Arial"/>
                <a:sym typeface="Arial"/>
              </a:rPr>
              <a:t>Impresionante (sea capaz de impresionar al usuario para retenerlo)</a:t>
            </a:r>
          </a:p>
          <a:p>
            <a:pPr indent="-227012" lvl="2" marL="1141412" marR="0" rtl="0" algn="l">
              <a:lnSpc>
                <a:spcPct val="100000"/>
              </a:lnSpc>
              <a:spcBef>
                <a:spcPts val="400"/>
              </a:spcBef>
              <a:spcAft>
                <a:spcPts val="0"/>
              </a:spcAft>
              <a:buClr>
                <a:srgbClr val="167C02"/>
              </a:buClr>
              <a:buSzPct val="64999"/>
              <a:buFont typeface="Noto Sans Symbols"/>
              <a:buChar char="■"/>
            </a:pPr>
            <a:r>
              <a:rPr b="0" i="0" lang="en-US" sz="1600" u="none" cap="none" strike="noStrike">
                <a:solidFill>
                  <a:srgbClr val="000000"/>
                </a:solidFill>
                <a:latin typeface="Arial"/>
                <a:ea typeface="Arial"/>
                <a:cs typeface="Arial"/>
                <a:sym typeface="Arial"/>
              </a:rPr>
              <a:t>Fijarse en el cliente: sus hábitos, problemas, deseos,…</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Seguir un proceso de mejora continua</a:t>
            </a:r>
          </a:p>
          <a:p>
            <a:pPr indent="-227012" lvl="2" marL="1141412" marR="0" rtl="0" algn="l">
              <a:lnSpc>
                <a:spcPct val="100000"/>
              </a:lnSpc>
              <a:spcBef>
                <a:spcPts val="400"/>
              </a:spcBef>
              <a:spcAft>
                <a:spcPts val="0"/>
              </a:spcAft>
              <a:buClr>
                <a:srgbClr val="167C02"/>
              </a:buClr>
              <a:buSzPct val="64999"/>
              <a:buFont typeface="Noto Sans Symbols"/>
              <a:buChar char="■"/>
            </a:pPr>
            <a:r>
              <a:rPr b="0" i="0" lang="en-US" sz="1600" u="none" cap="none" strike="noStrike">
                <a:solidFill>
                  <a:srgbClr val="000000"/>
                </a:solidFill>
                <a:latin typeface="Arial"/>
                <a:ea typeface="Arial"/>
                <a:cs typeface="Arial"/>
                <a:sym typeface="Arial"/>
              </a:rPr>
              <a:t>Un MVP no tiene un lanzamiento como tal, sólo es una puesta en marcha.</a:t>
            </a: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nvSpPr>
        <p:spPr>
          <a:xfrm>
            <a:off x="457200" y="914400"/>
            <a:ext cx="8229600" cy="5334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ct val="25000"/>
              <a:buFont typeface="Arial"/>
              <a:buNone/>
            </a:pPr>
            <a:r>
              <a:rPr b="1" i="0" lang="en-US" sz="2800" u="none">
                <a:solidFill>
                  <a:srgbClr val="000000"/>
                </a:solidFill>
                <a:latin typeface="Arial"/>
                <a:ea typeface="Arial"/>
                <a:cs typeface="Arial"/>
                <a:sym typeface="Arial"/>
              </a:rPr>
              <a:t>MVP</a:t>
            </a:r>
          </a:p>
        </p:txBody>
      </p:sp>
      <p:sp>
        <p:nvSpPr>
          <p:cNvPr id="119" name="Shape 119"/>
          <p:cNvSpPr txBox="1"/>
          <p:nvPr/>
        </p:nvSpPr>
        <p:spPr>
          <a:xfrm>
            <a:off x="457200" y="1600200"/>
            <a:ext cx="8229600" cy="4800600"/>
          </a:xfrm>
          <a:prstGeom prst="rect">
            <a:avLst/>
          </a:prstGeom>
          <a:noFill/>
          <a:ln>
            <a:noFill/>
          </a:ln>
        </p:spPr>
        <p:txBody>
          <a:bodyPr anchorCtr="0" anchor="t" bIns="45700" lIns="91425" rIns="91425" wrap="square" tIns="45700">
            <a:noAutofit/>
          </a:bodyPr>
          <a:lstStyle/>
          <a:p>
            <a:pPr indent="-341312" lvl="0" marL="341312" marR="0" rtl="0" algn="l">
              <a:lnSpc>
                <a:spcPct val="100000"/>
              </a:lnSpc>
              <a:spcBef>
                <a:spcPts val="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Se pueden simular funcionalidades que todavía no estén implementadas</a:t>
            </a:r>
          </a:p>
          <a:p>
            <a:pPr indent="-284162" lvl="1" marL="741362" marR="0" rtl="0" algn="l">
              <a:lnSpc>
                <a:spcPct val="100000"/>
              </a:lnSpc>
              <a:spcBef>
                <a:spcPts val="400"/>
              </a:spcBef>
              <a:spcAft>
                <a:spcPts val="0"/>
              </a:spcAft>
              <a:buClr>
                <a:srgbClr val="167C02"/>
              </a:buClr>
              <a:buSzPct val="79999"/>
              <a:buFont typeface="Noto Sans Symbols"/>
              <a:buChar char="◻"/>
            </a:pPr>
            <a:r>
              <a:rPr b="0" i="0" lang="en-US" sz="1800" u="none" cap="none" strike="noStrike">
                <a:solidFill>
                  <a:srgbClr val="000000"/>
                </a:solidFill>
                <a:latin typeface="Arial"/>
                <a:ea typeface="Arial"/>
                <a:cs typeface="Arial"/>
                <a:sym typeface="Arial"/>
              </a:rPr>
              <a:t>Si hay pocos usuarios puede interesar hacer un proceso a mano, y si aumenta el número de usuarios plantearse el automatizarlo.</a:t>
            </a:r>
          </a:p>
        </p:txBody>
      </p:sp>
      <p:pic>
        <p:nvPicPr>
          <p:cNvPr id="120" name="Shape 120"/>
          <p:cNvPicPr preferRelativeResize="0"/>
          <p:nvPr/>
        </p:nvPicPr>
        <p:blipFill rotWithShape="1">
          <a:blip r:embed="rId3">
            <a:alphaModFix/>
          </a:blip>
          <a:srcRect b="0" l="0" r="0" t="0"/>
          <a:stretch/>
        </p:blipFill>
        <p:spPr>
          <a:xfrm>
            <a:off x="3733800" y="3124200"/>
            <a:ext cx="2476500" cy="2122487"/>
          </a:xfrm>
          <a:prstGeom prst="rect">
            <a:avLst/>
          </a:prstGeom>
          <a:noFill/>
          <a:ln>
            <a:noFill/>
          </a:ln>
        </p:spPr>
      </p:pic>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nvSpPr>
        <p:spPr>
          <a:xfrm>
            <a:off x="457200" y="914400"/>
            <a:ext cx="8229600" cy="5334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ct val="25000"/>
              <a:buFont typeface="Arial"/>
              <a:buNone/>
            </a:pPr>
            <a:r>
              <a:rPr b="1" i="0" lang="en-US" sz="2800" u="none">
                <a:solidFill>
                  <a:srgbClr val="000000"/>
                </a:solidFill>
                <a:latin typeface="Arial"/>
                <a:ea typeface="Arial"/>
                <a:cs typeface="Arial"/>
                <a:sym typeface="Arial"/>
              </a:rPr>
              <a:t>Principios de The Lean Startup</a:t>
            </a:r>
          </a:p>
        </p:txBody>
      </p:sp>
      <p:sp>
        <p:nvSpPr>
          <p:cNvPr id="126" name="Shape 126"/>
          <p:cNvSpPr txBox="1"/>
          <p:nvPr/>
        </p:nvSpPr>
        <p:spPr>
          <a:xfrm>
            <a:off x="457200" y="1600200"/>
            <a:ext cx="8229600" cy="4800600"/>
          </a:xfrm>
          <a:prstGeom prst="rect">
            <a:avLst/>
          </a:prstGeom>
          <a:noFill/>
          <a:ln>
            <a:noFill/>
          </a:ln>
        </p:spPr>
        <p:txBody>
          <a:bodyPr anchorCtr="0" anchor="t" bIns="45700" lIns="91425" rIns="91425" wrap="square" tIns="45700">
            <a:noAutofit/>
          </a:bodyPr>
          <a:lstStyle/>
          <a:p>
            <a:pPr indent="-341312" lvl="0" marL="341312" marR="0" rtl="0" algn="l">
              <a:lnSpc>
                <a:spcPct val="100000"/>
              </a:lnSpc>
              <a:spcBef>
                <a:spcPts val="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Talk to Customers; Discover Problems</a:t>
            </a:r>
          </a:p>
          <a:p>
            <a:pPr indent="-341312" lvl="0" marL="341312" marR="0" rtl="0" algn="l">
              <a:lnSpc>
                <a:spcPct val="100000"/>
              </a:lnSpc>
              <a:spcBef>
                <a:spcPts val="50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Progress ≠ Features (Less = More)</a:t>
            </a:r>
          </a:p>
          <a:p>
            <a:pPr indent="-341312" lvl="0" marL="341312" marR="0" rtl="0" algn="l">
              <a:lnSpc>
                <a:spcPct val="100000"/>
              </a:lnSpc>
              <a:spcBef>
                <a:spcPts val="50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Fast, Frequent Iteration (+ Feedback Loop)</a:t>
            </a:r>
          </a:p>
          <a:p>
            <a:pPr indent="-341312" lvl="0" marL="341312" marR="0" rtl="0" algn="l">
              <a:lnSpc>
                <a:spcPct val="100000"/>
              </a:lnSpc>
              <a:spcBef>
                <a:spcPts val="50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Measure Conversion; Compare 2+ Options</a:t>
            </a:r>
          </a:p>
          <a:p>
            <a:pPr indent="-341312" lvl="0" marL="341312" marR="0" rtl="0" algn="l">
              <a:lnSpc>
                <a:spcPct val="100000"/>
              </a:lnSpc>
              <a:spcBef>
                <a:spcPts val="50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Focus on Product/Market Fit (don’t “launch” b4)</a:t>
            </a:r>
          </a:p>
          <a:p>
            <a:pPr indent="-341312" lvl="0" marL="341312" marR="0" rtl="0" algn="l">
              <a:lnSpc>
                <a:spcPct val="100000"/>
              </a:lnSpc>
              <a:spcBef>
                <a:spcPts val="500"/>
              </a:spcBef>
              <a:spcAft>
                <a:spcPts val="0"/>
              </a:spcAft>
              <a:buClr>
                <a:srgbClr val="167C02"/>
              </a:buClr>
              <a:buSzPct val="75000"/>
              <a:buFont typeface="Noto Sans Symbols"/>
              <a:buChar char="■"/>
            </a:pPr>
            <a:r>
              <a:rPr b="0" i="0" lang="en-US" sz="2000" u="none">
                <a:solidFill>
                  <a:srgbClr val="000000"/>
                </a:solidFill>
                <a:latin typeface="Arial"/>
                <a:ea typeface="Arial"/>
                <a:cs typeface="Arial"/>
                <a:sym typeface="Arial"/>
              </a:rPr>
              <a:t>Keep it Simple &amp; Actionable</a:t>
            </a:r>
          </a:p>
        </p:txBody>
      </p:sp>
      <p:sp>
        <p:nvSpPr>
          <p:cNvPr id="127" name="Shape 127"/>
          <p:cNvSpPr txBox="1"/>
          <p:nvPr/>
        </p:nvSpPr>
        <p:spPr>
          <a:xfrm>
            <a:off x="6214625" y="6400800"/>
            <a:ext cx="2538900" cy="246000"/>
          </a:xfrm>
          <a:prstGeom prst="rect">
            <a:avLst/>
          </a:prstGeom>
          <a:noFill/>
          <a:ln>
            <a:noFill/>
          </a:ln>
        </p:spPr>
        <p:txBody>
          <a:bodyPr anchorCtr="0" anchor="t" bIns="46800" lIns="90000" rIns="90000" wrap="square" tIns="46800">
            <a:noAutofit/>
          </a:bodyPr>
          <a:lstStyle/>
          <a:p>
            <a:pPr indent="0" lvl="0" marL="0" marR="0" rtl="0" algn="l">
              <a:lnSpc>
                <a:spcPct val="100000"/>
              </a:lnSpc>
              <a:spcBef>
                <a:spcPts val="0"/>
              </a:spcBef>
              <a:spcAft>
                <a:spcPts val="0"/>
              </a:spcAft>
              <a:buClr>
                <a:srgbClr val="000000"/>
              </a:buClr>
              <a:buSzPct val="25000"/>
              <a:buFont typeface="Arial"/>
              <a:buNone/>
            </a:pPr>
            <a:r>
              <a:rPr b="0" i="0" lang="en-US" sz="1000" u="none">
                <a:solidFill>
                  <a:srgbClr val="000000"/>
                </a:solidFill>
                <a:latin typeface="Arial"/>
                <a:ea typeface="Arial"/>
                <a:cs typeface="Arial"/>
                <a:sym typeface="Arial"/>
              </a:rPr>
              <a:t>http://www.startuplessonslearned.com/</a:t>
            </a:r>
          </a:p>
        </p:txBody>
      </p:sp>
      <p:pic>
        <p:nvPicPr>
          <p:cNvPr id="128" name="Shape 128"/>
          <p:cNvPicPr preferRelativeResize="0"/>
          <p:nvPr/>
        </p:nvPicPr>
        <p:blipFill rotWithShape="1">
          <a:blip r:embed="rId3">
            <a:alphaModFix/>
          </a:blip>
          <a:srcRect b="0" l="0" r="0" t="0"/>
          <a:stretch/>
        </p:blipFill>
        <p:spPr>
          <a:xfrm>
            <a:off x="152400" y="4953000"/>
            <a:ext cx="1539875" cy="1752600"/>
          </a:xfrm>
          <a:prstGeom prst="rect">
            <a:avLst/>
          </a:prstGeom>
          <a:noFill/>
          <a:ln>
            <a:noFill/>
          </a:ln>
        </p:spPr>
      </p:pic>
      <p:sp>
        <p:nvSpPr>
          <p:cNvPr id="129" name="Shape 129"/>
          <p:cNvSpPr txBox="1"/>
          <p:nvPr/>
        </p:nvSpPr>
        <p:spPr>
          <a:xfrm>
            <a:off x="1752600" y="5486400"/>
            <a:ext cx="4343400" cy="6858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000000"/>
              </a:buClr>
              <a:buSzPct val="25000"/>
              <a:buFont typeface="Century Gothic"/>
              <a:buNone/>
            </a:pPr>
            <a:r>
              <a:rPr b="0" i="1" lang="en-US" sz="1700" u="none">
                <a:solidFill>
                  <a:srgbClr val="000000"/>
                </a:solidFill>
                <a:latin typeface="Century Gothic"/>
                <a:ea typeface="Century Gothic"/>
                <a:cs typeface="Century Gothic"/>
                <a:sym typeface="Century Gothic"/>
              </a:rPr>
              <a:t>(Eric Ries, StartupLessonsLearned.com)</a:t>
            </a: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500"/>
                                  </p:stCondLst>
                                  <p:childTnLst>
                                    <p:set>
                                      <p:cBhvr>
                                        <p:cTn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nvSpPr>
        <p:spPr>
          <a:xfrm>
            <a:off x="457200" y="914400"/>
            <a:ext cx="8229600" cy="5334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ct val="25000"/>
              <a:buFont typeface="Arial"/>
              <a:buNone/>
            </a:pPr>
            <a:r>
              <a:rPr b="1" i="0" lang="en-US" sz="2800" u="none">
                <a:solidFill>
                  <a:srgbClr val="000000"/>
                </a:solidFill>
                <a:latin typeface="Arial"/>
                <a:ea typeface="Arial"/>
                <a:cs typeface="Arial"/>
                <a:sym typeface="Arial"/>
              </a:rPr>
              <a:t>En la búsqueda de usuarios</a:t>
            </a:r>
          </a:p>
        </p:txBody>
      </p:sp>
      <p:pic>
        <p:nvPicPr>
          <p:cNvPr id="135" name="Shape 135"/>
          <p:cNvPicPr preferRelativeResize="0"/>
          <p:nvPr/>
        </p:nvPicPr>
        <p:blipFill rotWithShape="1">
          <a:blip r:embed="rId3">
            <a:alphaModFix/>
          </a:blip>
          <a:srcRect b="0" l="0" r="0" t="0"/>
          <a:stretch/>
        </p:blipFill>
        <p:spPr>
          <a:xfrm>
            <a:off x="533400" y="1600200"/>
            <a:ext cx="7924800" cy="4138612"/>
          </a:xfrm>
          <a:prstGeom prst="rect">
            <a:avLst/>
          </a:prstGeom>
          <a:noFill/>
          <a:ln>
            <a:noFill/>
          </a:ln>
        </p:spPr>
      </p:pic>
      <p:sp>
        <p:nvSpPr>
          <p:cNvPr id="136" name="Shape 136"/>
          <p:cNvSpPr txBox="1"/>
          <p:nvPr/>
        </p:nvSpPr>
        <p:spPr>
          <a:xfrm>
            <a:off x="7077025" y="6400800"/>
            <a:ext cx="1647900" cy="246000"/>
          </a:xfrm>
          <a:prstGeom prst="rect">
            <a:avLst/>
          </a:prstGeom>
          <a:noFill/>
          <a:ln>
            <a:noFill/>
          </a:ln>
        </p:spPr>
        <p:txBody>
          <a:bodyPr anchorCtr="0" anchor="t" bIns="46800" lIns="90000" rIns="90000" wrap="square" tIns="46800">
            <a:noAutofit/>
          </a:bodyPr>
          <a:lstStyle/>
          <a:p>
            <a:pPr indent="0" lvl="0" marL="0" marR="0" rtl="0" algn="l">
              <a:lnSpc>
                <a:spcPct val="100000"/>
              </a:lnSpc>
              <a:spcBef>
                <a:spcPts val="0"/>
              </a:spcBef>
              <a:spcAft>
                <a:spcPts val="0"/>
              </a:spcAft>
              <a:buClr>
                <a:srgbClr val="000000"/>
              </a:buClr>
              <a:buSzPct val="25000"/>
              <a:buFont typeface="Arial"/>
              <a:buNone/>
            </a:pPr>
            <a:r>
              <a:rPr b="0" i="0" lang="en-US" sz="1000" u="none">
                <a:solidFill>
                  <a:srgbClr val="000000"/>
                </a:solidFill>
                <a:latin typeface="Arial"/>
                <a:ea typeface="Arial"/>
                <a:cs typeface="Arial"/>
                <a:sym typeface="Arial"/>
              </a:rPr>
              <a:t>http://steveblank.com/</a:t>
            </a:r>
          </a:p>
        </p:txBody>
      </p:sp>
      <p:sp>
        <p:nvSpPr>
          <p:cNvPr id="137" name="Shape 137"/>
          <p:cNvSpPr txBox="1"/>
          <p:nvPr/>
        </p:nvSpPr>
        <p:spPr>
          <a:xfrm>
            <a:off x="1524000" y="5943600"/>
            <a:ext cx="3657600" cy="685800"/>
          </a:xfrm>
          <a:prstGeom prst="rect">
            <a:avLst/>
          </a:prstGeom>
          <a:noFill/>
          <a:ln>
            <a:noFill/>
          </a:ln>
        </p:spPr>
        <p:txBody>
          <a:bodyPr anchorCtr="0" anchor="ctr" bIns="46800" lIns="90000" rIns="90000" wrap="square" tIns="46800">
            <a:noAutofit/>
          </a:bodyPr>
          <a:lstStyle/>
          <a:p>
            <a:pPr indent="0" lvl="0" marL="0" marR="0" rtl="0" algn="l">
              <a:lnSpc>
                <a:spcPct val="100000"/>
              </a:lnSpc>
              <a:spcBef>
                <a:spcPts val="0"/>
              </a:spcBef>
              <a:spcAft>
                <a:spcPts val="0"/>
              </a:spcAft>
              <a:buClr>
                <a:srgbClr val="000000"/>
              </a:buClr>
              <a:buSzPct val="25000"/>
              <a:buFont typeface="Arial"/>
              <a:buNone/>
            </a:pPr>
            <a:r>
              <a:rPr b="0" i="1" lang="en-US" sz="1800" u="none">
                <a:solidFill>
                  <a:srgbClr val="000000"/>
                </a:solidFill>
                <a:latin typeface="Arial"/>
                <a:ea typeface="Arial"/>
                <a:cs typeface="Arial"/>
                <a:sym typeface="Arial"/>
              </a:rPr>
              <a:t>(Steve Blank, SteveBlank.com)</a:t>
            </a:r>
          </a:p>
        </p:txBody>
      </p:sp>
      <p:pic>
        <p:nvPicPr>
          <p:cNvPr id="138" name="Shape 138"/>
          <p:cNvPicPr preferRelativeResize="0"/>
          <p:nvPr/>
        </p:nvPicPr>
        <p:blipFill rotWithShape="1">
          <a:blip r:embed="rId4">
            <a:alphaModFix/>
          </a:blip>
          <a:srcRect b="0" l="0" r="0" t="0"/>
          <a:stretch/>
        </p:blipFill>
        <p:spPr>
          <a:xfrm>
            <a:off x="152400" y="5029200"/>
            <a:ext cx="1295400" cy="1622425"/>
          </a:xfrm>
          <a:prstGeom prst="rect">
            <a:avLst/>
          </a:prstGeom>
          <a:noFill/>
          <a:ln>
            <a:noFill/>
          </a:ln>
        </p:spPr>
      </p:pic>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500"/>
                                  </p:stCondLst>
                                  <p:childTnLst>
                                    <p:set>
                                      <p:cBhvr>
                                        <p:cTn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