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485" r:id="rId2"/>
    <p:sldId id="526" r:id="rId3"/>
    <p:sldId id="527" r:id="rId4"/>
    <p:sldId id="388" r:id="rId5"/>
    <p:sldId id="505" r:id="rId6"/>
    <p:sldId id="528" r:id="rId7"/>
    <p:sldId id="519" r:id="rId8"/>
    <p:sldId id="521" r:id="rId9"/>
    <p:sldId id="522" r:id="rId10"/>
    <p:sldId id="523" r:id="rId11"/>
    <p:sldId id="520" r:id="rId12"/>
    <p:sldId id="518" r:id="rId13"/>
    <p:sldId id="529" r:id="rId14"/>
    <p:sldId id="530" r:id="rId15"/>
    <p:sldId id="5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B479E2-D98E-4E49-963C-A5C11FFF74E7}">
          <p14:sldIdLst>
            <p14:sldId id="485"/>
            <p14:sldId id="526"/>
            <p14:sldId id="527"/>
            <p14:sldId id="388"/>
            <p14:sldId id="505"/>
            <p14:sldId id="528"/>
            <p14:sldId id="519"/>
            <p14:sldId id="521"/>
            <p14:sldId id="522"/>
            <p14:sldId id="523"/>
            <p14:sldId id="520"/>
            <p14:sldId id="518"/>
            <p14:sldId id="529"/>
            <p14:sldId id="530"/>
            <p14:sldId id="5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FFD737"/>
    <a:srgbClr val="CCCCCC"/>
    <a:srgbClr val="FFFFFF"/>
    <a:srgbClr val="BCDD37"/>
    <a:srgbClr val="628FD4"/>
    <a:srgbClr val="D0CECE"/>
    <a:srgbClr val="ED7D31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78" autoAdjust="0"/>
    <p:restoredTop sz="95501" autoAdjust="0"/>
  </p:normalViewPr>
  <p:slideViewPr>
    <p:cSldViewPr snapToGrid="0">
      <p:cViewPr varScale="1">
        <p:scale>
          <a:sx n="90" d="100"/>
          <a:sy n="90" d="100"/>
        </p:scale>
        <p:origin x="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2168-CCB6-4D43-AF6F-1C21CACFCF4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0D94E-54D1-4437-8521-3A4DFBD5C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4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439B-850B-4B42-9503-4794F9F072C9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4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AF0C-6656-4DB7-ADD2-C478B512323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92AD-64F7-4D38-A997-8DFBDF0F5FA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687-EB8C-460D-AC9B-C038F75EF43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4718-E590-4EDE-9CB9-ACCE3A697C6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4127-3DA5-4415-A545-E3094291FE9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69A9-E6AE-4F8A-A106-6B2FF9EFEFF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716E-117F-4040-BB22-CCC20740305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5A91-1027-49D5-9264-0744807D69B9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7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21C9-4362-45F3-849B-A3FA03A9B26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465-77EA-4D84-A485-92031561AFF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1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7E25-A412-405F-A5B9-01A4D0A971B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63A4-CC55-4EB3-8549-8876C08BF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.com/content/ccc/resource/technical/document/reference_manual/5d/b1/ef/b2/a1/66/40/80/DM00096844.pdf/files/DM00096844.pdf/jcr:content/translations/en.DM00096844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8" y="0"/>
            <a:ext cx="91399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EMBSYS 105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with Embedded &amp; Real-Time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perating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ystems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847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Instructor: Nick Strathy, nstrathy@uw.edu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TA: Gideon Lee, gideonhlee@yahoo.com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© N. Strathy 2020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Lecture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                                     3/2/2020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6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90" y="678144"/>
            <a:ext cx="5708844" cy="5860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193224"/>
            <a:ext cx="10515600" cy="1325563"/>
          </a:xfrm>
        </p:spPr>
        <p:txBody>
          <a:bodyPr/>
          <a:lstStyle/>
          <a:p>
            <a:r>
              <a:rPr lang="en-US" dirty="0" smtClean="0"/>
              <a:t>Change system clock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159" y="1893838"/>
            <a:ext cx="2764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Note HSI is connected to PLL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Tune PLL parameters to boost PLLCLK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 SW to take </a:t>
            </a:r>
            <a:r>
              <a:rPr lang="en-US" sz="2000" dirty="0" smtClean="0"/>
              <a:t>input for SYSCLK from </a:t>
            </a:r>
            <a:r>
              <a:rPr lang="en-US" sz="2000" dirty="0"/>
              <a:t>PLLCLK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66011" y="940527"/>
            <a:ext cx="3570515" cy="1341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the system clock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2" y="1319188"/>
            <a:ext cx="9498817" cy="4351338"/>
          </a:xfrm>
          <a:ln>
            <a:noFill/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Download files from canvas:</a:t>
            </a:r>
          </a:p>
          <a:p>
            <a:pPr lvl="1"/>
            <a:r>
              <a:rPr lang="en-US" sz="2800" dirty="0"/>
              <a:t>en.stsw-stm32091-1.zip</a:t>
            </a:r>
            <a:endParaRPr lang="en-US" sz="2800" dirty="0" smtClean="0"/>
          </a:p>
          <a:p>
            <a:pPr lvl="2"/>
            <a:r>
              <a:rPr lang="en-US" dirty="0"/>
              <a:t>Unzip it to get STM32F4xx_Clock_Configuration_V1.1.0.xls</a:t>
            </a:r>
          </a:p>
          <a:p>
            <a:pPr lvl="2"/>
            <a:r>
              <a:rPr lang="en-US" dirty="0" smtClean="0"/>
              <a:t>This is a tool for generating code to configure the system clock</a:t>
            </a:r>
          </a:p>
          <a:p>
            <a:pPr lvl="2"/>
            <a:r>
              <a:rPr lang="en-US" dirty="0" smtClean="0"/>
              <a:t>Need Microsoft Excel to run it</a:t>
            </a:r>
          </a:p>
          <a:p>
            <a:pPr lvl="2"/>
            <a:r>
              <a:rPr lang="en-US" dirty="0" smtClean="0"/>
              <a:t>Need to enable macros to allow it to run (instructions for disabling macros are displayed when you load the xls file)</a:t>
            </a:r>
          </a:p>
          <a:p>
            <a:pPr lvl="1"/>
            <a:r>
              <a:rPr lang="en-US" dirty="0" smtClean="0"/>
              <a:t>This tool generates C code to configure the system clock</a:t>
            </a:r>
          </a:p>
          <a:p>
            <a:pPr lvl="1"/>
            <a:r>
              <a:rPr lang="en-US" dirty="0" smtClean="0"/>
              <a:t>Begin by entering your desired HCLK frequency and clicking “Run”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system clock 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27273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Good News!</a:t>
            </a:r>
          </a:p>
          <a:p>
            <a:endParaRPr lang="en-US" sz="2400" b="1" dirty="0"/>
          </a:p>
          <a:p>
            <a:r>
              <a:rPr lang="en-US" sz="2400" dirty="0" smtClean="0"/>
              <a:t>You don’t have to tune the PLL parameters and generate the code!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 to file startup.s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Uncomment these lines:</a:t>
            </a:r>
          </a:p>
          <a:p>
            <a:r>
              <a:rPr lang="da-DK" sz="2400" dirty="0"/>
              <a:t>//      LDR     R0, =SystemInit</a:t>
            </a:r>
          </a:p>
          <a:p>
            <a:r>
              <a:rPr lang="da-DK" sz="2400" dirty="0"/>
              <a:t>//      BLX     </a:t>
            </a:r>
            <a:r>
              <a:rPr lang="da-DK" sz="2400" dirty="0" smtClean="0"/>
              <a:t>R0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smtClean="0"/>
              <a:t>Rebuild</a:t>
            </a:r>
          </a:p>
        </p:txBody>
      </p:sp>
    </p:spTree>
    <p:extLst>
      <p:ext uri="{BB962C8B-B14F-4D97-AF65-F5344CB8AC3E}">
        <p14:creationId xmlns:p14="http://schemas.microsoft.com/office/powerpoint/2010/main" val="19848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command shell to your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2727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Need to launch a task using </a:t>
            </a:r>
            <a:r>
              <a:rPr lang="da-DK" sz="2400" dirty="0" smtClean="0"/>
              <a:t>PJShellEntry() found in shell.c in the project</a:t>
            </a:r>
            <a:endParaRPr lang="da-DK" sz="2400" dirty="0" smtClean="0"/>
          </a:p>
        </p:txBody>
      </p:sp>
    </p:spTree>
    <p:extLst>
      <p:ext uri="{BB962C8B-B14F-4D97-AF65-F5344CB8AC3E}">
        <p14:creationId xmlns:p14="http://schemas.microsoft.com/office/powerpoint/2010/main" val="2599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of an embedded survey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27273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Browsing the findings in a 2015 survey </a:t>
            </a:r>
          </a:p>
          <a:p>
            <a:endParaRPr lang="da-DK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Comparing Developer Activities between </a:t>
            </a:r>
            <a:r>
              <a:rPr lang="en-US" sz="2400" b="1" dirty="0" err="1"/>
              <a:t>IoT</a:t>
            </a:r>
            <a:r>
              <a:rPr lang="en-US" sz="2400" b="1" dirty="0"/>
              <a:t> and Non-</a:t>
            </a:r>
            <a:r>
              <a:rPr lang="en-US" sz="2400" b="1" dirty="0" err="1"/>
              <a:t>IoT</a:t>
            </a:r>
            <a:r>
              <a:rPr lang="en-US" sz="2400" b="1" dirty="0"/>
              <a:t> </a:t>
            </a:r>
            <a:r>
              <a:rPr lang="en-US" sz="2400" b="1" dirty="0" smtClean="0"/>
              <a:t>Developers</a:t>
            </a:r>
          </a:p>
          <a:p>
            <a:r>
              <a:rPr lang="en-US" sz="2400" b="1" dirty="0" smtClean="0"/>
              <a:t> </a:t>
            </a:r>
          </a:p>
          <a:p>
            <a:r>
              <a:rPr lang="da-DK" sz="2400" dirty="0" smtClean="0"/>
              <a:t>From EmbeddedMarket Forecasters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25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look at SD card protocol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272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See the </a:t>
            </a:r>
            <a:r>
              <a:rPr lang="en-US" sz="2400" dirty="0"/>
              <a:t>separate slide file “SD Card </a:t>
            </a:r>
            <a:r>
              <a:rPr lang="en-US" sz="2400" dirty="0" smtClean="0"/>
              <a:t>protocol.pptx”</a:t>
            </a:r>
            <a:endParaRPr lang="da-DK" sz="2400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55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270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430094"/>
              </p:ext>
            </p:extLst>
          </p:nvPr>
        </p:nvGraphicFramePr>
        <p:xfrm>
          <a:off x="838200" y="657225"/>
          <a:ext cx="8908774" cy="525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125"/>
                <a:gridCol w="3120771"/>
                <a:gridCol w="3263878"/>
              </a:tblGrid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 due* before L2</a:t>
                      </a:r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1/13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A2 due before L3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1/20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r>
                        <a:rPr lang="en-US" baseline="0" dirty="0" smtClean="0"/>
                        <a:t> due before L4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1/27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r>
                        <a:rPr lang="en-US" baseline="0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 due before L5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A5</a:t>
                      </a:r>
                      <a:r>
                        <a:rPr lang="en-US" baseline="0" dirty="0" smtClean="0"/>
                        <a:t> due before L7,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Project due before</a:t>
                      </a:r>
                      <a:r>
                        <a:rPr lang="en-US" baseline="0" dirty="0" smtClean="0"/>
                        <a:t> L10</a:t>
                      </a:r>
                      <a:endParaRPr lang="en-US" dirty="0" smtClean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408250">
                <a:tc>
                  <a:txBody>
                    <a:bodyPr/>
                    <a:lstStyle/>
                    <a:p>
                      <a:r>
                        <a:rPr lang="en-US" dirty="0" smtClean="0"/>
                        <a:t>2/10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Holiday</a:t>
                      </a:r>
                      <a:r>
                        <a:rPr lang="en-US" baseline="0" dirty="0" smtClean="0"/>
                        <a:t> – enjoy!</a:t>
                      </a:r>
                      <a:endParaRPr lang="en-US" dirty="0" smtClean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2/24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L7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L8,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Guest Lecture: Bill Lamie (CEO) &amp; Yuxin Zhou VP Eng of Express Logic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826">
                <a:tc>
                  <a:txBody>
                    <a:bodyPr/>
                    <a:lstStyle/>
                    <a:p>
                      <a:r>
                        <a:rPr lang="en-US" dirty="0" smtClean="0"/>
                        <a:t>3/16</a:t>
                      </a:r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L10 – Student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880100"/>
            <a:ext cx="476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Assignments are due Sunday night at 11:59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Previous Lecture </a:t>
            </a:r>
            <a:r>
              <a:rPr lang="en-US" dirty="0" smtClean="0"/>
              <a:t>(L7)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435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Assignment 5 Touch Driver</a:t>
            </a:r>
          </a:p>
          <a:p>
            <a:r>
              <a:rPr lang="en-US" dirty="0" smtClean="0"/>
              <a:t>Project design suggestions</a:t>
            </a:r>
          </a:p>
          <a:p>
            <a:r>
              <a:rPr lang="en-US" dirty="0" smtClean="0"/>
              <a:t>GenerateMp3Header.ps1 tool</a:t>
            </a:r>
          </a:p>
          <a:p>
            <a:r>
              <a:rPr lang="en-US" dirty="0" smtClean="0"/>
              <a:t>Audacity tool</a:t>
            </a:r>
          </a:p>
          <a:p>
            <a:r>
              <a:rPr lang="en-US" dirty="0" smtClean="0"/>
              <a:t>Reducing Code Memory footprint</a:t>
            </a:r>
          </a:p>
          <a:p>
            <a:r>
              <a:rPr lang="en-US" dirty="0" smtClean="0"/>
              <a:t>Communicating </a:t>
            </a:r>
            <a:r>
              <a:rPr lang="en-US" dirty="0"/>
              <a:t>with the vs1053 </a:t>
            </a:r>
            <a:r>
              <a:rPr lang="en-US" dirty="0" smtClean="0"/>
              <a:t>Chip</a:t>
            </a:r>
          </a:p>
          <a:p>
            <a:r>
              <a:rPr lang="en-US" dirty="0" smtClean="0"/>
              <a:t>Fun: previous generation MP3 Player</a:t>
            </a:r>
            <a:endParaRPr lang="en-US" dirty="0"/>
          </a:p>
          <a:p>
            <a:r>
              <a:rPr lang="en-US" dirty="0"/>
              <a:t>SD/MMC</a:t>
            </a:r>
          </a:p>
          <a:p>
            <a:r>
              <a:rPr lang="en-US" dirty="0"/>
              <a:t>FAT File System</a:t>
            </a:r>
          </a:p>
          <a:p>
            <a:r>
              <a:rPr lang="en-US" dirty="0"/>
              <a:t>Read a directory with Arduino SD </a:t>
            </a:r>
            <a:r>
              <a:rPr lang="en-US" dirty="0" smtClean="0"/>
              <a:t>library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Lecture (L8)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17662"/>
            <a:ext cx="7373983" cy="47861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documentation</a:t>
            </a:r>
          </a:p>
          <a:p>
            <a:r>
              <a:rPr lang="en-US" dirty="0" smtClean="0"/>
              <a:t>Increasing clock rate on STM32F401RE</a:t>
            </a:r>
          </a:p>
          <a:p>
            <a:r>
              <a:rPr lang="en-US" dirty="0" smtClean="0"/>
              <a:t>Add </a:t>
            </a:r>
            <a:r>
              <a:rPr lang="en-US" dirty="0"/>
              <a:t>a command shell to a multithreading app</a:t>
            </a:r>
          </a:p>
          <a:p>
            <a:r>
              <a:rPr lang="en-US" dirty="0"/>
              <a:t>Findings of an embedded </a:t>
            </a:r>
            <a:r>
              <a:rPr lang="en-US" dirty="0" smtClean="0"/>
              <a:t>survey</a:t>
            </a:r>
          </a:p>
          <a:p>
            <a:r>
              <a:rPr lang="en-US" dirty="0" smtClean="0"/>
              <a:t>Guest lecture Bill </a:t>
            </a:r>
            <a:r>
              <a:rPr lang="en-US" dirty="0" err="1" smtClean="0"/>
              <a:t>Lamie</a:t>
            </a:r>
            <a:r>
              <a:rPr lang="en-US" dirty="0" smtClean="0"/>
              <a:t>, </a:t>
            </a:r>
            <a:r>
              <a:rPr lang="en-US" dirty="0" err="1" smtClean="0"/>
              <a:t>Yuxin</a:t>
            </a:r>
            <a:r>
              <a:rPr lang="en-US" dirty="0" smtClean="0"/>
              <a:t> Zhou</a:t>
            </a:r>
            <a:endParaRPr lang="en-US" dirty="0"/>
          </a:p>
          <a:p>
            <a:r>
              <a:rPr lang="en-US" dirty="0"/>
              <a:t>SD Card protocol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6829" y="1417662"/>
            <a:ext cx="4746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0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thinking 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Presentations in 2 weeks</a:t>
            </a:r>
          </a:p>
          <a:p>
            <a:pPr lvl="1"/>
            <a:r>
              <a:rPr lang="en-US" dirty="0" smtClean="0"/>
              <a:t>2-4 minutes</a:t>
            </a:r>
          </a:p>
          <a:p>
            <a:pPr lvl="1"/>
            <a:r>
              <a:rPr lang="en-US" dirty="0" smtClean="0"/>
              <a:t>Slides – your features, design, RTOS services used</a:t>
            </a:r>
          </a:p>
          <a:p>
            <a:pPr lvl="1"/>
            <a:r>
              <a:rPr lang="en-US" dirty="0" smtClean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(Take 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46027"/>
            <a:ext cx="1005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Revisit previous generation MP3 Player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Notice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Think of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Browse design diagrams for this MP3 Player</a:t>
            </a:r>
            <a:endParaRPr lang="da-DK" sz="2800" dirty="0" smtClean="0"/>
          </a:p>
        </p:txBody>
      </p:sp>
    </p:spTree>
    <p:extLst>
      <p:ext uri="{BB962C8B-B14F-4D97-AF65-F5344CB8AC3E}">
        <p14:creationId xmlns:p14="http://schemas.microsoft.com/office/powerpoint/2010/main" val="31019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system clock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2" y="1319188"/>
            <a:ext cx="9498817" cy="4351338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Explore section 6 of the STM32F401 RM0368 Reference Manual (841 pages)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www.st.com/content/ccc/resource/technical/document/reference_manual/5d/b1/ef/b2/a1/66/40/80/DM00096844.pdf/files/DM00096844.pdf/jcr:content/translations/en.DM00096844.pdf</a:t>
            </a:r>
            <a:endParaRPr lang="en-US" dirty="0" smtClean="0"/>
          </a:p>
          <a:p>
            <a:r>
              <a:rPr lang="en-US" dirty="0" smtClean="0"/>
              <a:t>Note the clock tree (Figure 12)</a:t>
            </a:r>
          </a:p>
          <a:p>
            <a:r>
              <a:rPr lang="en-US" dirty="0" smtClean="0"/>
              <a:t>SYSCLK runs the system</a:t>
            </a:r>
          </a:p>
          <a:p>
            <a:r>
              <a:rPr lang="en-US" dirty="0" smtClean="0"/>
              <a:t>Clock sources for SYSCLK, choose one of:</a:t>
            </a:r>
          </a:p>
          <a:p>
            <a:pPr lvl="1"/>
            <a:r>
              <a:rPr lang="en-US" dirty="0" smtClean="0"/>
              <a:t>HSI high speed internal (16 MHz) default</a:t>
            </a:r>
          </a:p>
          <a:p>
            <a:pPr lvl="1"/>
            <a:r>
              <a:rPr lang="en-US" dirty="0" smtClean="0"/>
              <a:t>HSE high speed external (4-26 MHz)</a:t>
            </a:r>
          </a:p>
          <a:p>
            <a:pPr lvl="1"/>
            <a:r>
              <a:rPr lang="en-US" dirty="0" smtClean="0"/>
              <a:t>PLL phase locked loop boosts HSI or HSE (depending on selection)</a:t>
            </a:r>
          </a:p>
          <a:p>
            <a:r>
              <a:rPr lang="en-US" dirty="0" smtClean="0"/>
              <a:t>Our goal: increase clock speed for APBx to boost SPI throughput</a:t>
            </a:r>
          </a:p>
          <a:p>
            <a:r>
              <a:rPr lang="en-US" dirty="0" smtClean="0"/>
              <a:t>Use PLL, but note the parameters that need tuning M, N, P, 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72" y="1314994"/>
            <a:ext cx="9049915" cy="4582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193224"/>
            <a:ext cx="10515600" cy="1325563"/>
          </a:xfrm>
        </p:spPr>
        <p:txBody>
          <a:bodyPr/>
          <a:lstStyle/>
          <a:p>
            <a:r>
              <a:rPr lang="en-US" dirty="0" smtClean="0"/>
              <a:t>Default system clock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159" y="1893838"/>
            <a:ext cx="2164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Default clock is 16 MHz High Speed Internal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drives SYSCLK at 16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limits the APBx rate which limits SPI bus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limits MP3 streaming rate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3863" y="2325189"/>
            <a:ext cx="1933303" cy="4545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the system clock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2" y="1319188"/>
            <a:ext cx="9498817" cy="4351338"/>
          </a:xfrm>
          <a:ln>
            <a:noFill/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Clock sources for SYSCLK, choose one of:</a:t>
            </a:r>
          </a:p>
          <a:p>
            <a:pPr lvl="1"/>
            <a:r>
              <a:rPr lang="en-US" dirty="0" smtClean="0"/>
              <a:t>HSI high speed internal (16 MHz) default</a:t>
            </a:r>
          </a:p>
          <a:p>
            <a:pPr lvl="1"/>
            <a:r>
              <a:rPr lang="en-US" dirty="0" smtClean="0"/>
              <a:t>HSE high speed external (4-26 MHz) – we don’t have external</a:t>
            </a:r>
          </a:p>
          <a:p>
            <a:pPr lvl="1"/>
            <a:r>
              <a:rPr lang="en-US" dirty="0" smtClean="0"/>
              <a:t>PLL phase locked loop boosts HSI or HSE (depending on selection)</a:t>
            </a:r>
          </a:p>
          <a:p>
            <a:r>
              <a:rPr lang="en-US" dirty="0" smtClean="0"/>
              <a:t>Our goal: increase clock speed for APBx to boost SPI throughput</a:t>
            </a:r>
          </a:p>
          <a:p>
            <a:r>
              <a:rPr lang="en-US" b="1" dirty="0" smtClean="0"/>
              <a:t>Use PLL</a:t>
            </a:r>
            <a:r>
              <a:rPr lang="en-US" dirty="0" smtClean="0"/>
              <a:t>, but note the parameters that need tuning M, N, P, 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89119</TotalTime>
  <Words>666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EMBSYS 105 Programming with Embedded &amp; Real-Time Operating Systems</vt:lpstr>
      <vt:lpstr>Looking ahead</vt:lpstr>
      <vt:lpstr>Previous Lecture (L7) Overview</vt:lpstr>
      <vt:lpstr>Current Lecture (L8) Overview</vt:lpstr>
      <vt:lpstr>Start thinking about…</vt:lpstr>
      <vt:lpstr>Demo (Take 2)</vt:lpstr>
      <vt:lpstr>Setting the system clock rate</vt:lpstr>
      <vt:lpstr>Default system clock rate</vt:lpstr>
      <vt:lpstr>Increasing the system clock rate</vt:lpstr>
      <vt:lpstr>Change system clock rate</vt:lpstr>
      <vt:lpstr>Increasing the system clock rate</vt:lpstr>
      <vt:lpstr>Increasing the system clock rate</vt:lpstr>
      <vt:lpstr>Adding a command shell to your project</vt:lpstr>
      <vt:lpstr>Findings of an embedded survey</vt:lpstr>
      <vt:lpstr>Taking a look at SD card protocol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Strathy</dc:creator>
  <cp:lastModifiedBy>Nick</cp:lastModifiedBy>
  <cp:revision>1950</cp:revision>
  <dcterms:created xsi:type="dcterms:W3CDTF">2015-01-03T00:17:11Z</dcterms:created>
  <dcterms:modified xsi:type="dcterms:W3CDTF">2020-03-03T01:41:35Z</dcterms:modified>
</cp:coreProperties>
</file>