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437" r:id="rId2"/>
    <p:sldId id="474" r:id="rId3"/>
    <p:sldId id="475" r:id="rId4"/>
    <p:sldId id="476" r:id="rId5"/>
    <p:sldId id="397" r:id="rId6"/>
    <p:sldId id="447" r:id="rId7"/>
    <p:sldId id="434" r:id="rId8"/>
    <p:sldId id="444" r:id="rId9"/>
    <p:sldId id="445" r:id="rId10"/>
    <p:sldId id="446" r:id="rId11"/>
    <p:sldId id="478" r:id="rId12"/>
    <p:sldId id="464" r:id="rId13"/>
    <p:sldId id="467" r:id="rId14"/>
    <p:sldId id="469" r:id="rId15"/>
    <p:sldId id="470" r:id="rId16"/>
    <p:sldId id="468" r:id="rId17"/>
    <p:sldId id="471" r:id="rId18"/>
    <p:sldId id="477" r:id="rId19"/>
    <p:sldId id="479" r:id="rId20"/>
    <p:sldId id="480" r:id="rId21"/>
    <p:sldId id="481" r:id="rId22"/>
    <p:sldId id="482" r:id="rId23"/>
    <p:sldId id="483" r:id="rId24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7B479E2-D98E-4E49-963C-A5C11FFF74E7}">
          <p14:sldIdLst>
            <p14:sldId id="437"/>
            <p14:sldId id="474"/>
            <p14:sldId id="475"/>
            <p14:sldId id="476"/>
            <p14:sldId id="397"/>
            <p14:sldId id="447"/>
            <p14:sldId id="434"/>
            <p14:sldId id="444"/>
            <p14:sldId id="445"/>
            <p14:sldId id="446"/>
            <p14:sldId id="478"/>
            <p14:sldId id="464"/>
            <p14:sldId id="467"/>
            <p14:sldId id="469"/>
            <p14:sldId id="470"/>
            <p14:sldId id="468"/>
            <p14:sldId id="471"/>
            <p14:sldId id="477"/>
            <p14:sldId id="479"/>
            <p14:sldId id="480"/>
            <p14:sldId id="481"/>
            <p14:sldId id="482"/>
            <p14:sldId id="48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DEEF"/>
    <a:srgbClr val="EAEFF7"/>
    <a:srgbClr val="44739E"/>
    <a:srgbClr val="D0CECE"/>
    <a:srgbClr val="ED7D31"/>
    <a:srgbClr val="A9D18E"/>
    <a:srgbClr val="F8CBAD"/>
    <a:srgbClr val="BDD7EE"/>
    <a:srgbClr val="FFC000"/>
    <a:srgbClr val="EFF3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04" autoAdjust="0"/>
    <p:restoredTop sz="95501" autoAdjust="0"/>
  </p:normalViewPr>
  <p:slideViewPr>
    <p:cSldViewPr snapToGrid="0">
      <p:cViewPr varScale="1">
        <p:scale>
          <a:sx n="79" d="100"/>
          <a:sy n="79" d="100"/>
        </p:scale>
        <p:origin x="84" y="6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2" tIns="46587" rIns="93172" bIns="4658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2" tIns="46587" rIns="93172" bIns="46587" rtlCol="0"/>
          <a:lstStyle>
            <a:lvl1pPr algn="r">
              <a:defRPr sz="1200"/>
            </a:lvl1pPr>
          </a:lstStyle>
          <a:p>
            <a:fld id="{A0BDB50F-B216-4739-A2D1-CDDF358188D5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8"/>
            <a:ext cx="3037840" cy="466433"/>
          </a:xfrm>
          <a:prstGeom prst="rect">
            <a:avLst/>
          </a:prstGeom>
        </p:spPr>
        <p:txBody>
          <a:bodyPr vert="horz" lIns="93172" tIns="46587" rIns="93172" bIns="4658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8"/>
            <a:ext cx="3037840" cy="466433"/>
          </a:xfrm>
          <a:prstGeom prst="rect">
            <a:avLst/>
          </a:prstGeom>
        </p:spPr>
        <p:txBody>
          <a:bodyPr vert="horz" lIns="93172" tIns="46587" rIns="93172" bIns="46587" rtlCol="0" anchor="b"/>
          <a:lstStyle>
            <a:lvl1pPr algn="r">
              <a:defRPr sz="1200"/>
            </a:lvl1pPr>
          </a:lstStyle>
          <a:p>
            <a:fld id="{92EFEACF-0EB1-4462-B573-DFBF11334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8267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2" tIns="46587" rIns="93172" bIns="46587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2" tIns="46587" rIns="93172" bIns="46587" rtlCol="0"/>
          <a:lstStyle>
            <a:lvl1pPr algn="r">
              <a:defRPr sz="1200"/>
            </a:lvl1pPr>
          </a:lstStyle>
          <a:p>
            <a:fld id="{49232168-CCB6-4D43-AF6F-1C21CACFCF46}" type="datetimeFigureOut">
              <a:rPr lang="en-US" smtClean="0"/>
              <a:t>3/8/2020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2" tIns="46587" rIns="93172" bIns="46587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2" tIns="46587" rIns="93172" bIns="46587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8"/>
            <a:ext cx="3037840" cy="466433"/>
          </a:xfrm>
          <a:prstGeom prst="rect">
            <a:avLst/>
          </a:prstGeom>
        </p:spPr>
        <p:txBody>
          <a:bodyPr vert="horz" lIns="93172" tIns="46587" rIns="93172" bIns="46587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8"/>
            <a:ext cx="3037840" cy="466433"/>
          </a:xfrm>
          <a:prstGeom prst="rect">
            <a:avLst/>
          </a:prstGeom>
        </p:spPr>
        <p:txBody>
          <a:bodyPr vert="horz" lIns="93172" tIns="46587" rIns="93172" bIns="46587" rtlCol="0" anchor="b"/>
          <a:lstStyle>
            <a:lvl1pPr algn="r">
              <a:defRPr sz="1200"/>
            </a:lvl1pPr>
          </a:lstStyle>
          <a:p>
            <a:fld id="{5D20D94E-54D1-4437-8521-3A4DFBD5C1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4411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B439B-850B-4B42-9503-4794F9F072C9}" type="datetime1">
              <a:rPr lang="en-US" smtClean="0"/>
              <a:t>3/8/2020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463A4-CC55-4EB3-8549-8876C08BF8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642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DAF0C-6656-4DB7-ADD2-C478B5123232}" type="datetime1">
              <a:rPr lang="en-US" smtClean="0"/>
              <a:t>3/8/2020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463A4-CC55-4EB3-8549-8876C08BF8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250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292AD-64F7-4D38-A997-8DFBDF0F5FAD}" type="datetime1">
              <a:rPr lang="en-US" smtClean="0"/>
              <a:t>3/8/2020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463A4-CC55-4EB3-8549-8876C08BF8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067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1C687-EB8C-460D-AC9B-C038F75EF43E}" type="datetime1">
              <a:rPr lang="en-US" smtClean="0"/>
              <a:t>3/8/2020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463A4-CC55-4EB3-8549-8876C08BF8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080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74718-E590-4EDE-9CB9-ACCE3A697C65}" type="datetime1">
              <a:rPr lang="en-US" smtClean="0"/>
              <a:t>3/8/2020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463A4-CC55-4EB3-8549-8876C08BF8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845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B4127-3DA5-4415-A545-E3094291FE96}" type="datetime1">
              <a:rPr lang="en-US" smtClean="0"/>
              <a:t>3/8/2020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463A4-CC55-4EB3-8549-8876C08BF8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668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169A9-E6AE-4F8A-A106-6B2FF9EFEFF1}" type="datetime1">
              <a:rPr lang="en-US" smtClean="0"/>
              <a:t>3/8/2020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463A4-CC55-4EB3-8549-8876C08BF8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474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8716E-117F-4040-BB22-CCC20740305D}" type="datetime1">
              <a:rPr lang="en-US" smtClean="0"/>
              <a:t>3/8/2020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463A4-CC55-4EB3-8549-8876C08BF8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904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45A91-1027-49D5-9264-0744807D69B9}" type="datetime1">
              <a:rPr lang="en-US" smtClean="0"/>
              <a:t>3/8/2020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463A4-CC55-4EB3-8549-8876C08BF8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879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B21C9-4362-45F3-849B-A3FA03A9B26B}" type="datetime1">
              <a:rPr lang="en-US" smtClean="0"/>
              <a:t>3/8/2020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463A4-CC55-4EB3-8549-8876C08BF8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492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A8465-77EA-4D84-A485-92031561AFF6}" type="datetime1">
              <a:rPr lang="en-US" smtClean="0"/>
              <a:t>3/8/2020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463A4-CC55-4EB3-8549-8876C08BF8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813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DD7E25-A412-405F-A5B9-01A4D0A971B8}" type="datetime1">
              <a:rPr lang="en-US" smtClean="0"/>
              <a:t>3/8/2020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E463A4-CC55-4EB3-8549-8876C08BF8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709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mbedded.com/2019-embedded-markets-study-reflects-emerging-technologies-continued-c-c-dominance/" TargetMode="External"/><Relationship Id="rId2" Type="http://schemas.openxmlformats.org/officeDocument/2006/relationships/hyperlink" Target="https://m.eet.com/media/1246048/2017-embedded-market-study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embedded.com/wp-content/uploads/2019/11/EETimes_Embedded_2019_Embedded_Markets_Study.pdf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mailto:yuxzho@microsoft.com" TargetMode="External"/><Relationship Id="rId2" Type="http://schemas.openxmlformats.org/officeDocument/2006/relationships/hyperlink" Target="mailto:blamie@expresslogic.com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6028" y="0"/>
            <a:ext cx="9139944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EMBSYS 105</a:t>
            </a:r>
            <a:br>
              <a:rPr lang="en-US" dirty="0" smtClean="0">
                <a:solidFill>
                  <a:schemeClr val="bg1">
                    <a:lumMod val="85000"/>
                  </a:schemeClr>
                </a:solidFill>
              </a:rPr>
            </a:b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Programming with Embedded &amp; Real-Time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O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perating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S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ystems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88476"/>
            <a:ext cx="9144000" cy="1655762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Instructor: Nick Strathy, nstrathy@uw.edu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TA: Gideon Lee, gideonhlee@yahoo.com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© N. Strathy 2020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Lecture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9                                     3/9/2020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41876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IAR Linker configuration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4982" y="1319187"/>
            <a:ext cx="10013349" cy="4711665"/>
          </a:xfrm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Look at startup.s</a:t>
            </a:r>
          </a:p>
          <a:p>
            <a:pPr marL="0" indent="0">
              <a:buNone/>
            </a:pPr>
            <a:r>
              <a:rPr lang="en-US" sz="2400" dirty="0"/>
              <a:t>;     Create a data section to hold the Vector table addresses</a:t>
            </a:r>
          </a:p>
          <a:p>
            <a:pPr marL="0" indent="0">
              <a:buNone/>
            </a:pPr>
            <a:r>
              <a:rPr lang="en-US" sz="2400" dirty="0"/>
              <a:t>;     it is called .intvec, it contains DATA </a:t>
            </a:r>
          </a:p>
          <a:p>
            <a:pPr marL="0" indent="0">
              <a:buNone/>
            </a:pPr>
            <a:r>
              <a:rPr lang="en-US" sz="2400" dirty="0"/>
              <a:t>;     ROOT determines if the linker will include the section even if it is not </a:t>
            </a:r>
            <a:r>
              <a:rPr lang="en-US" sz="2400" dirty="0" smtClean="0"/>
              <a:t>used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;     NOROOT will cause the </a:t>
            </a:r>
            <a:r>
              <a:rPr lang="en-US" sz="2400" dirty="0" smtClean="0"/>
              <a:t>linker </a:t>
            </a:r>
            <a:r>
              <a:rPr lang="en-US" sz="2400" dirty="0"/>
              <a:t>to discard unused sections</a:t>
            </a:r>
          </a:p>
          <a:p>
            <a:pPr marL="0" indent="0">
              <a:buNone/>
            </a:pPr>
            <a:r>
              <a:rPr lang="en-US" sz="2400" dirty="0"/>
              <a:t>;     the alignment is (2) which means 2 ^ 2, AKA 32 bit alignment</a:t>
            </a:r>
          </a:p>
          <a:p>
            <a:pPr marL="0" indent="0">
              <a:buNone/>
            </a:pPr>
            <a:r>
              <a:rPr lang="en-US" sz="2400" dirty="0"/>
              <a:t>;     NOTE: .intvec is a convention for the section with the interrupt </a:t>
            </a:r>
            <a:r>
              <a:rPr lang="en-US" sz="2400" dirty="0" smtClean="0"/>
              <a:t>vector: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  SECTION   .intvec:CODE:ROOT(2</a:t>
            </a:r>
            <a:r>
              <a:rPr lang="en-US" sz="2400" dirty="0" smtClean="0"/>
              <a:t>)   </a:t>
            </a:r>
            <a:endParaRPr lang="en-US" sz="2400" dirty="0"/>
          </a:p>
          <a:p>
            <a:pPr marL="0" indent="0">
              <a:buNone/>
            </a:pPr>
            <a:endParaRPr lang="en-US" sz="3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463A4-CC55-4EB3-8549-8876C08BF813}" type="slidenum">
              <a:rPr lang="en-US" smtClean="0"/>
              <a:t>10</a:t>
            </a:fld>
            <a:endParaRPr lang="en-US" dirty="0"/>
          </a:p>
        </p:txBody>
      </p:sp>
      <p:sp>
        <p:nvSpPr>
          <p:cNvPr id="14" name="Right Brace 13"/>
          <p:cNvSpPr/>
          <p:nvPr/>
        </p:nvSpPr>
        <p:spPr>
          <a:xfrm>
            <a:off x="5277392" y="4615546"/>
            <a:ext cx="574766" cy="444133"/>
          </a:xfrm>
          <a:prstGeom prst="rightBrace">
            <a:avLst>
              <a:gd name="adj1" fmla="val 8333"/>
              <a:gd name="adj2" fmla="val 49102"/>
            </a:avLst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938363" y="4550241"/>
            <a:ext cx="39580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.</a:t>
            </a:r>
            <a:r>
              <a:rPr lang="en-US" sz="2000" dirty="0" smtClean="0">
                <a:solidFill>
                  <a:schemeClr val="accent1"/>
                </a:solidFill>
              </a:rPr>
              <a:t>intvec corresponds to .intvec in the </a:t>
            </a:r>
          </a:p>
          <a:p>
            <a:r>
              <a:rPr lang="en-US" sz="2000" dirty="0" smtClean="0">
                <a:solidFill>
                  <a:schemeClr val="accent1"/>
                </a:solidFill>
              </a:rPr>
              <a:t>Linker config file </a:t>
            </a:r>
            <a:endParaRPr lang="en-US" sz="2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0663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Embedded Surveys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4982" y="1319188"/>
            <a:ext cx="9498817" cy="4351338"/>
          </a:xfrm>
          <a:ln>
            <a:noFill/>
          </a:ln>
        </p:spPr>
        <p:txBody>
          <a:bodyPr>
            <a:normAutofit/>
          </a:bodyPr>
          <a:lstStyle/>
          <a:p>
            <a:endParaRPr lang="en-US" dirty="0">
              <a:hlinkClick r:id="rId2"/>
            </a:endParaRPr>
          </a:p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m.eet.com/media/1246048/2017-embedded-market-study.pdf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https://www.embedded.com/2019-embedded-markets-study-reflects-emerging-technologies-continued-c-c-dominance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>
                <a:hlinkClick r:id="rId4"/>
              </a:rPr>
              <a:t>https://www.embedded.com/wp-content/uploads/2019/11/EETimes_Embedded_2019_Embedded_Markets_Study.pdf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463A4-CC55-4EB3-8549-8876C08BF813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680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Interrupt driven touch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463A4-CC55-4EB3-8549-8876C08BF813}" type="slidenum">
              <a:rPr lang="en-US" smtClean="0"/>
              <a:t>12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89203" y="1690688"/>
            <a:ext cx="962107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See Canvas file InterruptTouch.zip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Requires soldering (unfortunately)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Involves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Connecting the IRQ output signal of the touch panel to a GPIO on the Nucleo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Configuring the GPIO port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Configuring an EXTI line to use the GPIO as an interrupt input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Adding an IRQ handler for the EXTI events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Modifying the existing touch polling loop to pend until the IRQ handler </a:t>
            </a:r>
            <a:r>
              <a:rPr lang="en-US" sz="2400" dirty="0" smtClean="0"/>
              <a:t>provides a touch point. 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889824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Interrupt driven touch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463A4-CC55-4EB3-8549-8876C08BF813}" type="slidenum">
              <a:rPr lang="en-US" smtClean="0"/>
              <a:t>13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89203" y="1690688"/>
            <a:ext cx="962107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1. </a:t>
            </a:r>
            <a:r>
              <a:rPr lang="en-US" sz="2400" dirty="0" smtClean="0"/>
              <a:t>Determine </a:t>
            </a:r>
            <a:r>
              <a:rPr lang="en-US" sz="2400" dirty="0"/>
              <a:t>which pinout from the touch panel is the interrupt (IRQ):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According </a:t>
            </a:r>
            <a:r>
              <a:rPr lang="en-US" sz="2400" dirty="0"/>
              <a:t>to the Adafruit </a:t>
            </a:r>
            <a:r>
              <a:rPr lang="en-US" sz="2400" dirty="0" smtClean="0"/>
              <a:t>document: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Solder </a:t>
            </a:r>
            <a:r>
              <a:rPr lang="en-US" sz="2400" dirty="0"/>
              <a:t>jumper "TS Int" to jumper #7 to access the interrupt signal on pin D7 (PA8 Nucleo)</a:t>
            </a:r>
          </a:p>
          <a:p>
            <a:r>
              <a:rPr lang="en-US" sz="2400" dirty="0" smtClean="0"/>
              <a:t>PROBLEM</a:t>
            </a:r>
            <a:r>
              <a:rPr lang="en-US" sz="2400" dirty="0"/>
              <a:t>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CONFLICT</a:t>
            </a:r>
            <a:r>
              <a:rPr lang="en-US" sz="2400" dirty="0"/>
              <a:t>!: Adafruit Music Maker Shield uses D7 for MCS (Command interface chip select)!</a:t>
            </a:r>
          </a:p>
          <a:p>
            <a:r>
              <a:rPr lang="en-US" sz="2400" dirty="0" smtClean="0"/>
              <a:t>NOTICE THAT: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We </a:t>
            </a:r>
            <a:r>
              <a:rPr lang="en-US" sz="2400" dirty="0"/>
              <a:t>can solder a wire from jumper #7 to jumper #5: </a:t>
            </a:r>
            <a:endParaRPr lang="en-US" sz="24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good </a:t>
            </a:r>
            <a:r>
              <a:rPr lang="en-US" sz="2400" dirty="0"/>
              <a:t>news!: D5/PB4 is not already in use.</a:t>
            </a:r>
          </a:p>
          <a:p>
            <a:r>
              <a:rPr lang="en-US" sz="2400" dirty="0" smtClean="0"/>
              <a:t>So </a:t>
            </a:r>
            <a:r>
              <a:rPr lang="en-US" sz="2400" dirty="0"/>
              <a:t>we can take the </a:t>
            </a:r>
            <a:r>
              <a:rPr lang="en-US" sz="2400" dirty="0" smtClean="0"/>
              <a:t>IRQ from </a:t>
            </a:r>
            <a:r>
              <a:rPr lang="en-US" sz="2400" dirty="0"/>
              <a:t>the touch panel on D5 as input to PB4</a:t>
            </a:r>
          </a:p>
        </p:txBody>
      </p:sp>
    </p:spTree>
    <p:extLst>
      <p:ext uri="{BB962C8B-B14F-4D97-AF65-F5344CB8AC3E}">
        <p14:creationId xmlns:p14="http://schemas.microsoft.com/office/powerpoint/2010/main" val="162843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763" y="2713014"/>
            <a:ext cx="4322142" cy="327622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8641" y="423291"/>
            <a:ext cx="10515600" cy="1325563"/>
          </a:xfrm>
        </p:spPr>
        <p:txBody>
          <a:bodyPr/>
          <a:lstStyle/>
          <a:p>
            <a:r>
              <a:rPr lang="en-US" dirty="0"/>
              <a:t>Interrupt driven touch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572253" y="6365058"/>
            <a:ext cx="2743200" cy="365125"/>
          </a:xfrm>
        </p:spPr>
        <p:txBody>
          <a:bodyPr/>
          <a:lstStyle/>
          <a:p>
            <a:fld id="{F9E463A4-CC55-4EB3-8549-8876C08BF813}" type="slidenum">
              <a:rPr lang="en-US" smtClean="0"/>
              <a:t>14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422721" y="2631691"/>
            <a:ext cx="3892732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We can solder TS int to #5 since D5 is not being used and we don’t need external back light control.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TS int - #7 jumper </a:t>
            </a:r>
            <a:r>
              <a:rPr lang="en-US" sz="2000" b="1" dirty="0"/>
              <a:t>can’t</a:t>
            </a:r>
            <a:r>
              <a:rPr lang="en-US" sz="2000" dirty="0"/>
              <a:t> be used since  D7 is already being used by Music Maker shield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5550" y="1626950"/>
            <a:ext cx="4305300" cy="2714625"/>
          </a:xfrm>
          <a:prstGeom prst="rect">
            <a:avLst/>
          </a:prstGeom>
        </p:spPr>
      </p:pic>
      <p:sp>
        <p:nvSpPr>
          <p:cNvPr id="37" name="Rectangle 36"/>
          <p:cNvSpPr/>
          <p:nvPr/>
        </p:nvSpPr>
        <p:spPr>
          <a:xfrm>
            <a:off x="3115734" y="4978400"/>
            <a:ext cx="1532466" cy="1010842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8" name="Straight Connector 37"/>
          <p:cNvCxnSpPr/>
          <p:nvPr/>
        </p:nvCxnSpPr>
        <p:spPr>
          <a:xfrm flipH="1" flipV="1">
            <a:off x="2495550" y="4351128"/>
            <a:ext cx="620184" cy="62727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>
            <a:off x="4648200" y="4351127"/>
            <a:ext cx="2152650" cy="62727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ight Bracket 23"/>
          <p:cNvSpPr/>
          <p:nvPr/>
        </p:nvSpPr>
        <p:spPr>
          <a:xfrm rot="-5400000">
            <a:off x="4631635" y="2117644"/>
            <a:ext cx="238897" cy="1621813"/>
          </a:xfrm>
          <a:prstGeom prst="rightBracket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ight Bracket 28"/>
          <p:cNvSpPr/>
          <p:nvPr/>
        </p:nvSpPr>
        <p:spPr>
          <a:xfrm rot="5400000">
            <a:off x="3951288" y="3214691"/>
            <a:ext cx="228600" cy="250824"/>
          </a:xfrm>
          <a:prstGeom prst="rightBracket">
            <a:avLst/>
          </a:prstGeom>
          <a:ln w="539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2503964" y="1626950"/>
            <a:ext cx="4313727" cy="2724918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4246406" y="3340103"/>
            <a:ext cx="3322794" cy="101102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5691935" y="2808361"/>
            <a:ext cx="1877265" cy="18431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8794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8641" y="423291"/>
            <a:ext cx="10515600" cy="1325563"/>
          </a:xfrm>
        </p:spPr>
        <p:txBody>
          <a:bodyPr/>
          <a:lstStyle/>
          <a:p>
            <a:r>
              <a:rPr lang="en-US" dirty="0"/>
              <a:t>Interrupt driven touch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572253" y="6365058"/>
            <a:ext cx="2743200" cy="365125"/>
          </a:xfrm>
        </p:spPr>
        <p:txBody>
          <a:bodyPr/>
          <a:lstStyle/>
          <a:p>
            <a:fld id="{F9E463A4-CC55-4EB3-8549-8876C08BF813}" type="slidenum">
              <a:rPr lang="en-US" smtClean="0"/>
              <a:t>15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422721" y="2631691"/>
            <a:ext cx="3892732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Solder a small length of wire from jumper “TS int” to jumper #5</a:t>
            </a: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6586" y="1881523"/>
            <a:ext cx="5838825" cy="330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658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9909" y="787376"/>
            <a:ext cx="6179895" cy="51648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Interrupt driven touch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463A4-CC55-4EB3-8549-8876C08BF813}" type="slidenum">
              <a:rPr lang="en-US" smtClean="0"/>
              <a:t>16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859867" y="4296239"/>
            <a:ext cx="867713" cy="201491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038011" y="1836315"/>
            <a:ext cx="36488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After soldering jumper “TS int” to jumper #5 we can capture the touch interrupt on Arduino D5 / Morpho PB4</a:t>
            </a:r>
            <a:endParaRPr lang="en-US" sz="2000" dirty="0"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5634446" y="2037806"/>
            <a:ext cx="2481943" cy="2258434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3476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Interrupt driven touch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463A4-CC55-4EB3-8549-8876C08BF813}" type="slidenum">
              <a:rPr lang="en-US" smtClean="0"/>
              <a:t>17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89203" y="1690688"/>
            <a:ext cx="962107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/>
              <a:t>Look at Readme.txt (from InterruptTouch.zip)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/>
              <a:t>Demo interrupt driven touch</a:t>
            </a:r>
          </a:p>
        </p:txBody>
      </p:sp>
    </p:spTree>
    <p:extLst>
      <p:ext uri="{BB962C8B-B14F-4D97-AF65-F5344CB8AC3E}">
        <p14:creationId xmlns:p14="http://schemas.microsoft.com/office/powerpoint/2010/main" val="1888499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embedded tools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463A4-CC55-4EB3-8549-8876C08BF813}" type="slidenum">
              <a:rPr lang="en-US" smtClean="0"/>
              <a:t>18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56834" y="1464111"/>
            <a:ext cx="962107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/>
              <a:t>A s</a:t>
            </a:r>
            <a:r>
              <a:rPr lang="en-US" sz="2800" dirty="0" smtClean="0"/>
              <a:t>oldering iron is handy for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dirty="0"/>
              <a:t>C</a:t>
            </a:r>
            <a:r>
              <a:rPr lang="en-US" sz="2800" dirty="0" smtClean="0"/>
              <a:t>onnecting jumpers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dirty="0" smtClean="0"/>
              <a:t>Connecting headers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dirty="0" smtClean="0"/>
              <a:t>Show a soldering iron and solder</a:t>
            </a:r>
            <a:endParaRPr lang="en-US" sz="28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err="1" smtClean="0"/>
              <a:t>Multimeter</a:t>
            </a:r>
            <a:r>
              <a:rPr lang="en-US" sz="2800" dirty="0"/>
              <a:t> </a:t>
            </a:r>
            <a:r>
              <a:rPr lang="en-US" sz="2800" dirty="0" smtClean="0"/>
              <a:t>is handy for determining voltages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dirty="0" smtClean="0"/>
              <a:t>Voltage demo of last year’s touch shield vs this year’s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800" dirty="0" smtClean="0"/>
              <a:t>Observe voltage differences between the schematics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800" dirty="0" smtClean="0"/>
              <a:t>Observe different voltages on I2C SDA-PB9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800" dirty="0" smtClean="0"/>
              <a:t>Observe voltage on multi-touch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58480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embedded tools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463A4-CC55-4EB3-8549-8876C08BF813}" type="slidenum">
              <a:rPr lang="en-US" smtClean="0"/>
              <a:t>19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56834" y="1488387"/>
            <a:ext cx="962107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/>
              <a:t>Logic analyzer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dirty="0" smtClean="0"/>
              <a:t>Similar to an oscilloscope but not as sophisticated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dirty="0" smtClean="0"/>
              <a:t>Consists of a nest of probe wires to connect to pinouts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dirty="0" smtClean="0"/>
              <a:t>Records the signal activity on the probes for analysis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dirty="0" smtClean="0"/>
              <a:t>Demo of a simple Logic Analyzer with 4 probes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dirty="0" smtClean="0"/>
              <a:t>Maximum sample rate is 12 MHz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800" dirty="0" smtClean="0"/>
              <a:t>Given the Nyquist limit we should be able to get reliable samples for signals up to 6 </a:t>
            </a:r>
            <a:r>
              <a:rPr lang="en-US" sz="2800" dirty="0" err="1" smtClean="0"/>
              <a:t>MHz.</a:t>
            </a:r>
            <a:endParaRPr lang="en-US" sz="28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96469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12700"/>
            <a:ext cx="10515600" cy="1325563"/>
          </a:xfrm>
        </p:spPr>
        <p:txBody>
          <a:bodyPr anchor="t">
            <a:normAutofit/>
          </a:bodyPr>
          <a:lstStyle/>
          <a:p>
            <a:r>
              <a:rPr lang="en-US" dirty="0" smtClean="0"/>
              <a:t>Looking ahead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7983960"/>
              </p:ext>
            </p:extLst>
          </p:nvPr>
        </p:nvGraphicFramePr>
        <p:xfrm>
          <a:off x="838200" y="657225"/>
          <a:ext cx="8908774" cy="52545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4125"/>
                <a:gridCol w="3120771"/>
                <a:gridCol w="3263878"/>
              </a:tblGrid>
              <a:tr h="351826">
                <a:tc>
                  <a:txBody>
                    <a:bodyPr/>
                    <a:lstStyle/>
                    <a:p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Lecture 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Assignment</a:t>
                      </a:r>
                      <a:endParaRPr lang="en-US" dirty="0"/>
                    </a:p>
                  </a:txBody>
                  <a:tcPr/>
                </a:tc>
              </a:tr>
              <a:tr h="351826">
                <a:tc>
                  <a:txBody>
                    <a:bodyPr/>
                    <a:lstStyle/>
                    <a:p>
                      <a:r>
                        <a:rPr lang="en-US" dirty="0" smtClean="0"/>
                        <a:t>1/6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A1 due* before L2</a:t>
                      </a:r>
                      <a:endParaRPr lang="en-US" dirty="0"/>
                    </a:p>
                  </a:txBody>
                  <a:tcPr/>
                </a:tc>
              </a:tr>
              <a:tr h="351826">
                <a:tc>
                  <a:txBody>
                    <a:bodyPr/>
                    <a:lstStyle/>
                    <a:p>
                      <a:r>
                        <a:rPr lang="en-US" dirty="0" smtClean="0"/>
                        <a:t>1/13</a:t>
                      </a:r>
                      <a:endParaRPr lang="en-US" dirty="0"/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L2</a:t>
                      </a:r>
                      <a:endParaRPr lang="en-US" dirty="0"/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A2 due before L3</a:t>
                      </a:r>
                    </a:p>
                  </a:txBody>
                  <a:tcPr>
                    <a:solidFill>
                      <a:srgbClr val="EAEFF7"/>
                    </a:solidFill>
                  </a:tcPr>
                </a:tc>
              </a:tr>
              <a:tr h="351826">
                <a:tc>
                  <a:txBody>
                    <a:bodyPr/>
                    <a:lstStyle/>
                    <a:p>
                      <a:r>
                        <a:rPr lang="en-US" dirty="0" smtClean="0"/>
                        <a:t>1/20</a:t>
                      </a:r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L3</a:t>
                      </a:r>
                      <a:endParaRPr lang="en-US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A3</a:t>
                      </a:r>
                      <a:r>
                        <a:rPr lang="en-US" baseline="0" dirty="0" smtClean="0"/>
                        <a:t> due before L4</a:t>
                      </a:r>
                      <a:endParaRPr lang="en-US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</a:tr>
              <a:tr h="351826">
                <a:tc>
                  <a:txBody>
                    <a:bodyPr/>
                    <a:lstStyle/>
                    <a:p>
                      <a:r>
                        <a:rPr lang="en-US" dirty="0" smtClean="0"/>
                        <a:t>1/27</a:t>
                      </a:r>
                      <a:endParaRPr lang="en-US" dirty="0"/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</a:t>
                      </a:r>
                      <a:r>
                        <a:rPr lang="en-US" baseline="0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A4 due before L5</a:t>
                      </a:r>
                      <a:endParaRPr lang="en-US" dirty="0"/>
                    </a:p>
                  </a:txBody>
                  <a:tcPr>
                    <a:solidFill>
                      <a:srgbClr val="EAEFF7"/>
                    </a:solidFill>
                  </a:tcPr>
                </a:tc>
              </a:tr>
              <a:tr h="351826">
                <a:tc>
                  <a:txBody>
                    <a:bodyPr/>
                    <a:lstStyle/>
                    <a:p>
                      <a:r>
                        <a:rPr lang="en-US" dirty="0" smtClean="0"/>
                        <a:t>2/3</a:t>
                      </a:r>
                      <a:endParaRPr lang="en-US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L5</a:t>
                      </a:r>
                      <a:endParaRPr lang="en-US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A5</a:t>
                      </a:r>
                      <a:r>
                        <a:rPr lang="en-US" baseline="0" dirty="0" smtClean="0"/>
                        <a:t> due before L7,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Project due before</a:t>
                      </a:r>
                      <a:r>
                        <a:rPr lang="en-US" baseline="0" dirty="0" smtClean="0"/>
                        <a:t> L10</a:t>
                      </a:r>
                      <a:endParaRPr lang="en-US" dirty="0" smtClean="0"/>
                    </a:p>
                  </a:txBody>
                  <a:tcPr>
                    <a:solidFill>
                      <a:srgbClr val="D2DEEF"/>
                    </a:solidFill>
                  </a:tcPr>
                </a:tc>
              </a:tr>
              <a:tr h="408250">
                <a:tc>
                  <a:txBody>
                    <a:bodyPr/>
                    <a:lstStyle/>
                    <a:p>
                      <a:r>
                        <a:rPr lang="en-US" dirty="0" smtClean="0"/>
                        <a:t>2/10</a:t>
                      </a:r>
                      <a:endParaRPr lang="en-US" dirty="0"/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L6</a:t>
                      </a:r>
                      <a:endParaRPr lang="en-US" dirty="0"/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AEFF7"/>
                    </a:solidFill>
                  </a:tcPr>
                </a:tc>
              </a:tr>
              <a:tr h="351826">
                <a:tc>
                  <a:txBody>
                    <a:bodyPr/>
                    <a:lstStyle/>
                    <a:p>
                      <a:r>
                        <a:rPr lang="en-US" dirty="0" smtClean="0"/>
                        <a:t>2/17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Holiday</a:t>
                      </a:r>
                      <a:r>
                        <a:rPr lang="en-US" baseline="0" dirty="0" smtClean="0"/>
                        <a:t> – enjoy!</a:t>
                      </a:r>
                      <a:endParaRPr lang="en-US" dirty="0" smtClean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51826">
                <a:tc>
                  <a:txBody>
                    <a:bodyPr/>
                    <a:lstStyle/>
                    <a:p>
                      <a:r>
                        <a:rPr lang="en-US" dirty="0" smtClean="0"/>
                        <a:t>2/24</a:t>
                      </a:r>
                      <a:endParaRPr lang="en-US" dirty="0"/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L7</a:t>
                      </a:r>
                      <a:endParaRPr lang="en-US" dirty="0"/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AEFF7"/>
                    </a:solidFill>
                  </a:tcPr>
                </a:tc>
              </a:tr>
              <a:tr h="351826">
                <a:tc>
                  <a:txBody>
                    <a:bodyPr/>
                    <a:lstStyle/>
                    <a:p>
                      <a:r>
                        <a:rPr lang="en-US" dirty="0" smtClean="0"/>
                        <a:t>3/2</a:t>
                      </a:r>
                      <a:endParaRPr lang="en-US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L8,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 Guest Lecture: Bill Lamie (CEO) &amp; Yuxin Zhou VP Eng of Express Logic</a:t>
                      </a:r>
                      <a:endParaRPr lang="en-US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</a:tr>
              <a:tr h="351826">
                <a:tc>
                  <a:txBody>
                    <a:bodyPr/>
                    <a:lstStyle/>
                    <a:p>
                      <a:r>
                        <a:rPr lang="en-US" dirty="0" smtClean="0"/>
                        <a:t>3/9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L9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51826">
                <a:tc>
                  <a:txBody>
                    <a:bodyPr/>
                    <a:lstStyle/>
                    <a:p>
                      <a:r>
                        <a:rPr lang="en-US" dirty="0" smtClean="0"/>
                        <a:t>3/16</a:t>
                      </a:r>
                      <a:endParaRPr lang="en-US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L10 – Student presentations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463A4-CC55-4EB3-8549-8876C08BF813}" type="slidenum">
              <a:rPr lang="en-US" smtClean="0"/>
              <a:t>2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14400" y="5880100"/>
            <a:ext cx="4762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 Assignments are due Sunday night at 11:59 PM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548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463A4-CC55-4EB3-8549-8876C08BF813}" type="slidenum">
              <a:rPr lang="en-US" smtClean="0"/>
              <a:t>20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75914" y="331225"/>
            <a:ext cx="9621078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dirty="0" smtClean="0"/>
              <a:t>I2C logic analyzer demo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dirty="0" smtClean="0"/>
              <a:t>Application: basic MP3 skeleton with touch working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Configure </a:t>
            </a:r>
            <a:r>
              <a:rPr lang="en-US" sz="2400" dirty="0" err="1"/>
              <a:t>Saleae</a:t>
            </a:r>
            <a:r>
              <a:rPr lang="en-US" sz="2400" dirty="0"/>
              <a:t> Logic for I2C protocol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/>
              <a:t>Configure trigger on </a:t>
            </a:r>
            <a:r>
              <a:rPr lang="en-US" sz="2400" dirty="0" smtClean="0"/>
              <a:t>Probe0 (SDA) </a:t>
            </a:r>
            <a:r>
              <a:rPr lang="en-US" sz="2400" dirty="0"/>
              <a:t>falling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dirty="0" smtClean="0"/>
              <a:t>Connect probes: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SCL </a:t>
            </a:r>
            <a:r>
              <a:rPr lang="en-US" sz="2400" dirty="0"/>
              <a:t>–  </a:t>
            </a:r>
            <a:r>
              <a:rPr lang="en-US" sz="2400" dirty="0" smtClean="0"/>
              <a:t>PB8 : Probe1</a:t>
            </a:r>
            <a:endParaRPr lang="en-US" sz="2400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SDA </a:t>
            </a:r>
            <a:r>
              <a:rPr lang="en-US" sz="2400" dirty="0"/>
              <a:t>– </a:t>
            </a:r>
            <a:r>
              <a:rPr lang="en-US" sz="2400" dirty="0" smtClean="0"/>
              <a:t>PB9 : Probe0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GND :  GND Probe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Run application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 smtClean="0"/>
              <a:t>Demo 1: Record for 1 second without touching the screen: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Observe 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400" dirty="0"/>
              <a:t>t</a:t>
            </a:r>
            <a:r>
              <a:rPr lang="en-US" sz="2400" dirty="0" smtClean="0"/>
              <a:t>ouched() transaction</a:t>
            </a:r>
          </a:p>
          <a:p>
            <a:pPr marL="2171700" lvl="4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Write 2 (i.e. desired touch register)</a:t>
            </a:r>
          </a:p>
          <a:p>
            <a:pPr marL="2171700" lvl="4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Read contents of register 2 (i.e. number of touches)</a:t>
            </a:r>
          </a:p>
          <a:p>
            <a:pPr marL="2171700" lvl="4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Result is 0 (no touch)</a:t>
            </a:r>
          </a:p>
        </p:txBody>
      </p:sp>
    </p:spTree>
    <p:extLst>
      <p:ext uri="{BB962C8B-B14F-4D97-AF65-F5344CB8AC3E}">
        <p14:creationId xmlns:p14="http://schemas.microsoft.com/office/powerpoint/2010/main" val="1017790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463A4-CC55-4EB3-8549-8876C08BF813}" type="slidenum">
              <a:rPr lang="en-US" smtClean="0"/>
              <a:t>21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75914" y="331225"/>
            <a:ext cx="962107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Demo 1: Record for 1 second without touching the </a:t>
            </a:r>
            <a:r>
              <a:rPr lang="en-US" sz="2400" b="1" dirty="0" smtClean="0"/>
              <a:t>screen continued</a:t>
            </a:r>
            <a:endParaRPr lang="en-US" sz="2400" b="1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800" dirty="0" smtClean="0"/>
              <a:t>Observe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800" dirty="0"/>
              <a:t>Frequency of clock </a:t>
            </a:r>
            <a:r>
              <a:rPr lang="en-US" sz="2800" dirty="0" smtClean="0"/>
              <a:t>signal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800" dirty="0" smtClean="0"/>
              <a:t>Interval between Touched() calls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b="1" dirty="0" smtClean="0"/>
              <a:t>Demo 2: Record for 1 second while touching screen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800" dirty="0" smtClean="0"/>
              <a:t>Observe: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touched</a:t>
            </a:r>
            <a:r>
              <a:rPr lang="en-US" sz="2400" dirty="0"/>
              <a:t>() </a:t>
            </a:r>
            <a:r>
              <a:rPr lang="en-US" sz="2400" dirty="0" smtClean="0"/>
              <a:t>transaction</a:t>
            </a:r>
            <a:endParaRPr lang="en-US" sz="2400" dirty="0"/>
          </a:p>
          <a:p>
            <a:pPr marL="2171700" lvl="4" indent="-342900">
              <a:buFont typeface="Arial" panose="020B0604020202020204" pitchFamily="34" charset="0"/>
              <a:buChar char="•"/>
            </a:pPr>
            <a:r>
              <a:rPr lang="en-US" sz="2400" dirty="0"/>
              <a:t>Write 2 (i.e. desired touch register)</a:t>
            </a:r>
          </a:p>
          <a:p>
            <a:pPr marL="2171700" lvl="4" indent="-342900">
              <a:buFont typeface="Arial" panose="020B0604020202020204" pitchFamily="34" charset="0"/>
              <a:buChar char="•"/>
            </a:pPr>
            <a:r>
              <a:rPr lang="en-US" sz="2400" dirty="0"/>
              <a:t>Read contents of register 2 (i.e. number of touches</a:t>
            </a:r>
            <a:r>
              <a:rPr lang="en-US" sz="2400" dirty="0" smtClean="0"/>
              <a:t>)</a:t>
            </a:r>
          </a:p>
          <a:p>
            <a:pPr marL="2171700" lvl="4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Result is 1 touch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400" dirty="0" err="1" smtClean="0"/>
              <a:t>getPoint</a:t>
            </a:r>
            <a:r>
              <a:rPr lang="en-US" sz="2400" dirty="0" smtClean="0"/>
              <a:t>() transaction</a:t>
            </a:r>
          </a:p>
          <a:p>
            <a:pPr marL="2171700" lvl="4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Write 0 (i.e. desired touch register)</a:t>
            </a:r>
          </a:p>
          <a:p>
            <a:pPr marL="2171700" lvl="4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Read 16 registers beginning at register 0</a:t>
            </a:r>
            <a:endParaRPr lang="en-US" sz="2400" dirty="0"/>
          </a:p>
          <a:p>
            <a:pPr marL="2171700" lvl="4" indent="-342900">
              <a:buFont typeface="Arial" panose="020B0604020202020204" pitchFamily="34" charset="0"/>
              <a:buChar char="•"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909986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463A4-CC55-4EB3-8549-8876C08BF813}" type="slidenum">
              <a:rPr lang="en-US" smtClean="0"/>
              <a:t>22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75914" y="331225"/>
            <a:ext cx="9621078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dirty="0" smtClean="0"/>
              <a:t>SPI logic analyzer demo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dirty="0" smtClean="0"/>
              <a:t>Application: a basic MP3 app that adds reading from SD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b="1" dirty="0" smtClean="0"/>
              <a:t>Demo 3: MP3 streaming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800" dirty="0" smtClean="0"/>
              <a:t>Connect probes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800" dirty="0" smtClean="0"/>
              <a:t>SCK PA5 : Probe2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800" dirty="0" smtClean="0"/>
              <a:t>MISO PA6 : Probe1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800" dirty="0" smtClean="0"/>
              <a:t>MOSI PA7 : Probe0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800" dirty="0" smtClean="0"/>
              <a:t>DREQ PB3 : Probe3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800" dirty="0" smtClean="0"/>
              <a:t>Configure trigger on DREQ rising (MP3 requesting data)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800" dirty="0" smtClean="0"/>
              <a:t>Record for 1 second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800" dirty="0" smtClean="0"/>
              <a:t>Observe: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800" dirty="0" smtClean="0"/>
              <a:t>SCK shows data transmission in 32-byte chunks to the decoder chip as expected</a:t>
            </a:r>
          </a:p>
        </p:txBody>
      </p:sp>
    </p:spTree>
    <p:extLst>
      <p:ext uri="{BB962C8B-B14F-4D97-AF65-F5344CB8AC3E}">
        <p14:creationId xmlns:p14="http://schemas.microsoft.com/office/powerpoint/2010/main" val="3008505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463A4-CC55-4EB3-8549-8876C08BF813}" type="slidenum">
              <a:rPr lang="en-US" smtClean="0"/>
              <a:t>23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75914" y="331225"/>
            <a:ext cx="9621078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dirty="0" smtClean="0"/>
              <a:t>SPI logic analyzer demo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b="1" dirty="0" smtClean="0"/>
              <a:t>Demo 3: MP3 streaming (continued)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800" dirty="0" smtClean="0"/>
              <a:t>Observe: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800" dirty="0" smtClean="0"/>
              <a:t>Interval between DREQ high events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b="1" dirty="0"/>
              <a:t>Demo </a:t>
            </a:r>
            <a:r>
              <a:rPr lang="en-US" sz="2800" b="1" dirty="0" smtClean="0"/>
              <a:t>4: SD Reading</a:t>
            </a:r>
            <a:endParaRPr lang="en-US" sz="2800" b="1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800" dirty="0"/>
              <a:t>Connect probes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800" dirty="0" smtClean="0"/>
              <a:t>Probes 0-2 as before</a:t>
            </a:r>
            <a:endParaRPr lang="en-US" sz="2800" dirty="0"/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800" dirty="0" smtClean="0"/>
              <a:t>SD CS PB5: </a:t>
            </a:r>
            <a:r>
              <a:rPr lang="en-US" sz="2800" dirty="0"/>
              <a:t>Probe3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800" dirty="0"/>
              <a:t>Configure trigger on </a:t>
            </a:r>
            <a:r>
              <a:rPr lang="en-US" sz="2800" dirty="0" smtClean="0"/>
              <a:t>Probe3 falling</a:t>
            </a:r>
            <a:endParaRPr lang="en-US" sz="2800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800" dirty="0"/>
              <a:t>Record for 1 second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800" dirty="0"/>
              <a:t>Observe</a:t>
            </a:r>
            <a:r>
              <a:rPr lang="en-US" sz="2800" dirty="0" smtClean="0"/>
              <a:t>: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800" dirty="0" smtClean="0"/>
              <a:t>Infrequent short bursts of reading from SD</a:t>
            </a:r>
            <a:endParaRPr lang="en-US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233843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Previous Lecture </a:t>
            </a:r>
            <a:r>
              <a:rPr lang="en-US" dirty="0" smtClean="0"/>
              <a:t>(L8) </a:t>
            </a:r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417662"/>
            <a:ext cx="7373983" cy="478619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Project documentation</a:t>
            </a:r>
          </a:p>
          <a:p>
            <a:r>
              <a:rPr lang="en-US" dirty="0" smtClean="0"/>
              <a:t>Increasing clock rate on STM32F401RE</a:t>
            </a:r>
          </a:p>
          <a:p>
            <a:r>
              <a:rPr lang="en-US" dirty="0" smtClean="0"/>
              <a:t>Add </a:t>
            </a:r>
            <a:r>
              <a:rPr lang="en-US" dirty="0"/>
              <a:t>a command shell to a multithreading app</a:t>
            </a:r>
          </a:p>
          <a:p>
            <a:r>
              <a:rPr lang="en-US" dirty="0"/>
              <a:t>Findings of an embedded </a:t>
            </a:r>
            <a:r>
              <a:rPr lang="en-US" dirty="0" smtClean="0"/>
              <a:t>survey</a:t>
            </a:r>
          </a:p>
          <a:p>
            <a:r>
              <a:rPr lang="en-US" dirty="0" smtClean="0"/>
              <a:t>Guest lecture Bill </a:t>
            </a:r>
            <a:r>
              <a:rPr lang="en-US" dirty="0" err="1" smtClean="0"/>
              <a:t>Lamie</a:t>
            </a:r>
            <a:r>
              <a:rPr lang="en-US" dirty="0" smtClean="0"/>
              <a:t>, </a:t>
            </a:r>
            <a:r>
              <a:rPr lang="en-US" dirty="0" err="1" smtClean="0"/>
              <a:t>Yuxin</a:t>
            </a:r>
            <a:r>
              <a:rPr lang="en-US" dirty="0" smtClean="0"/>
              <a:t> Zhou</a:t>
            </a:r>
            <a:endParaRPr lang="en-US" dirty="0"/>
          </a:p>
          <a:p>
            <a:r>
              <a:rPr lang="en-US" dirty="0"/>
              <a:t>SD Card protocol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463A4-CC55-4EB3-8549-8876C08BF813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856829" y="1417662"/>
            <a:ext cx="474667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811949" y="4656306"/>
            <a:ext cx="1961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Continue here</a:t>
            </a:r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3638145" y="4727643"/>
            <a:ext cx="1173803" cy="11332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5745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 week’s guest lecture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417662"/>
            <a:ext cx="7373983" cy="478619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Bill </a:t>
            </a:r>
            <a:r>
              <a:rPr lang="en-US" dirty="0" err="1" smtClean="0"/>
              <a:t>Lamie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 smtClean="0">
                <a:hlinkClick r:id="rId2"/>
              </a:rPr>
              <a:t>blamie@expresslogic.com</a:t>
            </a:r>
            <a:endParaRPr lang="en-US" dirty="0" smtClean="0"/>
          </a:p>
          <a:p>
            <a:r>
              <a:rPr lang="en-US" dirty="0" err="1" smtClean="0"/>
              <a:t>Yuxin</a:t>
            </a:r>
            <a:r>
              <a:rPr lang="en-US" dirty="0" smtClean="0"/>
              <a:t> Zhou</a:t>
            </a:r>
          </a:p>
          <a:p>
            <a:pPr lvl="1"/>
            <a:r>
              <a:rPr lang="en-US" dirty="0" smtClean="0">
                <a:hlinkClick r:id="rId3"/>
              </a:rPr>
              <a:t>yuxzho@microsoft.com</a:t>
            </a:r>
            <a:endParaRPr lang="en-US" dirty="0" smtClean="0"/>
          </a:p>
          <a:p>
            <a:r>
              <a:rPr lang="en-US" dirty="0" smtClean="0"/>
              <a:t>Lecture slides are on Canvas</a:t>
            </a:r>
          </a:p>
          <a:p>
            <a:pPr lvl="1"/>
            <a:r>
              <a:rPr lang="en-US" dirty="0"/>
              <a:t>Azure_RTOS_03-05-2020.pptx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463A4-CC55-4EB3-8549-8876C08BF813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856829" y="1417662"/>
            <a:ext cx="474667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79906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Lecture (L9) </a:t>
            </a:r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417662"/>
            <a:ext cx="8882576" cy="4786190"/>
          </a:xfrm>
        </p:spPr>
        <p:txBody>
          <a:bodyPr>
            <a:normAutofit/>
          </a:bodyPr>
          <a:lstStyle/>
          <a:p>
            <a:r>
              <a:rPr lang="en-US" dirty="0"/>
              <a:t>SD Card </a:t>
            </a:r>
            <a:r>
              <a:rPr lang="en-US" dirty="0" smtClean="0"/>
              <a:t>protocol</a:t>
            </a:r>
            <a:endParaRPr lang="en-US" dirty="0" smtClean="0"/>
          </a:p>
          <a:p>
            <a:r>
              <a:rPr lang="en-US" dirty="0" smtClean="0"/>
              <a:t>Linker </a:t>
            </a:r>
            <a:r>
              <a:rPr lang="en-US" dirty="0" smtClean="0"/>
              <a:t>configuration file (.icf)</a:t>
            </a:r>
          </a:p>
          <a:p>
            <a:r>
              <a:rPr lang="en-US" dirty="0"/>
              <a:t>Additional embedded survey links</a:t>
            </a:r>
          </a:p>
          <a:p>
            <a:r>
              <a:rPr lang="en-US" dirty="0" smtClean="0"/>
              <a:t>Interrupt </a:t>
            </a:r>
            <a:r>
              <a:rPr lang="en-US" dirty="0" smtClean="0"/>
              <a:t>driven touch: configuring </a:t>
            </a:r>
            <a:r>
              <a:rPr lang="en-US" dirty="0" smtClean="0"/>
              <a:t>STM32F401RE/FT6206</a:t>
            </a:r>
          </a:p>
          <a:p>
            <a:r>
              <a:rPr lang="en-US" dirty="0" smtClean="0"/>
              <a:t>More embedded tools</a:t>
            </a:r>
          </a:p>
          <a:p>
            <a:pPr lvl="1"/>
            <a:r>
              <a:rPr lang="en-US" dirty="0" smtClean="0"/>
              <a:t>Soldering iron</a:t>
            </a:r>
          </a:p>
          <a:p>
            <a:pPr lvl="1"/>
            <a:r>
              <a:rPr lang="en-US" dirty="0" err="1" smtClean="0"/>
              <a:t>Multimeter</a:t>
            </a:r>
            <a:endParaRPr lang="en-US" dirty="0" smtClean="0"/>
          </a:p>
          <a:p>
            <a:pPr lvl="1"/>
            <a:r>
              <a:rPr lang="en-US" dirty="0" smtClean="0"/>
              <a:t>Logic analyzer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463A4-CC55-4EB3-8549-8876C08BF813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856829" y="1417662"/>
            <a:ext cx="474667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85752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ready!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Student Presentations next week</a:t>
            </a:r>
          </a:p>
          <a:p>
            <a:pPr lvl="1"/>
            <a:r>
              <a:rPr lang="en-US" dirty="0" smtClean="0"/>
              <a:t>2-4 minutes</a:t>
            </a:r>
          </a:p>
          <a:p>
            <a:pPr lvl="1"/>
            <a:r>
              <a:rPr lang="en-US" dirty="0" smtClean="0"/>
              <a:t>Slides – your features, design, RTOS services used</a:t>
            </a:r>
          </a:p>
          <a:p>
            <a:pPr lvl="1"/>
            <a:r>
              <a:rPr lang="en-US" dirty="0" smtClean="0"/>
              <a:t>Demo! (optional)</a:t>
            </a:r>
          </a:p>
          <a:p>
            <a:pPr lvl="1"/>
            <a:r>
              <a:rPr lang="en-US" dirty="0" smtClean="0"/>
              <a:t>Submit your video to the “Video Upload” Assignment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463A4-CC55-4EB3-8549-8876C08BF813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823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IAR Linker configuration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4982" y="1319188"/>
            <a:ext cx="9498817" cy="4351338"/>
          </a:xfrm>
          <a:ln>
            <a:noFill/>
          </a:ln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Specifies memory map for </a:t>
            </a:r>
            <a:r>
              <a:rPr lang="en-US" dirty="0"/>
              <a:t>l</a:t>
            </a:r>
            <a:r>
              <a:rPr lang="en-US" dirty="0" smtClean="0"/>
              <a:t>inker</a:t>
            </a:r>
          </a:p>
          <a:p>
            <a:r>
              <a:rPr lang="en-US" dirty="0" smtClean="0"/>
              <a:t>Project Options-&gt;Linker-&gt;Config-&gt;Linker-Configuration-File</a:t>
            </a:r>
          </a:p>
          <a:p>
            <a:pPr lvl="1"/>
            <a:r>
              <a:rPr lang="en-US" dirty="0" smtClean="0"/>
              <a:t>Default:</a:t>
            </a:r>
          </a:p>
          <a:p>
            <a:pPr lvl="2"/>
            <a:r>
              <a:rPr lang="en-US" dirty="0"/>
              <a:t>$TOOLKIT_DIR$\</a:t>
            </a:r>
            <a:r>
              <a:rPr lang="en-US" dirty="0" smtClean="0"/>
              <a:t>config\linker\ST\stm32f401xE.icf</a:t>
            </a:r>
          </a:p>
          <a:p>
            <a:pPr lvl="2"/>
            <a:r>
              <a:rPr lang="en-US" dirty="0"/>
              <a:t>"C:\Program Files (x86)\IAR Systems\Embedded Workbench </a:t>
            </a:r>
            <a:r>
              <a:rPr lang="en-US" dirty="0" smtClean="0"/>
              <a:t>8.0\arm\config\linker\ST\stm32f401xE.icf“</a:t>
            </a:r>
          </a:p>
          <a:p>
            <a:r>
              <a:rPr lang="en-US" dirty="0" smtClean="0"/>
              <a:t>IAR Reference:</a:t>
            </a:r>
          </a:p>
          <a:p>
            <a:pPr lvl="1"/>
            <a:r>
              <a:rPr lang="en-US" dirty="0" smtClean="0"/>
              <a:t>EWARM-&gt;Help-&gt;C/C++ Development Guide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463A4-CC55-4EB3-8549-8876C08BF813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653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IAR Linker configuration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4982" y="1319187"/>
            <a:ext cx="9498817" cy="4711665"/>
          </a:xfrm>
          <a:ln>
            <a:noFill/>
          </a:ln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Take a look at stm32f401xE.icf</a:t>
            </a:r>
          </a:p>
          <a:p>
            <a:pPr marL="0" indent="0">
              <a:buNone/>
            </a:pPr>
            <a:r>
              <a:rPr lang="en-US" dirty="0"/>
              <a:t>/*###ICF### Section handled by ICF editor, don't touch! ****/</a:t>
            </a:r>
          </a:p>
          <a:p>
            <a:pPr marL="0" indent="0">
              <a:buNone/>
            </a:pPr>
            <a:r>
              <a:rPr lang="en-US" dirty="0"/>
              <a:t>/*-Editor annotation file-*/</a:t>
            </a:r>
          </a:p>
          <a:p>
            <a:pPr marL="0" indent="0">
              <a:buNone/>
            </a:pPr>
            <a:r>
              <a:rPr lang="en-US" dirty="0"/>
              <a:t>/* IcfEditorFile="$TOOLKIT_DIR$\config\ide\IcfEditor\cortex_v1_0.xml" */</a:t>
            </a:r>
          </a:p>
          <a:p>
            <a:pPr marL="0" indent="0">
              <a:buNone/>
            </a:pPr>
            <a:r>
              <a:rPr lang="en-US" dirty="0"/>
              <a:t>/*-Specials-*/</a:t>
            </a:r>
          </a:p>
          <a:p>
            <a:pPr marL="0" indent="0">
              <a:buNone/>
            </a:pPr>
            <a:r>
              <a:rPr lang="en-US" dirty="0"/>
              <a:t>define symbol __ICFEDIT_intvec_start__ = 0x08000000;</a:t>
            </a:r>
          </a:p>
          <a:p>
            <a:pPr marL="0" indent="0">
              <a:buNone/>
            </a:pPr>
            <a:r>
              <a:rPr lang="en-US" dirty="0"/>
              <a:t>/*-Memory Regions-*/</a:t>
            </a:r>
          </a:p>
          <a:p>
            <a:pPr marL="0" indent="0">
              <a:buNone/>
            </a:pPr>
            <a:r>
              <a:rPr lang="en-US" dirty="0"/>
              <a:t>define symbol __ICFEDIT_region_ROM_start__ = 0x08000000;</a:t>
            </a:r>
          </a:p>
          <a:p>
            <a:pPr marL="0" indent="0">
              <a:buNone/>
            </a:pPr>
            <a:r>
              <a:rPr lang="en-US" dirty="0"/>
              <a:t>define symbol __ICFEDIT_region_ROM_end__   = 0x0807FFFF;</a:t>
            </a:r>
          </a:p>
          <a:p>
            <a:pPr marL="0" indent="0">
              <a:buNone/>
            </a:pPr>
            <a:r>
              <a:rPr lang="en-US" dirty="0"/>
              <a:t>define symbol __ICFEDIT_region_RAM_start__ = 0x20000000;</a:t>
            </a:r>
          </a:p>
          <a:p>
            <a:pPr marL="0" indent="0">
              <a:buNone/>
            </a:pPr>
            <a:r>
              <a:rPr lang="en-US" dirty="0"/>
              <a:t>define symbol __ICFEDIT_region_RAM_end__   = 0x20017FFF;</a:t>
            </a:r>
          </a:p>
          <a:p>
            <a:pPr marL="0" indent="0">
              <a:buNone/>
            </a:pPr>
            <a:r>
              <a:rPr lang="en-US" dirty="0"/>
              <a:t>/*-Sizes-*/</a:t>
            </a:r>
          </a:p>
          <a:p>
            <a:pPr marL="0" indent="0">
              <a:buNone/>
            </a:pPr>
            <a:r>
              <a:rPr lang="en-US" dirty="0"/>
              <a:t>define symbol __ICFEDIT_size_cstack__ = 0x2000;</a:t>
            </a:r>
          </a:p>
          <a:p>
            <a:pPr marL="0" indent="0">
              <a:buNone/>
            </a:pPr>
            <a:r>
              <a:rPr lang="en-US" dirty="0"/>
              <a:t>define symbol __ICFEDIT_size_heap__   = 0x2000;</a:t>
            </a:r>
          </a:p>
          <a:p>
            <a:pPr marL="0" indent="0">
              <a:buNone/>
            </a:pPr>
            <a:r>
              <a:rPr lang="en-US" dirty="0"/>
              <a:t>/**** End of ICF editor section. ###ICF###*/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463A4-CC55-4EB3-8549-8876C08BF813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Right Brace 4"/>
          <p:cNvSpPr/>
          <p:nvPr/>
        </p:nvSpPr>
        <p:spPr>
          <a:xfrm>
            <a:off x="6775260" y="1567543"/>
            <a:ext cx="574766" cy="992777"/>
          </a:xfrm>
          <a:prstGeom prst="rightBrace">
            <a:avLst>
              <a:gd name="adj1" fmla="val 8333"/>
              <a:gd name="adj2" fmla="val 49102"/>
            </a:avLst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607390" y="1879265"/>
            <a:ext cx="1825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Generated by IAR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585629" y="2741981"/>
            <a:ext cx="2790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Location of Interrupt Vector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8" name="Right Brace 17"/>
          <p:cNvSpPr/>
          <p:nvPr/>
        </p:nvSpPr>
        <p:spPr>
          <a:xfrm>
            <a:off x="6865848" y="3358430"/>
            <a:ext cx="574766" cy="992777"/>
          </a:xfrm>
          <a:prstGeom prst="rightBrace">
            <a:avLst>
              <a:gd name="adj1" fmla="val 8333"/>
              <a:gd name="adj2" fmla="val 49102"/>
            </a:avLst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697978" y="3487269"/>
            <a:ext cx="21157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Memory regions 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specific to our board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0" name="Right Brace 19"/>
          <p:cNvSpPr/>
          <p:nvPr/>
        </p:nvSpPr>
        <p:spPr>
          <a:xfrm>
            <a:off x="6887623" y="4512320"/>
            <a:ext cx="574766" cy="792949"/>
          </a:xfrm>
          <a:prstGeom prst="rightBrace">
            <a:avLst>
              <a:gd name="adj1" fmla="val 8333"/>
              <a:gd name="adj2" fmla="val 49102"/>
            </a:avLst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719753" y="4406026"/>
            <a:ext cx="26713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Stack and heap size.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Stack larger than we need.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Heap larger than we need.</a:t>
            </a:r>
          </a:p>
        </p:txBody>
      </p:sp>
      <p:sp>
        <p:nvSpPr>
          <p:cNvPr id="22" name="Right Brace 21"/>
          <p:cNvSpPr/>
          <p:nvPr/>
        </p:nvSpPr>
        <p:spPr>
          <a:xfrm>
            <a:off x="6793145" y="2754143"/>
            <a:ext cx="574766" cy="392006"/>
          </a:xfrm>
          <a:prstGeom prst="rightBrace">
            <a:avLst>
              <a:gd name="adj1" fmla="val 8333"/>
              <a:gd name="adj2" fmla="val 49102"/>
            </a:avLst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928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IAR Linker configuration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4982" y="1319187"/>
            <a:ext cx="9498817" cy="4711665"/>
          </a:xfrm>
          <a:ln>
            <a:noFill/>
          </a:ln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define memory mem with size = 4G;</a:t>
            </a:r>
          </a:p>
          <a:p>
            <a:pPr marL="0" indent="0">
              <a:buNone/>
            </a:pPr>
            <a:r>
              <a:rPr lang="en-US" dirty="0"/>
              <a:t>define region ROM_region   = mem:[from __ICFEDIT_region_ROM_start__   to __ICFEDIT_region_ROM_end__];</a:t>
            </a:r>
          </a:p>
          <a:p>
            <a:pPr marL="0" indent="0">
              <a:buNone/>
            </a:pPr>
            <a:r>
              <a:rPr lang="en-US" dirty="0"/>
              <a:t>define region RAM_region   = mem:[from __ICFEDIT_region_RAM_start__   to __ICFEDIT_region_RAM_end__];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define block CSTACK    with alignment = 8, size = __ICFEDIT_size_cstack__   { };</a:t>
            </a:r>
          </a:p>
          <a:p>
            <a:pPr marL="0" indent="0">
              <a:buNone/>
            </a:pPr>
            <a:r>
              <a:rPr lang="en-US" dirty="0"/>
              <a:t>define block HEAP      with alignment = 8, size = __ICFEDIT_size_heap__     { };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initialize by copy { readwrite };</a:t>
            </a:r>
          </a:p>
          <a:p>
            <a:pPr marL="0" indent="0">
              <a:buNone/>
            </a:pPr>
            <a:r>
              <a:rPr lang="en-US" dirty="0"/>
              <a:t>do not initialize  { section .noinit };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place at address mem:__ICFEDIT_intvec_start__ { readonly section .intvec };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place in ROM_region   { readonly };</a:t>
            </a:r>
          </a:p>
          <a:p>
            <a:pPr marL="0" indent="0">
              <a:buNone/>
            </a:pPr>
            <a:r>
              <a:rPr lang="en-US" dirty="0"/>
              <a:t>place in RAM_region   { readwrite,</a:t>
            </a:r>
          </a:p>
          <a:p>
            <a:pPr marL="0" indent="0">
              <a:buNone/>
            </a:pPr>
            <a:r>
              <a:rPr lang="en-US" dirty="0"/>
              <a:t>                        block CSTACK, block HEAP };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463A4-CC55-4EB3-8549-8876C08BF813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Right Brace 4"/>
          <p:cNvSpPr/>
          <p:nvPr/>
        </p:nvSpPr>
        <p:spPr>
          <a:xfrm>
            <a:off x="9144006" y="1567544"/>
            <a:ext cx="574766" cy="641720"/>
          </a:xfrm>
          <a:prstGeom prst="rightBrace">
            <a:avLst>
              <a:gd name="adj1" fmla="val 8333"/>
              <a:gd name="adj2" fmla="val 49102"/>
            </a:avLst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813685" y="1703738"/>
            <a:ext cx="1542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Define regions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3" name="Right Brace 12"/>
          <p:cNvSpPr/>
          <p:nvPr/>
        </p:nvSpPr>
        <p:spPr>
          <a:xfrm>
            <a:off x="6692540" y="2381795"/>
            <a:ext cx="574766" cy="641720"/>
          </a:xfrm>
          <a:prstGeom prst="rightBrace">
            <a:avLst>
              <a:gd name="adj1" fmla="val 8333"/>
              <a:gd name="adj2" fmla="val 49102"/>
            </a:avLst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362219" y="2517989"/>
            <a:ext cx="1440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Define blocks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6" name="Right Brace 15"/>
          <p:cNvSpPr/>
          <p:nvPr/>
        </p:nvSpPr>
        <p:spPr>
          <a:xfrm>
            <a:off x="6810104" y="4119162"/>
            <a:ext cx="574766" cy="444133"/>
          </a:xfrm>
          <a:prstGeom prst="rightBrace">
            <a:avLst>
              <a:gd name="adj1" fmla="val 8333"/>
              <a:gd name="adj2" fmla="val 49102"/>
            </a:avLst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471075" y="4027738"/>
            <a:ext cx="30532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Place Interrupt Vector in ROM.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See startup.s for .intvec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2" name="Right Brace 21"/>
          <p:cNvSpPr/>
          <p:nvPr/>
        </p:nvSpPr>
        <p:spPr>
          <a:xfrm>
            <a:off x="4123506" y="4752465"/>
            <a:ext cx="574766" cy="753278"/>
          </a:xfrm>
          <a:prstGeom prst="rightBrace">
            <a:avLst>
              <a:gd name="adj1" fmla="val 8333"/>
              <a:gd name="adj2" fmla="val 49102"/>
            </a:avLst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907245" y="4927741"/>
            <a:ext cx="56700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Items with attribute readonly to be placed in ROM_region.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Items with attribute readwrite to be place in RAM_region.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3358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83615</TotalTime>
  <Words>1394</Words>
  <Application>Microsoft Office PowerPoint</Application>
  <PresentationFormat>Widescreen</PresentationFormat>
  <Paragraphs>270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EMBSYS 105 Programming with Embedded &amp; Real-Time Operating Systems</vt:lpstr>
      <vt:lpstr>Looking ahead</vt:lpstr>
      <vt:lpstr>Previous Lecture (L8) Overview</vt:lpstr>
      <vt:lpstr>Last week’s guest lecture</vt:lpstr>
      <vt:lpstr>Current Lecture (L9) Overview</vt:lpstr>
      <vt:lpstr>Get ready!</vt:lpstr>
      <vt:lpstr>IAR Linker configuration file</vt:lpstr>
      <vt:lpstr>IAR Linker configuration file</vt:lpstr>
      <vt:lpstr>IAR Linker configuration file</vt:lpstr>
      <vt:lpstr>IAR Linker configuration file</vt:lpstr>
      <vt:lpstr>Additional Embedded Surveys</vt:lpstr>
      <vt:lpstr>Interrupt driven touch</vt:lpstr>
      <vt:lpstr>Interrupt driven touch</vt:lpstr>
      <vt:lpstr>Interrupt driven touch</vt:lpstr>
      <vt:lpstr>Interrupt driven touch</vt:lpstr>
      <vt:lpstr>Interrupt driven touch</vt:lpstr>
      <vt:lpstr>Interrupt driven touch</vt:lpstr>
      <vt:lpstr>More embedded tools</vt:lpstr>
      <vt:lpstr>More embedded tools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Nick Strathy</dc:creator>
  <cp:lastModifiedBy>Nick</cp:lastModifiedBy>
  <cp:revision>2087</cp:revision>
  <cp:lastPrinted>2020-03-10T00:24:55Z</cp:lastPrinted>
  <dcterms:created xsi:type="dcterms:W3CDTF">2015-01-03T00:17:11Z</dcterms:created>
  <dcterms:modified xsi:type="dcterms:W3CDTF">2020-03-10T00:36:41Z</dcterms:modified>
</cp:coreProperties>
</file>