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0"/>
  </p:notesMasterIdLst>
  <p:sldIdLst>
    <p:sldId id="322" r:id="rId2"/>
    <p:sldId id="258" r:id="rId3"/>
    <p:sldId id="323" r:id="rId4"/>
    <p:sldId id="259" r:id="rId5"/>
    <p:sldId id="260" r:id="rId6"/>
    <p:sldId id="261" r:id="rId7"/>
    <p:sldId id="263" r:id="rId8"/>
    <p:sldId id="332" r:id="rId9"/>
    <p:sldId id="324" r:id="rId10"/>
    <p:sldId id="265" r:id="rId11"/>
    <p:sldId id="333" r:id="rId12"/>
    <p:sldId id="334" r:id="rId13"/>
    <p:sldId id="267" r:id="rId14"/>
    <p:sldId id="329" r:id="rId15"/>
    <p:sldId id="330" r:id="rId16"/>
    <p:sldId id="262" r:id="rId17"/>
    <p:sldId id="270" r:id="rId18"/>
    <p:sldId id="331" r:id="rId19"/>
  </p:sldIdLst>
  <p:sldSz cx="12192000" cy="6858000"/>
  <p:notesSz cx="6858000" cy="201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ioni, Marta" initials="AM" lastIdx="12" clrIdx="0">
    <p:extLst>
      <p:ext uri="{19B8F6BF-5375-455C-9EA6-DF929625EA0E}">
        <p15:presenceInfo xmlns:p15="http://schemas.microsoft.com/office/powerpoint/2012/main" userId="Angioni, Marta" providerId="None"/>
      </p:ext>
    </p:extLst>
  </p:cmAuthor>
  <p:cmAuthor id="2" name="martaangioni@gmail.com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366"/>
    <a:srgbClr val="1F497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589" autoAdjust="0"/>
  </p:normalViewPr>
  <p:slideViewPr>
    <p:cSldViewPr showGuides="1">
      <p:cViewPr varScale="1">
        <p:scale>
          <a:sx n="66" d="100"/>
          <a:sy n="66" d="100"/>
        </p:scale>
        <p:origin x="1325" y="58"/>
      </p:cViewPr>
      <p:guideLst>
        <p:guide orient="horz" pos="2160"/>
        <p:guide pos="5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2ED41-93E9-4418-BA89-6F5FD6CB2885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916B-9D15-40BB-B978-36588688260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7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1775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913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35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7969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5637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40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99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628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00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5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2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849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87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98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441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099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916B-9D15-40BB-B978-36588688260C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29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407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36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344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6421" y="2660915"/>
            <a:ext cx="10972800" cy="1143000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7241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4233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70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>
            <a:normAutofit/>
          </a:bodyPr>
          <a:lstStyle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3187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316766"/>
            <a:ext cx="951884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10574965" cy="3951288"/>
          </a:xfrm>
        </p:spPr>
        <p:txBody>
          <a:bodyPr>
            <a:normAutofit/>
          </a:bodyPr>
          <a:lstStyle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13262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gnaposto testo 2"/>
          <p:cNvSpPr>
            <a:spLocks noGrp="1"/>
          </p:cNvSpPr>
          <p:nvPr>
            <p:ph type="body" sz="quarter" idx="10"/>
          </p:nvPr>
        </p:nvSpPr>
        <p:spPr>
          <a:xfrm>
            <a:off x="911424" y="2828959"/>
            <a:ext cx="4896973" cy="127211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32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Fare clic per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24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 Title, Azienda</a:t>
            </a:r>
          </a:p>
        </p:txBody>
      </p:sp>
    </p:spTree>
    <p:extLst>
      <p:ext uri="{BB962C8B-B14F-4D97-AF65-F5344CB8AC3E}">
        <p14:creationId xmlns:p14="http://schemas.microsoft.com/office/powerpoint/2010/main" val="171229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6421" y="2660915"/>
            <a:ext cx="10972800" cy="1143000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58185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>
          <a:xfrm>
            <a:off x="911424" y="2828959"/>
            <a:ext cx="4896973" cy="127211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320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Fare clic per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24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 Title, Azienda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0724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9349" y="1412777"/>
            <a:ext cx="11343051" cy="471338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6035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254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1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9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48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86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44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9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E4F28D-B58D-4093-B750-A2474217CAAE}" type="datetimeFigureOut">
              <a:rPr lang="it-IT" smtClean="0"/>
              <a:t>21/03/2020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220E983-7305-418D-B3FF-480595421517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5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678" r:id="rId12"/>
    <p:sldLayoutId id="2147483649" r:id="rId13"/>
    <p:sldLayoutId id="2147483651" r:id="rId14"/>
    <p:sldLayoutId id="2147483653" r:id="rId15"/>
    <p:sldLayoutId id="2147483660" r:id="rId16"/>
    <p:sldLayoutId id="2147483662" r:id="rId17"/>
    <p:sldLayoutId id="2147483665" r:id="rId18"/>
    <p:sldLayoutId id="2147483656" r:id="rId19"/>
    <p:sldLayoutId id="2147483661" r:id="rId2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orient="horz" pos="1368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9556" y="2616411"/>
            <a:ext cx="7992887" cy="1625177"/>
          </a:xfrm>
        </p:spPr>
        <p:txBody>
          <a:bodyPr>
            <a:normAutofit/>
          </a:bodyPr>
          <a:lstStyle/>
          <a:p>
            <a:r>
              <a:rPr lang="it-IT" sz="4800" dirty="0" err="1">
                <a:latin typeface="Montserrat"/>
              </a:rPr>
              <a:t>HyperText</a:t>
            </a:r>
            <a:r>
              <a:rPr lang="it-IT" sz="4800" dirty="0"/>
              <a:t> Transfer </a:t>
            </a:r>
            <a:r>
              <a:rPr lang="it-IT" sz="4800" dirty="0" err="1"/>
              <a:t>Protocol</a:t>
            </a:r>
            <a:endParaRPr lang="it-IT" sz="4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7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Richiesta</a:t>
            </a:r>
            <a:r>
              <a:rPr lang="en-GB" dirty="0"/>
              <a:t> - </a:t>
            </a:r>
            <a:r>
              <a:rPr lang="en-GB" sz="3500" dirty="0"/>
              <a:t>Headers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F1A07-BAAE-4869-9010-47A761B6E0A3}"/>
              </a:ext>
            </a:extLst>
          </p:cNvPr>
          <p:cNvSpPr txBox="1">
            <a:spLocks/>
          </p:cNvSpPr>
          <p:nvPr/>
        </p:nvSpPr>
        <p:spPr>
          <a:xfrm>
            <a:off x="1371600" y="1700808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GB" sz="2600" dirty="0"/>
              <a:t>Host </a:t>
            </a:r>
            <a:endParaRPr lang="en-GB" sz="2600" dirty="0">
              <a:cs typeface="Courier"/>
            </a:endParaRPr>
          </a:p>
          <a:p>
            <a:pPr marL="383540" indent="-383540"/>
            <a:r>
              <a:rPr lang="en-GB" sz="2600" dirty="0"/>
              <a:t>Accept</a:t>
            </a:r>
            <a:endParaRPr lang="en-GB" sz="2600" dirty="0">
              <a:cs typeface="Courier"/>
            </a:endParaRPr>
          </a:p>
          <a:p>
            <a:pPr marL="383540" indent="-383540"/>
            <a:r>
              <a:rPr lang="en-GB" sz="2600" dirty="0"/>
              <a:t>Accept-Language</a:t>
            </a:r>
            <a:endParaRPr lang="en-GB" sz="2600" dirty="0">
              <a:cs typeface="Courier"/>
            </a:endParaRPr>
          </a:p>
          <a:p>
            <a:pPr marL="383540" indent="-383540"/>
            <a:r>
              <a:rPr lang="en-GB" sz="2600" dirty="0"/>
              <a:t>Accept-Charset</a:t>
            </a:r>
          </a:p>
          <a:p>
            <a:pPr marL="383540" indent="-383540"/>
            <a:r>
              <a:rPr lang="en-GB" sz="2600" dirty="0"/>
              <a:t>Set-Cookie</a:t>
            </a:r>
          </a:p>
          <a:p>
            <a:pPr marL="383540" indent="-383540"/>
            <a:r>
              <a:rPr lang="en-GB" sz="2600" dirty="0"/>
              <a:t>User-agent</a:t>
            </a:r>
          </a:p>
          <a:p>
            <a:pPr marL="383540" indent="-383540"/>
            <a:endParaRPr lang="en-GB" sz="2600" dirty="0"/>
          </a:p>
          <a:p>
            <a:pPr marL="0" indent="0">
              <a:buNone/>
            </a:pPr>
            <a:r>
              <a:rPr lang="it-IT" sz="2600" b="1" dirty="0"/>
              <a:t>Lista </a:t>
            </a:r>
            <a:r>
              <a:rPr lang="it-IT" sz="2600" b="1" dirty="0" err="1"/>
              <a:t>Headers</a:t>
            </a:r>
            <a:r>
              <a:rPr lang="it-IT" sz="2600" b="1" dirty="0"/>
              <a:t> Richiesta:</a:t>
            </a:r>
          </a:p>
          <a:p>
            <a:pPr marL="0" indent="0">
              <a:buNone/>
            </a:pPr>
            <a:r>
              <a:rPr lang="it-IT" sz="2600" dirty="0"/>
              <a:t>https://en.wikipedia.org/wiki/List_of_HTTP_header_fields</a:t>
            </a:r>
            <a:endParaRPr lang="it-IT" sz="2600" b="1" dirty="0"/>
          </a:p>
        </p:txBody>
      </p:sp>
    </p:spTree>
    <p:extLst>
      <p:ext uri="{BB962C8B-B14F-4D97-AF65-F5344CB8AC3E}">
        <p14:creationId xmlns:p14="http://schemas.microsoft.com/office/powerpoint/2010/main" val="47760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Risposta</a:t>
            </a:r>
            <a:r>
              <a:rPr lang="en-GB" dirty="0"/>
              <a:t> (</a:t>
            </a:r>
            <a:r>
              <a:rPr lang="en-GB" dirty="0" err="1"/>
              <a:t>formato</a:t>
            </a:r>
            <a:r>
              <a:rPr lang="en-GB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3F35B-B152-4CD5-84FB-FD57B67CA428}"/>
              </a:ext>
            </a:extLst>
          </p:cNvPr>
          <p:cNvSpPr txBox="1">
            <a:spLocks/>
          </p:cNvSpPr>
          <p:nvPr/>
        </p:nvSpPr>
        <p:spPr>
          <a:xfrm>
            <a:off x="1703512" y="1988840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/>
              <a:t>[Version] + [Status Code] + [</a:t>
            </a:r>
            <a:r>
              <a:rPr lang="it-IT" sz="2600" dirty="0" err="1"/>
              <a:t>Reason</a:t>
            </a:r>
            <a:r>
              <a:rPr lang="it-IT" sz="26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600" dirty="0"/>
              <a:t>[</a:t>
            </a:r>
            <a:r>
              <a:rPr lang="it-IT" sz="2600" dirty="0" err="1"/>
              <a:t>Headers</a:t>
            </a:r>
            <a:r>
              <a:rPr lang="it-IT" sz="26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600" dirty="0"/>
              <a:t>[Body]</a:t>
            </a:r>
          </a:p>
          <a:p>
            <a:pPr marL="0" indent="0">
              <a:lnSpc>
                <a:spcPct val="150000"/>
              </a:lnSpc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13103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Risposta</a:t>
            </a:r>
            <a:r>
              <a:rPr lang="en-GB" dirty="0"/>
              <a:t> (</a:t>
            </a:r>
            <a:r>
              <a:rPr lang="en-GB" err="1"/>
              <a:t>formato</a:t>
            </a:r>
            <a:r>
              <a:rPr lang="en-GB"/>
              <a:t>) - Esempio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3F35B-B152-4CD5-84FB-FD57B67CA428}"/>
              </a:ext>
            </a:extLst>
          </p:cNvPr>
          <p:cNvSpPr txBox="1">
            <a:spLocks/>
          </p:cNvSpPr>
          <p:nvPr/>
        </p:nvSpPr>
        <p:spPr>
          <a:xfrm>
            <a:off x="1703512" y="1988840"/>
            <a:ext cx="10488488" cy="48691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600">
                <a:solidFill>
                  <a:srgbClr val="C00000"/>
                </a:solidFill>
              </a:rPr>
              <a:t>HTTP/1.1</a:t>
            </a:r>
            <a:r>
              <a:rPr lang="it-IT" sz="2600"/>
              <a:t> </a:t>
            </a:r>
            <a:r>
              <a:rPr lang="it-IT" sz="2600">
                <a:solidFill>
                  <a:srgbClr val="0070C0"/>
                </a:solidFill>
              </a:rPr>
              <a:t>200</a:t>
            </a:r>
            <a:r>
              <a:rPr lang="it-IT" sz="2600"/>
              <a:t> OK</a:t>
            </a:r>
            <a:br>
              <a:rPr lang="it-IT" sz="2600"/>
            </a:br>
            <a:r>
              <a:rPr lang="it-IT" sz="2600">
                <a:solidFill>
                  <a:schemeClr val="accent1">
                    <a:lumMod val="75000"/>
                  </a:schemeClr>
                </a:solidFill>
              </a:rPr>
              <a:t>Date:</a:t>
            </a:r>
            <a:r>
              <a:rPr lang="it-IT" sz="2600"/>
              <a:t> Domenica, 1 Aprile 2019 10:00:00</a:t>
            </a:r>
            <a:br>
              <a:rPr lang="it-IT" sz="2600"/>
            </a:br>
            <a:r>
              <a:rPr lang="it-IT" sz="2600">
                <a:solidFill>
                  <a:schemeClr val="accent6">
                    <a:lumMod val="75000"/>
                  </a:schemeClr>
                </a:solidFill>
              </a:rPr>
              <a:t>&lt;!DOCTYPE&gt;</a:t>
            </a:r>
            <a:br>
              <a:rPr lang="en-GB" sz="26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600">
                <a:solidFill>
                  <a:schemeClr val="accent6">
                    <a:lumMod val="75000"/>
                  </a:schemeClr>
                </a:solidFill>
              </a:rPr>
              <a:t>&lt;html&gt;</a:t>
            </a:r>
            <a:br>
              <a:rPr lang="en-GB" sz="26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600">
                <a:solidFill>
                  <a:schemeClr val="accent6">
                    <a:lumMod val="75000"/>
                  </a:schemeClr>
                </a:solidFill>
              </a:rPr>
              <a:t>	&lt;head&gt;</a:t>
            </a:r>
            <a:br>
              <a:rPr lang="it-IT" sz="260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600">
                <a:solidFill>
                  <a:schemeClr val="accent6">
                    <a:lumMod val="75000"/>
                  </a:schemeClr>
                </a:solidFill>
              </a:rPr>
              <a:t>	&lt;/head&gt;</a:t>
            </a:r>
            <a:br>
              <a:rPr lang="en-GB" sz="26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600">
                <a:solidFill>
                  <a:schemeClr val="accent6">
                    <a:lumMod val="75000"/>
                  </a:schemeClr>
                </a:solidFill>
              </a:rPr>
              <a:t>	&lt;body&gt;</a:t>
            </a:r>
            <a:br>
              <a:rPr lang="en-GB" sz="26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60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GB" sz="2600">
                <a:solidFill>
                  <a:schemeClr val="tx1"/>
                </a:solidFill>
              </a:rPr>
              <a:t>Risposta</a:t>
            </a:r>
            <a:br>
              <a:rPr lang="en-GB" sz="26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600">
                <a:solidFill>
                  <a:schemeClr val="accent6">
                    <a:lumMod val="75000"/>
                  </a:schemeClr>
                </a:solidFill>
              </a:rPr>
              <a:t>	&lt;/body&gt;</a:t>
            </a:r>
            <a:br>
              <a:rPr lang="en-GB" sz="26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600">
                <a:solidFill>
                  <a:schemeClr val="accent6">
                    <a:lumMod val="75000"/>
                  </a:schemeClr>
                </a:solidFill>
              </a:rPr>
              <a:t>&lt;/html&gt;</a:t>
            </a:r>
            <a:endParaRPr lang="it-IT" sz="26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Risposta</a:t>
            </a:r>
            <a:r>
              <a:rPr lang="en-GB" dirty="0"/>
              <a:t> - </a:t>
            </a:r>
            <a:r>
              <a:rPr lang="en-GB" sz="3500" dirty="0" err="1"/>
              <a:t>Codici</a:t>
            </a:r>
            <a:r>
              <a:rPr lang="en-GB" sz="3500" dirty="0"/>
              <a:t> di </a:t>
            </a:r>
            <a:r>
              <a:rPr lang="en-GB" sz="3500" dirty="0" err="1"/>
              <a:t>Stato</a:t>
            </a:r>
            <a:endParaRPr lang="en-GB" sz="3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7A92CD-09CF-4D49-B209-EA052845AE17}"/>
              </a:ext>
            </a:extLst>
          </p:cNvPr>
          <p:cNvSpPr txBox="1">
            <a:spLocks/>
          </p:cNvSpPr>
          <p:nvPr/>
        </p:nvSpPr>
        <p:spPr>
          <a:xfrm>
            <a:off x="1371600" y="1700808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600" b="1" dirty="0"/>
              <a:t>100-199: </a:t>
            </a:r>
            <a:r>
              <a:rPr lang="en-GB" sz="2600" dirty="0"/>
              <a:t>Informational response</a:t>
            </a:r>
          </a:p>
          <a:p>
            <a:pPr>
              <a:lnSpc>
                <a:spcPct val="100000"/>
              </a:lnSpc>
            </a:pPr>
            <a:r>
              <a:rPr lang="en-GB" sz="2600" b="1" dirty="0"/>
              <a:t>200-299: </a:t>
            </a:r>
            <a:r>
              <a:rPr lang="en-GB" sz="2600" dirty="0"/>
              <a:t>Success</a:t>
            </a:r>
          </a:p>
          <a:p>
            <a:pPr>
              <a:lnSpc>
                <a:spcPct val="100000"/>
              </a:lnSpc>
            </a:pPr>
            <a:r>
              <a:rPr lang="en-GB" sz="2600" b="1" dirty="0"/>
              <a:t>300-399: </a:t>
            </a:r>
            <a:r>
              <a:rPr lang="en-GB" sz="2600" dirty="0"/>
              <a:t>Redirection</a:t>
            </a:r>
          </a:p>
          <a:p>
            <a:pPr>
              <a:lnSpc>
                <a:spcPct val="100000"/>
              </a:lnSpc>
            </a:pPr>
            <a:r>
              <a:rPr lang="en-GB" sz="2600" b="1" dirty="0"/>
              <a:t>400-499: </a:t>
            </a:r>
            <a:r>
              <a:rPr lang="en-GB" sz="2600" dirty="0"/>
              <a:t>Client errors</a:t>
            </a:r>
          </a:p>
          <a:p>
            <a:pPr>
              <a:lnSpc>
                <a:spcPct val="100000"/>
              </a:lnSpc>
            </a:pPr>
            <a:r>
              <a:rPr lang="en-GB" sz="2600" b="1" dirty="0"/>
              <a:t>500-599: </a:t>
            </a:r>
            <a:r>
              <a:rPr lang="en-GB" sz="2600" dirty="0"/>
              <a:t>Server errors</a:t>
            </a:r>
          </a:p>
          <a:p>
            <a:pPr>
              <a:lnSpc>
                <a:spcPct val="100000"/>
              </a:lnSpc>
            </a:pPr>
            <a:endParaRPr lang="en-GB" sz="2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2600" b="1" dirty="0"/>
              <a:t>Lista completa codici:</a:t>
            </a:r>
            <a:br>
              <a:rPr lang="it-IT" sz="2600" b="1" dirty="0"/>
            </a:br>
            <a:r>
              <a:rPr lang="it-IT" sz="2600" dirty="0"/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346259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Risposta</a:t>
            </a:r>
            <a:r>
              <a:rPr lang="en-GB" dirty="0"/>
              <a:t> - </a:t>
            </a:r>
            <a:r>
              <a:rPr lang="en-GB" sz="3500" dirty="0" err="1"/>
              <a:t>Codici</a:t>
            </a:r>
            <a:r>
              <a:rPr lang="en-GB" sz="3500" dirty="0"/>
              <a:t> di </a:t>
            </a:r>
            <a:r>
              <a:rPr lang="en-GB" sz="3500" dirty="0" err="1"/>
              <a:t>Stato</a:t>
            </a:r>
            <a:endParaRPr lang="en-GB" sz="3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4BB14-0B66-4C66-B70B-B42A963FD43D}"/>
              </a:ext>
            </a:extLst>
          </p:cNvPr>
          <p:cNvSpPr txBox="1">
            <a:spLocks/>
          </p:cNvSpPr>
          <p:nvPr/>
        </p:nvSpPr>
        <p:spPr>
          <a:xfrm>
            <a:off x="1371600" y="1700808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2600" b="1" dirty="0"/>
              <a:t>200 Ok</a:t>
            </a:r>
            <a:r>
              <a:rPr lang="en-GB" sz="2600" dirty="0"/>
              <a:t>: </a:t>
            </a:r>
            <a:r>
              <a:rPr lang="en-GB" sz="2600" dirty="0" err="1"/>
              <a:t>Richiesta</a:t>
            </a:r>
            <a:r>
              <a:rPr lang="en-GB" sz="2600" dirty="0"/>
              <a:t> </a:t>
            </a:r>
            <a:r>
              <a:rPr lang="en-GB" sz="2600" dirty="0" err="1"/>
              <a:t>andata</a:t>
            </a:r>
            <a:r>
              <a:rPr lang="en-GB" sz="2600" dirty="0"/>
              <a:t> a </a:t>
            </a:r>
            <a:r>
              <a:rPr lang="en-GB" sz="2600" dirty="0" err="1"/>
              <a:t>buon</a:t>
            </a:r>
            <a:r>
              <a:rPr lang="en-GB" sz="2600" dirty="0"/>
              <a:t> fine</a:t>
            </a:r>
          </a:p>
          <a:p>
            <a:pPr>
              <a:lnSpc>
                <a:spcPct val="110000"/>
              </a:lnSpc>
            </a:pPr>
            <a:r>
              <a:rPr lang="en-GB" sz="2600" b="1" dirty="0"/>
              <a:t>301 Moved Permanently</a:t>
            </a:r>
            <a:r>
              <a:rPr lang="en-GB" sz="2600" dirty="0"/>
              <a:t>: La </a:t>
            </a:r>
            <a:r>
              <a:rPr lang="en-GB" sz="2600" dirty="0" err="1"/>
              <a:t>risorsa</a:t>
            </a:r>
            <a:r>
              <a:rPr lang="en-GB" sz="2600" dirty="0"/>
              <a:t> </a:t>
            </a:r>
            <a:r>
              <a:rPr lang="en-GB" sz="2600" dirty="0" err="1"/>
              <a:t>richiesta</a:t>
            </a:r>
            <a:r>
              <a:rPr lang="en-GB" sz="2600" dirty="0"/>
              <a:t> è </a:t>
            </a:r>
            <a:r>
              <a:rPr lang="en-GB" sz="2600" dirty="0" err="1"/>
              <a:t>stata</a:t>
            </a:r>
            <a:r>
              <a:rPr lang="en-GB" sz="2600" dirty="0"/>
              <a:t> </a:t>
            </a:r>
            <a:r>
              <a:rPr lang="en-GB" sz="2600" dirty="0" err="1"/>
              <a:t>spostata</a:t>
            </a:r>
            <a:r>
              <a:rPr lang="en-GB" sz="2600" dirty="0"/>
              <a:t> e </a:t>
            </a:r>
            <a:r>
              <a:rPr lang="en-GB" sz="2600" dirty="0" err="1"/>
              <a:t>ora</a:t>
            </a:r>
            <a:r>
              <a:rPr lang="en-GB" sz="2600" dirty="0"/>
              <a:t> ha un nuovo </a:t>
            </a:r>
            <a:r>
              <a:rPr lang="en-GB" sz="2600" dirty="0" err="1"/>
              <a:t>indirizzo</a:t>
            </a:r>
            <a:endParaRPr lang="en-GB" sz="2600" dirty="0"/>
          </a:p>
          <a:p>
            <a:pPr>
              <a:lnSpc>
                <a:spcPct val="110000"/>
              </a:lnSpc>
            </a:pPr>
            <a:r>
              <a:rPr lang="en-GB" sz="2600" b="1" dirty="0"/>
              <a:t>404 Not Found: </a:t>
            </a:r>
            <a:r>
              <a:rPr lang="en-GB" sz="2600" dirty="0"/>
              <a:t>Non è </a:t>
            </a:r>
            <a:r>
              <a:rPr lang="en-GB" sz="2600" dirty="0" err="1"/>
              <a:t>stato</a:t>
            </a:r>
            <a:r>
              <a:rPr lang="en-GB" sz="2600" dirty="0"/>
              <a:t> </a:t>
            </a:r>
            <a:r>
              <a:rPr lang="en-GB" sz="2600" dirty="0" err="1"/>
              <a:t>possibile</a:t>
            </a:r>
            <a:r>
              <a:rPr lang="en-GB" sz="2600" dirty="0"/>
              <a:t> </a:t>
            </a:r>
            <a:r>
              <a:rPr lang="en-GB" sz="2600" dirty="0" err="1"/>
              <a:t>trovare</a:t>
            </a:r>
            <a:r>
              <a:rPr lang="en-GB" sz="2600" dirty="0"/>
              <a:t> la </a:t>
            </a:r>
            <a:r>
              <a:rPr lang="en-GB" sz="2600" dirty="0" err="1"/>
              <a:t>risorsa</a:t>
            </a:r>
            <a:r>
              <a:rPr lang="en-GB" sz="2600" dirty="0"/>
              <a:t> </a:t>
            </a:r>
            <a:r>
              <a:rPr lang="en-GB" sz="2600" dirty="0" err="1"/>
              <a:t>richiesta</a:t>
            </a:r>
            <a:endParaRPr lang="en-GB" sz="2600" dirty="0"/>
          </a:p>
          <a:p>
            <a:pPr>
              <a:lnSpc>
                <a:spcPct val="110000"/>
              </a:lnSpc>
            </a:pPr>
            <a:r>
              <a:rPr lang="en-GB" sz="2600" b="1" dirty="0"/>
              <a:t>500 Internal Server Error: </a:t>
            </a:r>
            <a:r>
              <a:rPr lang="en-GB" sz="2600" dirty="0" err="1"/>
              <a:t>Messaggio</a:t>
            </a:r>
            <a:r>
              <a:rPr lang="en-GB" sz="2600" dirty="0"/>
              <a:t> </a:t>
            </a:r>
            <a:r>
              <a:rPr lang="en-GB" sz="2600" dirty="0" err="1"/>
              <a:t>generico</a:t>
            </a:r>
            <a:r>
              <a:rPr lang="en-GB" sz="2600" dirty="0"/>
              <a:t> di </a:t>
            </a:r>
            <a:r>
              <a:rPr lang="en-GB" sz="2600" dirty="0" err="1"/>
              <a:t>errore</a:t>
            </a:r>
            <a:r>
              <a:rPr lang="en-GB" sz="2600" dirty="0"/>
              <a:t>, </a:t>
            </a:r>
            <a:r>
              <a:rPr lang="en-GB" sz="2600" dirty="0" err="1"/>
              <a:t>visualizzato</a:t>
            </a:r>
            <a:r>
              <a:rPr lang="en-GB" sz="2600" dirty="0"/>
              <a:t> al </a:t>
            </a:r>
            <a:r>
              <a:rPr lang="en-GB" sz="2600" dirty="0" err="1"/>
              <a:t>verificarsi</a:t>
            </a:r>
            <a:r>
              <a:rPr lang="en-GB" sz="2600" dirty="0"/>
              <a:t> di un </a:t>
            </a:r>
            <a:r>
              <a:rPr lang="en-GB" sz="2600" dirty="0" err="1"/>
              <a:t>errore</a:t>
            </a:r>
            <a:r>
              <a:rPr lang="en-GB" sz="2600" dirty="0"/>
              <a:t> non </a:t>
            </a:r>
            <a:r>
              <a:rPr lang="en-GB" sz="2600" dirty="0" err="1"/>
              <a:t>previsto</a:t>
            </a:r>
            <a:r>
              <a:rPr lang="en-GB" sz="2600" dirty="0"/>
              <a:t> o </a:t>
            </a:r>
            <a:r>
              <a:rPr lang="en-GB" sz="2600" dirty="0" err="1"/>
              <a:t>comunque</a:t>
            </a:r>
            <a:r>
              <a:rPr lang="en-GB" sz="2600" dirty="0"/>
              <a:t> per cui non </a:t>
            </a:r>
            <a:r>
              <a:rPr lang="en-GB" sz="2600" dirty="0" err="1"/>
              <a:t>esiste</a:t>
            </a:r>
            <a:r>
              <a:rPr lang="en-GB" sz="2600" dirty="0"/>
              <a:t> un </a:t>
            </a:r>
            <a:r>
              <a:rPr lang="en-GB" sz="2600" dirty="0" err="1"/>
              <a:t>messaggio</a:t>
            </a:r>
            <a:r>
              <a:rPr lang="en-GB" sz="2600" dirty="0"/>
              <a:t> </a:t>
            </a:r>
            <a:r>
              <a:rPr lang="en-GB" sz="2600" dirty="0" err="1"/>
              <a:t>specifico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166255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Risposta</a:t>
            </a:r>
            <a:r>
              <a:rPr lang="en-GB" dirty="0"/>
              <a:t> - </a:t>
            </a:r>
            <a:r>
              <a:rPr lang="en-GB" sz="3500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0808"/>
            <a:ext cx="9836968" cy="5157192"/>
          </a:xfrm>
        </p:spPr>
        <p:txBody>
          <a:bodyPr anchor="t">
            <a:normAutofit/>
          </a:bodyPr>
          <a:lstStyle/>
          <a:p>
            <a:r>
              <a:rPr lang="en-GB" sz="2600" dirty="0"/>
              <a:t>Content-Encoding</a:t>
            </a:r>
          </a:p>
          <a:p>
            <a:r>
              <a:rPr lang="en-GB" sz="2600" dirty="0"/>
              <a:t>Content-Type</a:t>
            </a:r>
          </a:p>
          <a:p>
            <a:r>
              <a:rPr lang="en-GB" sz="2600" dirty="0"/>
              <a:t>Date</a:t>
            </a:r>
          </a:p>
          <a:p>
            <a:r>
              <a:rPr lang="en-GB" sz="2600" dirty="0"/>
              <a:t>Expires</a:t>
            </a:r>
          </a:p>
          <a:p>
            <a:r>
              <a:rPr lang="en-GB" sz="2600" dirty="0"/>
              <a:t>Location</a:t>
            </a:r>
          </a:p>
          <a:p>
            <a:r>
              <a:rPr lang="en-GB" sz="2600" dirty="0"/>
              <a:t>Server</a:t>
            </a:r>
          </a:p>
          <a:p>
            <a:endParaRPr lang="en-GB" sz="2600" dirty="0"/>
          </a:p>
          <a:p>
            <a:pPr marL="0" indent="0">
              <a:buNone/>
            </a:pPr>
            <a:r>
              <a:rPr lang="it-IT" sz="2600" b="1" dirty="0"/>
              <a:t>Lista </a:t>
            </a:r>
            <a:r>
              <a:rPr lang="it-IT" sz="2600" b="1" dirty="0" err="1"/>
              <a:t>Headers</a:t>
            </a:r>
            <a:r>
              <a:rPr lang="it-IT" sz="2600" b="1" dirty="0"/>
              <a:t> Risposta:</a:t>
            </a:r>
            <a:br>
              <a:rPr lang="it-IT" sz="2600" b="1" dirty="0"/>
            </a:br>
            <a:r>
              <a:rPr lang="it-IT" sz="2600" dirty="0"/>
              <a:t>https://en.wikipedia.org/wiki/List_of_HTTP_header_fields#Standard_response_fields</a:t>
            </a:r>
            <a:endParaRPr lang="it-IT" sz="2600" b="1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51329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158942B-3019-41DD-AC83-8E1D9E5B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4" y="2171700"/>
            <a:ext cx="10476937" cy="34146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6BA5C8-0827-4D81-9589-CDFAC73E5A0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Pratico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57755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0D35CA-BC9D-4B80-803F-34365909F02F}"/>
              </a:ext>
            </a:extLst>
          </p:cNvPr>
          <p:cNvGrpSpPr/>
          <p:nvPr/>
        </p:nvGrpSpPr>
        <p:grpSpPr>
          <a:xfrm>
            <a:off x="2686505" y="2650465"/>
            <a:ext cx="7851202" cy="3277717"/>
            <a:chOff x="2686505" y="2650465"/>
            <a:chExt cx="7851202" cy="3277717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6F172529-22E6-4143-B0C0-94DFC273DF31}"/>
                </a:ext>
              </a:extLst>
            </p:cNvPr>
            <p:cNvSpPr/>
            <p:nvPr/>
          </p:nvSpPr>
          <p:spPr>
            <a:xfrm>
              <a:off x="2686505" y="5399961"/>
              <a:ext cx="21002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 err="1"/>
                <a:t>Persistenti</a:t>
              </a:r>
              <a:endParaRPr lang="it-IT" sz="2800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3BAAE092-B983-493E-8ED3-367A5FDA4A5E}"/>
                </a:ext>
              </a:extLst>
            </p:cNvPr>
            <p:cNvSpPr/>
            <p:nvPr/>
          </p:nvSpPr>
          <p:spPr>
            <a:xfrm>
              <a:off x="5596734" y="5404962"/>
              <a:ext cx="18085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Analytics</a:t>
              </a:r>
              <a:endParaRPr lang="it-IT" sz="2800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9C3482C-E6A1-4143-8EA6-DFDB2FDC917B}"/>
                </a:ext>
              </a:extLst>
            </p:cNvPr>
            <p:cNvSpPr/>
            <p:nvPr/>
          </p:nvSpPr>
          <p:spPr>
            <a:xfrm>
              <a:off x="8237077" y="5399961"/>
              <a:ext cx="2300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 err="1"/>
                <a:t>Profilazione</a:t>
              </a:r>
              <a:endParaRPr lang="it-IT" sz="2800" dirty="0"/>
            </a:p>
          </p:txBody>
        </p:sp>
        <p:cxnSp>
          <p:nvCxnSpPr>
            <p:cNvPr id="20" name="Connettore 2 12">
              <a:extLst>
                <a:ext uri="{FF2B5EF4-FFF2-40B4-BE49-F238E27FC236}">
                  <a16:creationId xmlns:a16="http://schemas.microsoft.com/office/drawing/2014/main" id="{9BE4E2EF-25EE-4265-8C52-331B578ECE1C}"/>
                </a:ext>
              </a:extLst>
            </p:cNvPr>
            <p:cNvCxnSpPr>
              <a:cxnSpLocks/>
            </p:cNvCxnSpPr>
            <p:nvPr/>
          </p:nvCxnSpPr>
          <p:spPr>
            <a:xfrm>
              <a:off x="5087888" y="3284984"/>
              <a:ext cx="2988000" cy="0"/>
            </a:xfrm>
            <a:prstGeom prst="straightConnector1">
              <a:avLst/>
            </a:prstGeom>
            <a:ln w="60325" cap="flat" cmpd="sng" algn="ctr">
              <a:solidFill>
                <a:srgbClr val="32536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AD6247-6B81-483D-8BD2-DCE3EC4D8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767" y="2799380"/>
              <a:ext cx="1965282" cy="19652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CC0B8D-4D1F-4E01-B72F-7D54AF9C1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416" y="2952539"/>
              <a:ext cx="1812123" cy="1812123"/>
            </a:xfrm>
            <a:prstGeom prst="rect">
              <a:avLst/>
            </a:prstGeom>
          </p:spPr>
        </p:pic>
        <p:cxnSp>
          <p:nvCxnSpPr>
            <p:cNvPr id="23" name="Connettore 2 12">
              <a:extLst>
                <a:ext uri="{FF2B5EF4-FFF2-40B4-BE49-F238E27FC236}">
                  <a16:creationId xmlns:a16="http://schemas.microsoft.com/office/drawing/2014/main" id="{AD14FCFD-4AF5-4ACD-B376-AFF8905B65DE}"/>
                </a:ext>
              </a:extLst>
            </p:cNvPr>
            <p:cNvCxnSpPr>
              <a:cxnSpLocks/>
            </p:cNvCxnSpPr>
            <p:nvPr/>
          </p:nvCxnSpPr>
          <p:spPr>
            <a:xfrm>
              <a:off x="5087888" y="4496057"/>
              <a:ext cx="2988000" cy="0"/>
            </a:xfrm>
            <a:prstGeom prst="straightConnector1">
              <a:avLst/>
            </a:prstGeom>
            <a:ln w="60325" cap="flat" cmpd="sng" algn="ctr">
              <a:solidFill>
                <a:srgbClr val="32536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ttore 2 12">
              <a:extLst>
                <a:ext uri="{FF2B5EF4-FFF2-40B4-BE49-F238E27FC236}">
                  <a16:creationId xmlns:a16="http://schemas.microsoft.com/office/drawing/2014/main" id="{3F404C71-D2A6-4C53-A52A-A6359CE0281C}"/>
                </a:ext>
              </a:extLst>
            </p:cNvPr>
            <p:cNvCxnSpPr>
              <a:cxnSpLocks/>
            </p:cNvCxnSpPr>
            <p:nvPr/>
          </p:nvCxnSpPr>
          <p:spPr>
            <a:xfrm>
              <a:off x="5087888" y="3861048"/>
              <a:ext cx="2988000" cy="0"/>
            </a:xfrm>
            <a:prstGeom prst="straightConnector1">
              <a:avLst/>
            </a:prstGeom>
            <a:ln w="60325" cap="flat" cmpd="sng" algn="ctr">
              <a:solidFill>
                <a:srgbClr val="325366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Rettangolo 15">
              <a:extLst>
                <a:ext uri="{FF2B5EF4-FFF2-40B4-BE49-F238E27FC236}">
                  <a16:creationId xmlns:a16="http://schemas.microsoft.com/office/drawing/2014/main" id="{1FAE64D4-ADDA-4E3B-B600-76FB736A5EC5}"/>
                </a:ext>
              </a:extLst>
            </p:cNvPr>
            <p:cNvSpPr/>
            <p:nvPr/>
          </p:nvSpPr>
          <p:spPr>
            <a:xfrm>
              <a:off x="6343733" y="2650465"/>
              <a:ext cx="3145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1</a:t>
              </a:r>
              <a:endParaRPr lang="it-IT" sz="2800" dirty="0"/>
            </a:p>
          </p:txBody>
        </p:sp>
        <p:sp>
          <p:nvSpPr>
            <p:cNvPr id="26" name="Rettangolo 15">
              <a:extLst>
                <a:ext uri="{FF2B5EF4-FFF2-40B4-BE49-F238E27FC236}">
                  <a16:creationId xmlns:a16="http://schemas.microsoft.com/office/drawing/2014/main" id="{00009EDA-4D86-42AD-A443-A06CCFFA61D0}"/>
                </a:ext>
              </a:extLst>
            </p:cNvPr>
            <p:cNvSpPr/>
            <p:nvPr/>
          </p:nvSpPr>
          <p:spPr>
            <a:xfrm>
              <a:off x="6312024" y="3284984"/>
              <a:ext cx="3882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2</a:t>
              </a:r>
              <a:endParaRPr lang="it-IT" sz="2800" dirty="0"/>
            </a:p>
          </p:txBody>
        </p:sp>
        <p:sp>
          <p:nvSpPr>
            <p:cNvPr id="27" name="Rettangolo 15">
              <a:extLst>
                <a:ext uri="{FF2B5EF4-FFF2-40B4-BE49-F238E27FC236}">
                  <a16:creationId xmlns:a16="http://schemas.microsoft.com/office/drawing/2014/main" id="{104BA788-7C99-4726-8CAD-C732CDF3FFF4}"/>
                </a:ext>
              </a:extLst>
            </p:cNvPr>
            <p:cNvSpPr/>
            <p:nvPr/>
          </p:nvSpPr>
          <p:spPr>
            <a:xfrm>
              <a:off x="6312024" y="3913892"/>
              <a:ext cx="3719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800" dirty="0"/>
                <a:t>3</a:t>
              </a:r>
              <a:endParaRPr lang="it-IT" sz="280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840A26-3B7E-46AF-AFDA-5AFDF481E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8953" y="3429000"/>
              <a:ext cx="523220" cy="52322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B3A20E5-6D20-4096-9DC2-AA7651592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73" y="4031487"/>
              <a:ext cx="523220" cy="52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2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92696"/>
            <a:ext cx="9601200" cy="1485900"/>
          </a:xfrm>
        </p:spPr>
        <p:txBody>
          <a:bodyPr/>
          <a:lstStyle/>
          <a:p>
            <a:r>
              <a:rPr lang="en-GB" dirty="0"/>
              <a:t>Uniform Resource 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70"/>
            <a:ext cx="9836968" cy="515719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600" dirty="0" err="1"/>
              <a:t>Protocollo</a:t>
            </a:r>
            <a:endParaRPr lang="en-GB" sz="2600" dirty="0"/>
          </a:p>
          <a:p>
            <a:pPr>
              <a:lnSpc>
                <a:spcPct val="100000"/>
              </a:lnSpc>
            </a:pPr>
            <a:r>
              <a:rPr lang="en-GB" sz="2600" dirty="0"/>
              <a:t>Nome Host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Porta</a:t>
            </a:r>
          </a:p>
          <a:p>
            <a:pPr>
              <a:lnSpc>
                <a:spcPct val="100000"/>
              </a:lnSpc>
            </a:pPr>
            <a:r>
              <a:rPr lang="en-GB" sz="2600" dirty="0" err="1"/>
              <a:t>Percorso</a:t>
            </a:r>
            <a:endParaRPr lang="en-GB" sz="2600" dirty="0"/>
          </a:p>
          <a:p>
            <a:pPr>
              <a:lnSpc>
                <a:spcPct val="100000"/>
              </a:lnSpc>
            </a:pPr>
            <a:r>
              <a:rPr lang="en-GB" sz="2600" dirty="0" err="1"/>
              <a:t>QueryString</a:t>
            </a:r>
            <a:endParaRPr lang="en-GB" sz="2600" dirty="0"/>
          </a:p>
          <a:p>
            <a:pPr>
              <a:lnSpc>
                <a:spcPct val="100000"/>
              </a:lnSpc>
            </a:pPr>
            <a:r>
              <a:rPr lang="en-GB" sz="2600" dirty="0"/>
              <a:t>Fragment</a:t>
            </a:r>
          </a:p>
          <a:p>
            <a:endParaRPr lang="en-GB" sz="2800" dirty="0"/>
          </a:p>
          <a:p>
            <a:pPr marL="0" indent="0" algn="ctr">
              <a:buNone/>
            </a:pPr>
            <a:r>
              <a:rPr lang="it-IT" dirty="0">
                <a:cs typeface="Courier"/>
              </a:rPr>
              <a:t>&lt;protocollo&gt;://&lt;</a:t>
            </a:r>
            <a:r>
              <a:rPr lang="it-IT" dirty="0" err="1">
                <a:cs typeface="Courier"/>
              </a:rPr>
              <a:t>nomehost</a:t>
            </a:r>
            <a:r>
              <a:rPr lang="it-IT" dirty="0">
                <a:cs typeface="Courier"/>
              </a:rPr>
              <a:t>&gt;:&lt;porta&gt;&lt;percorso&gt;&lt;</a:t>
            </a:r>
            <a:r>
              <a:rPr lang="it-IT" dirty="0" err="1">
                <a:cs typeface="Courier"/>
              </a:rPr>
              <a:t>querystring</a:t>
            </a:r>
            <a:r>
              <a:rPr lang="it-IT" dirty="0">
                <a:cs typeface="Courier"/>
              </a:rPr>
              <a:t>&gt;#&lt;</a:t>
            </a:r>
            <a:r>
              <a:rPr lang="it-IT" dirty="0" err="1">
                <a:cs typeface="Courier"/>
              </a:rPr>
              <a:t>fragment</a:t>
            </a:r>
            <a:r>
              <a:rPr lang="it-IT" dirty="0">
                <a:cs typeface="Courier"/>
              </a:rPr>
              <a:t>&gt;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498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 </a:t>
            </a:r>
            <a:r>
              <a:rPr lang="en-GB" dirty="0" err="1"/>
              <a:t>cos’è</a:t>
            </a:r>
            <a:r>
              <a:rPr lang="en-GB" dirty="0"/>
              <a:t> </a:t>
            </a:r>
            <a:r>
              <a:rPr lang="en-GB" dirty="0" err="1"/>
              <a:t>l’HTTP</a:t>
            </a:r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42BEA8-2071-4FC9-A90B-2030E331CB3C}"/>
              </a:ext>
            </a:extLst>
          </p:cNvPr>
          <p:cNvSpPr txBox="1">
            <a:spLocks/>
          </p:cNvSpPr>
          <p:nvPr/>
        </p:nvSpPr>
        <p:spPr>
          <a:xfrm>
            <a:off x="1371600" y="1700808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/>
              <a:t>È il protocollo </a:t>
            </a:r>
            <a:r>
              <a:rPr lang="en-GB" sz="2600" dirty="0" err="1"/>
              <a:t>usato</a:t>
            </a:r>
            <a:r>
              <a:rPr lang="en-GB" sz="2600" dirty="0"/>
              <a:t> per </a:t>
            </a:r>
            <a:r>
              <a:rPr lang="en-GB" sz="2600" dirty="0" err="1"/>
              <a:t>trasferire</a:t>
            </a:r>
            <a:r>
              <a:rPr lang="en-GB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dati</a:t>
            </a:r>
            <a:r>
              <a:rPr lang="en-GB" sz="2600" dirty="0"/>
              <a:t> </a:t>
            </a:r>
            <a:r>
              <a:rPr lang="en-GB" sz="2600" dirty="0" err="1"/>
              <a:t>dai</a:t>
            </a:r>
            <a:r>
              <a:rPr lang="en-GB" sz="2600" dirty="0"/>
              <a:t> server web (per </a:t>
            </a:r>
            <a:r>
              <a:rPr lang="en-GB" sz="2600" dirty="0" err="1"/>
              <a:t>esempio</a:t>
            </a:r>
            <a:r>
              <a:rPr lang="en-GB" sz="2600" dirty="0"/>
              <a:t> Google) ai client </a:t>
            </a:r>
            <a:r>
              <a:rPr lang="en-GB" sz="2600" dirty="0" err="1"/>
              <a:t>che</a:t>
            </a:r>
            <a:r>
              <a:rPr lang="en-GB" sz="2600" dirty="0"/>
              <a:t> ne </a:t>
            </a:r>
            <a:r>
              <a:rPr lang="en-GB" sz="2600" dirty="0" err="1"/>
              <a:t>fanno</a:t>
            </a:r>
            <a:r>
              <a:rPr lang="en-GB" sz="2600" dirty="0"/>
              <a:t> </a:t>
            </a:r>
            <a:r>
              <a:rPr lang="en-GB" sz="2600" dirty="0" err="1"/>
              <a:t>richiesta</a:t>
            </a:r>
            <a:r>
              <a:rPr lang="en-GB" sz="2600" dirty="0"/>
              <a:t> (per </a:t>
            </a:r>
            <a:r>
              <a:rPr lang="en-GB" sz="2600" dirty="0" err="1"/>
              <a:t>esempio</a:t>
            </a:r>
            <a:r>
              <a:rPr lang="en-GB" sz="2600" dirty="0"/>
              <a:t> </a:t>
            </a:r>
            <a:r>
              <a:rPr lang="en-GB" sz="2600" dirty="0" err="1"/>
              <a:t>il</a:t>
            </a:r>
            <a:r>
              <a:rPr lang="en-GB" sz="2600" dirty="0"/>
              <a:t> </a:t>
            </a:r>
            <a:r>
              <a:rPr lang="en-GB" sz="2600" dirty="0" err="1"/>
              <a:t>tuo</a:t>
            </a:r>
            <a:r>
              <a:rPr lang="en-GB" sz="2600" dirty="0"/>
              <a:t> browser web) e </a:t>
            </a:r>
            <a:r>
              <a:rPr lang="en-GB" sz="2600" dirty="0" err="1"/>
              <a:t>viceversa</a:t>
            </a:r>
            <a:endParaRPr lang="en-GB" sz="2600" dirty="0"/>
          </a:p>
        </p:txBody>
      </p:sp>
      <p:cxnSp>
        <p:nvCxnSpPr>
          <p:cNvPr id="8" name="Connettore 2 12">
            <a:extLst>
              <a:ext uri="{FF2B5EF4-FFF2-40B4-BE49-F238E27FC236}">
                <a16:creationId xmlns:a16="http://schemas.microsoft.com/office/drawing/2014/main" id="{888FC0A7-11DC-421A-874C-685494A004ED}"/>
              </a:ext>
            </a:extLst>
          </p:cNvPr>
          <p:cNvCxnSpPr>
            <a:cxnSpLocks/>
          </p:cNvCxnSpPr>
          <p:nvPr/>
        </p:nvCxnSpPr>
        <p:spPr>
          <a:xfrm>
            <a:off x="4689438" y="4946489"/>
            <a:ext cx="2988000" cy="0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4D6017-06E6-4A8C-AC54-7F9D0D8A2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75" y="3909469"/>
            <a:ext cx="1965282" cy="1965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0BDF95-604A-4C06-8F09-E9E594859B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062628"/>
            <a:ext cx="1812123" cy="18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base del WEB</a:t>
            </a:r>
          </a:p>
        </p:txBody>
      </p:sp>
      <p:cxnSp>
        <p:nvCxnSpPr>
          <p:cNvPr id="12" name="Connettore 2 12">
            <a:extLst>
              <a:ext uri="{FF2B5EF4-FFF2-40B4-BE49-F238E27FC236}">
                <a16:creationId xmlns:a16="http://schemas.microsoft.com/office/drawing/2014/main" id="{A44A126D-E1E3-4DCC-A31E-E09D2A78BBD6}"/>
              </a:ext>
            </a:extLst>
          </p:cNvPr>
          <p:cNvCxnSpPr>
            <a:cxnSpLocks/>
          </p:cNvCxnSpPr>
          <p:nvPr/>
        </p:nvCxnSpPr>
        <p:spPr>
          <a:xfrm>
            <a:off x="5519936" y="2728378"/>
            <a:ext cx="2064428" cy="456756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B2C683E-1EAF-4E17-B7A5-2BEAC99EB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429049"/>
            <a:ext cx="1512168" cy="15121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6E34FB-3A41-4A94-9C13-174B7EB16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430" y="4149080"/>
            <a:ext cx="1512168" cy="15121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624EA8-BA0C-48E4-ABC0-D5DB41B4B9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57" y="4509120"/>
            <a:ext cx="1512168" cy="15121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CB1477-B508-4983-87F3-8373CA1980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1772890"/>
            <a:ext cx="1512168" cy="15121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C30B4B-B50D-4D7B-A380-4529A469E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4398417"/>
            <a:ext cx="1512168" cy="1512168"/>
          </a:xfrm>
          <a:prstGeom prst="rect">
            <a:avLst/>
          </a:prstGeom>
        </p:spPr>
      </p:pic>
      <p:cxnSp>
        <p:nvCxnSpPr>
          <p:cNvPr id="27" name="Connettore 2 12">
            <a:extLst>
              <a:ext uri="{FF2B5EF4-FFF2-40B4-BE49-F238E27FC236}">
                <a16:creationId xmlns:a16="http://schemas.microsoft.com/office/drawing/2014/main" id="{7106B7C8-D9F7-4B5C-A44D-44B9B4974D37}"/>
              </a:ext>
            </a:extLst>
          </p:cNvPr>
          <p:cNvCxnSpPr>
            <a:cxnSpLocks/>
          </p:cNvCxnSpPr>
          <p:nvPr/>
        </p:nvCxnSpPr>
        <p:spPr>
          <a:xfrm>
            <a:off x="5159896" y="3258790"/>
            <a:ext cx="791061" cy="1139627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12">
            <a:extLst>
              <a:ext uri="{FF2B5EF4-FFF2-40B4-BE49-F238E27FC236}">
                <a16:creationId xmlns:a16="http://schemas.microsoft.com/office/drawing/2014/main" id="{362019DC-9EAD-466E-A036-AA297731189D}"/>
              </a:ext>
            </a:extLst>
          </p:cNvPr>
          <p:cNvCxnSpPr>
            <a:cxnSpLocks/>
          </p:cNvCxnSpPr>
          <p:nvPr/>
        </p:nvCxnSpPr>
        <p:spPr>
          <a:xfrm flipH="1">
            <a:off x="7363277" y="3917456"/>
            <a:ext cx="609995" cy="773062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2 12">
            <a:extLst>
              <a:ext uri="{FF2B5EF4-FFF2-40B4-BE49-F238E27FC236}">
                <a16:creationId xmlns:a16="http://schemas.microsoft.com/office/drawing/2014/main" id="{D4B513B0-7DF6-419F-AE03-1FE7A2F386D0}"/>
              </a:ext>
            </a:extLst>
          </p:cNvPr>
          <p:cNvCxnSpPr>
            <a:cxnSpLocks/>
          </p:cNvCxnSpPr>
          <p:nvPr/>
        </p:nvCxnSpPr>
        <p:spPr>
          <a:xfrm flipH="1">
            <a:off x="7611254" y="5013176"/>
            <a:ext cx="2013138" cy="252028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12">
            <a:extLst>
              <a:ext uri="{FF2B5EF4-FFF2-40B4-BE49-F238E27FC236}">
                <a16:creationId xmlns:a16="http://schemas.microsoft.com/office/drawing/2014/main" id="{046A13AE-A453-4133-91F2-F67A7D669D38}"/>
              </a:ext>
            </a:extLst>
          </p:cNvPr>
          <p:cNvCxnSpPr>
            <a:cxnSpLocks/>
          </p:cNvCxnSpPr>
          <p:nvPr/>
        </p:nvCxnSpPr>
        <p:spPr>
          <a:xfrm flipH="1" flipV="1">
            <a:off x="3575994" y="5139190"/>
            <a:ext cx="2237925" cy="126014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ttore 2 12">
            <a:extLst>
              <a:ext uri="{FF2B5EF4-FFF2-40B4-BE49-F238E27FC236}">
                <a16:creationId xmlns:a16="http://schemas.microsoft.com/office/drawing/2014/main" id="{A5DE536E-7051-4D09-A811-F5E97DF846EE}"/>
              </a:ext>
            </a:extLst>
          </p:cNvPr>
          <p:cNvCxnSpPr>
            <a:cxnSpLocks/>
          </p:cNvCxnSpPr>
          <p:nvPr/>
        </p:nvCxnSpPr>
        <p:spPr>
          <a:xfrm flipH="1">
            <a:off x="3094226" y="3258790"/>
            <a:ext cx="1016702" cy="994388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2 12">
            <a:extLst>
              <a:ext uri="{FF2B5EF4-FFF2-40B4-BE49-F238E27FC236}">
                <a16:creationId xmlns:a16="http://schemas.microsoft.com/office/drawing/2014/main" id="{A7DFC5CB-DF14-4A0A-ACFE-6BAF9AE28049}"/>
              </a:ext>
            </a:extLst>
          </p:cNvPr>
          <p:cNvCxnSpPr>
            <a:cxnSpLocks/>
          </p:cNvCxnSpPr>
          <p:nvPr/>
        </p:nvCxnSpPr>
        <p:spPr>
          <a:xfrm>
            <a:off x="9264352" y="3569319"/>
            <a:ext cx="720080" cy="694556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e HTTPS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3DA9492-A48B-49A8-BCA7-F01C35F1D364}"/>
              </a:ext>
            </a:extLst>
          </p:cNvPr>
          <p:cNvCxnSpPr>
            <a:cxnSpLocks/>
          </p:cNvCxnSpPr>
          <p:nvPr/>
        </p:nvCxnSpPr>
        <p:spPr>
          <a:xfrm>
            <a:off x="4958350" y="2858257"/>
            <a:ext cx="2988000" cy="0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2BBD599-6C8E-4D70-8759-BA21B2453C33}"/>
              </a:ext>
            </a:extLst>
          </p:cNvPr>
          <p:cNvCxnSpPr>
            <a:cxnSpLocks/>
          </p:cNvCxnSpPr>
          <p:nvPr/>
        </p:nvCxnSpPr>
        <p:spPr>
          <a:xfrm>
            <a:off x="4958350" y="5404038"/>
            <a:ext cx="2988000" cy="0"/>
          </a:xfrm>
          <a:prstGeom prst="straightConnector1">
            <a:avLst/>
          </a:prstGeom>
          <a:ln w="60325" cap="flat" cmpd="sng" algn="ctr">
            <a:solidFill>
              <a:srgbClr val="32536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DCA67E-3245-4C61-B144-E2009B99D4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20" y="1844824"/>
            <a:ext cx="1965282" cy="1965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F7689-A522-46A8-A25F-0F1EB4073A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87" y="1821237"/>
            <a:ext cx="1965282" cy="19652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38D2A2-4324-428C-8322-076CD3B3A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87" y="4206918"/>
            <a:ext cx="1965282" cy="19652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188718-0027-4583-B9BE-CFE5620B3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174" y="4416046"/>
            <a:ext cx="1965282" cy="1965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C31BE2-0B9B-4D9C-ACBF-EC19ECEE8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49" y="1542344"/>
            <a:ext cx="1437046" cy="1437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12EA66-3271-45F6-8DDB-BDCA80CB59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43" y="4416046"/>
            <a:ext cx="809659" cy="8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Funzionamento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509B29-2C70-4FC0-92A3-490E2C8DD52D}"/>
              </a:ext>
            </a:extLst>
          </p:cNvPr>
          <p:cNvSpPr txBox="1">
            <a:spLocks/>
          </p:cNvSpPr>
          <p:nvPr/>
        </p:nvSpPr>
        <p:spPr>
          <a:xfrm>
            <a:off x="1371600" y="1700808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GB" sz="2600" dirty="0"/>
              <a:t>Si </a:t>
            </a:r>
            <a:r>
              <a:rPr lang="en-GB" sz="2600" dirty="0" err="1"/>
              <a:t>basa</a:t>
            </a:r>
            <a:r>
              <a:rPr lang="en-GB" sz="2600" dirty="0"/>
              <a:t> </a:t>
            </a:r>
            <a:r>
              <a:rPr lang="en-GB" sz="2600" dirty="0" err="1"/>
              <a:t>sul</a:t>
            </a:r>
            <a:r>
              <a:rPr lang="en-GB" sz="2600" dirty="0"/>
              <a:t> </a:t>
            </a:r>
            <a:r>
              <a:rPr lang="en-GB" sz="2600" dirty="0" err="1"/>
              <a:t>concetto</a:t>
            </a:r>
            <a:r>
              <a:rPr lang="en-GB" sz="2600" dirty="0"/>
              <a:t> di RICHIESTA-RISPOSTA:</a:t>
            </a:r>
            <a:endParaRPr lang="it-IT" sz="2600" dirty="0"/>
          </a:p>
          <a:p>
            <a:pPr lvl="1" indent="-383540"/>
            <a:r>
              <a:rPr lang="en-GB" sz="2600" dirty="0"/>
              <a:t>Ad </a:t>
            </a:r>
            <a:r>
              <a:rPr lang="en-GB" sz="2600" dirty="0" err="1"/>
              <a:t>ogni</a:t>
            </a:r>
            <a:r>
              <a:rPr lang="en-GB" sz="2600" dirty="0"/>
              <a:t> </a:t>
            </a:r>
            <a:r>
              <a:rPr lang="en-GB" sz="2600" dirty="0" err="1"/>
              <a:t>domanda</a:t>
            </a:r>
            <a:r>
              <a:rPr lang="en-GB" sz="2600" dirty="0"/>
              <a:t> </a:t>
            </a:r>
            <a:r>
              <a:rPr lang="en-GB" sz="2600" dirty="0" err="1"/>
              <a:t>corrisponde</a:t>
            </a:r>
            <a:r>
              <a:rPr lang="en-GB" sz="2600" dirty="0"/>
              <a:t> </a:t>
            </a:r>
            <a:r>
              <a:rPr lang="en-GB" sz="2600" dirty="0" err="1"/>
              <a:t>sempre</a:t>
            </a:r>
            <a:r>
              <a:rPr lang="en-GB" sz="2600" dirty="0"/>
              <a:t> una </a:t>
            </a:r>
            <a:r>
              <a:rPr lang="en-GB" sz="2600" dirty="0" err="1"/>
              <a:t>risposta</a:t>
            </a:r>
            <a:r>
              <a:rPr lang="en-GB" sz="2600" dirty="0"/>
              <a:t> (</a:t>
            </a:r>
            <a:r>
              <a:rPr lang="en-GB" sz="2600" dirty="0" err="1"/>
              <a:t>positiva</a:t>
            </a:r>
            <a:r>
              <a:rPr lang="en-GB" sz="2600" dirty="0"/>
              <a:t> o </a:t>
            </a:r>
            <a:r>
              <a:rPr lang="en-GB" sz="2600" dirty="0" err="1"/>
              <a:t>negativa</a:t>
            </a:r>
            <a:r>
              <a:rPr lang="en-GB" sz="2600" dirty="0"/>
              <a:t>)</a:t>
            </a:r>
            <a:br>
              <a:rPr lang="en-GB" sz="2600" dirty="0"/>
            </a:br>
            <a:endParaRPr lang="en-GB" sz="2600" dirty="0"/>
          </a:p>
          <a:p>
            <a:pPr marL="383540" indent="-383540"/>
            <a:r>
              <a:rPr lang="en-GB" sz="2600" dirty="0"/>
              <a:t>Le </a:t>
            </a:r>
            <a:r>
              <a:rPr lang="en-GB" sz="2600" dirty="0" err="1"/>
              <a:t>richieste</a:t>
            </a:r>
            <a:r>
              <a:rPr lang="en-GB" sz="2600" dirty="0"/>
              <a:t> </a:t>
            </a:r>
            <a:r>
              <a:rPr lang="en-GB" sz="2600" dirty="0" err="1"/>
              <a:t>vengono</a:t>
            </a:r>
            <a:r>
              <a:rPr lang="en-GB" sz="2600" dirty="0"/>
              <a:t> </a:t>
            </a:r>
            <a:r>
              <a:rPr lang="en-GB" sz="2600" dirty="0" err="1"/>
              <a:t>effettuate</a:t>
            </a:r>
            <a:r>
              <a:rPr lang="en-GB" sz="2600" dirty="0"/>
              <a:t> </a:t>
            </a:r>
            <a:r>
              <a:rPr lang="en-GB" sz="2600" dirty="0" err="1"/>
              <a:t>tramite</a:t>
            </a:r>
            <a:r>
              <a:rPr lang="en-GB" sz="2600" dirty="0"/>
              <a:t> un </a:t>
            </a:r>
            <a:r>
              <a:rPr lang="en-GB" sz="2600" dirty="0" err="1"/>
              <a:t>protocollo</a:t>
            </a:r>
            <a:r>
              <a:rPr lang="en-GB" sz="2600" dirty="0"/>
              <a:t> di </a:t>
            </a:r>
            <a:r>
              <a:rPr lang="en-GB" sz="2600" dirty="0" err="1"/>
              <a:t>trasporto</a:t>
            </a:r>
            <a:r>
              <a:rPr lang="en-GB" sz="2600" dirty="0"/>
              <a:t> (</a:t>
            </a:r>
            <a:r>
              <a:rPr lang="en-GB" sz="2600" dirty="0" err="1"/>
              <a:t>generalmente</a:t>
            </a:r>
            <a:r>
              <a:rPr lang="en-GB" sz="2600" dirty="0"/>
              <a:t> TCP)</a:t>
            </a:r>
            <a:br>
              <a:rPr lang="en-GB" sz="2600" dirty="0"/>
            </a:br>
            <a:endParaRPr lang="en-GB" sz="2600" dirty="0"/>
          </a:p>
          <a:p>
            <a:pPr marL="383540" indent="-383540"/>
            <a:r>
              <a:rPr lang="en-GB" sz="2600" dirty="0"/>
              <a:t>Il </a:t>
            </a:r>
            <a:r>
              <a:rPr lang="en-GB" sz="2600" dirty="0" err="1"/>
              <a:t>risultato</a:t>
            </a:r>
            <a:r>
              <a:rPr lang="en-GB" sz="2600" dirty="0"/>
              <a:t> </a:t>
            </a:r>
            <a:r>
              <a:rPr lang="en-GB" sz="2600" dirty="0" err="1"/>
              <a:t>della</a:t>
            </a:r>
            <a:r>
              <a:rPr lang="en-GB" sz="2600" dirty="0"/>
              <a:t> </a:t>
            </a:r>
            <a:r>
              <a:rPr lang="en-GB" sz="2600" dirty="0" err="1"/>
              <a:t>richiesta</a:t>
            </a:r>
            <a:r>
              <a:rPr lang="en-GB" sz="2600" dirty="0"/>
              <a:t> è </a:t>
            </a:r>
            <a:r>
              <a:rPr lang="en-GB" sz="2600" dirty="0" err="1"/>
              <a:t>rappresentato</a:t>
            </a:r>
            <a:r>
              <a:rPr lang="en-GB" sz="2600" dirty="0"/>
              <a:t> </a:t>
            </a:r>
            <a:r>
              <a:rPr lang="en-GB" sz="2600" dirty="0" err="1"/>
              <a:t>attraverso</a:t>
            </a:r>
            <a:r>
              <a:rPr lang="en-GB" sz="2600" dirty="0"/>
              <a:t> un </a:t>
            </a:r>
            <a:r>
              <a:rPr lang="en-GB" sz="2600" dirty="0" err="1"/>
              <a:t>codice</a:t>
            </a:r>
            <a:r>
              <a:rPr lang="en-GB" sz="2600" dirty="0"/>
              <a:t> di </a:t>
            </a:r>
            <a:r>
              <a:rPr lang="en-GB" sz="2600" dirty="0" err="1"/>
              <a:t>stato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4920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Funzionamento</a:t>
            </a:r>
            <a:r>
              <a:rPr lang="en-GB" dirty="0"/>
              <a:t>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CCB6F-E64F-43E0-96DC-311AAB2DC09A}"/>
              </a:ext>
            </a:extLst>
          </p:cNvPr>
          <p:cNvSpPr txBox="1"/>
          <p:nvPr/>
        </p:nvSpPr>
        <p:spPr>
          <a:xfrm>
            <a:off x="8976320" y="4581128"/>
            <a:ext cx="3396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Le fasi tra 3 e 6 possono essere ripetute più volte (fino a che rimane connesso)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DF4FFC-1A55-4DDB-983D-61B40A7B7015}"/>
              </a:ext>
            </a:extLst>
          </p:cNvPr>
          <p:cNvGrpSpPr/>
          <p:nvPr/>
        </p:nvGrpSpPr>
        <p:grpSpPr>
          <a:xfrm>
            <a:off x="3193198" y="984110"/>
            <a:ext cx="5805604" cy="6428748"/>
            <a:chOff x="2927648" y="984110"/>
            <a:chExt cx="5805604" cy="6428748"/>
          </a:xfrm>
        </p:grpSpPr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FF302497-9D98-4080-B418-FA94063F4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78" r="33264"/>
            <a:stretch/>
          </p:blipFill>
          <p:spPr>
            <a:xfrm>
              <a:off x="2927648" y="2276872"/>
              <a:ext cx="5612778" cy="51359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3393BA-3508-4945-86FA-734D45C8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119" y="1546779"/>
              <a:ext cx="1090133" cy="10901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79A257-3AB4-4F60-BCDB-C3A554EA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035" y="1477763"/>
              <a:ext cx="1148839" cy="11488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C9AFCF-FB8A-49E4-827B-7E6B43E3A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451" y="1341710"/>
              <a:ext cx="1356469" cy="13564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4E9123-97D3-4FB0-970A-58BC75157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5778" y1="45889" x2="35778" y2="45889"/>
                          <a14:foregroundMark x1="39778" y1="45333" x2="39778" y2="45333"/>
                          <a14:foregroundMark x1="34444" y1="44222" x2="34444" y2="44222"/>
                          <a14:foregroundMark x1="32000" y1="45667" x2="32000" y2="45667"/>
                          <a14:foregroundMark x1="31778" y1="44556" x2="31778" y2="44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309" y="984110"/>
              <a:ext cx="2107787" cy="2107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0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Richiesta</a:t>
            </a:r>
            <a:r>
              <a:rPr lang="en-GB" dirty="0"/>
              <a:t> HTTP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3F35B-B152-4CD5-84FB-FD57B67CA428}"/>
              </a:ext>
            </a:extLst>
          </p:cNvPr>
          <p:cNvSpPr txBox="1">
            <a:spLocks/>
          </p:cNvSpPr>
          <p:nvPr/>
        </p:nvSpPr>
        <p:spPr>
          <a:xfrm>
            <a:off x="1371600" y="1700808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600" dirty="0"/>
              <a:t>Una </a:t>
            </a:r>
            <a:r>
              <a:rPr lang="en-GB" sz="2600" dirty="0" err="1"/>
              <a:t>richiesta</a:t>
            </a:r>
            <a:r>
              <a:rPr lang="en-GB" sz="2600" dirty="0"/>
              <a:t> HTTP </a:t>
            </a:r>
            <a:r>
              <a:rPr lang="en-GB" sz="2600" dirty="0" err="1"/>
              <a:t>si</a:t>
            </a:r>
            <a:r>
              <a:rPr lang="en-GB" sz="2600" dirty="0"/>
              <a:t> </a:t>
            </a:r>
            <a:r>
              <a:rPr lang="en-GB" sz="2600" dirty="0" err="1"/>
              <a:t>compone</a:t>
            </a:r>
            <a:r>
              <a:rPr lang="en-GB" sz="2600" dirty="0"/>
              <a:t> di 5 </a:t>
            </a:r>
            <a:r>
              <a:rPr lang="en-GB" sz="2600" dirty="0" err="1"/>
              <a:t>elementi</a:t>
            </a:r>
            <a:r>
              <a:rPr lang="en-GB" sz="2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i="0" dirty="0" err="1"/>
              <a:t>Metodo</a:t>
            </a:r>
            <a:endParaRPr lang="en-GB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i="0" dirty="0"/>
              <a:t>URL</a:t>
            </a:r>
            <a:endParaRPr lang="en-GB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i="0" dirty="0" err="1"/>
              <a:t>Versione</a:t>
            </a:r>
            <a:endParaRPr lang="en-GB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i="0" dirty="0"/>
              <a:t>Headers</a:t>
            </a:r>
            <a:endParaRPr lang="en-GB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i="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20642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Richiesta</a:t>
            </a:r>
            <a:r>
              <a:rPr lang="en-GB" dirty="0"/>
              <a:t> HTTP (</a:t>
            </a:r>
            <a:r>
              <a:rPr lang="en-GB" dirty="0" err="1"/>
              <a:t>formato</a:t>
            </a:r>
            <a:r>
              <a:rPr lang="en-GB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3F35B-B152-4CD5-84FB-FD57B67CA428}"/>
              </a:ext>
            </a:extLst>
          </p:cNvPr>
          <p:cNvSpPr txBox="1">
            <a:spLocks/>
          </p:cNvSpPr>
          <p:nvPr/>
        </p:nvSpPr>
        <p:spPr>
          <a:xfrm>
            <a:off x="1371600" y="1700808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600" dirty="0"/>
              <a:t>[Method] + [URL] + [Version]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600" dirty="0"/>
              <a:t>[</a:t>
            </a:r>
            <a:r>
              <a:rPr lang="it-IT" sz="2600" dirty="0" err="1"/>
              <a:t>Headers</a:t>
            </a:r>
            <a:r>
              <a:rPr lang="it-IT" sz="26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600" dirty="0"/>
              <a:t>[Body]</a:t>
            </a:r>
          </a:p>
          <a:p>
            <a:pPr marL="0" indent="0">
              <a:lnSpc>
                <a:spcPct val="150000"/>
              </a:lnSpc>
              <a:buNone/>
            </a:pPr>
            <a:endParaRPr lang="it-IT" sz="2600" dirty="0"/>
          </a:p>
          <a:p>
            <a:pPr marL="0" indent="0">
              <a:lnSpc>
                <a:spcPct val="150000"/>
              </a:lnSpc>
              <a:buNone/>
            </a:pPr>
            <a:r>
              <a:rPr lang="it-IT" sz="2600" dirty="0"/>
              <a:t>Esempio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>
                <a:solidFill>
                  <a:srgbClr val="C00000"/>
                </a:solidFill>
              </a:rPr>
              <a:t>GET</a:t>
            </a:r>
            <a:r>
              <a:rPr lang="it-IT"/>
              <a:t> </a:t>
            </a:r>
            <a:r>
              <a:rPr lang="it-IT" b="1">
                <a:solidFill>
                  <a:schemeClr val="accent6">
                    <a:lumMod val="75000"/>
                  </a:schemeClr>
                </a:solidFill>
              </a:rPr>
              <a:t>http://www.google.it/ </a:t>
            </a:r>
            <a:r>
              <a:rPr lang="it-IT"/>
              <a:t>HTTP/1.1</a:t>
            </a:r>
            <a:br>
              <a:rPr lang="it-IT"/>
            </a:br>
            <a:r>
              <a:rPr lang="it-IT">
                <a:solidFill>
                  <a:srgbClr val="0070C0"/>
                </a:solidFill>
              </a:rPr>
              <a:t>Accept</a:t>
            </a:r>
            <a:r>
              <a:rPr lang="it-IT"/>
              <a:t>: text/html</a:t>
            </a:r>
            <a:endParaRPr lang="it-IT" dirty="0"/>
          </a:p>
          <a:p>
            <a:pPr marL="0" indent="0">
              <a:lnSpc>
                <a:spcPct val="150000"/>
              </a:lnSpc>
              <a:buNone/>
            </a:pPr>
            <a:endParaRPr lang="en-GB" sz="2600" i="0" dirty="0"/>
          </a:p>
        </p:txBody>
      </p:sp>
    </p:spTree>
    <p:extLst>
      <p:ext uri="{BB962C8B-B14F-4D97-AF65-F5344CB8AC3E}">
        <p14:creationId xmlns:p14="http://schemas.microsoft.com/office/powerpoint/2010/main" val="161555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E3CEF-8295-4E2B-BE6A-3E45C0DC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Richiesta - </a:t>
            </a:r>
            <a:r>
              <a:rPr lang="it-IT" sz="3500" dirty="0"/>
              <a:t>Method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0B514C-7F8F-421B-9E3D-EE5F047D06B7}"/>
              </a:ext>
            </a:extLst>
          </p:cNvPr>
          <p:cNvSpPr txBox="1">
            <a:spLocks/>
          </p:cNvSpPr>
          <p:nvPr/>
        </p:nvSpPr>
        <p:spPr>
          <a:xfrm>
            <a:off x="1371600" y="1700808"/>
            <a:ext cx="9836968" cy="5157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GB" sz="2600" dirty="0"/>
              <a:t>GET</a:t>
            </a:r>
          </a:p>
          <a:p>
            <a:pPr marL="383540" indent="-383540">
              <a:lnSpc>
                <a:spcPct val="150000"/>
              </a:lnSpc>
            </a:pPr>
            <a:r>
              <a:rPr lang="en-GB" sz="2600" dirty="0"/>
              <a:t>POST</a:t>
            </a:r>
          </a:p>
          <a:p>
            <a:pPr marL="383540" indent="-383540">
              <a:lnSpc>
                <a:spcPct val="150000"/>
              </a:lnSpc>
            </a:pPr>
            <a:r>
              <a:rPr lang="en-GB" sz="2600" dirty="0"/>
              <a:t>DELETE</a:t>
            </a:r>
          </a:p>
          <a:p>
            <a:pPr marL="383540" indent="-383540">
              <a:lnSpc>
                <a:spcPct val="150000"/>
              </a:lnSpc>
            </a:pPr>
            <a:r>
              <a:rPr lang="en-GB" sz="2600" dirty="0"/>
              <a:t>PUT</a:t>
            </a:r>
          </a:p>
          <a:p>
            <a:pPr marL="383540" indent="-383540">
              <a:lnSpc>
                <a:spcPct val="150000"/>
              </a:lnSpc>
            </a:pPr>
            <a:r>
              <a:rPr lang="en-GB" sz="26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972902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6265</TotalTime>
  <Words>346</Words>
  <Application>Microsoft Office PowerPoint</Application>
  <PresentationFormat>Widescreen</PresentationFormat>
  <Paragraphs>104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Montserrat</vt:lpstr>
      <vt:lpstr>Segoe UI</vt:lpstr>
      <vt:lpstr>Wingdings</vt:lpstr>
      <vt:lpstr>Crop</vt:lpstr>
      <vt:lpstr>HyperText Transfer Protocol</vt:lpstr>
      <vt:lpstr>Che cos’è l’HTTP </vt:lpstr>
      <vt:lpstr>La base del WEB</vt:lpstr>
      <vt:lpstr>HTTP e HTTPS</vt:lpstr>
      <vt:lpstr>Funzionamento</vt:lpstr>
      <vt:lpstr>Funzionamento (2)</vt:lpstr>
      <vt:lpstr>Richiesta HTTP</vt:lpstr>
      <vt:lpstr>Richiesta HTTP (formato)</vt:lpstr>
      <vt:lpstr>Richiesta - Method</vt:lpstr>
      <vt:lpstr>Richiesta - Headers</vt:lpstr>
      <vt:lpstr>Risposta (formato)</vt:lpstr>
      <vt:lpstr>Risposta (formato) - Esempio</vt:lpstr>
      <vt:lpstr>Risposta - Codici di Stato</vt:lpstr>
      <vt:lpstr>Risposta - Codici di Stato</vt:lpstr>
      <vt:lpstr>Risposta - Header</vt:lpstr>
      <vt:lpstr>Presentazione standard di PowerPoint</vt:lpstr>
      <vt:lpstr>Cookies</vt:lpstr>
      <vt:lpstr>Uniform Resource Locator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Carcangiu</dc:creator>
  <cp:lastModifiedBy>Alessandro Carcangiu</cp:lastModifiedBy>
  <cp:revision>446</cp:revision>
  <dcterms:created xsi:type="dcterms:W3CDTF">2016-04-14T17:55:40Z</dcterms:created>
  <dcterms:modified xsi:type="dcterms:W3CDTF">2020-03-21T14:44:42Z</dcterms:modified>
</cp:coreProperties>
</file>