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BBDC035-5EFA-42DA-B37E-B147702E316D}">
  <a:tblStyle styleId="{7BBDC035-5EFA-42DA-B37E-B147702E316D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A46AB-D7A5-485F-A83F-0BE534A58CB0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8ADB3EB-7E49-4536-91D4-990E65C00E3A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124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Prostate cancer: cancer that forms in the tissues of the prostate (- a gland in the male reproductive system: between bladder and rectum)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Can be benign or malignant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can result in metastasis to the bones and lymph nodes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 Treatments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Surgery: complete removal of the prostate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Cryo-therapy: freezing and killing the prostate tissue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Heating: High intensity focused ultrasound waves to heat and kill the tissue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Chemotherapy: drugs given intravenously through a thin needle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Side effects: cells in hair loose, cells that line the digestive system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Hormone therapy: drugs to prevent testicles from making testosterone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Radiation: brachytherapy - radioactive material placed inside the body into the prostate tumor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Hard to do these in a clinical setting/not low cost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research → design details → prototypes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any collaborators have to sign an Individual Contributor License Agreement with the company/owner - clearly defines intellectual property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468450" y="207555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Team M.A.R.K. 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algn="ctr"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               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ichael Rees          </a:t>
            </a:r>
          </a:p>
          <a:p>
            <a:pPr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nanya Zutshi</a:t>
            </a:r>
          </a:p>
          <a:p>
            <a:pPr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 Chitalia</a:t>
            </a:r>
          </a:p>
          <a:p>
            <a:pPr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arthika Raja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60100" y="218175"/>
            <a:ext cx="6242699" cy="9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b="1">
                <a:latin typeface="Consolas"/>
                <a:ea typeface="Consolas"/>
                <a:cs typeface="Consolas"/>
                <a:sym typeface="Consolas"/>
              </a:rPr>
              <a:t>BrachyVision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86924" cy="1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75659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AutoNum type="arabicPeriod" startAt="3"/>
            </a:pPr>
            <a:r>
              <a:rPr lang="en"/>
              <a:t>Inductors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/>
              <a:t>Inductors store energy in the form of magnetic fields due to changes in their input current. Via an AC current input, an oscillating magnetic field can be produced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954500" y="2379325"/>
          <a:ext cx="7447500" cy="2224919"/>
        </p:xfrm>
        <a:graphic>
          <a:graphicData uri="http://schemas.openxmlformats.org/drawingml/2006/table">
            <a:tbl>
              <a:tblPr>
                <a:noFill/>
                <a:tableStyleId>{7BBDC035-5EFA-42DA-B37E-B147702E316D}</a:tableStyleId>
              </a:tblPr>
              <a:tblGrid>
                <a:gridCol w="3723750"/>
                <a:gridCol w="3723750"/>
              </a:tblGrid>
              <a:tr h="3496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L="91425" marR="91425" marT="91425" marB="91425"/>
                </a:tc>
              </a:tr>
              <a:tr h="747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Pretty simple- easy to implement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inductor  = 1 amplitude setting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→ would need multiple inductors to achieve different amplitudes :(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Input Frequency = change magnetic field frequency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 frequencies hard to attain - inductor transients are very short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Requires very large Inductors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08869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2"/>
            </a:pPr>
            <a:r>
              <a:rPr lang="en"/>
              <a:t>Bar magnet + Step Motor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/>
              <a:t>A Step motor is used to physically oscillate a permanent bar magnet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4375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876300" y="2035800"/>
          <a:ext cx="7239000" cy="2224919"/>
        </p:xfrm>
        <a:graphic>
          <a:graphicData uri="http://schemas.openxmlformats.org/drawingml/2006/table">
            <a:tbl>
              <a:tblPr>
                <a:noFill/>
                <a:tableStyleId>{76CA46AB-D7A5-485F-A83F-0BE534A58CB0}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Easy to control frequency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motor speed = change frequency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Magnetic field amplitude not directly alterable → would have to be adjusted via distance</a:t>
                      </a:r>
                    </a:p>
                  </a:txBody>
                  <a:tcPr marL="91425" marR="91425" marT="91425" marB="91425"/>
                </a:tc>
              </a:tr>
              <a:tr h="296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Relatively cheap and simple to build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Moving parts and large size which needs to be encased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much hardware required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Heavier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0838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1.Two electromagnets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Opposite polarity, pulsing out of phase with each other to create an oscillating magnetic field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3 Prototypes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795750" y="2475200"/>
          <a:ext cx="7239000" cy="2407769"/>
        </p:xfrm>
        <a:graphic>
          <a:graphicData uri="http://schemas.openxmlformats.org/drawingml/2006/table">
            <a:tbl>
              <a:tblPr>
                <a:noFill/>
                <a:tableStyleId>{58ADB3EB-7E49-4536-91D4-990E65C00E3A}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Easy to adjust magnetic field amplitude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current = higher amplitude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Cannot be directly powered by microcontroller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Frequency of pulses controllable by microcontroller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Safety - need to insulate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Software Based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Electromagnets (?)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external parts to break or wear out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74"/>
            <a:ext cx="9143999" cy="38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– Target Disease: Prostate Cancer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Males</a:t>
            </a:r>
          </a:p>
          <a:p>
            <a:pPr marL="914400" lvl="1" indent="-406400" rtl="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Char char="-"/>
            </a:pPr>
            <a:r>
              <a:rPr lang="en"/>
              <a:t>Average age of diagnosis: 70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– In 2014: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en"/>
              <a:t>-New cases: 233,000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/>
              <a:t>-Deaths: 29,480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-Clinicians: Urologists, Oncologists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Clinical Need	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8075" y="910975"/>
            <a:ext cx="8462400" cy="399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Current treatment 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Surgery, Chemotherapy, Hormone therapy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Radiation: </a:t>
            </a:r>
            <a:r>
              <a:rPr lang="en" sz="2400" i="1"/>
              <a:t>brachytherapy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Brachytherapy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Radioactive seeds implanted into tumor site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Early- localized prostate cancer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Need further imaging to visualize- can’t see it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Excess radiation= bad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Use vibration + ultrasound</a:t>
            </a:r>
          </a:p>
          <a:p>
            <a:pPr marL="1828800" lvl="3" indent="-355600" rtl="0">
              <a:spcBef>
                <a:spcPts val="0"/>
              </a:spcBef>
              <a:buClr>
                <a:schemeClr val="dk2"/>
              </a:buClr>
              <a:buSzPct val="62500"/>
              <a:buFont typeface="Arial"/>
              <a:buChar char="●"/>
            </a:pPr>
            <a:r>
              <a:rPr lang="en"/>
              <a:t>Maybe to characterize tissue stiffness to study     progression of disease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3000"/>
              <a:t>Photoacoustic Imaging</a:t>
            </a:r>
          </a:p>
          <a:p>
            <a:pPr marL="914400" lvl="1" indent="-3937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Combination of optical imaging and U/S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3000"/>
              <a:t>Sonoelastography</a:t>
            </a:r>
          </a:p>
          <a:p>
            <a:pPr marL="914400" lvl="1" indent="-3937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Using U/S to determine tissue stiffness </a:t>
            </a:r>
          </a:p>
          <a:p>
            <a:pPr marL="914400" lvl="1" indent="-3937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Pre-operative planning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3000"/>
              <a:t>MRI</a:t>
            </a:r>
          </a:p>
          <a:p>
            <a:pPr marL="914400" lvl="1" indent="-3937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Varying pulse sequences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Existing Products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8152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25" y="1016250"/>
            <a:ext cx="4254274" cy="38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075" y="1364475"/>
            <a:ext cx="1776649" cy="31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725" y="1364475"/>
            <a:ext cx="2028598" cy="31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75"/>
            <a:ext cx="8229600" cy="369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Size of beads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Frequency of vibration: 40-500 Hz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Depth (7 cm under skin)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Strength of vibration: amplitude restraint (damaging tissue)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MCU: Power, max current for I/O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Biocompatibility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Patient safety (no metal, magnetic field strength)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Amplitude limited by current output of I/O pins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External magnet type (strength, etc)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Overall weight and size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Beads must be compatible with vibration method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Constraints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Controlled, induced vibrations at varying frequencies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Controlled, induced, varying amplitude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Magnetic material for seeds (stir bar material, Polyether ether ketone)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Wall outlet for power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Size: grain of rice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Clinically robust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Safe: biocompatible, will not leak radiation, will not damage tissue, etc 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External hardware: compact packaging</a:t>
            </a:r>
          </a:p>
          <a:p>
            <a:pPr marL="457200" lvl="0" indent="-3556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Running of computer or app?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Specifications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Microcontroller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Bluetooth compatible (user/patient friendly)</a:t>
            </a:r>
          </a:p>
          <a:p>
            <a:pPr marL="914400" lvl="1" indent="-3937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600"/>
              <a:t>Computer or app interface</a:t>
            </a:r>
          </a:p>
          <a:p>
            <a:pPr marL="457200" lvl="0" indent="-3937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16x2 LCD works well</a:t>
            </a:r>
          </a:p>
          <a:p>
            <a:pPr marL="457200" lvl="0" indent="-3937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I/O pins: do not need large number</a:t>
            </a:r>
          </a:p>
          <a:p>
            <a:pPr marL="457200" lvl="0" indent="-3937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Memory, power, and speed/clockrate are not issues</a:t>
            </a:r>
          </a:p>
          <a:p>
            <a:pPr marL="457200" lvl="0" indent="-3937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600"/>
              <a:t>Choice: </a:t>
            </a:r>
            <a:r>
              <a:rPr lang="en" sz="2600" b="1" u="sng"/>
              <a:t>BeagleBone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Apache License Preferred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Open source, but companies can use the software in their own product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Potential for patent</a:t>
            </a:r>
          </a:p>
          <a:p>
            <a:pPr marL="914400" lvl="1" indent="-3937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600"/>
              <a:t>If we used GPL license, anything we produce must also be open source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License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Macintosh PowerPoint</Application>
  <PresentationFormat>On-screen Show (16:9)</PresentationFormat>
  <Paragraphs>126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</vt:lpstr>
      <vt:lpstr>PowerPoint Presentation</vt:lpstr>
      <vt:lpstr>Background</vt:lpstr>
      <vt:lpstr>Clinical Need </vt:lpstr>
      <vt:lpstr>Existing Products</vt:lpstr>
      <vt:lpstr>Brainstorming</vt:lpstr>
      <vt:lpstr>Design Constraints</vt:lpstr>
      <vt:lpstr>Design Specifications</vt:lpstr>
      <vt:lpstr>Microcontroller</vt:lpstr>
      <vt:lpstr>Software License </vt:lpstr>
      <vt:lpstr>Top 3 Prototypes</vt:lpstr>
      <vt:lpstr>Top 3 Prototypes</vt:lpstr>
      <vt:lpstr>Top 3 Prototypes</vt:lpstr>
      <vt:lpstr>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Karthika Raja</cp:lastModifiedBy>
  <cp:revision>1</cp:revision>
  <dcterms:modified xsi:type="dcterms:W3CDTF">2014-10-03T04:11:09Z</dcterms:modified>
</cp:coreProperties>
</file>