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4EE81D1-BC1C-46C4-8FA4-CB2D384E5AA6}">
  <a:tblStyle styleName="Table_0" styleId="{84EE81D1-BC1C-46C4-8FA4-CB2D384E5AA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ED398EBA-6F60-4B1B-943E-9C8A071C337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FFF46004-CD77-4642-939B-D51EC6D9EBB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Prostate cancer: cancer that forms in the tissues of the prostate (- a gland in the male reproductive system: between bladder and rectum)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Can be benign or malignant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can result in metastasis to the bones and lymph nodes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 Treatments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Surgery: complete removal of the prostate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Cryo-therapy: freezing and killing the prostate tissue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Heating: High intensity focused ultrasound waves to heat and kill the tissue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Chemotherapy: drugs given intravenously through a thin needle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Side effects: cells in hair loose, cells that line the digestive system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Hormone therapy: drugs to prevent testicles from making testosterone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Radiation: brachytherapy - radioactive material placed inside the body into the prostate tumor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Hard to do these in a clinical setting/not low cost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research → design details → prototypes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any collaborators have to sign an Individual Contributor License Agreement with the company/owner - clearly defines intellectual property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1.jpg" Type="http://schemas.openxmlformats.org/officeDocument/2006/relationships/image" Id="rId3"/><Relationship Target="../media/image02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y="2075552" x="1468450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Team M.A.R.K.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algn="ctr" rtl="0" indent="457200">
              <a:spcBef>
                <a:spcPts val="0"/>
              </a:spcBef>
              <a:buNone/>
            </a:pPr>
            <a:r>
              <a:rPr b="1" sz="3200" lang="en">
                <a:latin typeface="Consolas"/>
                <a:ea typeface="Consolas"/>
                <a:cs typeface="Consolas"/>
                <a:sym typeface="Consolas"/>
              </a:rPr>
              <a:t>               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ichael Rees          </a:t>
            </a:r>
          </a:p>
          <a:p>
            <a:pPr rtl="0">
              <a:spcBef>
                <a:spcPts val="0"/>
              </a:spcBef>
              <a:buNone/>
            </a:pPr>
            <a:r>
              <a:rPr b="1" sz="3200" lang="en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nanya Zutshi</a:t>
            </a:r>
          </a:p>
          <a:p>
            <a:pPr rtl="0">
              <a:spcBef>
                <a:spcPts val="0"/>
              </a:spcBef>
              <a:buNone/>
            </a:pPr>
            <a:r>
              <a:rPr b="1" sz="3200"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 Chitalia</a:t>
            </a:r>
          </a:p>
          <a:p>
            <a:pPr>
              <a:spcBef>
                <a:spcPts val="0"/>
              </a:spcBef>
              <a:buNone/>
            </a:pPr>
            <a:r>
              <a:rPr b="1" sz="3200"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arthika Raja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218175" x="260100"/>
            <a:ext cy="931499" cx="624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6000" lang="en">
                <a:latin typeface="Consolas"/>
                <a:ea typeface="Consolas"/>
                <a:cs typeface="Consolas"/>
                <a:sym typeface="Consolas"/>
              </a:rPr>
              <a:t>BrachyVision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1174075" cx="53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75659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318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AutoNum startAt="3" type="arabicPeriod"/>
            </a:pPr>
            <a:r>
              <a:rPr lang="en"/>
              <a:t>Inductors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-"/>
            </a:pPr>
            <a:r>
              <a:rPr sz="1800" lang="en"/>
              <a:t>Inductors store energy in the form of magnetic fields due to changes in their input current. Via an AC current input, an oscillating magnetic field can be produced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y="3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Top 3 Prototypes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y="2379325" x="954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{84EE81D1-BC1C-46C4-8FA4-CB2D384E5AA6}</a:tableStyleId>
              </a:tblPr>
              <a:tblGrid>
                <a:gridCol w="3723750"/>
                <a:gridCol w="3723750"/>
              </a:tblGrid>
              <a:tr h="3496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R="91425" marB="91425" marT="91425" marL="91425"/>
                </a:tc>
              </a:tr>
              <a:tr h="747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Pretty simple- easy to implement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inductor  = 1 amplitude setting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→ would need multiple inductors to achieve different amplitudes :(</a:t>
                      </a:r>
                    </a:p>
                  </a:txBody>
                  <a:tcPr marR="91425" marB="91425" marT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 Input Frequency = change magnetic field frequency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 frequencies hard to attain - inductor transients are very short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Requires very large Inductors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108869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startAt="2" type="arabicPeriod"/>
            </a:pPr>
            <a:r>
              <a:rPr lang="en"/>
              <a:t>Bar magnet + Step Motor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-"/>
            </a:pPr>
            <a:r>
              <a:rPr sz="1800" lang="en"/>
              <a:t>A Step motor is used to physically oscillate a permanent bar magnet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143753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Top 3 Prototypes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y="2035800" x="876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{ED398EBA-6F60-4B1B-943E-9C8A071C3378}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Easy to control frequency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 motor speed = change frequency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Magnetic field amplitude not directly alterable → would have to be adjusted via distance</a:t>
                      </a:r>
                    </a:p>
                  </a:txBody>
                  <a:tcPr marR="91425" marB="91425" marT="91425" marL="91425"/>
                </a:tc>
              </a:tr>
              <a:tr h="2961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Relatively cheap and simple to build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Moving parts and large size which needs to be encased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much hardware required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Heavier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10838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1.Two electromagnets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Opposite polarity, pulsing out of phase with each other to create an oscillating magnetic field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y="1297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3 Prototypes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y="2475200" x="7957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{FFF46004-CD77-4642-939B-D51EC6D9EBB5}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Easy to adjust magnetic field amplitude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current = higher amplitude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Cannot be directly powered by microcontroller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Frequency of pulses controllable by microcontroller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Safety - need to insulate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Software Based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Electromagnets (?)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external parts to break or wear out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4" x="0"/>
            <a:ext cy="3880925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– Target Disease: Prostate Cancer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Males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Trebuchet MS"/>
              <a:buChar char="-"/>
            </a:pPr>
            <a:r>
              <a:rPr lang="en"/>
              <a:t>Average age of diagnosis: 70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– In 2014:</a:t>
            </a:r>
          </a:p>
          <a:p>
            <a:pPr rtl="0" indent="457200" marL="0">
              <a:spcBef>
                <a:spcPts val="0"/>
              </a:spcBef>
              <a:buNone/>
            </a:pPr>
            <a:r>
              <a:rPr lang="en"/>
              <a:t>-New cases: 233,000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lang="en"/>
              <a:t>-Deaths: 29,480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-Clinicians: Urologists, Oncologists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Clinical Need	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910975" x="578075"/>
            <a:ext cy="3991800" cx="846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Current treatment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Surgery, Chemotherapy, Hormone therapy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Radiation: </a:t>
            </a:r>
            <a:r>
              <a:rPr sz="2400" lang="en" i="1"/>
              <a:t>brachytherapy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Brachytherapy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Radioactive seeds implanted into tumor site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Early- localized prostate cancer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Need further imaging to visualize- can’t see it</a:t>
            </a:r>
          </a:p>
          <a:p>
            <a:pPr rtl="0" lvl="2" indent="-3683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2200" lang="en"/>
              <a:t>Excess radiation= bad</a:t>
            </a:r>
          </a:p>
          <a:p>
            <a:pPr rtl="0" lvl="2" indent="-3683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2200" lang="en"/>
              <a:t>Use vibration + ultrasound</a:t>
            </a:r>
          </a:p>
          <a:p>
            <a:pPr rtl="0" lvl="3" indent="-355600" marL="1828800">
              <a:spcBef>
                <a:spcPts val="0"/>
              </a:spcBef>
              <a:buClr>
                <a:schemeClr val="dk2"/>
              </a:buClr>
              <a:buSzPct val="62500"/>
              <a:buFont typeface="Arial"/>
              <a:buChar char="●"/>
            </a:pPr>
            <a:r>
              <a:rPr lang="en"/>
              <a:t>Maybe to characterize tissue stiffness to study     progression of disease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3000" lang="en"/>
              <a:t>Photoacoustic Imaging</a:t>
            </a:r>
          </a:p>
          <a:p>
            <a:pPr rtl="0" lvl="1" indent="-393700" marL="9144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Combination of optical imaging and U/S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3000" lang="en"/>
              <a:t>Sonoelastography</a:t>
            </a:r>
          </a:p>
          <a:p>
            <a:pPr rtl="0" lvl="1" indent="-393700" marL="9144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Using U/S to determine tissue stiffness </a:t>
            </a:r>
          </a:p>
          <a:p>
            <a:pPr rtl="0" lvl="1" indent="-393700" marL="9144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Pre-operative planning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3000" lang="en"/>
              <a:t>MRI</a:t>
            </a:r>
          </a:p>
          <a:p>
            <a:pPr rtl="0" lvl="1" indent="-393700" marL="9144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600" lang="en"/>
              <a:t>Varying pulse sequences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Existing Products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8152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Brainstorming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6250" x="622525"/>
            <a:ext cy="3862425" cx="425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64475" x="5005075"/>
            <a:ext cy="3153575" cx="177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64475" x="6837725"/>
            <a:ext cy="3153576" cx="202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200175" x="457200"/>
            <a:ext cy="369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Size of beads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Frequency of vibration: 40-500 Hz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Depth (7 cm under skin)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Strength of vibration: amplitude restraint (damaging tissue)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MCU: Power, max current for I/O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Biocompatibility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Patient safety (no metal, magnetic field strength)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Amplitude limited by current output of I/O pins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External magnet type (strength, etc)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Overall weight and size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Beads must be compatible with vibration method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Constraints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12001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Controlled, induced vibrations at varying frequencies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Controlled, induced, varying amplitude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Magnetic material for seeds (stir bar material, Polyether ether ketone)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Wall outlet for power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Size: grain of rice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Clinically robust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Safe: biocompatible, will not leak radiation, will not damage tissue, etc </a:t>
            </a:r>
          </a:p>
          <a:p>
            <a:pPr rtl="0"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External hardware: compact packaging</a:t>
            </a:r>
          </a:p>
          <a:p>
            <a:pPr lvl="0" indent="-3556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000" lang="en"/>
              <a:t>Running of computer or app?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Specifications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Microcontroller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Bluetooth compatible (user/patient friendly)</a:t>
            </a:r>
          </a:p>
          <a:p>
            <a:pPr rtl="0" lvl="1" indent="-3937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600" lang="en"/>
              <a:t>Computer or app interface</a:t>
            </a:r>
          </a:p>
          <a:p>
            <a:pPr rtl="0" lvl="0" indent="-3937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16x2 LCD works well</a:t>
            </a:r>
          </a:p>
          <a:p>
            <a:pPr rtl="0" lvl="0" indent="-3937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I/O pins: do not need large number</a:t>
            </a:r>
          </a:p>
          <a:p>
            <a:pPr rtl="0" lvl="0" indent="-3937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Memory, power, and speed/clockrate are not issues</a:t>
            </a:r>
          </a:p>
          <a:p>
            <a:pPr rtl="0" lvl="0" indent="-3937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Choice: </a:t>
            </a:r>
            <a:r>
              <a:rPr u="sng" b="1" sz="2600" lang="en"/>
              <a:t>BeagleBone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Apache License Preferred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en"/>
              <a:t>Open source, but companies can use the software in their own product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en"/>
              <a:t>Potential for patent</a:t>
            </a:r>
          </a:p>
          <a:p>
            <a:pPr lvl="1" indent="-3937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600" lang="en"/>
              <a:t>If we used GPL license, anything we produce must also be open source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License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