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97F73C-0622-4ABC-B4C7-DE6756F73A87}" type="datetimeFigureOut">
              <a:rPr lang="en-CA" smtClean="0"/>
              <a:t>2021-10-15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56E9757-247E-49D8-BF4C-356EDC03076E}" type="slidenum">
              <a:rPr lang="en-CA" smtClean="0"/>
              <a:t>‹#›</a:t>
            </a:fld>
            <a:endParaRPr lang="en-CA"/>
          </a:p>
        </p:txBody>
      </p:sp>
    </p:spTree>
    <p:extLst>
      <p:ext uri="{BB962C8B-B14F-4D97-AF65-F5344CB8AC3E}">
        <p14:creationId xmlns:p14="http://schemas.microsoft.com/office/powerpoint/2010/main" val="319910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97F73C-0622-4ABC-B4C7-DE6756F73A87}" type="datetimeFigureOut">
              <a:rPr lang="en-CA" smtClean="0"/>
              <a:t>2021-10-15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56E9757-247E-49D8-BF4C-356EDC03076E}" type="slidenum">
              <a:rPr lang="en-CA" smtClean="0"/>
              <a:t>‹#›</a:t>
            </a:fld>
            <a:endParaRPr lang="en-CA"/>
          </a:p>
        </p:txBody>
      </p:sp>
    </p:spTree>
    <p:extLst>
      <p:ext uri="{BB962C8B-B14F-4D97-AF65-F5344CB8AC3E}">
        <p14:creationId xmlns:p14="http://schemas.microsoft.com/office/powerpoint/2010/main" val="232964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97F73C-0622-4ABC-B4C7-DE6756F73A87}" type="datetimeFigureOut">
              <a:rPr lang="en-CA" smtClean="0"/>
              <a:t>2021-10-15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56E9757-247E-49D8-BF4C-356EDC03076E}" type="slidenum">
              <a:rPr lang="en-CA" smtClean="0"/>
              <a:t>‹#›</a:t>
            </a:fld>
            <a:endParaRPr lang="en-CA"/>
          </a:p>
        </p:txBody>
      </p:sp>
    </p:spTree>
    <p:extLst>
      <p:ext uri="{BB962C8B-B14F-4D97-AF65-F5344CB8AC3E}">
        <p14:creationId xmlns:p14="http://schemas.microsoft.com/office/powerpoint/2010/main" val="484454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97F73C-0622-4ABC-B4C7-DE6756F73A87}" type="datetimeFigureOut">
              <a:rPr lang="en-CA" smtClean="0"/>
              <a:t>2021-10-15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56E9757-247E-49D8-BF4C-356EDC03076E}"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08668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97F73C-0622-4ABC-B4C7-DE6756F73A87}" type="datetimeFigureOut">
              <a:rPr lang="en-CA" smtClean="0"/>
              <a:t>2021-10-15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56E9757-247E-49D8-BF4C-356EDC03076E}" type="slidenum">
              <a:rPr lang="en-CA" smtClean="0"/>
              <a:t>‹#›</a:t>
            </a:fld>
            <a:endParaRPr lang="en-CA"/>
          </a:p>
        </p:txBody>
      </p:sp>
    </p:spTree>
    <p:extLst>
      <p:ext uri="{BB962C8B-B14F-4D97-AF65-F5344CB8AC3E}">
        <p14:creationId xmlns:p14="http://schemas.microsoft.com/office/powerpoint/2010/main" val="363572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97F73C-0622-4ABC-B4C7-DE6756F73A87}" type="datetimeFigureOut">
              <a:rPr lang="en-CA" smtClean="0"/>
              <a:t>2021-10-15</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56E9757-247E-49D8-BF4C-356EDC03076E}" type="slidenum">
              <a:rPr lang="en-CA" smtClean="0"/>
              <a:t>‹#›</a:t>
            </a:fld>
            <a:endParaRPr lang="en-CA"/>
          </a:p>
        </p:txBody>
      </p:sp>
    </p:spTree>
    <p:extLst>
      <p:ext uri="{BB962C8B-B14F-4D97-AF65-F5344CB8AC3E}">
        <p14:creationId xmlns:p14="http://schemas.microsoft.com/office/powerpoint/2010/main" val="3729536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97F73C-0622-4ABC-B4C7-DE6756F73A87}" type="datetimeFigureOut">
              <a:rPr lang="en-CA" smtClean="0"/>
              <a:t>2021-10-15</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56E9757-247E-49D8-BF4C-356EDC03076E}" type="slidenum">
              <a:rPr lang="en-CA" smtClean="0"/>
              <a:t>‹#›</a:t>
            </a:fld>
            <a:endParaRPr lang="en-CA"/>
          </a:p>
        </p:txBody>
      </p:sp>
    </p:spTree>
    <p:extLst>
      <p:ext uri="{BB962C8B-B14F-4D97-AF65-F5344CB8AC3E}">
        <p14:creationId xmlns:p14="http://schemas.microsoft.com/office/powerpoint/2010/main" val="1196189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7F73C-0622-4ABC-B4C7-DE6756F73A87}" type="datetimeFigureOut">
              <a:rPr lang="en-CA" smtClean="0"/>
              <a:t>2021-10-15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56E9757-247E-49D8-BF4C-356EDC03076E}" type="slidenum">
              <a:rPr lang="en-CA" smtClean="0"/>
              <a:t>‹#›</a:t>
            </a:fld>
            <a:endParaRPr lang="en-CA"/>
          </a:p>
        </p:txBody>
      </p:sp>
    </p:spTree>
    <p:extLst>
      <p:ext uri="{BB962C8B-B14F-4D97-AF65-F5344CB8AC3E}">
        <p14:creationId xmlns:p14="http://schemas.microsoft.com/office/powerpoint/2010/main" val="352840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7F73C-0622-4ABC-B4C7-DE6756F73A87}" type="datetimeFigureOut">
              <a:rPr lang="en-CA" smtClean="0"/>
              <a:t>2021-10-15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56E9757-247E-49D8-BF4C-356EDC03076E}" type="slidenum">
              <a:rPr lang="en-CA" smtClean="0"/>
              <a:t>‹#›</a:t>
            </a:fld>
            <a:endParaRPr lang="en-CA"/>
          </a:p>
        </p:txBody>
      </p:sp>
    </p:spTree>
    <p:extLst>
      <p:ext uri="{BB962C8B-B14F-4D97-AF65-F5344CB8AC3E}">
        <p14:creationId xmlns:p14="http://schemas.microsoft.com/office/powerpoint/2010/main" val="288644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97F73C-0622-4ABC-B4C7-DE6756F73A87}" type="datetimeFigureOut">
              <a:rPr lang="en-CA" smtClean="0"/>
              <a:t>2021-10-15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56E9757-247E-49D8-BF4C-356EDC03076E}" type="slidenum">
              <a:rPr lang="en-CA" smtClean="0"/>
              <a:t>‹#›</a:t>
            </a:fld>
            <a:endParaRPr lang="en-CA"/>
          </a:p>
        </p:txBody>
      </p:sp>
    </p:spTree>
    <p:extLst>
      <p:ext uri="{BB962C8B-B14F-4D97-AF65-F5344CB8AC3E}">
        <p14:creationId xmlns:p14="http://schemas.microsoft.com/office/powerpoint/2010/main" val="297454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97F73C-0622-4ABC-B4C7-DE6756F73A87}" type="datetimeFigureOut">
              <a:rPr lang="en-CA" smtClean="0"/>
              <a:t>2021-10-15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56E9757-247E-49D8-BF4C-356EDC03076E}" type="slidenum">
              <a:rPr lang="en-CA" smtClean="0"/>
              <a:t>‹#›</a:t>
            </a:fld>
            <a:endParaRPr lang="en-CA"/>
          </a:p>
        </p:txBody>
      </p:sp>
    </p:spTree>
    <p:extLst>
      <p:ext uri="{BB962C8B-B14F-4D97-AF65-F5344CB8AC3E}">
        <p14:creationId xmlns:p14="http://schemas.microsoft.com/office/powerpoint/2010/main" val="324515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97F73C-0622-4ABC-B4C7-DE6756F73A87}" type="datetimeFigureOut">
              <a:rPr lang="en-CA" smtClean="0"/>
              <a:t>2021-10-15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56E9757-247E-49D8-BF4C-356EDC03076E}" type="slidenum">
              <a:rPr lang="en-CA" smtClean="0"/>
              <a:t>‹#›</a:t>
            </a:fld>
            <a:endParaRPr lang="en-CA"/>
          </a:p>
        </p:txBody>
      </p:sp>
    </p:spTree>
    <p:extLst>
      <p:ext uri="{BB962C8B-B14F-4D97-AF65-F5344CB8AC3E}">
        <p14:creationId xmlns:p14="http://schemas.microsoft.com/office/powerpoint/2010/main" val="63190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97F73C-0622-4ABC-B4C7-DE6756F73A87}" type="datetimeFigureOut">
              <a:rPr lang="en-CA" smtClean="0"/>
              <a:t>2021-10-15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56E9757-247E-49D8-BF4C-356EDC03076E}" type="slidenum">
              <a:rPr lang="en-CA" smtClean="0"/>
              <a:t>‹#›</a:t>
            </a:fld>
            <a:endParaRPr lang="en-CA"/>
          </a:p>
        </p:txBody>
      </p:sp>
    </p:spTree>
    <p:extLst>
      <p:ext uri="{BB962C8B-B14F-4D97-AF65-F5344CB8AC3E}">
        <p14:creationId xmlns:p14="http://schemas.microsoft.com/office/powerpoint/2010/main" val="116215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97F73C-0622-4ABC-B4C7-DE6756F73A87}" type="datetimeFigureOut">
              <a:rPr lang="en-CA" smtClean="0"/>
              <a:t>2021-10-15</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156E9757-247E-49D8-BF4C-356EDC03076E}" type="slidenum">
              <a:rPr lang="en-CA" smtClean="0"/>
              <a:t>‹#›</a:t>
            </a:fld>
            <a:endParaRPr lang="en-CA"/>
          </a:p>
        </p:txBody>
      </p:sp>
    </p:spTree>
    <p:extLst>
      <p:ext uri="{BB962C8B-B14F-4D97-AF65-F5344CB8AC3E}">
        <p14:creationId xmlns:p14="http://schemas.microsoft.com/office/powerpoint/2010/main" val="6328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97F73C-0622-4ABC-B4C7-DE6756F73A87}" type="datetimeFigureOut">
              <a:rPr lang="en-CA" smtClean="0"/>
              <a:t>2021-10-15</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156E9757-247E-49D8-BF4C-356EDC03076E}" type="slidenum">
              <a:rPr lang="en-CA" smtClean="0"/>
              <a:t>‹#›</a:t>
            </a:fld>
            <a:endParaRPr lang="en-CA"/>
          </a:p>
        </p:txBody>
      </p:sp>
    </p:spTree>
    <p:extLst>
      <p:ext uri="{BB962C8B-B14F-4D97-AF65-F5344CB8AC3E}">
        <p14:creationId xmlns:p14="http://schemas.microsoft.com/office/powerpoint/2010/main" val="392535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97F73C-0622-4ABC-B4C7-DE6756F73A87}" type="datetimeFigureOut">
              <a:rPr lang="en-CA" smtClean="0"/>
              <a:t>2021-10-15</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156E9757-247E-49D8-BF4C-356EDC03076E}" type="slidenum">
              <a:rPr lang="en-CA" smtClean="0"/>
              <a:t>‹#›</a:t>
            </a:fld>
            <a:endParaRPr lang="en-CA"/>
          </a:p>
        </p:txBody>
      </p:sp>
    </p:spTree>
    <p:extLst>
      <p:ext uri="{BB962C8B-B14F-4D97-AF65-F5344CB8AC3E}">
        <p14:creationId xmlns:p14="http://schemas.microsoft.com/office/powerpoint/2010/main" val="372325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97F73C-0622-4ABC-B4C7-DE6756F73A87}" type="datetimeFigureOut">
              <a:rPr lang="en-CA" smtClean="0"/>
              <a:t>2021-10-15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56E9757-247E-49D8-BF4C-356EDC03076E}" type="slidenum">
              <a:rPr lang="en-CA" smtClean="0"/>
              <a:t>‹#›</a:t>
            </a:fld>
            <a:endParaRPr lang="en-CA"/>
          </a:p>
        </p:txBody>
      </p:sp>
    </p:spTree>
    <p:extLst>
      <p:ext uri="{BB962C8B-B14F-4D97-AF65-F5344CB8AC3E}">
        <p14:creationId xmlns:p14="http://schemas.microsoft.com/office/powerpoint/2010/main" val="2788901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97F73C-0622-4ABC-B4C7-DE6756F73A87}" type="datetimeFigureOut">
              <a:rPr lang="en-CA" smtClean="0"/>
              <a:t>2021-10-15</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6E9757-247E-49D8-BF4C-356EDC03076E}" type="slidenum">
              <a:rPr lang="en-CA" smtClean="0"/>
              <a:t>‹#›</a:t>
            </a:fld>
            <a:endParaRPr lang="en-CA"/>
          </a:p>
        </p:txBody>
      </p:sp>
    </p:spTree>
    <p:extLst>
      <p:ext uri="{BB962C8B-B14F-4D97-AF65-F5344CB8AC3E}">
        <p14:creationId xmlns:p14="http://schemas.microsoft.com/office/powerpoint/2010/main" val="33175174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paceX&amp;#39;s new Falcon 9 rocket still needs a key update before it can fly  astronauts - The Verge">
            <a:extLst>
              <a:ext uri="{FF2B5EF4-FFF2-40B4-BE49-F238E27FC236}">
                <a16:creationId xmlns:a16="http://schemas.microsoft.com/office/drawing/2014/main" id="{64CA9A2A-DDFB-4FE5-B3DE-2F51A2A04443}"/>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C93A03A-8668-4DD4-AD61-74E207F7FD9A}"/>
              </a:ext>
            </a:extLst>
          </p:cNvPr>
          <p:cNvSpPr>
            <a:spLocks noGrp="1"/>
          </p:cNvSpPr>
          <p:nvPr>
            <p:ph type="ctrTitle"/>
          </p:nvPr>
        </p:nvSpPr>
        <p:spPr>
          <a:xfrm>
            <a:off x="1154955" y="1447800"/>
            <a:ext cx="8825658" cy="3329581"/>
          </a:xfrm>
        </p:spPr>
        <p:txBody>
          <a:bodyPr>
            <a:normAutofit/>
          </a:bodyPr>
          <a:lstStyle/>
          <a:p>
            <a:pPr>
              <a:lnSpc>
                <a:spcPct val="90000"/>
              </a:lnSpc>
            </a:pPr>
            <a:r>
              <a:rPr lang="en-US" sz="3400" dirty="0">
                <a:solidFill>
                  <a:schemeClr val="tx1"/>
                </a:solidFill>
              </a:rPr>
              <a:t>IBM Applied Data Science Capstone</a:t>
            </a:r>
            <a:br>
              <a:rPr lang="en-US" sz="3400" dirty="0">
                <a:solidFill>
                  <a:schemeClr val="tx1"/>
                </a:solidFill>
              </a:rPr>
            </a:br>
            <a:br>
              <a:rPr lang="en-US" sz="3400" dirty="0">
                <a:solidFill>
                  <a:schemeClr val="tx1"/>
                </a:solidFill>
              </a:rPr>
            </a:br>
            <a:r>
              <a:rPr lang="en-US" sz="3400" b="1" dirty="0">
                <a:solidFill>
                  <a:schemeClr val="tx1"/>
                </a:solidFill>
              </a:rPr>
              <a:t>SpaceX Falcon 9 First Stage Landing Prediction</a:t>
            </a:r>
            <a:br>
              <a:rPr lang="en-US" sz="3400" dirty="0">
                <a:solidFill>
                  <a:schemeClr val="tx1"/>
                </a:solidFill>
              </a:rPr>
            </a:br>
            <a:endParaRPr lang="en-CA" sz="3400" dirty="0">
              <a:solidFill>
                <a:schemeClr val="tx1"/>
              </a:solidFill>
            </a:endParaRPr>
          </a:p>
        </p:txBody>
      </p:sp>
      <p:sp>
        <p:nvSpPr>
          <p:cNvPr id="3" name="Subtitle 2">
            <a:extLst>
              <a:ext uri="{FF2B5EF4-FFF2-40B4-BE49-F238E27FC236}">
                <a16:creationId xmlns:a16="http://schemas.microsoft.com/office/drawing/2014/main" id="{069B19BD-6EE7-4E19-81BF-753C4F8CFB2D}"/>
              </a:ext>
            </a:extLst>
          </p:cNvPr>
          <p:cNvSpPr>
            <a:spLocks noGrp="1"/>
          </p:cNvSpPr>
          <p:nvPr>
            <p:ph type="subTitle" idx="1"/>
          </p:nvPr>
        </p:nvSpPr>
        <p:spPr>
          <a:xfrm>
            <a:off x="1154955" y="4777380"/>
            <a:ext cx="8825658" cy="861420"/>
          </a:xfrm>
        </p:spPr>
        <p:txBody>
          <a:bodyPr>
            <a:normAutofit/>
          </a:bodyPr>
          <a:lstStyle/>
          <a:p>
            <a:pPr>
              <a:lnSpc>
                <a:spcPct val="90000"/>
              </a:lnSpc>
            </a:pPr>
            <a:endParaRPr lang="en-US" sz="1100">
              <a:solidFill>
                <a:schemeClr val="tx1"/>
              </a:solidFill>
            </a:endParaRPr>
          </a:p>
          <a:p>
            <a:pPr>
              <a:lnSpc>
                <a:spcPct val="90000"/>
              </a:lnSpc>
            </a:pPr>
            <a:r>
              <a:rPr lang="en-US" sz="1100">
                <a:solidFill>
                  <a:schemeClr val="tx1"/>
                </a:solidFill>
              </a:rPr>
              <a:t>Presented by: Daniel Grillo</a:t>
            </a:r>
          </a:p>
          <a:p>
            <a:pPr>
              <a:lnSpc>
                <a:spcPct val="90000"/>
              </a:lnSpc>
            </a:pPr>
            <a:r>
              <a:rPr lang="en-US" sz="1100">
                <a:solidFill>
                  <a:schemeClr val="tx1"/>
                </a:solidFill>
              </a:rPr>
              <a:t>2021-10-15</a:t>
            </a:r>
          </a:p>
          <a:p>
            <a:pPr>
              <a:lnSpc>
                <a:spcPct val="90000"/>
              </a:lnSpc>
            </a:pPr>
            <a:endParaRPr lang="en-US" sz="1100">
              <a:solidFill>
                <a:schemeClr val="tx1"/>
              </a:solidFill>
            </a:endParaRPr>
          </a:p>
          <a:p>
            <a:pPr>
              <a:lnSpc>
                <a:spcPct val="90000"/>
              </a:lnSpc>
            </a:pPr>
            <a:endParaRPr lang="en-CA" sz="1100">
              <a:solidFill>
                <a:schemeClr val="tx1"/>
              </a:solidFill>
            </a:endParaRPr>
          </a:p>
        </p:txBody>
      </p:sp>
    </p:spTree>
    <p:extLst>
      <p:ext uri="{BB962C8B-B14F-4D97-AF65-F5344CB8AC3E}">
        <p14:creationId xmlns:p14="http://schemas.microsoft.com/office/powerpoint/2010/main" val="3281699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72C7-9BDF-4F92-89C8-5C3424BFF593}"/>
              </a:ext>
            </a:extLst>
          </p:cNvPr>
          <p:cNvSpPr>
            <a:spLocks noGrp="1"/>
          </p:cNvSpPr>
          <p:nvPr>
            <p:ph type="title"/>
          </p:nvPr>
        </p:nvSpPr>
        <p:spPr>
          <a:xfrm>
            <a:off x="646111" y="452718"/>
            <a:ext cx="9404723" cy="672697"/>
          </a:xfrm>
        </p:spPr>
        <p:txBody>
          <a:bodyPr/>
          <a:lstStyle/>
          <a:p>
            <a:r>
              <a:rPr lang="en-US" dirty="0"/>
              <a:t>Results</a:t>
            </a:r>
            <a:endParaRPr lang="en-CA" dirty="0"/>
          </a:p>
        </p:txBody>
      </p:sp>
      <p:pic>
        <p:nvPicPr>
          <p:cNvPr id="6146" name="Picture 2">
            <a:extLst>
              <a:ext uri="{FF2B5EF4-FFF2-40B4-BE49-F238E27FC236}">
                <a16:creationId xmlns:a16="http://schemas.microsoft.com/office/drawing/2014/main" id="{28C7AFDC-967D-400C-ADE9-5AC2BE84E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99" y="1507457"/>
            <a:ext cx="3676650"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015136-5F36-429C-8862-9129EA3B277A}"/>
              </a:ext>
            </a:extLst>
          </p:cNvPr>
          <p:cNvSpPr txBox="1"/>
          <p:nvPr/>
        </p:nvSpPr>
        <p:spPr>
          <a:xfrm>
            <a:off x="4299082" y="2385900"/>
            <a:ext cx="4892680" cy="369332"/>
          </a:xfrm>
          <a:prstGeom prst="rect">
            <a:avLst/>
          </a:prstGeom>
          <a:noFill/>
        </p:spPr>
        <p:txBody>
          <a:bodyPr wrap="square" rtlCol="0">
            <a:spAutoFit/>
          </a:bodyPr>
          <a:lstStyle/>
          <a:p>
            <a:r>
              <a:rPr lang="en-US" dirty="0"/>
              <a:t>Launch Success yearly trend visualization</a:t>
            </a:r>
            <a:endParaRPr lang="en-CA" dirty="0"/>
          </a:p>
        </p:txBody>
      </p:sp>
      <p:sp>
        <p:nvSpPr>
          <p:cNvPr id="5" name="TextBox 4">
            <a:extLst>
              <a:ext uri="{FF2B5EF4-FFF2-40B4-BE49-F238E27FC236}">
                <a16:creationId xmlns:a16="http://schemas.microsoft.com/office/drawing/2014/main" id="{831AC006-0E7D-44B7-8984-8B3A484D187D}"/>
              </a:ext>
            </a:extLst>
          </p:cNvPr>
          <p:cNvSpPr txBox="1"/>
          <p:nvPr/>
        </p:nvSpPr>
        <p:spPr>
          <a:xfrm>
            <a:off x="646111" y="4459705"/>
            <a:ext cx="9753600" cy="369332"/>
          </a:xfrm>
          <a:prstGeom prst="rect">
            <a:avLst/>
          </a:prstGeom>
          <a:noFill/>
        </p:spPr>
        <p:txBody>
          <a:bodyPr wrap="square" rtlCol="0">
            <a:spAutoFit/>
          </a:bodyPr>
          <a:lstStyle/>
          <a:p>
            <a:r>
              <a:rPr lang="en-US" dirty="0"/>
              <a:t>From the Exploratory Data Analysis with SQL Lab, we obtained the following results:</a:t>
            </a:r>
            <a:endParaRPr lang="en-CA" dirty="0"/>
          </a:p>
        </p:txBody>
      </p:sp>
      <p:sp>
        <p:nvSpPr>
          <p:cNvPr id="9" name="TextBox 8">
            <a:extLst>
              <a:ext uri="{FF2B5EF4-FFF2-40B4-BE49-F238E27FC236}">
                <a16:creationId xmlns:a16="http://schemas.microsoft.com/office/drawing/2014/main" id="{EF38ADDB-D070-43B0-A169-A0106B4A093D}"/>
              </a:ext>
            </a:extLst>
          </p:cNvPr>
          <p:cNvSpPr txBox="1"/>
          <p:nvPr/>
        </p:nvSpPr>
        <p:spPr>
          <a:xfrm>
            <a:off x="646111" y="5375107"/>
            <a:ext cx="7876674" cy="400110"/>
          </a:xfrm>
          <a:prstGeom prst="rect">
            <a:avLst/>
          </a:prstGeom>
          <a:noFill/>
        </p:spPr>
        <p:txBody>
          <a:bodyPr wrap="square" rtlCol="0">
            <a:spAutoFit/>
          </a:bodyPr>
          <a:lstStyle/>
          <a:p>
            <a:r>
              <a:rPr lang="en-US" sz="2000" b="1" dirty="0"/>
              <a:t>[‘CCAFS LC-40’, ‘VAFB SLC-4E’, ‘KSC LC-39A’, ‘CCAFS SLC-40’]</a:t>
            </a:r>
            <a:endParaRPr lang="en-CA" sz="2000" b="1" dirty="0"/>
          </a:p>
        </p:txBody>
      </p:sp>
      <p:sp>
        <p:nvSpPr>
          <p:cNvPr id="10" name="TextBox 9">
            <a:extLst>
              <a:ext uri="{FF2B5EF4-FFF2-40B4-BE49-F238E27FC236}">
                <a16:creationId xmlns:a16="http://schemas.microsoft.com/office/drawing/2014/main" id="{A4DB681B-E129-4D23-A7DE-89289568D057}"/>
              </a:ext>
            </a:extLst>
          </p:cNvPr>
          <p:cNvSpPr txBox="1"/>
          <p:nvPr/>
        </p:nvSpPr>
        <p:spPr>
          <a:xfrm>
            <a:off x="8655170" y="5350542"/>
            <a:ext cx="2791327" cy="646331"/>
          </a:xfrm>
          <a:prstGeom prst="rect">
            <a:avLst/>
          </a:prstGeom>
          <a:noFill/>
        </p:spPr>
        <p:txBody>
          <a:bodyPr wrap="square" rtlCol="0">
            <a:spAutoFit/>
          </a:bodyPr>
          <a:lstStyle/>
          <a:p>
            <a:r>
              <a:rPr lang="en-US" dirty="0"/>
              <a:t>Unique launch sites in space mission</a:t>
            </a:r>
            <a:endParaRPr lang="en-CA" dirty="0"/>
          </a:p>
        </p:txBody>
      </p:sp>
    </p:spTree>
    <p:extLst>
      <p:ext uri="{BB962C8B-B14F-4D97-AF65-F5344CB8AC3E}">
        <p14:creationId xmlns:p14="http://schemas.microsoft.com/office/powerpoint/2010/main" val="277968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815F-CA54-4D17-882E-2D12478B1284}"/>
              </a:ext>
            </a:extLst>
          </p:cNvPr>
          <p:cNvSpPr>
            <a:spLocks noGrp="1"/>
          </p:cNvSpPr>
          <p:nvPr>
            <p:ph type="title"/>
          </p:nvPr>
        </p:nvSpPr>
        <p:spPr>
          <a:xfrm>
            <a:off x="646111" y="452718"/>
            <a:ext cx="9404723" cy="702314"/>
          </a:xfrm>
        </p:spPr>
        <p:txBody>
          <a:bodyPr/>
          <a:lstStyle/>
          <a:p>
            <a:r>
              <a:rPr lang="en-US" dirty="0"/>
              <a:t>Results</a:t>
            </a:r>
            <a:endParaRPr lang="en-CA" dirty="0"/>
          </a:p>
        </p:txBody>
      </p:sp>
      <p:pic>
        <p:nvPicPr>
          <p:cNvPr id="5" name="Picture 4">
            <a:extLst>
              <a:ext uri="{FF2B5EF4-FFF2-40B4-BE49-F238E27FC236}">
                <a16:creationId xmlns:a16="http://schemas.microsoft.com/office/drawing/2014/main" id="{079AB7E2-6059-425E-A433-0A75CF14D844}"/>
              </a:ext>
            </a:extLst>
          </p:cNvPr>
          <p:cNvPicPr>
            <a:picLocks noChangeAspect="1"/>
          </p:cNvPicPr>
          <p:nvPr/>
        </p:nvPicPr>
        <p:blipFill>
          <a:blip r:embed="rId2"/>
          <a:stretch>
            <a:fillRect/>
          </a:stretch>
        </p:blipFill>
        <p:spPr>
          <a:xfrm>
            <a:off x="646111" y="1504681"/>
            <a:ext cx="6300121" cy="1924319"/>
          </a:xfrm>
          <a:prstGeom prst="rect">
            <a:avLst/>
          </a:prstGeom>
        </p:spPr>
      </p:pic>
      <p:sp>
        <p:nvSpPr>
          <p:cNvPr id="6" name="TextBox 5">
            <a:extLst>
              <a:ext uri="{FF2B5EF4-FFF2-40B4-BE49-F238E27FC236}">
                <a16:creationId xmlns:a16="http://schemas.microsoft.com/office/drawing/2014/main" id="{21830889-A5DF-4753-8450-1CEE379695EE}"/>
              </a:ext>
            </a:extLst>
          </p:cNvPr>
          <p:cNvSpPr txBox="1"/>
          <p:nvPr/>
        </p:nvSpPr>
        <p:spPr>
          <a:xfrm>
            <a:off x="7218947" y="1820509"/>
            <a:ext cx="3930316" cy="646331"/>
          </a:xfrm>
          <a:prstGeom prst="rect">
            <a:avLst/>
          </a:prstGeom>
          <a:noFill/>
        </p:spPr>
        <p:txBody>
          <a:bodyPr wrap="square" rtlCol="0">
            <a:spAutoFit/>
          </a:bodyPr>
          <a:lstStyle/>
          <a:p>
            <a:r>
              <a:rPr lang="en-US" dirty="0"/>
              <a:t>5 records where launch sites begin with the string ‘CCA</a:t>
            </a:r>
            <a:endParaRPr lang="en-CA" dirty="0"/>
          </a:p>
        </p:txBody>
      </p:sp>
      <p:sp>
        <p:nvSpPr>
          <p:cNvPr id="7" name="TextBox 6">
            <a:extLst>
              <a:ext uri="{FF2B5EF4-FFF2-40B4-BE49-F238E27FC236}">
                <a16:creationId xmlns:a16="http://schemas.microsoft.com/office/drawing/2014/main" id="{CAB4C001-3572-4A45-BAE4-306263360FB8}"/>
              </a:ext>
            </a:extLst>
          </p:cNvPr>
          <p:cNvSpPr txBox="1"/>
          <p:nvPr/>
        </p:nvSpPr>
        <p:spPr>
          <a:xfrm>
            <a:off x="646112" y="3922766"/>
            <a:ext cx="1311026" cy="400110"/>
          </a:xfrm>
          <a:prstGeom prst="rect">
            <a:avLst/>
          </a:prstGeom>
          <a:noFill/>
        </p:spPr>
        <p:txBody>
          <a:bodyPr wrap="square" rtlCol="0">
            <a:spAutoFit/>
          </a:bodyPr>
          <a:lstStyle/>
          <a:p>
            <a:r>
              <a:rPr lang="en-US" sz="2000" b="1" dirty="0"/>
              <a:t>45596 kg</a:t>
            </a:r>
            <a:endParaRPr lang="en-CA" sz="2000" b="1" dirty="0"/>
          </a:p>
        </p:txBody>
      </p:sp>
      <p:sp>
        <p:nvSpPr>
          <p:cNvPr id="8" name="TextBox 7">
            <a:extLst>
              <a:ext uri="{FF2B5EF4-FFF2-40B4-BE49-F238E27FC236}">
                <a16:creationId xmlns:a16="http://schemas.microsoft.com/office/drawing/2014/main" id="{2675D490-299D-4F24-9F16-8636B5582BDE}"/>
              </a:ext>
            </a:extLst>
          </p:cNvPr>
          <p:cNvSpPr txBox="1"/>
          <p:nvPr/>
        </p:nvSpPr>
        <p:spPr>
          <a:xfrm>
            <a:off x="3168316" y="3953544"/>
            <a:ext cx="7555831" cy="369332"/>
          </a:xfrm>
          <a:prstGeom prst="rect">
            <a:avLst/>
          </a:prstGeom>
          <a:noFill/>
        </p:spPr>
        <p:txBody>
          <a:bodyPr wrap="square" rtlCol="0">
            <a:spAutoFit/>
          </a:bodyPr>
          <a:lstStyle/>
          <a:p>
            <a:r>
              <a:rPr lang="en-US" dirty="0"/>
              <a:t>Total payload mass carried by boosters launched by NASA (CRS)</a:t>
            </a:r>
            <a:endParaRPr lang="en-CA" dirty="0"/>
          </a:p>
        </p:txBody>
      </p:sp>
      <p:sp>
        <p:nvSpPr>
          <p:cNvPr id="9" name="TextBox 8">
            <a:extLst>
              <a:ext uri="{FF2B5EF4-FFF2-40B4-BE49-F238E27FC236}">
                <a16:creationId xmlns:a16="http://schemas.microsoft.com/office/drawing/2014/main" id="{14CB7313-E6BF-4099-87EB-C666E2A9B180}"/>
              </a:ext>
            </a:extLst>
          </p:cNvPr>
          <p:cNvSpPr txBox="1"/>
          <p:nvPr/>
        </p:nvSpPr>
        <p:spPr>
          <a:xfrm>
            <a:off x="646111" y="4816642"/>
            <a:ext cx="1439363" cy="400110"/>
          </a:xfrm>
          <a:prstGeom prst="rect">
            <a:avLst/>
          </a:prstGeom>
          <a:noFill/>
        </p:spPr>
        <p:txBody>
          <a:bodyPr wrap="square" rtlCol="0">
            <a:spAutoFit/>
          </a:bodyPr>
          <a:lstStyle/>
          <a:p>
            <a:r>
              <a:rPr lang="en-US" sz="2000" b="1" dirty="0"/>
              <a:t>2928.4 kg</a:t>
            </a:r>
            <a:endParaRPr lang="en-CA" sz="2000" b="1" dirty="0"/>
          </a:p>
        </p:txBody>
      </p:sp>
      <p:sp>
        <p:nvSpPr>
          <p:cNvPr id="10" name="TextBox 9">
            <a:extLst>
              <a:ext uri="{FF2B5EF4-FFF2-40B4-BE49-F238E27FC236}">
                <a16:creationId xmlns:a16="http://schemas.microsoft.com/office/drawing/2014/main" id="{8171CFEF-42F8-4C23-A9BD-61B961FB1338}"/>
              </a:ext>
            </a:extLst>
          </p:cNvPr>
          <p:cNvSpPr txBox="1"/>
          <p:nvPr/>
        </p:nvSpPr>
        <p:spPr>
          <a:xfrm>
            <a:off x="3168315" y="4804610"/>
            <a:ext cx="7555831" cy="369332"/>
          </a:xfrm>
          <a:prstGeom prst="rect">
            <a:avLst/>
          </a:prstGeom>
          <a:noFill/>
        </p:spPr>
        <p:txBody>
          <a:bodyPr wrap="square" rtlCol="0">
            <a:spAutoFit/>
          </a:bodyPr>
          <a:lstStyle/>
          <a:p>
            <a:r>
              <a:rPr lang="en-US" dirty="0"/>
              <a:t>Average payload mass carried by booster version F9 v1.1</a:t>
            </a:r>
            <a:endParaRPr lang="en-CA" dirty="0"/>
          </a:p>
        </p:txBody>
      </p:sp>
      <p:sp>
        <p:nvSpPr>
          <p:cNvPr id="11" name="TextBox 10">
            <a:extLst>
              <a:ext uri="{FF2B5EF4-FFF2-40B4-BE49-F238E27FC236}">
                <a16:creationId xmlns:a16="http://schemas.microsoft.com/office/drawing/2014/main" id="{AD7B3606-0AE9-4457-B298-BBA79992240B}"/>
              </a:ext>
            </a:extLst>
          </p:cNvPr>
          <p:cNvSpPr txBox="1"/>
          <p:nvPr/>
        </p:nvSpPr>
        <p:spPr>
          <a:xfrm>
            <a:off x="646111" y="5746250"/>
            <a:ext cx="2658563" cy="400110"/>
          </a:xfrm>
          <a:prstGeom prst="rect">
            <a:avLst/>
          </a:prstGeom>
          <a:noFill/>
        </p:spPr>
        <p:txBody>
          <a:bodyPr wrap="square" rtlCol="0">
            <a:spAutoFit/>
          </a:bodyPr>
          <a:lstStyle/>
          <a:p>
            <a:r>
              <a:rPr lang="en-US" sz="2000" b="1" dirty="0"/>
              <a:t>2010-04-06 00:00:00</a:t>
            </a:r>
            <a:endParaRPr lang="en-CA" sz="2000" b="1" dirty="0"/>
          </a:p>
        </p:txBody>
      </p:sp>
      <p:sp>
        <p:nvSpPr>
          <p:cNvPr id="12" name="TextBox 11">
            <a:extLst>
              <a:ext uri="{FF2B5EF4-FFF2-40B4-BE49-F238E27FC236}">
                <a16:creationId xmlns:a16="http://schemas.microsoft.com/office/drawing/2014/main" id="{1A6E3618-474C-4749-BB7E-D225AEA60E8A}"/>
              </a:ext>
            </a:extLst>
          </p:cNvPr>
          <p:cNvSpPr txBox="1"/>
          <p:nvPr/>
        </p:nvSpPr>
        <p:spPr>
          <a:xfrm>
            <a:off x="3481137" y="5746250"/>
            <a:ext cx="8309810" cy="369332"/>
          </a:xfrm>
          <a:prstGeom prst="rect">
            <a:avLst/>
          </a:prstGeom>
          <a:noFill/>
        </p:spPr>
        <p:txBody>
          <a:bodyPr wrap="square" rtlCol="0">
            <a:spAutoFit/>
          </a:bodyPr>
          <a:lstStyle/>
          <a:p>
            <a:r>
              <a:rPr lang="en-US" dirty="0"/>
              <a:t>Date when first successful landing outcome in ground pad was achieved</a:t>
            </a:r>
            <a:endParaRPr lang="en-CA" dirty="0"/>
          </a:p>
        </p:txBody>
      </p:sp>
    </p:spTree>
    <p:extLst>
      <p:ext uri="{BB962C8B-B14F-4D97-AF65-F5344CB8AC3E}">
        <p14:creationId xmlns:p14="http://schemas.microsoft.com/office/powerpoint/2010/main" val="11051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5FD2-532E-429D-AA73-6D41FA9BCB84}"/>
              </a:ext>
            </a:extLst>
          </p:cNvPr>
          <p:cNvSpPr>
            <a:spLocks noGrp="1"/>
          </p:cNvSpPr>
          <p:nvPr>
            <p:ph type="title"/>
          </p:nvPr>
        </p:nvSpPr>
        <p:spPr>
          <a:xfrm>
            <a:off x="646111" y="452718"/>
            <a:ext cx="9404723" cy="798566"/>
          </a:xfrm>
        </p:spPr>
        <p:txBody>
          <a:bodyPr/>
          <a:lstStyle/>
          <a:p>
            <a:r>
              <a:rPr lang="en-US" dirty="0"/>
              <a:t>Results</a:t>
            </a:r>
            <a:endParaRPr lang="en-CA" dirty="0"/>
          </a:p>
        </p:txBody>
      </p:sp>
      <p:sp>
        <p:nvSpPr>
          <p:cNvPr id="4" name="TextBox 3">
            <a:extLst>
              <a:ext uri="{FF2B5EF4-FFF2-40B4-BE49-F238E27FC236}">
                <a16:creationId xmlns:a16="http://schemas.microsoft.com/office/drawing/2014/main" id="{FDF19D6C-9F63-4DAE-BC74-2F5D7B0F7E55}"/>
              </a:ext>
            </a:extLst>
          </p:cNvPr>
          <p:cNvSpPr txBox="1"/>
          <p:nvPr/>
        </p:nvSpPr>
        <p:spPr>
          <a:xfrm>
            <a:off x="646111" y="1700463"/>
            <a:ext cx="7202905" cy="400110"/>
          </a:xfrm>
          <a:prstGeom prst="rect">
            <a:avLst/>
          </a:prstGeom>
          <a:noFill/>
        </p:spPr>
        <p:txBody>
          <a:bodyPr wrap="square" rtlCol="0">
            <a:spAutoFit/>
          </a:bodyPr>
          <a:lstStyle/>
          <a:p>
            <a:r>
              <a:rPr lang="en-US" sz="2000" b="1" dirty="0"/>
              <a:t>[‘F9 FT B1022’, ‘F9 FT B1026’, ‘F9 FT B1021.2’, ‘F9 FT B1031.2’]</a:t>
            </a:r>
            <a:endParaRPr lang="en-CA" sz="2000" b="1" dirty="0"/>
          </a:p>
        </p:txBody>
      </p:sp>
      <p:sp>
        <p:nvSpPr>
          <p:cNvPr id="5" name="TextBox 4">
            <a:extLst>
              <a:ext uri="{FF2B5EF4-FFF2-40B4-BE49-F238E27FC236}">
                <a16:creationId xmlns:a16="http://schemas.microsoft.com/office/drawing/2014/main" id="{636C8892-176B-49F3-8D13-F18069733E0B}"/>
              </a:ext>
            </a:extLst>
          </p:cNvPr>
          <p:cNvSpPr txBox="1"/>
          <p:nvPr/>
        </p:nvSpPr>
        <p:spPr>
          <a:xfrm>
            <a:off x="8069179" y="1700463"/>
            <a:ext cx="3946358" cy="1200329"/>
          </a:xfrm>
          <a:prstGeom prst="rect">
            <a:avLst/>
          </a:prstGeom>
          <a:noFill/>
        </p:spPr>
        <p:txBody>
          <a:bodyPr wrap="square" rtlCol="0">
            <a:spAutoFit/>
          </a:bodyPr>
          <a:lstStyle/>
          <a:p>
            <a:r>
              <a:rPr lang="en-US" dirty="0"/>
              <a:t>Names of boosters which have success in drone ship and have payload greater than 4000kg, but less than 6000kg</a:t>
            </a:r>
            <a:endParaRPr lang="en-CA" dirty="0"/>
          </a:p>
        </p:txBody>
      </p:sp>
      <p:sp>
        <p:nvSpPr>
          <p:cNvPr id="6" name="TextBox 5">
            <a:extLst>
              <a:ext uri="{FF2B5EF4-FFF2-40B4-BE49-F238E27FC236}">
                <a16:creationId xmlns:a16="http://schemas.microsoft.com/office/drawing/2014/main" id="{F4C514DB-48D2-411E-AAA5-167A3A0AA489}"/>
              </a:ext>
            </a:extLst>
          </p:cNvPr>
          <p:cNvSpPr txBox="1"/>
          <p:nvPr/>
        </p:nvSpPr>
        <p:spPr>
          <a:xfrm>
            <a:off x="646111" y="3456239"/>
            <a:ext cx="4230689" cy="707886"/>
          </a:xfrm>
          <a:prstGeom prst="rect">
            <a:avLst/>
          </a:prstGeom>
          <a:noFill/>
        </p:spPr>
        <p:txBody>
          <a:bodyPr wrap="square" rtlCol="0">
            <a:spAutoFit/>
          </a:bodyPr>
          <a:lstStyle/>
          <a:p>
            <a:r>
              <a:rPr lang="en-US" sz="2000" b="1" dirty="0"/>
              <a:t>Successful Mission Outcomes: 98</a:t>
            </a:r>
          </a:p>
          <a:p>
            <a:r>
              <a:rPr lang="en-US" sz="2000" b="1" dirty="0"/>
              <a:t>Failed Mission Outcomes: 1</a:t>
            </a:r>
            <a:endParaRPr lang="en-CA" sz="2000" b="1" dirty="0"/>
          </a:p>
        </p:txBody>
      </p:sp>
      <p:sp>
        <p:nvSpPr>
          <p:cNvPr id="7" name="TextBox 6">
            <a:extLst>
              <a:ext uri="{FF2B5EF4-FFF2-40B4-BE49-F238E27FC236}">
                <a16:creationId xmlns:a16="http://schemas.microsoft.com/office/drawing/2014/main" id="{FF813A73-EDB9-495B-B83E-2064732F8A69}"/>
              </a:ext>
            </a:extLst>
          </p:cNvPr>
          <p:cNvSpPr txBox="1"/>
          <p:nvPr/>
        </p:nvSpPr>
        <p:spPr>
          <a:xfrm>
            <a:off x="5646821" y="3431232"/>
            <a:ext cx="6368716" cy="369332"/>
          </a:xfrm>
          <a:prstGeom prst="rect">
            <a:avLst/>
          </a:prstGeom>
          <a:noFill/>
        </p:spPr>
        <p:txBody>
          <a:bodyPr wrap="square" rtlCol="0">
            <a:spAutoFit/>
          </a:bodyPr>
          <a:lstStyle/>
          <a:p>
            <a:r>
              <a:rPr lang="en-US" dirty="0"/>
              <a:t>Total number of successful and failure mission outcomes</a:t>
            </a:r>
            <a:endParaRPr lang="en-CA" dirty="0"/>
          </a:p>
        </p:txBody>
      </p:sp>
      <p:sp>
        <p:nvSpPr>
          <p:cNvPr id="8" name="TextBox 7">
            <a:extLst>
              <a:ext uri="{FF2B5EF4-FFF2-40B4-BE49-F238E27FC236}">
                <a16:creationId xmlns:a16="http://schemas.microsoft.com/office/drawing/2014/main" id="{5933232F-3BAC-44F1-8560-D9EEBE38A5F3}"/>
              </a:ext>
            </a:extLst>
          </p:cNvPr>
          <p:cNvSpPr txBox="1"/>
          <p:nvPr/>
        </p:nvSpPr>
        <p:spPr>
          <a:xfrm>
            <a:off x="646111" y="4757428"/>
            <a:ext cx="5209257" cy="1631216"/>
          </a:xfrm>
          <a:prstGeom prst="rect">
            <a:avLst/>
          </a:prstGeom>
          <a:noFill/>
        </p:spPr>
        <p:txBody>
          <a:bodyPr wrap="square" rtlCol="0">
            <a:spAutoFit/>
          </a:bodyPr>
          <a:lstStyle/>
          <a:p>
            <a:pPr algn="just"/>
            <a:r>
              <a:rPr lang="en-US" sz="2000" b="1" dirty="0"/>
              <a:t>[‘F9 B5 B1048.4’, ‘F9 B5 B1049.4’, ‘F9 B5 B1051.3’, ‘F9 B5 B1056.4’, ‘F9 B5 B1048.5’, ‘F9 B5 B1051.4’, ‘F9 B5 B1049.5’, ‘F9 B5 B1060.2’, ‘F9 B5 B1058.3’, ‘F9 B5 B1051.6’, ‘F9 B5 B1060.3’, ‘F9 B5 B1049.7’]</a:t>
            </a:r>
            <a:endParaRPr lang="en-CA" sz="2000" b="1" dirty="0"/>
          </a:p>
        </p:txBody>
      </p:sp>
      <p:sp>
        <p:nvSpPr>
          <p:cNvPr id="10" name="TextBox 9">
            <a:extLst>
              <a:ext uri="{FF2B5EF4-FFF2-40B4-BE49-F238E27FC236}">
                <a16:creationId xmlns:a16="http://schemas.microsoft.com/office/drawing/2014/main" id="{A40815A1-25F2-4499-9214-A37C291E41E9}"/>
              </a:ext>
            </a:extLst>
          </p:cNvPr>
          <p:cNvSpPr txBox="1"/>
          <p:nvPr/>
        </p:nvSpPr>
        <p:spPr>
          <a:xfrm>
            <a:off x="6384758" y="4926705"/>
            <a:ext cx="5630779" cy="646331"/>
          </a:xfrm>
          <a:prstGeom prst="rect">
            <a:avLst/>
          </a:prstGeom>
          <a:noFill/>
        </p:spPr>
        <p:txBody>
          <a:bodyPr wrap="square" rtlCol="0">
            <a:spAutoFit/>
          </a:bodyPr>
          <a:lstStyle/>
          <a:p>
            <a:r>
              <a:rPr lang="en-US" dirty="0"/>
              <a:t>Names of the booster versions which have carried maximum payload mass</a:t>
            </a:r>
            <a:endParaRPr lang="en-CA" dirty="0"/>
          </a:p>
        </p:txBody>
      </p:sp>
    </p:spTree>
    <p:extLst>
      <p:ext uri="{BB962C8B-B14F-4D97-AF65-F5344CB8AC3E}">
        <p14:creationId xmlns:p14="http://schemas.microsoft.com/office/powerpoint/2010/main" val="179455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5FC95-BE03-418C-AD0F-8E7D2CEEEDB8}"/>
              </a:ext>
            </a:extLst>
          </p:cNvPr>
          <p:cNvSpPr>
            <a:spLocks noGrp="1"/>
          </p:cNvSpPr>
          <p:nvPr>
            <p:ph type="title"/>
          </p:nvPr>
        </p:nvSpPr>
        <p:spPr>
          <a:xfrm>
            <a:off x="646111" y="452718"/>
            <a:ext cx="9404723" cy="734398"/>
          </a:xfrm>
        </p:spPr>
        <p:txBody>
          <a:bodyPr/>
          <a:lstStyle/>
          <a:p>
            <a:r>
              <a:rPr lang="en-US" dirty="0"/>
              <a:t>Results</a:t>
            </a:r>
            <a:endParaRPr lang="en-CA" dirty="0"/>
          </a:p>
        </p:txBody>
      </p:sp>
      <p:pic>
        <p:nvPicPr>
          <p:cNvPr id="5" name="Picture 4">
            <a:extLst>
              <a:ext uri="{FF2B5EF4-FFF2-40B4-BE49-F238E27FC236}">
                <a16:creationId xmlns:a16="http://schemas.microsoft.com/office/drawing/2014/main" id="{0FC82BCF-CFDA-4F1F-94DC-2340CFCB9326}"/>
              </a:ext>
            </a:extLst>
          </p:cNvPr>
          <p:cNvPicPr>
            <a:picLocks noChangeAspect="1"/>
          </p:cNvPicPr>
          <p:nvPr/>
        </p:nvPicPr>
        <p:blipFill>
          <a:blip r:embed="rId2"/>
          <a:stretch>
            <a:fillRect/>
          </a:stretch>
        </p:blipFill>
        <p:spPr>
          <a:xfrm>
            <a:off x="646111" y="1831261"/>
            <a:ext cx="3512902" cy="1136528"/>
          </a:xfrm>
          <a:prstGeom prst="rect">
            <a:avLst/>
          </a:prstGeom>
        </p:spPr>
      </p:pic>
      <p:sp>
        <p:nvSpPr>
          <p:cNvPr id="6" name="TextBox 5">
            <a:extLst>
              <a:ext uri="{FF2B5EF4-FFF2-40B4-BE49-F238E27FC236}">
                <a16:creationId xmlns:a16="http://schemas.microsoft.com/office/drawing/2014/main" id="{419F7430-6F14-4B8C-8751-4A98AB5E75BD}"/>
              </a:ext>
            </a:extLst>
          </p:cNvPr>
          <p:cNvSpPr txBox="1"/>
          <p:nvPr/>
        </p:nvSpPr>
        <p:spPr>
          <a:xfrm>
            <a:off x="646110" y="3705726"/>
            <a:ext cx="3637131" cy="2554545"/>
          </a:xfrm>
          <a:prstGeom prst="rect">
            <a:avLst/>
          </a:prstGeom>
          <a:noFill/>
        </p:spPr>
        <p:txBody>
          <a:bodyPr wrap="square" rtlCol="0">
            <a:spAutoFit/>
          </a:bodyPr>
          <a:lstStyle/>
          <a:p>
            <a:pPr algn="just"/>
            <a:r>
              <a:rPr lang="en-US" sz="2000" b="1" dirty="0"/>
              <a:t>No attempt: 10</a:t>
            </a:r>
          </a:p>
          <a:p>
            <a:pPr algn="just"/>
            <a:r>
              <a:rPr lang="en-US" sz="2000" b="1" dirty="0"/>
              <a:t>Failure (drone ship): 5</a:t>
            </a:r>
          </a:p>
          <a:p>
            <a:pPr algn="just"/>
            <a:r>
              <a:rPr lang="en-US" sz="2000" b="1" dirty="0"/>
              <a:t>Success (drone ship): 5</a:t>
            </a:r>
          </a:p>
          <a:p>
            <a:pPr algn="just"/>
            <a:r>
              <a:rPr lang="en-US" sz="2000" b="1" dirty="0"/>
              <a:t>Success (ground pad): 3</a:t>
            </a:r>
          </a:p>
          <a:p>
            <a:pPr algn="just"/>
            <a:r>
              <a:rPr lang="en-US" sz="2000" b="1" dirty="0"/>
              <a:t>Controlled (ocean): 3</a:t>
            </a:r>
          </a:p>
          <a:p>
            <a:pPr algn="just"/>
            <a:r>
              <a:rPr lang="en-US" sz="2000" b="1" dirty="0"/>
              <a:t>Uncontrolled (ocean): 2</a:t>
            </a:r>
          </a:p>
          <a:p>
            <a:pPr algn="just"/>
            <a:r>
              <a:rPr lang="en-US" sz="2000" b="1" dirty="0"/>
              <a:t>Failure (parachute): 2</a:t>
            </a:r>
          </a:p>
          <a:p>
            <a:pPr algn="just"/>
            <a:r>
              <a:rPr lang="en-US" sz="2000" b="1" dirty="0"/>
              <a:t>Precluded: 1</a:t>
            </a:r>
            <a:endParaRPr lang="en-CA" sz="2000" b="1" dirty="0"/>
          </a:p>
        </p:txBody>
      </p:sp>
      <p:sp>
        <p:nvSpPr>
          <p:cNvPr id="7" name="TextBox 6">
            <a:extLst>
              <a:ext uri="{FF2B5EF4-FFF2-40B4-BE49-F238E27FC236}">
                <a16:creationId xmlns:a16="http://schemas.microsoft.com/office/drawing/2014/main" id="{368D5392-3F2A-4160-9BC1-18F45DADDB16}"/>
              </a:ext>
            </a:extLst>
          </p:cNvPr>
          <p:cNvSpPr txBox="1"/>
          <p:nvPr/>
        </p:nvSpPr>
        <p:spPr>
          <a:xfrm>
            <a:off x="5073220" y="2076359"/>
            <a:ext cx="5919537" cy="646331"/>
          </a:xfrm>
          <a:prstGeom prst="rect">
            <a:avLst/>
          </a:prstGeom>
          <a:noFill/>
        </p:spPr>
        <p:txBody>
          <a:bodyPr wrap="square" rtlCol="0">
            <a:spAutoFit/>
          </a:bodyPr>
          <a:lstStyle/>
          <a:p>
            <a:r>
              <a:rPr lang="en-US" dirty="0"/>
              <a:t>Booster versions and launch sites for failed landing outcomes in drone ship, for 2015</a:t>
            </a:r>
            <a:endParaRPr lang="en-CA" dirty="0"/>
          </a:p>
        </p:txBody>
      </p:sp>
      <p:sp>
        <p:nvSpPr>
          <p:cNvPr id="8" name="TextBox 7">
            <a:extLst>
              <a:ext uri="{FF2B5EF4-FFF2-40B4-BE49-F238E27FC236}">
                <a16:creationId xmlns:a16="http://schemas.microsoft.com/office/drawing/2014/main" id="{AD66C842-7584-48B6-81F1-358986888EFA}"/>
              </a:ext>
            </a:extLst>
          </p:cNvPr>
          <p:cNvSpPr txBox="1"/>
          <p:nvPr/>
        </p:nvSpPr>
        <p:spPr>
          <a:xfrm>
            <a:off x="5073220" y="4491788"/>
            <a:ext cx="5610822" cy="646331"/>
          </a:xfrm>
          <a:prstGeom prst="rect">
            <a:avLst/>
          </a:prstGeom>
          <a:noFill/>
        </p:spPr>
        <p:txBody>
          <a:bodyPr wrap="square" rtlCol="0">
            <a:spAutoFit/>
          </a:bodyPr>
          <a:lstStyle/>
          <a:p>
            <a:r>
              <a:rPr lang="en-US" dirty="0"/>
              <a:t>Count of landing outcomes between 2010-06-04 and 2017-03-20, in descending order</a:t>
            </a:r>
            <a:endParaRPr lang="en-CA" dirty="0"/>
          </a:p>
        </p:txBody>
      </p:sp>
    </p:spTree>
    <p:extLst>
      <p:ext uri="{BB962C8B-B14F-4D97-AF65-F5344CB8AC3E}">
        <p14:creationId xmlns:p14="http://schemas.microsoft.com/office/powerpoint/2010/main" val="517157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90DC-80C5-49DA-9F8D-CA13F869C0BF}"/>
              </a:ext>
            </a:extLst>
          </p:cNvPr>
          <p:cNvSpPr>
            <a:spLocks noGrp="1"/>
          </p:cNvSpPr>
          <p:nvPr>
            <p:ph type="title"/>
          </p:nvPr>
        </p:nvSpPr>
        <p:spPr>
          <a:xfrm>
            <a:off x="646111" y="452718"/>
            <a:ext cx="9404723" cy="734398"/>
          </a:xfrm>
        </p:spPr>
        <p:txBody>
          <a:bodyPr/>
          <a:lstStyle/>
          <a:p>
            <a:r>
              <a:rPr lang="en-US" dirty="0"/>
              <a:t>Results</a:t>
            </a:r>
            <a:endParaRPr lang="en-CA" dirty="0"/>
          </a:p>
        </p:txBody>
      </p:sp>
      <p:sp>
        <p:nvSpPr>
          <p:cNvPr id="4" name="TextBox 3">
            <a:extLst>
              <a:ext uri="{FF2B5EF4-FFF2-40B4-BE49-F238E27FC236}">
                <a16:creationId xmlns:a16="http://schemas.microsoft.com/office/drawing/2014/main" id="{88189EB5-E8F3-4416-9BA6-24D544E4CF44}"/>
              </a:ext>
            </a:extLst>
          </p:cNvPr>
          <p:cNvSpPr txBox="1"/>
          <p:nvPr/>
        </p:nvSpPr>
        <p:spPr>
          <a:xfrm>
            <a:off x="646111" y="1532186"/>
            <a:ext cx="10406900" cy="646331"/>
          </a:xfrm>
          <a:prstGeom prst="rect">
            <a:avLst/>
          </a:prstGeom>
          <a:noFill/>
        </p:spPr>
        <p:txBody>
          <a:bodyPr wrap="square" rtlCol="0">
            <a:spAutoFit/>
          </a:bodyPr>
          <a:lstStyle/>
          <a:p>
            <a:r>
              <a:rPr lang="en-US" dirty="0"/>
              <a:t>From the Launch Sites Location Analysis with Folium Lab, we obtained the following results:</a:t>
            </a:r>
            <a:endParaRPr lang="en-CA" dirty="0"/>
          </a:p>
          <a:p>
            <a:endParaRPr lang="en-CA" dirty="0"/>
          </a:p>
        </p:txBody>
      </p:sp>
      <p:pic>
        <p:nvPicPr>
          <p:cNvPr id="6" name="Picture 5">
            <a:extLst>
              <a:ext uri="{FF2B5EF4-FFF2-40B4-BE49-F238E27FC236}">
                <a16:creationId xmlns:a16="http://schemas.microsoft.com/office/drawing/2014/main" id="{94D51AD5-9337-4C11-B5FC-FB5D89BC5E6A}"/>
              </a:ext>
            </a:extLst>
          </p:cNvPr>
          <p:cNvPicPr>
            <a:picLocks noChangeAspect="1"/>
          </p:cNvPicPr>
          <p:nvPr/>
        </p:nvPicPr>
        <p:blipFill>
          <a:blip r:embed="rId2"/>
          <a:stretch>
            <a:fillRect/>
          </a:stretch>
        </p:blipFill>
        <p:spPr>
          <a:xfrm>
            <a:off x="646111" y="2523587"/>
            <a:ext cx="2671045" cy="1820268"/>
          </a:xfrm>
          <a:prstGeom prst="rect">
            <a:avLst/>
          </a:prstGeom>
        </p:spPr>
      </p:pic>
      <p:pic>
        <p:nvPicPr>
          <p:cNvPr id="10" name="Picture 9">
            <a:extLst>
              <a:ext uri="{FF2B5EF4-FFF2-40B4-BE49-F238E27FC236}">
                <a16:creationId xmlns:a16="http://schemas.microsoft.com/office/drawing/2014/main" id="{2DD50A5D-1F4B-4E50-8CCC-478582F937DE}"/>
              </a:ext>
            </a:extLst>
          </p:cNvPr>
          <p:cNvPicPr>
            <a:picLocks noChangeAspect="1"/>
          </p:cNvPicPr>
          <p:nvPr/>
        </p:nvPicPr>
        <p:blipFill>
          <a:blip r:embed="rId3"/>
          <a:stretch>
            <a:fillRect/>
          </a:stretch>
        </p:blipFill>
        <p:spPr>
          <a:xfrm>
            <a:off x="4884727" y="2523586"/>
            <a:ext cx="2093774" cy="1807087"/>
          </a:xfrm>
          <a:prstGeom prst="rect">
            <a:avLst/>
          </a:prstGeom>
        </p:spPr>
      </p:pic>
      <p:pic>
        <p:nvPicPr>
          <p:cNvPr id="12" name="Picture 11">
            <a:extLst>
              <a:ext uri="{FF2B5EF4-FFF2-40B4-BE49-F238E27FC236}">
                <a16:creationId xmlns:a16="http://schemas.microsoft.com/office/drawing/2014/main" id="{D9C6C0ED-92E2-4609-A94D-BA18546A0E67}"/>
              </a:ext>
            </a:extLst>
          </p:cNvPr>
          <p:cNvPicPr>
            <a:picLocks noChangeAspect="1"/>
          </p:cNvPicPr>
          <p:nvPr/>
        </p:nvPicPr>
        <p:blipFill>
          <a:blip r:embed="rId4"/>
          <a:stretch>
            <a:fillRect/>
          </a:stretch>
        </p:blipFill>
        <p:spPr>
          <a:xfrm>
            <a:off x="8546073" y="2523587"/>
            <a:ext cx="2177905" cy="1807087"/>
          </a:xfrm>
          <a:prstGeom prst="rect">
            <a:avLst/>
          </a:prstGeom>
        </p:spPr>
      </p:pic>
      <p:sp>
        <p:nvSpPr>
          <p:cNvPr id="13" name="TextBox 12">
            <a:extLst>
              <a:ext uri="{FF2B5EF4-FFF2-40B4-BE49-F238E27FC236}">
                <a16:creationId xmlns:a16="http://schemas.microsoft.com/office/drawing/2014/main" id="{A351BB7E-BF98-4D10-918A-48B9EC6ED037}"/>
              </a:ext>
            </a:extLst>
          </p:cNvPr>
          <p:cNvSpPr txBox="1"/>
          <p:nvPr/>
        </p:nvSpPr>
        <p:spPr>
          <a:xfrm>
            <a:off x="1958695" y="5187820"/>
            <a:ext cx="7781731" cy="369332"/>
          </a:xfrm>
          <a:prstGeom prst="rect">
            <a:avLst/>
          </a:prstGeom>
          <a:noFill/>
        </p:spPr>
        <p:txBody>
          <a:bodyPr wrap="square" rtlCol="0">
            <a:spAutoFit/>
          </a:bodyPr>
          <a:lstStyle/>
          <a:p>
            <a:pPr algn="ctr"/>
            <a:r>
              <a:rPr lang="en-US" dirty="0"/>
              <a:t>Launch Sites Locations on Map</a:t>
            </a:r>
            <a:endParaRPr lang="en-CA" dirty="0"/>
          </a:p>
        </p:txBody>
      </p:sp>
    </p:spTree>
    <p:extLst>
      <p:ext uri="{BB962C8B-B14F-4D97-AF65-F5344CB8AC3E}">
        <p14:creationId xmlns:p14="http://schemas.microsoft.com/office/powerpoint/2010/main" val="3465887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5258-3932-494B-B6A6-80EB974755D5}"/>
              </a:ext>
            </a:extLst>
          </p:cNvPr>
          <p:cNvSpPr>
            <a:spLocks noGrp="1"/>
          </p:cNvSpPr>
          <p:nvPr>
            <p:ph type="title"/>
          </p:nvPr>
        </p:nvSpPr>
        <p:spPr>
          <a:xfrm>
            <a:off x="646111" y="452718"/>
            <a:ext cx="9404723" cy="718356"/>
          </a:xfrm>
        </p:spPr>
        <p:txBody>
          <a:bodyPr/>
          <a:lstStyle/>
          <a:p>
            <a:r>
              <a:rPr lang="en-US" dirty="0"/>
              <a:t>Results</a:t>
            </a:r>
            <a:endParaRPr lang="en-CA" dirty="0"/>
          </a:p>
        </p:txBody>
      </p:sp>
      <p:pic>
        <p:nvPicPr>
          <p:cNvPr id="5" name="Picture 4">
            <a:extLst>
              <a:ext uri="{FF2B5EF4-FFF2-40B4-BE49-F238E27FC236}">
                <a16:creationId xmlns:a16="http://schemas.microsoft.com/office/drawing/2014/main" id="{2C703D2F-F977-4621-A720-F076D3BC85DF}"/>
              </a:ext>
            </a:extLst>
          </p:cNvPr>
          <p:cNvPicPr>
            <a:picLocks noChangeAspect="1"/>
          </p:cNvPicPr>
          <p:nvPr/>
        </p:nvPicPr>
        <p:blipFill>
          <a:blip r:embed="rId2"/>
          <a:stretch>
            <a:fillRect/>
          </a:stretch>
        </p:blipFill>
        <p:spPr>
          <a:xfrm>
            <a:off x="646111" y="1783434"/>
            <a:ext cx="4209365" cy="2335562"/>
          </a:xfrm>
          <a:prstGeom prst="rect">
            <a:avLst/>
          </a:prstGeom>
        </p:spPr>
      </p:pic>
      <p:pic>
        <p:nvPicPr>
          <p:cNvPr id="11" name="Picture 10">
            <a:extLst>
              <a:ext uri="{FF2B5EF4-FFF2-40B4-BE49-F238E27FC236}">
                <a16:creationId xmlns:a16="http://schemas.microsoft.com/office/drawing/2014/main" id="{47ADE07A-4963-45DF-B7FE-1EE9FFE09A4A}"/>
              </a:ext>
            </a:extLst>
          </p:cNvPr>
          <p:cNvPicPr>
            <a:picLocks noChangeAspect="1"/>
          </p:cNvPicPr>
          <p:nvPr/>
        </p:nvPicPr>
        <p:blipFill>
          <a:blip r:embed="rId3"/>
          <a:stretch>
            <a:fillRect/>
          </a:stretch>
        </p:blipFill>
        <p:spPr>
          <a:xfrm>
            <a:off x="7706517" y="1783434"/>
            <a:ext cx="2410029" cy="2335562"/>
          </a:xfrm>
          <a:prstGeom prst="rect">
            <a:avLst/>
          </a:prstGeom>
        </p:spPr>
      </p:pic>
      <p:sp>
        <p:nvSpPr>
          <p:cNvPr id="12" name="TextBox 11">
            <a:extLst>
              <a:ext uri="{FF2B5EF4-FFF2-40B4-BE49-F238E27FC236}">
                <a16:creationId xmlns:a16="http://schemas.microsoft.com/office/drawing/2014/main" id="{A636DB4E-FD27-4CFA-816C-EF572AC32D4A}"/>
              </a:ext>
            </a:extLst>
          </p:cNvPr>
          <p:cNvSpPr txBox="1"/>
          <p:nvPr/>
        </p:nvSpPr>
        <p:spPr>
          <a:xfrm>
            <a:off x="318781" y="4731356"/>
            <a:ext cx="5327010" cy="369332"/>
          </a:xfrm>
          <a:prstGeom prst="rect">
            <a:avLst/>
          </a:prstGeom>
          <a:noFill/>
        </p:spPr>
        <p:txBody>
          <a:bodyPr wrap="square" rtlCol="0">
            <a:spAutoFit/>
          </a:bodyPr>
          <a:lstStyle/>
          <a:p>
            <a:r>
              <a:rPr lang="en-US" dirty="0"/>
              <a:t>All the successful/failed launches for each site</a:t>
            </a:r>
            <a:endParaRPr lang="en-CA" dirty="0"/>
          </a:p>
        </p:txBody>
      </p:sp>
      <p:sp>
        <p:nvSpPr>
          <p:cNvPr id="13" name="TextBox 12">
            <a:extLst>
              <a:ext uri="{FF2B5EF4-FFF2-40B4-BE49-F238E27FC236}">
                <a16:creationId xmlns:a16="http://schemas.microsoft.com/office/drawing/2014/main" id="{6B68DCB0-3470-4AC7-8170-43CF0BA22CA4}"/>
              </a:ext>
            </a:extLst>
          </p:cNvPr>
          <p:cNvSpPr txBox="1"/>
          <p:nvPr/>
        </p:nvSpPr>
        <p:spPr>
          <a:xfrm>
            <a:off x="6878972" y="4731321"/>
            <a:ext cx="4865615" cy="369332"/>
          </a:xfrm>
          <a:prstGeom prst="rect">
            <a:avLst/>
          </a:prstGeom>
          <a:noFill/>
        </p:spPr>
        <p:txBody>
          <a:bodyPr wrap="square" rtlCol="0">
            <a:spAutoFit/>
          </a:bodyPr>
          <a:lstStyle/>
          <a:p>
            <a:r>
              <a:rPr lang="en-US" dirty="0"/>
              <a:t>Distance to closest railroad and coastline</a:t>
            </a:r>
            <a:endParaRPr lang="en-CA" dirty="0"/>
          </a:p>
        </p:txBody>
      </p:sp>
    </p:spTree>
    <p:extLst>
      <p:ext uri="{BB962C8B-B14F-4D97-AF65-F5344CB8AC3E}">
        <p14:creationId xmlns:p14="http://schemas.microsoft.com/office/powerpoint/2010/main" val="2099433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782C-AA6A-4586-B422-AB73C7BA074F}"/>
              </a:ext>
            </a:extLst>
          </p:cNvPr>
          <p:cNvSpPr>
            <a:spLocks noGrp="1"/>
          </p:cNvSpPr>
          <p:nvPr>
            <p:ph type="title"/>
          </p:nvPr>
        </p:nvSpPr>
        <p:spPr>
          <a:xfrm>
            <a:off x="646111" y="452718"/>
            <a:ext cx="9404723" cy="696574"/>
          </a:xfrm>
        </p:spPr>
        <p:txBody>
          <a:bodyPr/>
          <a:lstStyle/>
          <a:p>
            <a:r>
              <a:rPr lang="en-US" dirty="0"/>
              <a:t>Results</a:t>
            </a:r>
            <a:endParaRPr lang="en-CA" dirty="0"/>
          </a:p>
        </p:txBody>
      </p:sp>
      <p:sp>
        <p:nvSpPr>
          <p:cNvPr id="4" name="TextBox 3">
            <a:extLst>
              <a:ext uri="{FF2B5EF4-FFF2-40B4-BE49-F238E27FC236}">
                <a16:creationId xmlns:a16="http://schemas.microsoft.com/office/drawing/2014/main" id="{BA1A1326-29E1-4010-88DC-B01BAF4E1471}"/>
              </a:ext>
            </a:extLst>
          </p:cNvPr>
          <p:cNvSpPr txBox="1"/>
          <p:nvPr/>
        </p:nvSpPr>
        <p:spPr>
          <a:xfrm>
            <a:off x="646111" y="1451295"/>
            <a:ext cx="8036653" cy="646331"/>
          </a:xfrm>
          <a:prstGeom prst="rect">
            <a:avLst/>
          </a:prstGeom>
          <a:noFill/>
        </p:spPr>
        <p:txBody>
          <a:bodyPr wrap="square" rtlCol="0">
            <a:spAutoFit/>
          </a:bodyPr>
          <a:lstStyle/>
          <a:p>
            <a:r>
              <a:rPr lang="en-US" dirty="0"/>
              <a:t>From the Plotly Dash Dashboard Lab, we obtained the following results:</a:t>
            </a:r>
            <a:endParaRPr lang="en-CA" dirty="0"/>
          </a:p>
          <a:p>
            <a:endParaRPr lang="en-CA" dirty="0"/>
          </a:p>
        </p:txBody>
      </p:sp>
      <p:pic>
        <p:nvPicPr>
          <p:cNvPr id="6" name="Picture 5">
            <a:extLst>
              <a:ext uri="{FF2B5EF4-FFF2-40B4-BE49-F238E27FC236}">
                <a16:creationId xmlns:a16="http://schemas.microsoft.com/office/drawing/2014/main" id="{69C29DC8-928F-4947-BB0D-FCE76EA21181}"/>
              </a:ext>
            </a:extLst>
          </p:cNvPr>
          <p:cNvPicPr>
            <a:picLocks noChangeAspect="1"/>
          </p:cNvPicPr>
          <p:nvPr/>
        </p:nvPicPr>
        <p:blipFill>
          <a:blip r:embed="rId2"/>
          <a:stretch>
            <a:fillRect/>
          </a:stretch>
        </p:blipFill>
        <p:spPr>
          <a:xfrm>
            <a:off x="3415004" y="2184269"/>
            <a:ext cx="5361992" cy="2576106"/>
          </a:xfrm>
          <a:prstGeom prst="rect">
            <a:avLst/>
          </a:prstGeom>
        </p:spPr>
      </p:pic>
      <p:sp>
        <p:nvSpPr>
          <p:cNvPr id="7" name="TextBox 6">
            <a:extLst>
              <a:ext uri="{FF2B5EF4-FFF2-40B4-BE49-F238E27FC236}">
                <a16:creationId xmlns:a16="http://schemas.microsoft.com/office/drawing/2014/main" id="{79A8AEF5-DEEB-411A-95EF-8D580C9C74EC}"/>
              </a:ext>
            </a:extLst>
          </p:cNvPr>
          <p:cNvSpPr txBox="1"/>
          <p:nvPr/>
        </p:nvSpPr>
        <p:spPr>
          <a:xfrm>
            <a:off x="520959" y="5056688"/>
            <a:ext cx="11150082" cy="1477328"/>
          </a:xfrm>
          <a:prstGeom prst="rect">
            <a:avLst/>
          </a:prstGeom>
          <a:noFill/>
        </p:spPr>
        <p:txBody>
          <a:bodyPr wrap="square" rtlCol="0">
            <a:spAutoFit/>
          </a:bodyPr>
          <a:lstStyle/>
          <a:p>
            <a:pPr algn="just"/>
            <a:r>
              <a:rPr lang="en-US" dirty="0"/>
              <a:t>This in an interactive dashboard generated utilizing Dash and Plotly (Python libraries). It contains a dropdown menu at the top of the dashboard, which allows the user to select the specific launch site and view its statistics or choose to view all the launch sites and compare them. It contains a range slider at the bottom to change the payload amount carried during the launch, as well as a scatter plot showing the success rate based on the payload amount selected.</a:t>
            </a:r>
            <a:endParaRPr lang="en-CA" dirty="0"/>
          </a:p>
        </p:txBody>
      </p:sp>
    </p:spTree>
    <p:extLst>
      <p:ext uri="{BB962C8B-B14F-4D97-AF65-F5344CB8AC3E}">
        <p14:creationId xmlns:p14="http://schemas.microsoft.com/office/powerpoint/2010/main" val="3680454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A3F56-5232-49AE-AEFF-8843B12B7960}"/>
              </a:ext>
            </a:extLst>
          </p:cNvPr>
          <p:cNvSpPr>
            <a:spLocks noGrp="1"/>
          </p:cNvSpPr>
          <p:nvPr>
            <p:ph type="title"/>
          </p:nvPr>
        </p:nvSpPr>
        <p:spPr>
          <a:xfrm>
            <a:off x="646111" y="452718"/>
            <a:ext cx="9404723" cy="730130"/>
          </a:xfrm>
        </p:spPr>
        <p:txBody>
          <a:bodyPr/>
          <a:lstStyle/>
          <a:p>
            <a:r>
              <a:rPr lang="en-US" dirty="0"/>
              <a:t>Results</a:t>
            </a:r>
            <a:endParaRPr lang="en-CA" dirty="0"/>
          </a:p>
        </p:txBody>
      </p:sp>
      <p:sp>
        <p:nvSpPr>
          <p:cNvPr id="4" name="TextBox 3">
            <a:extLst>
              <a:ext uri="{FF2B5EF4-FFF2-40B4-BE49-F238E27FC236}">
                <a16:creationId xmlns:a16="http://schemas.microsoft.com/office/drawing/2014/main" id="{DD8ED364-C6C8-433A-B0B7-D6FF5C89735D}"/>
              </a:ext>
            </a:extLst>
          </p:cNvPr>
          <p:cNvSpPr txBox="1"/>
          <p:nvPr/>
        </p:nvSpPr>
        <p:spPr>
          <a:xfrm>
            <a:off x="772523" y="1807186"/>
            <a:ext cx="8917497" cy="646331"/>
          </a:xfrm>
          <a:prstGeom prst="rect">
            <a:avLst/>
          </a:prstGeom>
          <a:noFill/>
        </p:spPr>
        <p:txBody>
          <a:bodyPr wrap="square" rtlCol="0">
            <a:spAutoFit/>
          </a:bodyPr>
          <a:lstStyle/>
          <a:p>
            <a:r>
              <a:rPr lang="en-US" dirty="0"/>
              <a:t>From the SpaceX Falcon 9 First Stage Landing Prediction Lab, we obtained the following results:</a:t>
            </a:r>
            <a:endParaRPr lang="en-CA" dirty="0"/>
          </a:p>
        </p:txBody>
      </p:sp>
      <p:graphicFrame>
        <p:nvGraphicFramePr>
          <p:cNvPr id="6" name="Table 6">
            <a:extLst>
              <a:ext uri="{FF2B5EF4-FFF2-40B4-BE49-F238E27FC236}">
                <a16:creationId xmlns:a16="http://schemas.microsoft.com/office/drawing/2014/main" id="{D35985DA-FF1E-4C02-8260-14190EE3DBE2}"/>
              </a:ext>
            </a:extLst>
          </p:cNvPr>
          <p:cNvGraphicFramePr>
            <a:graphicFrameLocks noGrp="1"/>
          </p:cNvGraphicFramePr>
          <p:nvPr>
            <p:extLst>
              <p:ext uri="{D42A27DB-BD31-4B8C-83A1-F6EECF244321}">
                <p14:modId xmlns:p14="http://schemas.microsoft.com/office/powerpoint/2010/main" val="1548690438"/>
              </p:ext>
            </p:extLst>
          </p:nvPr>
        </p:nvGraphicFramePr>
        <p:xfrm>
          <a:off x="772523" y="3077855"/>
          <a:ext cx="9595250" cy="1920240"/>
        </p:xfrm>
        <a:graphic>
          <a:graphicData uri="http://schemas.openxmlformats.org/drawingml/2006/table">
            <a:tbl>
              <a:tblPr firstRow="1" bandRow="1">
                <a:tableStyleId>{5C22544A-7EE6-4342-B048-85BDC9FD1C3A}</a:tableStyleId>
              </a:tblPr>
              <a:tblGrid>
                <a:gridCol w="1919050">
                  <a:extLst>
                    <a:ext uri="{9D8B030D-6E8A-4147-A177-3AD203B41FA5}">
                      <a16:colId xmlns:a16="http://schemas.microsoft.com/office/drawing/2014/main" val="295280194"/>
                    </a:ext>
                  </a:extLst>
                </a:gridCol>
                <a:gridCol w="1919050">
                  <a:extLst>
                    <a:ext uri="{9D8B030D-6E8A-4147-A177-3AD203B41FA5}">
                      <a16:colId xmlns:a16="http://schemas.microsoft.com/office/drawing/2014/main" val="3519728779"/>
                    </a:ext>
                  </a:extLst>
                </a:gridCol>
                <a:gridCol w="1919050">
                  <a:extLst>
                    <a:ext uri="{9D8B030D-6E8A-4147-A177-3AD203B41FA5}">
                      <a16:colId xmlns:a16="http://schemas.microsoft.com/office/drawing/2014/main" val="3129000536"/>
                    </a:ext>
                  </a:extLst>
                </a:gridCol>
                <a:gridCol w="1919050">
                  <a:extLst>
                    <a:ext uri="{9D8B030D-6E8A-4147-A177-3AD203B41FA5}">
                      <a16:colId xmlns:a16="http://schemas.microsoft.com/office/drawing/2014/main" val="21673713"/>
                    </a:ext>
                  </a:extLst>
                </a:gridCol>
                <a:gridCol w="1919050">
                  <a:extLst>
                    <a:ext uri="{9D8B030D-6E8A-4147-A177-3AD203B41FA5}">
                      <a16:colId xmlns:a16="http://schemas.microsoft.com/office/drawing/2014/main" val="288726256"/>
                    </a:ext>
                  </a:extLst>
                </a:gridCol>
              </a:tblGrid>
              <a:tr h="370840">
                <a:tc>
                  <a:txBody>
                    <a:bodyPr/>
                    <a:lstStyle/>
                    <a:p>
                      <a:endParaRPr lang="en-CA"/>
                    </a:p>
                  </a:txBody>
                  <a:tcPr/>
                </a:tc>
                <a:tc>
                  <a:txBody>
                    <a:bodyPr/>
                    <a:lstStyle/>
                    <a:p>
                      <a:r>
                        <a:rPr lang="en-US" dirty="0"/>
                        <a:t>Logistic Regression</a:t>
                      </a:r>
                      <a:endParaRPr lang="en-CA" dirty="0"/>
                    </a:p>
                  </a:txBody>
                  <a:tcPr/>
                </a:tc>
                <a:tc>
                  <a:txBody>
                    <a:bodyPr/>
                    <a:lstStyle/>
                    <a:p>
                      <a:r>
                        <a:rPr lang="en-US" dirty="0"/>
                        <a:t>Support Vector Machine</a:t>
                      </a:r>
                      <a:endParaRPr lang="en-CA" dirty="0"/>
                    </a:p>
                  </a:txBody>
                  <a:tcPr/>
                </a:tc>
                <a:tc>
                  <a:txBody>
                    <a:bodyPr/>
                    <a:lstStyle/>
                    <a:p>
                      <a:r>
                        <a:rPr lang="en-US" dirty="0"/>
                        <a:t>Decision Tree Classifier</a:t>
                      </a:r>
                      <a:endParaRPr lang="en-CA" dirty="0"/>
                    </a:p>
                  </a:txBody>
                  <a:tcPr/>
                </a:tc>
                <a:tc>
                  <a:txBody>
                    <a:bodyPr/>
                    <a:lstStyle/>
                    <a:p>
                      <a:r>
                        <a:rPr lang="en-US" dirty="0"/>
                        <a:t>K Nearest Neighbors</a:t>
                      </a:r>
                      <a:endParaRPr lang="en-CA" dirty="0"/>
                    </a:p>
                  </a:txBody>
                  <a:tcPr/>
                </a:tc>
                <a:extLst>
                  <a:ext uri="{0D108BD9-81ED-4DB2-BD59-A6C34878D82A}">
                    <a16:rowId xmlns:a16="http://schemas.microsoft.com/office/drawing/2014/main" val="1203878162"/>
                  </a:ext>
                </a:extLst>
              </a:tr>
              <a:tr h="370840">
                <a:tc>
                  <a:txBody>
                    <a:bodyPr/>
                    <a:lstStyle/>
                    <a:p>
                      <a:r>
                        <a:rPr lang="en-US" dirty="0"/>
                        <a:t>Training data accuracy</a:t>
                      </a:r>
                      <a:endParaRPr lang="en-CA" dirty="0"/>
                    </a:p>
                  </a:txBody>
                  <a:tcPr/>
                </a:tc>
                <a:tc>
                  <a:txBody>
                    <a:bodyPr/>
                    <a:lstStyle/>
                    <a:p>
                      <a:r>
                        <a:rPr lang="en-US" dirty="0"/>
                        <a:t>0.84643</a:t>
                      </a:r>
                      <a:endParaRPr lang="en-CA" dirty="0"/>
                    </a:p>
                  </a:txBody>
                  <a:tcPr/>
                </a:tc>
                <a:tc>
                  <a:txBody>
                    <a:bodyPr/>
                    <a:lstStyle/>
                    <a:p>
                      <a:r>
                        <a:rPr lang="en-US" dirty="0"/>
                        <a:t>0.84821</a:t>
                      </a:r>
                      <a:endParaRPr lang="en-CA" dirty="0"/>
                    </a:p>
                  </a:txBody>
                  <a:tcPr/>
                </a:tc>
                <a:tc>
                  <a:txBody>
                    <a:bodyPr/>
                    <a:lstStyle/>
                    <a:p>
                      <a:r>
                        <a:rPr lang="en-US" dirty="0"/>
                        <a:t>0.88750</a:t>
                      </a:r>
                      <a:endParaRPr lang="en-CA" dirty="0"/>
                    </a:p>
                  </a:txBody>
                  <a:tcPr/>
                </a:tc>
                <a:tc>
                  <a:txBody>
                    <a:bodyPr/>
                    <a:lstStyle/>
                    <a:p>
                      <a:r>
                        <a:rPr lang="en-US" dirty="0"/>
                        <a:t>0.84821</a:t>
                      </a:r>
                      <a:endParaRPr lang="en-CA" dirty="0"/>
                    </a:p>
                  </a:txBody>
                  <a:tcPr/>
                </a:tc>
                <a:extLst>
                  <a:ext uri="{0D108BD9-81ED-4DB2-BD59-A6C34878D82A}">
                    <a16:rowId xmlns:a16="http://schemas.microsoft.com/office/drawing/2014/main" val="1016604312"/>
                  </a:ext>
                </a:extLst>
              </a:tr>
              <a:tr h="370840">
                <a:tc>
                  <a:txBody>
                    <a:bodyPr/>
                    <a:lstStyle/>
                    <a:p>
                      <a:r>
                        <a:rPr lang="en-US" dirty="0"/>
                        <a:t>Testing data accuracy</a:t>
                      </a:r>
                      <a:endParaRPr lang="en-CA" dirty="0"/>
                    </a:p>
                  </a:txBody>
                  <a:tcPr/>
                </a:tc>
                <a:tc>
                  <a:txBody>
                    <a:bodyPr/>
                    <a:lstStyle/>
                    <a:p>
                      <a:r>
                        <a:rPr lang="en-US" dirty="0"/>
                        <a:t>0.83333</a:t>
                      </a:r>
                      <a:endParaRPr lang="en-CA" dirty="0"/>
                    </a:p>
                  </a:txBody>
                  <a:tcPr/>
                </a:tc>
                <a:tc>
                  <a:txBody>
                    <a:bodyPr/>
                    <a:lstStyle/>
                    <a:p>
                      <a:r>
                        <a:rPr lang="en-US" dirty="0"/>
                        <a:t>0.83333</a:t>
                      </a:r>
                      <a:endParaRPr lang="en-CA" dirty="0"/>
                    </a:p>
                  </a:txBody>
                  <a:tcPr/>
                </a:tc>
                <a:tc>
                  <a:txBody>
                    <a:bodyPr/>
                    <a:lstStyle/>
                    <a:p>
                      <a:r>
                        <a:rPr lang="en-US" dirty="0"/>
                        <a:t>0.55556</a:t>
                      </a:r>
                      <a:endParaRPr lang="en-CA" dirty="0"/>
                    </a:p>
                  </a:txBody>
                  <a:tcPr/>
                </a:tc>
                <a:tc>
                  <a:txBody>
                    <a:bodyPr/>
                    <a:lstStyle/>
                    <a:p>
                      <a:r>
                        <a:rPr lang="en-US" dirty="0"/>
                        <a:t>0.83333</a:t>
                      </a:r>
                      <a:endParaRPr lang="en-CA" dirty="0"/>
                    </a:p>
                  </a:txBody>
                  <a:tcPr/>
                </a:tc>
                <a:extLst>
                  <a:ext uri="{0D108BD9-81ED-4DB2-BD59-A6C34878D82A}">
                    <a16:rowId xmlns:a16="http://schemas.microsoft.com/office/drawing/2014/main" val="1014340987"/>
                  </a:ext>
                </a:extLst>
              </a:tr>
            </a:tbl>
          </a:graphicData>
        </a:graphic>
      </p:graphicFrame>
    </p:spTree>
    <p:extLst>
      <p:ext uri="{BB962C8B-B14F-4D97-AF65-F5344CB8AC3E}">
        <p14:creationId xmlns:p14="http://schemas.microsoft.com/office/powerpoint/2010/main" val="356510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CFBC-1249-4069-9662-8593428FD666}"/>
              </a:ext>
            </a:extLst>
          </p:cNvPr>
          <p:cNvSpPr>
            <a:spLocks noGrp="1"/>
          </p:cNvSpPr>
          <p:nvPr>
            <p:ph type="title"/>
          </p:nvPr>
        </p:nvSpPr>
        <p:spPr>
          <a:xfrm>
            <a:off x="646111" y="452718"/>
            <a:ext cx="9404723" cy="814608"/>
          </a:xfrm>
        </p:spPr>
        <p:txBody>
          <a:bodyPr/>
          <a:lstStyle/>
          <a:p>
            <a:r>
              <a:rPr lang="en-US" dirty="0"/>
              <a:t>Discussion</a:t>
            </a:r>
            <a:endParaRPr lang="en-CA" dirty="0"/>
          </a:p>
        </p:txBody>
      </p:sp>
      <p:sp>
        <p:nvSpPr>
          <p:cNvPr id="4" name="TextBox 3">
            <a:extLst>
              <a:ext uri="{FF2B5EF4-FFF2-40B4-BE49-F238E27FC236}">
                <a16:creationId xmlns:a16="http://schemas.microsoft.com/office/drawing/2014/main" id="{EA44ADFD-0EC3-4B3A-A687-AD9169EE1CFF}"/>
              </a:ext>
            </a:extLst>
          </p:cNvPr>
          <p:cNvSpPr txBox="1"/>
          <p:nvPr/>
        </p:nvSpPr>
        <p:spPr>
          <a:xfrm>
            <a:off x="646111" y="1603968"/>
            <a:ext cx="10117123" cy="4801314"/>
          </a:xfrm>
          <a:prstGeom prst="rect">
            <a:avLst/>
          </a:prstGeom>
          <a:noFill/>
        </p:spPr>
        <p:txBody>
          <a:bodyPr wrap="square" rtlCol="0">
            <a:spAutoFit/>
          </a:bodyPr>
          <a:lstStyle/>
          <a:p>
            <a:pPr algn="just"/>
            <a:r>
              <a:rPr lang="en-US" dirty="0"/>
              <a:t>The data collection procedures were necessary to obtain the launch data from the SpaceX API, as well as the techniques utilized to transform the JSON data into a data frame for easier handling and visualization, and the filtering procedures to only work with the data relevant to the subject.</a:t>
            </a:r>
          </a:p>
          <a:p>
            <a:pPr algn="just"/>
            <a:endParaRPr lang="en-US" dirty="0"/>
          </a:p>
          <a:p>
            <a:pPr algn="just"/>
            <a:r>
              <a:rPr lang="en-CA" dirty="0"/>
              <a:t>Data wrangling was a very important part of this project in order to analyze and better observe the trends within this data, this allowed noticing key factors that contribute to success/failure of Falcon 9 first stage rocket launch.</a:t>
            </a:r>
          </a:p>
          <a:p>
            <a:pPr algn="just"/>
            <a:endParaRPr lang="en-CA" dirty="0"/>
          </a:p>
          <a:p>
            <a:pPr algn="just"/>
            <a:r>
              <a:rPr lang="en-CA" dirty="0"/>
              <a:t>Creating visualizations is a great tool to better understand the data we are working with, in addition to graphically represent relationships between variables in the data set obtained.</a:t>
            </a:r>
          </a:p>
          <a:p>
            <a:pPr algn="just"/>
            <a:endParaRPr lang="en-CA" dirty="0"/>
          </a:p>
          <a:p>
            <a:pPr algn="just"/>
            <a:r>
              <a:rPr lang="en-CA" dirty="0"/>
              <a:t>Lastly, the different machine learning models used allowed us to see how different models perform predictions with the training and testing data, therefore we were able to choose the one with the highest overall accuracy to further predict the outcome of Falcon 9 first stage rocket launching.</a:t>
            </a:r>
          </a:p>
        </p:txBody>
      </p:sp>
    </p:spTree>
    <p:extLst>
      <p:ext uri="{BB962C8B-B14F-4D97-AF65-F5344CB8AC3E}">
        <p14:creationId xmlns:p14="http://schemas.microsoft.com/office/powerpoint/2010/main" val="511988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3771-C4AF-496E-B2B0-F111DDF16318}"/>
              </a:ext>
            </a:extLst>
          </p:cNvPr>
          <p:cNvSpPr>
            <a:spLocks noGrp="1"/>
          </p:cNvSpPr>
          <p:nvPr>
            <p:ph type="title"/>
          </p:nvPr>
        </p:nvSpPr>
        <p:spPr>
          <a:xfrm>
            <a:off x="646111" y="452718"/>
            <a:ext cx="9404723" cy="713352"/>
          </a:xfrm>
        </p:spPr>
        <p:txBody>
          <a:bodyPr/>
          <a:lstStyle/>
          <a:p>
            <a:r>
              <a:rPr lang="en-US" dirty="0"/>
              <a:t>Conclusion</a:t>
            </a:r>
            <a:endParaRPr lang="en-CA" dirty="0"/>
          </a:p>
        </p:txBody>
      </p:sp>
      <p:sp>
        <p:nvSpPr>
          <p:cNvPr id="4" name="TextBox 3">
            <a:extLst>
              <a:ext uri="{FF2B5EF4-FFF2-40B4-BE49-F238E27FC236}">
                <a16:creationId xmlns:a16="http://schemas.microsoft.com/office/drawing/2014/main" id="{54A54925-8D83-4F40-961C-A9386CA0B9DB}"/>
              </a:ext>
            </a:extLst>
          </p:cNvPr>
          <p:cNvSpPr txBox="1"/>
          <p:nvPr/>
        </p:nvSpPr>
        <p:spPr>
          <a:xfrm>
            <a:off x="646111" y="1652631"/>
            <a:ext cx="9479560" cy="3970318"/>
          </a:xfrm>
          <a:prstGeom prst="rect">
            <a:avLst/>
          </a:prstGeom>
          <a:noFill/>
        </p:spPr>
        <p:txBody>
          <a:bodyPr wrap="square" rtlCol="0">
            <a:spAutoFit/>
          </a:bodyPr>
          <a:lstStyle/>
          <a:p>
            <a:pPr algn="just"/>
            <a:r>
              <a:rPr lang="en-US" dirty="0"/>
              <a:t>This applied capstone project was a great learning experience to better understand the key characteristics of a data science project and how to tackle problems with a data scientist mentality. </a:t>
            </a:r>
          </a:p>
          <a:p>
            <a:pPr algn="just"/>
            <a:endParaRPr lang="en-US" dirty="0"/>
          </a:p>
          <a:p>
            <a:pPr algn="just"/>
            <a:r>
              <a:rPr lang="en-US" dirty="0"/>
              <a:t>The tools implemented in this capstone are very useful in several different ways, from collecting data necessary to find solutions to problems, filtering the data to use relevant information, to graphically represent the insights found on this data and output it in a graphical and user-friendly manner so that third parties can easily understand the relationships and key features observed. </a:t>
            </a:r>
          </a:p>
          <a:p>
            <a:pPr algn="just"/>
            <a:endParaRPr lang="en-US" dirty="0"/>
          </a:p>
          <a:p>
            <a:pPr algn="just"/>
            <a:r>
              <a:rPr lang="en-US" dirty="0"/>
              <a:t>The content in this course will be very useful when approaching different problems since this is a very detailed breakdown of a topic (Falcon 9 first stage rocket launching prediction), and how to use all the tools learned throughout the entire IBM Data Science Professional Certificate.</a:t>
            </a:r>
            <a:endParaRPr lang="en-CA" dirty="0"/>
          </a:p>
        </p:txBody>
      </p:sp>
    </p:spTree>
    <p:extLst>
      <p:ext uri="{BB962C8B-B14F-4D97-AF65-F5344CB8AC3E}">
        <p14:creationId xmlns:p14="http://schemas.microsoft.com/office/powerpoint/2010/main" val="196587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3C8DF-E431-451E-A9F3-D79C602CEC0A}"/>
              </a:ext>
            </a:extLst>
          </p:cNvPr>
          <p:cNvSpPr>
            <a:spLocks noGrp="1"/>
          </p:cNvSpPr>
          <p:nvPr>
            <p:ph type="title"/>
          </p:nvPr>
        </p:nvSpPr>
        <p:spPr>
          <a:xfrm>
            <a:off x="646111" y="452718"/>
            <a:ext cx="9404723" cy="688186"/>
          </a:xfrm>
        </p:spPr>
        <p:txBody>
          <a:bodyPr/>
          <a:lstStyle/>
          <a:p>
            <a:r>
              <a:rPr lang="en-US" dirty="0"/>
              <a:t>Table of Contents</a:t>
            </a:r>
            <a:br>
              <a:rPr lang="en-US" dirty="0"/>
            </a:br>
            <a:br>
              <a:rPr lang="en-US" dirty="0"/>
            </a:br>
            <a:br>
              <a:rPr lang="en-US" dirty="0"/>
            </a:br>
            <a:endParaRPr lang="en-CA" dirty="0"/>
          </a:p>
        </p:txBody>
      </p:sp>
      <p:sp>
        <p:nvSpPr>
          <p:cNvPr id="4" name="TextBox 3">
            <a:extLst>
              <a:ext uri="{FF2B5EF4-FFF2-40B4-BE49-F238E27FC236}">
                <a16:creationId xmlns:a16="http://schemas.microsoft.com/office/drawing/2014/main" id="{309F3D44-E639-4994-BDC1-EBC2521CE370}"/>
              </a:ext>
            </a:extLst>
          </p:cNvPr>
          <p:cNvSpPr txBox="1"/>
          <p:nvPr/>
        </p:nvSpPr>
        <p:spPr>
          <a:xfrm>
            <a:off x="629997" y="1543573"/>
            <a:ext cx="9420837"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Executive Summary</a:t>
            </a:r>
          </a:p>
          <a:p>
            <a:endParaRPr lang="en-US" sz="2400" dirty="0"/>
          </a:p>
          <a:p>
            <a:pPr marL="285750" indent="-285750">
              <a:buFont typeface="Arial" panose="020B0604020202020204" pitchFamily="34" charset="0"/>
              <a:buChar char="•"/>
            </a:pPr>
            <a:r>
              <a:rPr lang="en-US" sz="2400" dirty="0"/>
              <a:t>Introduction</a:t>
            </a:r>
          </a:p>
          <a:p>
            <a:endParaRPr lang="en-US" sz="2400" dirty="0"/>
          </a:p>
          <a:p>
            <a:pPr marL="285750" indent="-285750">
              <a:buFont typeface="Arial" panose="020B0604020202020204" pitchFamily="34" charset="0"/>
              <a:buChar char="•"/>
            </a:pPr>
            <a:r>
              <a:rPr lang="en-US" sz="2400" dirty="0"/>
              <a:t>Methodology</a:t>
            </a:r>
          </a:p>
          <a:p>
            <a:endParaRPr lang="en-US" sz="2400" dirty="0"/>
          </a:p>
          <a:p>
            <a:pPr marL="285750" indent="-285750">
              <a:buFont typeface="Arial" panose="020B0604020202020204" pitchFamily="34" charset="0"/>
              <a:buChar char="•"/>
            </a:pPr>
            <a:r>
              <a:rPr lang="en-US" sz="2400" dirty="0"/>
              <a:t>Results</a:t>
            </a:r>
          </a:p>
          <a:p>
            <a:endParaRPr lang="en-US" sz="2400" dirty="0"/>
          </a:p>
          <a:p>
            <a:pPr marL="285750" indent="-285750">
              <a:buFont typeface="Arial" panose="020B0604020202020204" pitchFamily="34" charset="0"/>
              <a:buChar char="•"/>
            </a:pPr>
            <a:r>
              <a:rPr lang="en-US" sz="2400" dirty="0"/>
              <a:t>Discussion</a:t>
            </a:r>
          </a:p>
          <a:p>
            <a:endParaRPr lang="en-US" sz="2400" dirty="0"/>
          </a:p>
          <a:p>
            <a:pPr marL="285750" indent="-285750">
              <a:buFont typeface="Arial" panose="020B0604020202020204" pitchFamily="34" charset="0"/>
              <a:buChar char="•"/>
            </a:pPr>
            <a:r>
              <a:rPr lang="en-US" sz="2400" dirty="0"/>
              <a:t>Conclusion</a:t>
            </a:r>
          </a:p>
        </p:txBody>
      </p:sp>
    </p:spTree>
    <p:extLst>
      <p:ext uri="{BB962C8B-B14F-4D97-AF65-F5344CB8AC3E}">
        <p14:creationId xmlns:p14="http://schemas.microsoft.com/office/powerpoint/2010/main" val="2484735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866F-60CC-4B72-B81E-54A9FED86008}"/>
              </a:ext>
            </a:extLst>
          </p:cNvPr>
          <p:cNvSpPr>
            <a:spLocks noGrp="1"/>
          </p:cNvSpPr>
          <p:nvPr>
            <p:ph type="title"/>
          </p:nvPr>
        </p:nvSpPr>
        <p:spPr>
          <a:xfrm>
            <a:off x="1393638" y="2728735"/>
            <a:ext cx="9404723" cy="1400530"/>
          </a:xfrm>
        </p:spPr>
        <p:txBody>
          <a:bodyPr/>
          <a:lstStyle/>
          <a:p>
            <a:pPr algn="ctr"/>
            <a:r>
              <a:rPr lang="en-US" dirty="0"/>
              <a:t>Thank you for your time</a:t>
            </a:r>
            <a:endParaRPr lang="en-CA" dirty="0"/>
          </a:p>
        </p:txBody>
      </p:sp>
    </p:spTree>
    <p:extLst>
      <p:ext uri="{BB962C8B-B14F-4D97-AF65-F5344CB8AC3E}">
        <p14:creationId xmlns:p14="http://schemas.microsoft.com/office/powerpoint/2010/main" val="1094765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23C8-E1FE-4525-8581-676A7F861A8C}"/>
              </a:ext>
            </a:extLst>
          </p:cNvPr>
          <p:cNvSpPr>
            <a:spLocks noGrp="1"/>
          </p:cNvSpPr>
          <p:nvPr>
            <p:ph type="title"/>
          </p:nvPr>
        </p:nvSpPr>
        <p:spPr>
          <a:xfrm>
            <a:off x="646111" y="452718"/>
            <a:ext cx="9404723" cy="704963"/>
          </a:xfrm>
        </p:spPr>
        <p:txBody>
          <a:bodyPr/>
          <a:lstStyle/>
          <a:p>
            <a:r>
              <a:rPr lang="en-US" dirty="0"/>
              <a:t>Executive Summary</a:t>
            </a:r>
            <a:endParaRPr lang="en-CA" dirty="0"/>
          </a:p>
        </p:txBody>
      </p:sp>
      <p:sp>
        <p:nvSpPr>
          <p:cNvPr id="5" name="TextBox 4">
            <a:extLst>
              <a:ext uri="{FF2B5EF4-FFF2-40B4-BE49-F238E27FC236}">
                <a16:creationId xmlns:a16="http://schemas.microsoft.com/office/drawing/2014/main" id="{CBEAA431-D760-4C4D-AC09-0DAD6646E20E}"/>
              </a:ext>
            </a:extLst>
          </p:cNvPr>
          <p:cNvSpPr txBox="1"/>
          <p:nvPr/>
        </p:nvSpPr>
        <p:spPr>
          <a:xfrm>
            <a:off x="646111" y="1711354"/>
            <a:ext cx="8086987" cy="3785652"/>
          </a:xfrm>
          <a:prstGeom prst="rect">
            <a:avLst/>
          </a:prstGeom>
          <a:noFill/>
        </p:spPr>
        <p:txBody>
          <a:bodyPr wrap="square" rtlCol="0">
            <a:spAutoFit/>
          </a:bodyPr>
          <a:lstStyle/>
          <a:p>
            <a:pPr algn="just"/>
            <a:r>
              <a:rPr lang="en-US" sz="2400" dirty="0"/>
              <a:t>This applied data science capstone project attempts to predict if the SpaceX Falcon 9 first stage rocket launch will land successfully.</a:t>
            </a:r>
          </a:p>
          <a:p>
            <a:pPr algn="just"/>
            <a:endParaRPr lang="en-US" sz="2400" dirty="0"/>
          </a:p>
          <a:p>
            <a:pPr algn="just"/>
            <a:r>
              <a:rPr lang="en-US" sz="2400" dirty="0"/>
              <a:t>Several techniques were implemented in order to make predictions with the highest accuracy possible, some of these techniques being EDA (exploratory data analysis), web scrapping and data wrangling, visual analytics tools, and machine learning algorithms for predicting outcomes.</a:t>
            </a:r>
            <a:endParaRPr lang="en-CA" sz="2400" dirty="0"/>
          </a:p>
        </p:txBody>
      </p:sp>
    </p:spTree>
    <p:extLst>
      <p:ext uri="{BB962C8B-B14F-4D97-AF65-F5344CB8AC3E}">
        <p14:creationId xmlns:p14="http://schemas.microsoft.com/office/powerpoint/2010/main" val="2655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1AA2-0B45-4339-AC4F-E8F56F65C0D1}"/>
              </a:ext>
            </a:extLst>
          </p:cNvPr>
          <p:cNvSpPr>
            <a:spLocks noGrp="1"/>
          </p:cNvSpPr>
          <p:nvPr>
            <p:ph type="title"/>
          </p:nvPr>
        </p:nvSpPr>
        <p:spPr>
          <a:xfrm>
            <a:off x="646111" y="452718"/>
            <a:ext cx="9404723" cy="663018"/>
          </a:xfrm>
        </p:spPr>
        <p:txBody>
          <a:bodyPr/>
          <a:lstStyle/>
          <a:p>
            <a:r>
              <a:rPr lang="en-US" dirty="0"/>
              <a:t>Introduction</a:t>
            </a:r>
            <a:endParaRPr lang="en-CA" dirty="0"/>
          </a:p>
        </p:txBody>
      </p:sp>
      <p:sp>
        <p:nvSpPr>
          <p:cNvPr id="4" name="TextBox 3">
            <a:extLst>
              <a:ext uri="{FF2B5EF4-FFF2-40B4-BE49-F238E27FC236}">
                <a16:creationId xmlns:a16="http://schemas.microsoft.com/office/drawing/2014/main" id="{B603465F-9410-46ED-9362-BB641C01B2EC}"/>
              </a:ext>
            </a:extLst>
          </p:cNvPr>
          <p:cNvSpPr txBox="1"/>
          <p:nvPr/>
        </p:nvSpPr>
        <p:spPr>
          <a:xfrm>
            <a:off x="646110" y="1484851"/>
            <a:ext cx="9404723" cy="4832092"/>
          </a:xfrm>
          <a:prstGeom prst="rect">
            <a:avLst/>
          </a:prstGeom>
          <a:noFill/>
        </p:spPr>
        <p:txBody>
          <a:bodyPr wrap="square" rtlCol="0">
            <a:spAutoFit/>
          </a:bodyPr>
          <a:lstStyle/>
          <a:p>
            <a:pPr algn="just"/>
            <a:r>
              <a:rPr lang="en-US" sz="2000" dirty="0"/>
              <a:t>The goal for this capstone project was to successfully predict the outcome of the SpaceX Falcon 9 first stage rocket launch to determine the probability of a successful rocket landing.</a:t>
            </a:r>
          </a:p>
          <a:p>
            <a:pPr algn="just"/>
            <a:endParaRPr lang="en-US" sz="2000" dirty="0"/>
          </a:p>
          <a:p>
            <a:pPr algn="just"/>
            <a:r>
              <a:rPr lang="en-US" sz="2000" dirty="0"/>
              <a:t>Considering the high costs of such procedures, utilizing data science to determine the landing outcome of a Falcon 9 rocket can significantly reduce the monetary costs for SpaceX.</a:t>
            </a:r>
          </a:p>
          <a:p>
            <a:pPr algn="just"/>
            <a:endParaRPr lang="en-US" sz="2000" dirty="0"/>
          </a:p>
          <a:p>
            <a:pPr algn="just"/>
            <a:r>
              <a:rPr lang="en-US" sz="2000" dirty="0"/>
              <a:t>The average cost of a Falcon 9 rocket launch is $62 million dollars, therefore if we can predict the landing outcome of a rocket launch before launching, this could benefit the people in charge of such operations.</a:t>
            </a:r>
          </a:p>
          <a:p>
            <a:pPr algn="just"/>
            <a:endParaRPr lang="en-US" sz="2000" dirty="0"/>
          </a:p>
          <a:p>
            <a:pPr algn="just"/>
            <a:r>
              <a:rPr lang="en-US" sz="2400" b="1" dirty="0"/>
              <a:t>How can we use data science to predict the landing outcome of SpaceX Falcon 9 rocket launches?</a:t>
            </a:r>
            <a:endParaRPr lang="en-CA" sz="2400" b="1" dirty="0"/>
          </a:p>
        </p:txBody>
      </p:sp>
    </p:spTree>
    <p:extLst>
      <p:ext uri="{BB962C8B-B14F-4D97-AF65-F5344CB8AC3E}">
        <p14:creationId xmlns:p14="http://schemas.microsoft.com/office/powerpoint/2010/main" val="2500723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6F55-485C-426D-80F1-DDD70AF36928}"/>
              </a:ext>
            </a:extLst>
          </p:cNvPr>
          <p:cNvSpPr>
            <a:spLocks noGrp="1"/>
          </p:cNvSpPr>
          <p:nvPr>
            <p:ph type="title"/>
          </p:nvPr>
        </p:nvSpPr>
        <p:spPr>
          <a:xfrm>
            <a:off x="646111" y="452718"/>
            <a:ext cx="9404723" cy="730130"/>
          </a:xfrm>
        </p:spPr>
        <p:txBody>
          <a:bodyPr/>
          <a:lstStyle/>
          <a:p>
            <a:r>
              <a:rPr lang="en-US" dirty="0"/>
              <a:t>Methodology</a:t>
            </a:r>
            <a:endParaRPr lang="en-CA" dirty="0"/>
          </a:p>
        </p:txBody>
      </p:sp>
      <p:sp>
        <p:nvSpPr>
          <p:cNvPr id="4" name="TextBox 3">
            <a:extLst>
              <a:ext uri="{FF2B5EF4-FFF2-40B4-BE49-F238E27FC236}">
                <a16:creationId xmlns:a16="http://schemas.microsoft.com/office/drawing/2014/main" id="{3B4B9F6D-ABB0-41BB-B9BF-CFC96E91B2ED}"/>
              </a:ext>
            </a:extLst>
          </p:cNvPr>
          <p:cNvSpPr txBox="1"/>
          <p:nvPr/>
        </p:nvSpPr>
        <p:spPr>
          <a:xfrm>
            <a:off x="646111" y="1400961"/>
            <a:ext cx="10477691" cy="1477328"/>
          </a:xfrm>
          <a:prstGeom prst="rect">
            <a:avLst/>
          </a:prstGeom>
          <a:noFill/>
        </p:spPr>
        <p:txBody>
          <a:bodyPr wrap="square" rtlCol="0">
            <a:spAutoFit/>
          </a:bodyPr>
          <a:lstStyle/>
          <a:p>
            <a:pPr algn="just"/>
            <a:r>
              <a:rPr lang="en-US" dirty="0"/>
              <a:t>Several labs were completed in order to obtain the data utilized throughout this entire capstone project, perform exploratory data analysis (EDA), better visualize information and relationships presented in the dataset, as well as determine the best machine learning algorithm and hyperparameters in order to make accurate predictions regarding the first stage rocket launch of SpaceX Falcon 9 rocket. </a:t>
            </a:r>
            <a:endParaRPr lang="en-CA" dirty="0"/>
          </a:p>
        </p:txBody>
      </p:sp>
      <p:sp>
        <p:nvSpPr>
          <p:cNvPr id="5" name="TextBox 4">
            <a:extLst>
              <a:ext uri="{FF2B5EF4-FFF2-40B4-BE49-F238E27FC236}">
                <a16:creationId xmlns:a16="http://schemas.microsoft.com/office/drawing/2014/main" id="{A46EA9B5-7D8D-4C6D-8C13-F81E4BF710CE}"/>
              </a:ext>
            </a:extLst>
          </p:cNvPr>
          <p:cNvSpPr txBox="1"/>
          <p:nvPr/>
        </p:nvSpPr>
        <p:spPr>
          <a:xfrm>
            <a:off x="646111" y="2964049"/>
            <a:ext cx="10368793" cy="2031325"/>
          </a:xfrm>
          <a:prstGeom prst="rect">
            <a:avLst/>
          </a:prstGeom>
          <a:noFill/>
        </p:spPr>
        <p:txBody>
          <a:bodyPr wrap="square" rtlCol="0">
            <a:spAutoFit/>
          </a:bodyPr>
          <a:lstStyle/>
          <a:p>
            <a:pPr algn="just"/>
            <a:r>
              <a:rPr lang="en-US" dirty="0"/>
              <a:t>These labs are:</a:t>
            </a:r>
          </a:p>
          <a:p>
            <a:pPr algn="just"/>
            <a:endParaRPr lang="en-US" dirty="0"/>
          </a:p>
          <a:p>
            <a:pPr marL="285750" indent="-285750" algn="just">
              <a:buFont typeface="Arial" panose="020B0604020202020204" pitchFamily="34" charset="0"/>
              <a:buChar char="•"/>
            </a:pPr>
            <a:r>
              <a:rPr lang="en-US" dirty="0"/>
              <a:t>Data Collection Lab</a:t>
            </a:r>
          </a:p>
          <a:p>
            <a:pPr marL="742950" lvl="1" indent="-285750" algn="just">
              <a:buFont typeface="Arial" panose="020B0604020202020204" pitchFamily="34" charset="0"/>
              <a:buChar char="•"/>
            </a:pPr>
            <a:r>
              <a:rPr lang="en-US" dirty="0"/>
              <a:t>Request and parse the SpaceX launch data using GET request</a:t>
            </a:r>
          </a:p>
          <a:p>
            <a:pPr marL="742950" lvl="1" indent="-285750" algn="just">
              <a:buFont typeface="Arial" panose="020B0604020202020204" pitchFamily="34" charset="0"/>
              <a:buChar char="•"/>
            </a:pPr>
            <a:r>
              <a:rPr lang="en-US" dirty="0"/>
              <a:t>Turn this data into JSON format, to then be converted into a data frame</a:t>
            </a:r>
          </a:p>
          <a:p>
            <a:pPr marL="742950" lvl="1" indent="-285750" algn="just">
              <a:buFont typeface="Arial" panose="020B0604020202020204" pitchFamily="34" charset="0"/>
              <a:buChar char="•"/>
            </a:pPr>
            <a:r>
              <a:rPr lang="en-US" dirty="0"/>
              <a:t>Filter the data to only include Falcon 9 launches</a:t>
            </a:r>
          </a:p>
          <a:p>
            <a:pPr marL="742950" lvl="1" indent="-285750" algn="just">
              <a:buFont typeface="Arial" panose="020B0604020202020204" pitchFamily="34" charset="0"/>
              <a:buChar char="•"/>
            </a:pPr>
            <a:r>
              <a:rPr lang="en-CA" dirty="0"/>
              <a:t>Handle missing values</a:t>
            </a:r>
          </a:p>
        </p:txBody>
      </p:sp>
      <p:sp>
        <p:nvSpPr>
          <p:cNvPr id="6" name="TextBox 5">
            <a:extLst>
              <a:ext uri="{FF2B5EF4-FFF2-40B4-BE49-F238E27FC236}">
                <a16:creationId xmlns:a16="http://schemas.microsoft.com/office/drawing/2014/main" id="{CC1A1253-F893-4A6D-935D-15E416C4F2DD}"/>
              </a:ext>
            </a:extLst>
          </p:cNvPr>
          <p:cNvSpPr txBox="1"/>
          <p:nvPr/>
        </p:nvSpPr>
        <p:spPr>
          <a:xfrm>
            <a:off x="646111" y="5133873"/>
            <a:ext cx="10133742"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Data Wrangling Lab</a:t>
            </a:r>
          </a:p>
          <a:p>
            <a:pPr marL="742950" lvl="1" indent="-285750" algn="just">
              <a:buFont typeface="Arial" panose="020B0604020202020204" pitchFamily="34" charset="0"/>
              <a:buChar char="•"/>
            </a:pPr>
            <a:r>
              <a:rPr lang="en-CA" dirty="0"/>
              <a:t>Calculate number of launches per site</a:t>
            </a:r>
          </a:p>
          <a:p>
            <a:pPr marL="742950" lvl="1" indent="-285750" algn="just">
              <a:buFont typeface="Arial" panose="020B0604020202020204" pitchFamily="34" charset="0"/>
              <a:buChar char="•"/>
            </a:pPr>
            <a:r>
              <a:rPr lang="en-CA" dirty="0"/>
              <a:t>Calculate number of occurrences per orbit</a:t>
            </a:r>
          </a:p>
          <a:p>
            <a:pPr marL="742950" lvl="1" indent="-285750" algn="just">
              <a:buFont typeface="Arial" panose="020B0604020202020204" pitchFamily="34" charset="0"/>
              <a:buChar char="•"/>
            </a:pPr>
            <a:r>
              <a:rPr lang="en-CA" dirty="0"/>
              <a:t>Calculate number and occurrence of mission outcome per orbit type</a:t>
            </a:r>
          </a:p>
          <a:p>
            <a:pPr marL="742950" lvl="1" indent="-285750" algn="just">
              <a:buFont typeface="Arial" panose="020B0604020202020204" pitchFamily="34" charset="0"/>
              <a:buChar char="•"/>
            </a:pPr>
            <a:r>
              <a:rPr lang="en-CA" dirty="0"/>
              <a:t>Create a landing outcome label from Outcome column</a:t>
            </a:r>
          </a:p>
        </p:txBody>
      </p:sp>
    </p:spTree>
    <p:extLst>
      <p:ext uri="{BB962C8B-B14F-4D97-AF65-F5344CB8AC3E}">
        <p14:creationId xmlns:p14="http://schemas.microsoft.com/office/powerpoint/2010/main" val="226342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07FC-1261-4A3A-82B4-946197041B12}"/>
              </a:ext>
            </a:extLst>
          </p:cNvPr>
          <p:cNvSpPr>
            <a:spLocks noGrp="1"/>
          </p:cNvSpPr>
          <p:nvPr>
            <p:ph type="title"/>
          </p:nvPr>
        </p:nvSpPr>
        <p:spPr>
          <a:xfrm>
            <a:off x="646109" y="536607"/>
            <a:ext cx="9404723" cy="654629"/>
          </a:xfrm>
        </p:spPr>
        <p:txBody>
          <a:bodyPr/>
          <a:lstStyle/>
          <a:p>
            <a:r>
              <a:rPr lang="en-US" dirty="0"/>
              <a:t>Methodology</a:t>
            </a:r>
            <a:endParaRPr lang="en-CA" dirty="0"/>
          </a:p>
        </p:txBody>
      </p:sp>
      <p:sp>
        <p:nvSpPr>
          <p:cNvPr id="4" name="TextBox 3">
            <a:extLst>
              <a:ext uri="{FF2B5EF4-FFF2-40B4-BE49-F238E27FC236}">
                <a16:creationId xmlns:a16="http://schemas.microsoft.com/office/drawing/2014/main" id="{686D44BF-C12B-4E7A-B7C5-F0F9429441A2}"/>
              </a:ext>
            </a:extLst>
          </p:cNvPr>
          <p:cNvSpPr txBox="1"/>
          <p:nvPr/>
        </p:nvSpPr>
        <p:spPr>
          <a:xfrm>
            <a:off x="646110" y="1534905"/>
            <a:ext cx="9404723"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EDA with Visualization Lab</a:t>
            </a:r>
          </a:p>
          <a:p>
            <a:pPr marL="742950" lvl="1" indent="-285750" algn="just">
              <a:buFont typeface="Arial" panose="020B0604020202020204" pitchFamily="34" charset="0"/>
              <a:buChar char="•"/>
            </a:pPr>
            <a:r>
              <a:rPr lang="en-US" dirty="0"/>
              <a:t>Visualize the relationship between Flight Number and Launch Site</a:t>
            </a:r>
          </a:p>
          <a:p>
            <a:pPr marL="742950" lvl="1" indent="-285750" algn="just">
              <a:buFont typeface="Arial" panose="020B0604020202020204" pitchFamily="34" charset="0"/>
              <a:buChar char="•"/>
            </a:pPr>
            <a:r>
              <a:rPr lang="en-US" dirty="0"/>
              <a:t>Visualize the relationship between Payload and Launch Site</a:t>
            </a:r>
          </a:p>
          <a:p>
            <a:pPr marL="742950" lvl="1" indent="-285750" algn="just">
              <a:buFont typeface="Arial" panose="020B0604020202020204" pitchFamily="34" charset="0"/>
              <a:buChar char="•"/>
            </a:pPr>
            <a:r>
              <a:rPr lang="en-US" dirty="0"/>
              <a:t>Visualize the relationship between Success Rate of each Orbit Type</a:t>
            </a:r>
          </a:p>
          <a:p>
            <a:pPr marL="742950" lvl="1" indent="-285750" algn="just">
              <a:buFont typeface="Arial" panose="020B0604020202020204" pitchFamily="34" charset="0"/>
              <a:buChar char="•"/>
            </a:pPr>
            <a:r>
              <a:rPr lang="en-US" dirty="0"/>
              <a:t>Visualize the relationship between Flight Number and Orbit Type</a:t>
            </a:r>
          </a:p>
          <a:p>
            <a:pPr marL="742950" lvl="1" indent="-285750" algn="just">
              <a:buFont typeface="Arial" panose="020B0604020202020204" pitchFamily="34" charset="0"/>
              <a:buChar char="•"/>
            </a:pPr>
            <a:r>
              <a:rPr lang="en-US" dirty="0"/>
              <a:t>Visualize the relationship between Payload and Orbit Type</a:t>
            </a:r>
          </a:p>
          <a:p>
            <a:pPr marL="742950" lvl="1" indent="-285750" algn="just">
              <a:buFont typeface="Arial" panose="020B0604020202020204" pitchFamily="34" charset="0"/>
              <a:buChar char="•"/>
            </a:pPr>
            <a:r>
              <a:rPr lang="en-US" dirty="0"/>
              <a:t>Visualize the Launch Success yearly trend</a:t>
            </a:r>
            <a:endParaRPr lang="en-CA" dirty="0"/>
          </a:p>
        </p:txBody>
      </p:sp>
      <p:sp>
        <p:nvSpPr>
          <p:cNvPr id="5" name="TextBox 4">
            <a:extLst>
              <a:ext uri="{FF2B5EF4-FFF2-40B4-BE49-F238E27FC236}">
                <a16:creationId xmlns:a16="http://schemas.microsoft.com/office/drawing/2014/main" id="{786FF864-3162-4FAE-8E29-32640EB78553}"/>
              </a:ext>
            </a:extLst>
          </p:cNvPr>
          <p:cNvSpPr txBox="1"/>
          <p:nvPr/>
        </p:nvSpPr>
        <p:spPr>
          <a:xfrm>
            <a:off x="646109" y="3792733"/>
            <a:ext cx="867405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Machine Learning Predictions Lab</a:t>
            </a:r>
          </a:p>
          <a:p>
            <a:pPr marL="742950" lvl="1" indent="-285750">
              <a:buFont typeface="Arial" panose="020B0604020202020204" pitchFamily="34" charset="0"/>
              <a:buChar char="•"/>
            </a:pPr>
            <a:r>
              <a:rPr lang="en-US" dirty="0"/>
              <a:t>Standardize the data</a:t>
            </a:r>
          </a:p>
          <a:p>
            <a:pPr marL="742950" lvl="1" indent="-285750">
              <a:buFont typeface="Arial" panose="020B0604020202020204" pitchFamily="34" charset="0"/>
              <a:buChar char="•"/>
            </a:pPr>
            <a:r>
              <a:rPr lang="en-US" dirty="0"/>
              <a:t>Split the data into training data and testing data</a:t>
            </a:r>
          </a:p>
          <a:p>
            <a:pPr marL="742950" lvl="1" indent="-285750">
              <a:buFont typeface="Arial" panose="020B0604020202020204" pitchFamily="34" charset="0"/>
              <a:buChar char="•"/>
            </a:pPr>
            <a:r>
              <a:rPr lang="en-US" dirty="0"/>
              <a:t>Create a Logistic Regression object, SVM object, Decision Tree Classifier object, and a KNN object</a:t>
            </a:r>
          </a:p>
          <a:p>
            <a:pPr marL="742950" lvl="1" indent="-285750">
              <a:buFont typeface="Arial" panose="020B0604020202020204" pitchFamily="34" charset="0"/>
              <a:buChar char="•"/>
            </a:pPr>
            <a:r>
              <a:rPr lang="en-US" dirty="0"/>
              <a:t>Fit a GridSearchCV object to all these objects, and fit data to find best parameters</a:t>
            </a:r>
            <a:endParaRPr lang="en-CA" dirty="0"/>
          </a:p>
          <a:p>
            <a:pPr marL="742950" lvl="1" indent="-285750">
              <a:buFont typeface="Arial" panose="020B0604020202020204" pitchFamily="34" charset="0"/>
              <a:buChar char="•"/>
            </a:pPr>
            <a:endParaRPr lang="en-CA" dirty="0"/>
          </a:p>
        </p:txBody>
      </p:sp>
    </p:spTree>
    <p:extLst>
      <p:ext uri="{BB962C8B-B14F-4D97-AF65-F5344CB8AC3E}">
        <p14:creationId xmlns:p14="http://schemas.microsoft.com/office/powerpoint/2010/main" val="101622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A14B-B694-42BB-95E4-AFE734D036EC}"/>
              </a:ext>
            </a:extLst>
          </p:cNvPr>
          <p:cNvSpPr>
            <a:spLocks noGrp="1"/>
          </p:cNvSpPr>
          <p:nvPr>
            <p:ph type="title"/>
          </p:nvPr>
        </p:nvSpPr>
        <p:spPr>
          <a:xfrm>
            <a:off x="646111" y="452718"/>
            <a:ext cx="9404723" cy="621073"/>
          </a:xfrm>
        </p:spPr>
        <p:txBody>
          <a:bodyPr/>
          <a:lstStyle/>
          <a:p>
            <a:r>
              <a:rPr lang="en-US" dirty="0"/>
              <a:t>Results</a:t>
            </a:r>
            <a:endParaRPr lang="en-CA" dirty="0"/>
          </a:p>
        </p:txBody>
      </p:sp>
      <p:sp>
        <p:nvSpPr>
          <p:cNvPr id="4" name="TextBox 3">
            <a:extLst>
              <a:ext uri="{FF2B5EF4-FFF2-40B4-BE49-F238E27FC236}">
                <a16:creationId xmlns:a16="http://schemas.microsoft.com/office/drawing/2014/main" id="{0E13ABF3-461A-453A-8350-FD644BCD39E5}"/>
              </a:ext>
            </a:extLst>
          </p:cNvPr>
          <p:cNvSpPr txBox="1"/>
          <p:nvPr/>
        </p:nvSpPr>
        <p:spPr>
          <a:xfrm>
            <a:off x="646111" y="1526796"/>
            <a:ext cx="9295825" cy="923330"/>
          </a:xfrm>
          <a:prstGeom prst="rect">
            <a:avLst/>
          </a:prstGeom>
          <a:noFill/>
        </p:spPr>
        <p:txBody>
          <a:bodyPr wrap="square" rtlCol="0">
            <a:spAutoFit/>
          </a:bodyPr>
          <a:lstStyle/>
          <a:p>
            <a:pPr algn="just"/>
            <a:r>
              <a:rPr lang="en-US" dirty="0"/>
              <a:t>We started this capstone project by requesting the rocket launch data from the SpaceX API, followed by converting this JSON data into a data frame for easier handling, and lastly, we filtered the data to the launches relevant to Falcon 9.</a:t>
            </a:r>
            <a:endParaRPr lang="en-CA" dirty="0"/>
          </a:p>
        </p:txBody>
      </p:sp>
      <p:sp>
        <p:nvSpPr>
          <p:cNvPr id="5" name="TextBox 4">
            <a:extLst>
              <a:ext uri="{FF2B5EF4-FFF2-40B4-BE49-F238E27FC236}">
                <a16:creationId xmlns:a16="http://schemas.microsoft.com/office/drawing/2014/main" id="{1B3AECEF-FAAE-459E-923B-9246BD027BB1}"/>
              </a:ext>
            </a:extLst>
          </p:cNvPr>
          <p:cNvSpPr txBox="1"/>
          <p:nvPr/>
        </p:nvSpPr>
        <p:spPr>
          <a:xfrm>
            <a:off x="646111" y="2782669"/>
            <a:ext cx="9195157" cy="646331"/>
          </a:xfrm>
          <a:prstGeom prst="rect">
            <a:avLst/>
          </a:prstGeom>
          <a:noFill/>
        </p:spPr>
        <p:txBody>
          <a:bodyPr wrap="square" rtlCol="0">
            <a:spAutoFit/>
          </a:bodyPr>
          <a:lstStyle/>
          <a:p>
            <a:r>
              <a:rPr lang="en-US" dirty="0"/>
              <a:t>From the Exploratory Data Analysis with Visualization Lab, we obtained the following results:</a:t>
            </a:r>
            <a:endParaRPr lang="en-CA" dirty="0"/>
          </a:p>
        </p:txBody>
      </p:sp>
      <p:pic>
        <p:nvPicPr>
          <p:cNvPr id="3074" name="Picture 2">
            <a:extLst>
              <a:ext uri="{FF2B5EF4-FFF2-40B4-BE49-F238E27FC236}">
                <a16:creationId xmlns:a16="http://schemas.microsoft.com/office/drawing/2014/main" id="{DC23CAA8-B0D2-406F-9927-4467A5963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3761543"/>
            <a:ext cx="8985392" cy="18111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C21B9FF-E4CE-464D-BA6C-34E0297D7F09}"/>
              </a:ext>
            </a:extLst>
          </p:cNvPr>
          <p:cNvSpPr txBox="1"/>
          <p:nvPr/>
        </p:nvSpPr>
        <p:spPr>
          <a:xfrm>
            <a:off x="2139009" y="5907489"/>
            <a:ext cx="6146575" cy="369332"/>
          </a:xfrm>
          <a:prstGeom prst="rect">
            <a:avLst/>
          </a:prstGeom>
          <a:noFill/>
        </p:spPr>
        <p:txBody>
          <a:bodyPr wrap="square" rtlCol="0">
            <a:spAutoFit/>
          </a:bodyPr>
          <a:lstStyle/>
          <a:p>
            <a:r>
              <a:rPr lang="en-US" dirty="0"/>
              <a:t>Relationship between Flight Number and Launch Site</a:t>
            </a:r>
            <a:endParaRPr lang="en-CA" dirty="0"/>
          </a:p>
        </p:txBody>
      </p:sp>
    </p:spTree>
    <p:extLst>
      <p:ext uri="{BB962C8B-B14F-4D97-AF65-F5344CB8AC3E}">
        <p14:creationId xmlns:p14="http://schemas.microsoft.com/office/powerpoint/2010/main" val="2078958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9A70-7BF9-419E-94EA-711681B5C8B5}"/>
              </a:ext>
            </a:extLst>
          </p:cNvPr>
          <p:cNvSpPr>
            <a:spLocks noGrp="1"/>
          </p:cNvSpPr>
          <p:nvPr>
            <p:ph type="title"/>
          </p:nvPr>
        </p:nvSpPr>
        <p:spPr>
          <a:xfrm>
            <a:off x="646111" y="452718"/>
            <a:ext cx="9404723" cy="686271"/>
          </a:xfrm>
        </p:spPr>
        <p:txBody>
          <a:bodyPr/>
          <a:lstStyle/>
          <a:p>
            <a:r>
              <a:rPr lang="en-US"/>
              <a:t>Results</a:t>
            </a:r>
            <a:endParaRPr lang="en-CA" dirty="0"/>
          </a:p>
        </p:txBody>
      </p:sp>
      <p:pic>
        <p:nvPicPr>
          <p:cNvPr id="4098" name="Picture 2">
            <a:extLst>
              <a:ext uri="{FF2B5EF4-FFF2-40B4-BE49-F238E27FC236}">
                <a16:creationId xmlns:a16="http://schemas.microsoft.com/office/drawing/2014/main" id="{BD3AADE9-1781-43D8-B89E-FE5E0FB53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1406769"/>
            <a:ext cx="3025207" cy="274065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F10A9C4-EDE8-43EC-AE0F-4FFC80CFB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1" y="4415207"/>
            <a:ext cx="3315433" cy="22503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723E532-9349-4748-9220-5D57DD0CF5B1}"/>
              </a:ext>
            </a:extLst>
          </p:cNvPr>
          <p:cNvSpPr txBox="1"/>
          <p:nvPr/>
        </p:nvSpPr>
        <p:spPr>
          <a:xfrm>
            <a:off x="3961544" y="2073461"/>
            <a:ext cx="5525726" cy="369332"/>
          </a:xfrm>
          <a:prstGeom prst="rect">
            <a:avLst/>
          </a:prstGeom>
          <a:noFill/>
        </p:spPr>
        <p:txBody>
          <a:bodyPr wrap="square" rtlCol="0">
            <a:spAutoFit/>
          </a:bodyPr>
          <a:lstStyle/>
          <a:p>
            <a:r>
              <a:rPr lang="en-US" dirty="0"/>
              <a:t>Relationship between Payload and Launch Site</a:t>
            </a:r>
            <a:endParaRPr lang="en-CA" dirty="0"/>
          </a:p>
        </p:txBody>
      </p:sp>
      <p:sp>
        <p:nvSpPr>
          <p:cNvPr id="5" name="TextBox 4">
            <a:extLst>
              <a:ext uri="{FF2B5EF4-FFF2-40B4-BE49-F238E27FC236}">
                <a16:creationId xmlns:a16="http://schemas.microsoft.com/office/drawing/2014/main" id="{9ADF28FD-4443-485E-8F5A-4C6B553B94E3}"/>
              </a:ext>
            </a:extLst>
          </p:cNvPr>
          <p:cNvSpPr txBox="1"/>
          <p:nvPr/>
        </p:nvSpPr>
        <p:spPr>
          <a:xfrm>
            <a:off x="4124937" y="5205046"/>
            <a:ext cx="6425831" cy="369332"/>
          </a:xfrm>
          <a:prstGeom prst="rect">
            <a:avLst/>
          </a:prstGeom>
          <a:noFill/>
        </p:spPr>
        <p:txBody>
          <a:bodyPr wrap="square" rtlCol="0">
            <a:spAutoFit/>
          </a:bodyPr>
          <a:lstStyle/>
          <a:p>
            <a:r>
              <a:rPr lang="en-US" dirty="0"/>
              <a:t>Relationship between Success Rate of each Orbit Type</a:t>
            </a:r>
            <a:endParaRPr lang="en-CA" dirty="0"/>
          </a:p>
        </p:txBody>
      </p:sp>
    </p:spTree>
    <p:extLst>
      <p:ext uri="{BB962C8B-B14F-4D97-AF65-F5344CB8AC3E}">
        <p14:creationId xmlns:p14="http://schemas.microsoft.com/office/powerpoint/2010/main" val="388659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837F-B1FB-42F2-AC7F-04630FE02A8D}"/>
              </a:ext>
            </a:extLst>
          </p:cNvPr>
          <p:cNvSpPr>
            <a:spLocks noGrp="1"/>
          </p:cNvSpPr>
          <p:nvPr>
            <p:ph type="title"/>
          </p:nvPr>
        </p:nvSpPr>
        <p:spPr>
          <a:xfrm>
            <a:off x="646111" y="452718"/>
            <a:ext cx="9404723" cy="670229"/>
          </a:xfrm>
        </p:spPr>
        <p:txBody>
          <a:bodyPr/>
          <a:lstStyle/>
          <a:p>
            <a:r>
              <a:rPr lang="en-US" dirty="0"/>
              <a:t>Results</a:t>
            </a:r>
            <a:endParaRPr lang="en-CA" dirty="0"/>
          </a:p>
        </p:txBody>
      </p:sp>
      <p:pic>
        <p:nvPicPr>
          <p:cNvPr id="5122" name="Picture 2">
            <a:extLst>
              <a:ext uri="{FF2B5EF4-FFF2-40B4-BE49-F238E27FC236}">
                <a16:creationId xmlns:a16="http://schemas.microsoft.com/office/drawing/2014/main" id="{0AA51EC7-D81A-42ED-B1D0-747F23CD0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864" y="1487365"/>
            <a:ext cx="2669138" cy="23768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5EAB412-0B4D-49ED-8E60-F77978DB4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1" y="4033008"/>
            <a:ext cx="2860891" cy="25601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42E124-94B0-4B04-B357-D7D828ADF655}"/>
              </a:ext>
            </a:extLst>
          </p:cNvPr>
          <p:cNvSpPr txBox="1"/>
          <p:nvPr/>
        </p:nvSpPr>
        <p:spPr>
          <a:xfrm>
            <a:off x="3947268" y="2208645"/>
            <a:ext cx="6236677" cy="369332"/>
          </a:xfrm>
          <a:prstGeom prst="rect">
            <a:avLst/>
          </a:prstGeom>
          <a:noFill/>
        </p:spPr>
        <p:txBody>
          <a:bodyPr wrap="square" rtlCol="0">
            <a:spAutoFit/>
          </a:bodyPr>
          <a:lstStyle/>
          <a:p>
            <a:r>
              <a:rPr lang="en-US" dirty="0"/>
              <a:t>Relationship between Flight Number and Orbit Type</a:t>
            </a:r>
            <a:endParaRPr lang="en-CA" dirty="0"/>
          </a:p>
        </p:txBody>
      </p:sp>
      <p:sp>
        <p:nvSpPr>
          <p:cNvPr id="5" name="TextBox 4">
            <a:extLst>
              <a:ext uri="{FF2B5EF4-FFF2-40B4-BE49-F238E27FC236}">
                <a16:creationId xmlns:a16="http://schemas.microsoft.com/office/drawing/2014/main" id="{019C0400-01BC-410D-892C-214EBF3F96B5}"/>
              </a:ext>
            </a:extLst>
          </p:cNvPr>
          <p:cNvSpPr txBox="1"/>
          <p:nvPr/>
        </p:nvSpPr>
        <p:spPr>
          <a:xfrm>
            <a:off x="3947268" y="4947138"/>
            <a:ext cx="5556738" cy="369332"/>
          </a:xfrm>
          <a:prstGeom prst="rect">
            <a:avLst/>
          </a:prstGeom>
          <a:noFill/>
        </p:spPr>
        <p:txBody>
          <a:bodyPr wrap="square" rtlCol="0">
            <a:spAutoFit/>
          </a:bodyPr>
          <a:lstStyle/>
          <a:p>
            <a:r>
              <a:rPr lang="en-US" dirty="0"/>
              <a:t>Relationship between Payload and Orbit Type</a:t>
            </a:r>
            <a:endParaRPr lang="en-CA" dirty="0"/>
          </a:p>
        </p:txBody>
      </p:sp>
    </p:spTree>
    <p:extLst>
      <p:ext uri="{BB962C8B-B14F-4D97-AF65-F5344CB8AC3E}">
        <p14:creationId xmlns:p14="http://schemas.microsoft.com/office/powerpoint/2010/main" val="4273645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1133</TotalTime>
  <Words>1364</Words>
  <Application>Microsoft Office PowerPoint</Application>
  <PresentationFormat>Widescreen</PresentationFormat>
  <Paragraphs>137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IBM Applied Data Science Capstone  SpaceX Falcon 9 First Stage Landing Prediction </vt:lpstr>
      <vt:lpstr>Table of Contents   </vt:lpstr>
      <vt:lpstr>Executive Summary</vt:lpstr>
      <vt:lpstr>Introduction</vt:lpstr>
      <vt:lpstr>Methodology</vt:lpstr>
      <vt:lpstr>Methodology</vt:lpstr>
      <vt:lpstr>Results</vt:lpstr>
      <vt:lpstr>Results</vt:lpstr>
      <vt:lpstr>Results</vt:lpstr>
      <vt:lpstr>Results</vt:lpstr>
      <vt:lpstr>Results</vt:lpstr>
      <vt:lpstr>Results</vt:lpstr>
      <vt:lpstr>Results</vt:lpstr>
      <vt:lpstr>Results</vt:lpstr>
      <vt:lpstr>Results</vt:lpstr>
      <vt:lpstr>Results</vt:lpstr>
      <vt:lpstr>Results</vt:lpstr>
      <vt:lpstr>Discussion</vt:lpstr>
      <vt:lpstr>Conclusion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  SpaceX Falcon 9 First Stage Landing Prediction </dc:title>
  <dc:creator>Daniel Grillo</dc:creator>
  <cp:lastModifiedBy>Daniel Grillo</cp:lastModifiedBy>
  <cp:revision>23</cp:revision>
  <dcterms:created xsi:type="dcterms:W3CDTF">2021-10-16T01:52:21Z</dcterms:created>
  <dcterms:modified xsi:type="dcterms:W3CDTF">2021-10-16T20:45:54Z</dcterms:modified>
</cp:coreProperties>
</file>