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d5b93f174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d5b93f174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d5b93f174_2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d5b93f174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d5b93f174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5d5b93f174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5d5b93f174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5d5b93f174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d5b93f174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d5b93f174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cb1620435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50 minutes:, discussion: 40 minutes, hands-on: 75 minutes, break: 15 minutes.</a:t>
            </a:r>
            <a:endParaRPr/>
          </a:p>
        </p:txBody>
      </p:sp>
      <p:sp>
        <p:nvSpPr>
          <p:cNvPr id="76" name="Google Shape;76;g5cb1620435_6_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d5b93f174_1_4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d5b93f174_1_4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5d5b93f174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5d5b93f174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d5b93f174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d5b93f174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d5b93f174_2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d5b93f17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d5b93f17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d5b93f17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d5b93f174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d5b93f174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5d5b93f174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5d5b93f174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 sz="1100"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100"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 sz="1100"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 sz="11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100"/>
            </a:lvl1pPr>
            <a:lvl2pPr indent="0" lvl="1" marL="0" rtl="0" algn="r">
              <a:spcBef>
                <a:spcPts val="0"/>
              </a:spcBef>
              <a:buNone/>
              <a:defRPr sz="1100"/>
            </a:lvl2pPr>
            <a:lvl3pPr indent="0" lvl="2" marL="0" rtl="0" algn="r">
              <a:spcBef>
                <a:spcPts val="0"/>
              </a:spcBef>
              <a:buNone/>
              <a:defRPr sz="1100"/>
            </a:lvl3pPr>
            <a:lvl4pPr indent="0" lvl="3" marL="0" rtl="0" algn="r">
              <a:spcBef>
                <a:spcPts val="0"/>
              </a:spcBef>
              <a:buNone/>
              <a:defRPr sz="1100"/>
            </a:lvl4pPr>
            <a:lvl5pPr indent="0" lvl="4" marL="0" rtl="0" algn="r">
              <a:spcBef>
                <a:spcPts val="0"/>
              </a:spcBef>
              <a:buNone/>
              <a:defRPr sz="1100"/>
            </a:lvl5pPr>
            <a:lvl6pPr indent="0" lvl="5" marL="0" rtl="0" algn="r">
              <a:spcBef>
                <a:spcPts val="0"/>
              </a:spcBef>
              <a:buNone/>
              <a:defRPr sz="1100"/>
            </a:lvl6pPr>
            <a:lvl7pPr indent="0" lvl="6" marL="0" rtl="0" algn="r">
              <a:spcBef>
                <a:spcPts val="0"/>
              </a:spcBef>
              <a:buNone/>
              <a:defRPr sz="1100"/>
            </a:lvl7pPr>
            <a:lvl8pPr indent="0" lvl="7" marL="0" rtl="0" algn="r">
              <a:spcBef>
                <a:spcPts val="0"/>
              </a:spcBef>
              <a:buNone/>
              <a:defRPr sz="1100"/>
            </a:lvl8pPr>
            <a:lvl9pPr indent="0" lvl="8" marL="0" rtl="0" algn="r">
              <a:spcBef>
                <a:spcPts val="0"/>
              </a:spcBef>
              <a:buNone/>
              <a:defRPr sz="11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■"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■"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Calibri"/>
              <a:buChar char="■"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Oswald"/>
              <a:buNone/>
              <a:defRPr sz="300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●"/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■"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■"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●"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Char char="○"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Calibri"/>
              <a:buChar char="■"/>
              <a:defRPr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9.png"/><Relationship Id="rId6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5.jp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4179525" y="2757475"/>
            <a:ext cx="810300" cy="405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1691238" y="388600"/>
            <a:ext cx="5761500" cy="193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Introduction to </a:t>
            </a:r>
            <a:endParaRPr sz="60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the Flee Workshop</a:t>
            </a:r>
            <a:endParaRPr sz="6000"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2040425" y="4359100"/>
            <a:ext cx="47064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Adama Science and Technology University 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rgbClr val="FFFFFF"/>
                </a:solidFill>
              </a:rPr>
              <a:t>July 2019</a:t>
            </a:r>
            <a:endParaRPr sz="1800">
              <a:solidFill>
                <a:srgbClr val="FFFFFF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0888" y="2518388"/>
            <a:ext cx="1899125" cy="65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result for brunel university logo transparent" id="69" name="Google Shape;69;p14"/>
          <p:cNvPicPr preferRelativeResize="0"/>
          <p:nvPr/>
        </p:nvPicPr>
        <p:blipFill rotWithShape="1">
          <a:blip r:embed="rId4">
            <a:alphaModFix/>
          </a:blip>
          <a:srcRect b="16326" l="9845" r="9781" t="15673"/>
          <a:stretch/>
        </p:blipFill>
        <p:spPr>
          <a:xfrm>
            <a:off x="7060900" y="388600"/>
            <a:ext cx="1899124" cy="74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60888" y="3224188"/>
            <a:ext cx="1899125" cy="61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625" y="2900500"/>
            <a:ext cx="2076175" cy="207617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 rot="5400000">
            <a:off x="4475100" y="-4475100"/>
            <a:ext cx="193800" cy="9144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040425" y="2571750"/>
            <a:ext cx="4706400" cy="12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Derek Groen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FFFFFF"/>
                </a:solidFill>
              </a:rPr>
              <a:t>Gebremariam Assres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Diana Suleimenova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SESSION 2: DESIGNING AND PROTOTYPING YOUR OWN SIMULATION</a:t>
            </a:r>
            <a:endParaRPr sz="2200"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500"/>
              <a:buChar char="❖"/>
            </a:pPr>
            <a:r>
              <a:rPr lang="en" sz="1500">
                <a:solidFill>
                  <a:srgbClr val="F9CB9C"/>
                </a:solidFill>
              </a:rPr>
              <a:t>More extensive ABM introduction</a:t>
            </a:r>
            <a:endParaRPr sz="1500">
              <a:solidFill>
                <a:srgbClr val="F9CB9C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500"/>
              <a:buChar char="➢"/>
            </a:pPr>
            <a:r>
              <a:rPr lang="en" sz="1500">
                <a:solidFill>
                  <a:srgbClr val="F9CB9C"/>
                </a:solidFill>
              </a:rPr>
              <a:t>Agents, location graphs, rules and states, timestep and visualisation</a:t>
            </a:r>
            <a:endParaRPr sz="1500">
              <a:solidFill>
                <a:srgbClr val="F9CB9C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500"/>
              <a:buChar char="❖"/>
            </a:pPr>
            <a:r>
              <a:rPr lang="en" sz="1500">
                <a:solidFill>
                  <a:srgbClr val="F9CB9C"/>
                </a:solidFill>
              </a:rPr>
              <a:t>Hands-on: Programming tutorial for the vanilla ABM code 1</a:t>
            </a:r>
            <a:endParaRPr sz="1500">
              <a:solidFill>
                <a:srgbClr val="F9CB9C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➔"/>
            </a:pPr>
            <a:r>
              <a:rPr lang="en" sz="1500">
                <a:solidFill>
                  <a:srgbClr val="FFFFFF"/>
                </a:solidFill>
              </a:rPr>
              <a:t>Break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500"/>
              <a:buChar char="❖"/>
            </a:pPr>
            <a:r>
              <a:rPr lang="en" sz="1500">
                <a:solidFill>
                  <a:srgbClr val="9FC5E8"/>
                </a:solidFill>
              </a:rPr>
              <a:t>Hands-on: Programming tutorial for the vanilla ABM code 2</a:t>
            </a:r>
            <a:endParaRPr sz="1500">
              <a:solidFill>
                <a:srgbClr val="9FC5E8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➔"/>
            </a:pPr>
            <a:r>
              <a:rPr lang="en" sz="1500">
                <a:solidFill>
                  <a:srgbClr val="FFFFFF"/>
                </a:solidFill>
              </a:rPr>
              <a:t>Break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500"/>
              <a:buChar char="❖"/>
            </a:pPr>
            <a:r>
              <a:rPr lang="en" sz="1500">
                <a:solidFill>
                  <a:srgbClr val="D5A6BD"/>
                </a:solidFill>
              </a:rPr>
              <a:t>Hands-on: Programming tutorial for the vanilla ABM code 3</a:t>
            </a:r>
            <a:endParaRPr sz="1500">
              <a:solidFill>
                <a:srgbClr val="D5A6BD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500"/>
              <a:buChar char="❖"/>
            </a:pPr>
            <a:r>
              <a:rPr lang="en" sz="1500">
                <a:solidFill>
                  <a:srgbClr val="D5A6BD"/>
                </a:solidFill>
              </a:rPr>
              <a:t>Hands-on: Prototyping your own simulation in preparation of the Hackathon</a:t>
            </a:r>
            <a:endParaRPr sz="1500">
              <a:solidFill>
                <a:srgbClr val="D5A6BD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FOR TOMORROW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SESSION 3: MODELLING MIGRATION WITH OTHER THINGS ON SUPERCOMPUTERS</a:t>
            </a:r>
            <a:endParaRPr sz="2200"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500"/>
              <a:buChar char="❖"/>
            </a:pPr>
            <a:r>
              <a:rPr lang="en" sz="1500">
                <a:solidFill>
                  <a:srgbClr val="F9CB9C"/>
                </a:solidFill>
              </a:rPr>
              <a:t>Introduction to supercomputers and parallelized Flee</a:t>
            </a:r>
            <a:endParaRPr sz="1500">
              <a:solidFill>
                <a:srgbClr val="F9CB9C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500"/>
              <a:buChar char="➢"/>
            </a:pPr>
            <a:r>
              <a:t/>
            </a:r>
            <a:endParaRPr sz="1500">
              <a:solidFill>
                <a:srgbClr val="F9CB9C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500"/>
              <a:buChar char="❖"/>
            </a:pPr>
            <a:r>
              <a:rPr lang="en" sz="1500">
                <a:solidFill>
                  <a:srgbClr val="F9CB9C"/>
                </a:solidFill>
              </a:rPr>
              <a:t>Coupling Flee to other models</a:t>
            </a:r>
            <a:endParaRPr sz="1500">
              <a:solidFill>
                <a:srgbClr val="F9CB9C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500"/>
              <a:buChar char="➢"/>
            </a:pPr>
            <a:r>
              <a:t/>
            </a:r>
            <a:endParaRPr sz="1500">
              <a:solidFill>
                <a:srgbClr val="F9CB9C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500"/>
              <a:buChar char="❖"/>
            </a:pPr>
            <a:r>
              <a:rPr lang="en" sz="1500">
                <a:solidFill>
                  <a:srgbClr val="F9CB9C"/>
                </a:solidFill>
              </a:rPr>
              <a:t>Discussion: Ideas for coupled models</a:t>
            </a:r>
            <a:endParaRPr sz="1500">
              <a:solidFill>
                <a:srgbClr val="F9CB9C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➔"/>
            </a:pPr>
            <a:r>
              <a:rPr lang="en" sz="1500">
                <a:solidFill>
                  <a:srgbClr val="FFFFFF"/>
                </a:solidFill>
              </a:rPr>
              <a:t>Break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500"/>
              <a:buChar char="❖"/>
            </a:pPr>
            <a:r>
              <a:rPr lang="en" sz="1500">
                <a:solidFill>
                  <a:srgbClr val="A4C2F4"/>
                </a:solidFill>
              </a:rPr>
              <a:t>Hands-on: Running the parallel and coupled simulations</a:t>
            </a:r>
            <a:endParaRPr sz="1500">
              <a:solidFill>
                <a:srgbClr val="A4C2F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500"/>
              <a:buChar char="❖"/>
            </a:pPr>
            <a:r>
              <a:rPr lang="en" sz="1500">
                <a:solidFill>
                  <a:srgbClr val="A4C2F4"/>
                </a:solidFill>
              </a:rPr>
              <a:t>The HiDALGO and VECMA projects</a:t>
            </a:r>
            <a:endParaRPr sz="1500">
              <a:solidFill>
                <a:srgbClr val="A4C2F4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500"/>
              <a:buChar char="➢"/>
            </a:pPr>
            <a:r>
              <a:t/>
            </a:r>
            <a:endParaRPr sz="1500">
              <a:solidFill>
                <a:srgbClr val="A4C2F4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500"/>
              <a:buChar char="❖"/>
            </a:pPr>
            <a:r>
              <a:rPr lang="en" sz="1500">
                <a:solidFill>
                  <a:srgbClr val="A4C2F4"/>
                </a:solidFill>
              </a:rPr>
              <a:t>Demonstration of Flee on a supercomputers</a:t>
            </a:r>
            <a:endParaRPr sz="1500">
              <a:solidFill>
                <a:srgbClr val="A4C2F4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➔"/>
            </a:pPr>
            <a:r>
              <a:rPr lang="en" sz="1500">
                <a:solidFill>
                  <a:srgbClr val="FFFFFF"/>
                </a:solidFill>
              </a:rPr>
              <a:t>Break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500"/>
              <a:buChar char="❖"/>
            </a:pPr>
            <a:r>
              <a:rPr lang="en" sz="1500">
                <a:solidFill>
                  <a:srgbClr val="D5A6BD"/>
                </a:solidFill>
              </a:rPr>
              <a:t>Introduction to the Hackathon</a:t>
            </a:r>
            <a:endParaRPr sz="1500">
              <a:solidFill>
                <a:srgbClr val="D5A6BD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500"/>
              <a:buChar char="➢"/>
            </a:pPr>
            <a:r>
              <a:rPr lang="en" sz="1500">
                <a:solidFill>
                  <a:srgbClr val="D5A6BD"/>
                </a:solidFill>
              </a:rPr>
              <a:t>Hack ideas discussion and write up</a:t>
            </a:r>
            <a:endParaRPr sz="1500">
              <a:solidFill>
                <a:srgbClr val="D5A6BD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500"/>
              <a:buChar char="➢"/>
            </a:pPr>
            <a:r>
              <a:rPr lang="en" sz="1500">
                <a:solidFill>
                  <a:srgbClr val="D5A6BD"/>
                </a:solidFill>
              </a:rPr>
              <a:t>Pitch the ideas</a:t>
            </a:r>
            <a:endParaRPr sz="1500">
              <a:solidFill>
                <a:srgbClr val="D5A6B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SESSION 4: APPLICATION - HACKATHON</a:t>
            </a:r>
            <a:endParaRPr sz="2200"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600"/>
              <a:buChar char="❖"/>
            </a:pPr>
            <a:r>
              <a:rPr lang="en" sz="1600">
                <a:solidFill>
                  <a:srgbClr val="F9CB9C"/>
                </a:solidFill>
              </a:rPr>
              <a:t>Form groups</a:t>
            </a:r>
            <a:endParaRPr sz="1600">
              <a:solidFill>
                <a:srgbClr val="F9CB9C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600"/>
              <a:buChar char="❖"/>
            </a:pPr>
            <a:r>
              <a:rPr lang="en" sz="1600">
                <a:solidFill>
                  <a:srgbClr val="F9CB9C"/>
                </a:solidFill>
              </a:rPr>
              <a:t>Hands-on: Hack part 1</a:t>
            </a:r>
            <a:endParaRPr sz="1600">
              <a:solidFill>
                <a:srgbClr val="F9CB9C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➔"/>
            </a:pPr>
            <a:r>
              <a:rPr lang="en" sz="1600">
                <a:solidFill>
                  <a:srgbClr val="FFFFFF"/>
                </a:solidFill>
              </a:rPr>
              <a:t>Break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A4C2F4"/>
              </a:buClr>
              <a:buSzPts val="1600"/>
              <a:buChar char="❖"/>
            </a:pPr>
            <a:r>
              <a:rPr lang="en" sz="1600">
                <a:solidFill>
                  <a:srgbClr val="A4C2F4"/>
                </a:solidFill>
              </a:rPr>
              <a:t>Hands-on: Hack part 2</a:t>
            </a:r>
            <a:endParaRPr sz="1600">
              <a:solidFill>
                <a:srgbClr val="A4C2F4"/>
              </a:solidFill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➔"/>
            </a:pPr>
            <a:r>
              <a:rPr lang="en" sz="1600">
                <a:solidFill>
                  <a:srgbClr val="FFFFFF"/>
                </a:solidFill>
              </a:rPr>
              <a:t>Break</a:t>
            </a:r>
            <a:endParaRPr sz="1600">
              <a:solidFill>
                <a:srgbClr val="FFFF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600"/>
              <a:buChar char="❖"/>
            </a:pPr>
            <a:r>
              <a:rPr lang="en" sz="1600">
                <a:solidFill>
                  <a:srgbClr val="D5A6BD"/>
                </a:solidFill>
              </a:rPr>
              <a:t>Presentation preparation</a:t>
            </a:r>
            <a:endParaRPr sz="1600">
              <a:solidFill>
                <a:srgbClr val="D5A6BD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600"/>
              <a:buChar char="❖"/>
            </a:pPr>
            <a:r>
              <a:rPr lang="en" sz="1600">
                <a:solidFill>
                  <a:srgbClr val="D5A6BD"/>
                </a:solidFill>
              </a:rPr>
              <a:t>Presentations</a:t>
            </a:r>
            <a:endParaRPr sz="1600">
              <a:solidFill>
                <a:srgbClr val="D5A6BD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>
              <a:solidFill>
                <a:srgbClr val="D5A6BD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ANNOUNCEMENTS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ACTIVITIES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Welcome and introduction of the team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Project and Flee background: why are we here?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What are you going to learn?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Agenda for today and tomorrow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Practical announcements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0" y="-138500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0" y="-138500"/>
            <a:ext cx="138548" cy="2769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 amt="50000"/>
          </a:blip>
          <a:srcRect b="35942" l="44973" r="0" t="0"/>
          <a:stretch/>
        </p:blipFill>
        <p:spPr>
          <a:xfrm>
            <a:off x="5565025" y="1758725"/>
            <a:ext cx="3267275" cy="3119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Derek Groen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Lecturer in Simulation and Modelling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Gebremariam Assres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Research Fellow - Coupled Agent-based Simulations (HiDALGO)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Diana Suleimenova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Research Fellow - Multiscale Migration Prediction (VECMA)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Simon Taylor and Anastasia Anagnostou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Sci-Gaia Colleagues, contributors, linked us up (!).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Hamid Arabnejad and David Bell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Contributors to VECMA &amp; HiDALGO.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Subam Bista and Qusai Zakir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Student contributors.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800" y="221650"/>
            <a:ext cx="1329500" cy="13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5989" y="212651"/>
            <a:ext cx="1559960" cy="13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5">
            <a:alphaModFix/>
          </a:blip>
          <a:srcRect b="0" l="0" r="0" t="9115"/>
          <a:stretch/>
        </p:blipFill>
        <p:spPr>
          <a:xfrm>
            <a:off x="5674500" y="3092136"/>
            <a:ext cx="883650" cy="1113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 rotWithShape="1">
          <a:blip r:embed="rId6">
            <a:alphaModFix/>
          </a:blip>
          <a:srcRect b="10003" l="0" r="0" t="6704"/>
          <a:stretch/>
        </p:blipFill>
        <p:spPr>
          <a:xfrm>
            <a:off x="6943255" y="3095900"/>
            <a:ext cx="883644" cy="1106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8220" y="212650"/>
            <a:ext cx="1032318" cy="132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EXPERTISE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rage"/>
              <a:buChar char="❖"/>
            </a:pPr>
            <a:r>
              <a:rPr lang="en" sz="1600"/>
              <a:t>Simulations across disciplines, including 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➢"/>
            </a:pPr>
            <a:r>
              <a:rPr lang="en"/>
              <a:t>f</a:t>
            </a:r>
            <a:r>
              <a:rPr lang="en"/>
              <a:t>orced population displacement,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➢"/>
            </a:pPr>
            <a:r>
              <a:rPr lang="en"/>
              <a:t>astrophysics,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➢"/>
            </a:pPr>
            <a:r>
              <a:rPr lang="en"/>
              <a:t>blood flow,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verage"/>
              <a:buChar char="➢"/>
            </a:pPr>
            <a:r>
              <a:rPr lang="en"/>
              <a:t>materials;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rage"/>
              <a:buChar char="❖"/>
            </a:pPr>
            <a:r>
              <a:rPr lang="en" sz="1600"/>
              <a:t>Lead developers of the </a:t>
            </a:r>
            <a:r>
              <a:rPr b="1" i="1" lang="en" sz="1600"/>
              <a:t>Flee </a:t>
            </a:r>
            <a:r>
              <a:rPr lang="en" sz="1600"/>
              <a:t>agent-based modelling code, and the </a:t>
            </a:r>
            <a:r>
              <a:rPr b="1" i="1" lang="en" sz="1600"/>
              <a:t>FabSim3</a:t>
            </a:r>
            <a:r>
              <a:rPr lang="en" sz="1600"/>
              <a:t> toolkit for automating computational tasks using remote resources.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rage"/>
              <a:buChar char="❖"/>
            </a:pPr>
            <a:r>
              <a:rPr lang="en" sz="1600"/>
              <a:t>Extensive expertise in model coupling, and high performance computing (see tutorial 3):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rage"/>
              <a:buChar char="➢"/>
            </a:pPr>
            <a:r>
              <a:rPr lang="en" sz="1600"/>
              <a:t>e.g. involved in developing the MUSCLE2/3 and MPWide coupling tools.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verage"/>
              <a:buChar char="❖"/>
            </a:pPr>
            <a:r>
              <a:rPr lang="en" sz="1600"/>
              <a:t>Active collaborations with UNHCR and NGOs through the SAROBMED consortium.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❖"/>
            </a:pPr>
            <a:r>
              <a:rPr lang="en" sz="1600"/>
              <a:t>Two projects (VECMA and HiDALGO) funded by the European Union Horizon 2020 research and innovation programme.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People inevitably attempt to flee from major conflicts, disasters and other life-threatening events.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forced migration movements have major humanitarian, political, economic and societal consequences.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Plenty of empirical research. Yet, few researchers try to simulate refugee movements.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simulate forced population displacement?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help provide humanitarian aid in the right places, at the right time,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help complete incomplete data collections on refugee movements,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❖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estimate the effect of policy decisions (e.g., border closures, camp relocations, forced redirection).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260802" cy="194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ARE WE HERE?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Char char="❖"/>
            </a:pPr>
            <a:r>
              <a:rPr lang="en"/>
              <a:t>To teach you about Flee, agent-based modelling, and model building at large.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Learn about: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What kind of things you would like to simulate.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How we can modify and apply our codes to help solve problems/challenges you face.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How we can make our existing simulations more accurate and realistic.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What problems we should be trying to research going forwards.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To meet all of you, and explore how we can work together.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YOU GOING TO LEARN?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Simulation and modelling: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Agent-based modelling (ABM).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Migration modelling.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Flee simulations.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Developing and prototyping your own ABM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High Performance Computing: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Supercomputers.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Code coupling.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Parallelization.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/>
              <a:t>Hackathon: First-hand experience.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 FOR TODAY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SESSION 1: INTRODUCTION TO FLEE</a:t>
            </a:r>
            <a:endParaRPr sz="2200"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500"/>
              <a:buChar char="❖"/>
            </a:pPr>
            <a:r>
              <a:rPr lang="en" sz="1500">
                <a:solidFill>
                  <a:srgbClr val="F9CB9C"/>
                </a:solidFill>
              </a:rPr>
              <a:t>Flee migration model basics</a:t>
            </a:r>
            <a:endParaRPr sz="1500">
              <a:solidFill>
                <a:srgbClr val="F9CB9C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500"/>
              <a:buChar char="➢"/>
            </a:pPr>
            <a:r>
              <a:rPr lang="en" sz="1500">
                <a:solidFill>
                  <a:srgbClr val="F9CB9C"/>
                </a:solidFill>
              </a:rPr>
              <a:t>Agent-based modelling</a:t>
            </a:r>
            <a:endParaRPr sz="1500">
              <a:solidFill>
                <a:srgbClr val="F9CB9C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500"/>
              <a:buChar char="➢"/>
            </a:pPr>
            <a:r>
              <a:rPr lang="en" sz="1500">
                <a:solidFill>
                  <a:srgbClr val="F9CB9C"/>
                </a:solidFill>
              </a:rPr>
              <a:t>Key concepts in Flee</a:t>
            </a:r>
            <a:endParaRPr sz="1500">
              <a:solidFill>
                <a:srgbClr val="F9CB9C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F9CB9C"/>
              </a:buClr>
              <a:buSzPts val="1500"/>
              <a:buChar char="❖"/>
            </a:pPr>
            <a:r>
              <a:rPr lang="en" sz="1500">
                <a:solidFill>
                  <a:srgbClr val="F9CB9C"/>
                </a:solidFill>
              </a:rPr>
              <a:t>Hands-on: Installing and running basic Flee simulation</a:t>
            </a:r>
            <a:r>
              <a:rPr lang="en" sz="1500">
                <a:solidFill>
                  <a:srgbClr val="F9CB9C"/>
                </a:solidFill>
              </a:rPr>
              <a:t>s</a:t>
            </a:r>
            <a:endParaRPr sz="1500">
              <a:solidFill>
                <a:srgbClr val="F9CB9C"/>
              </a:solidFill>
            </a:endParaRPr>
          </a:p>
          <a:p>
            <a:pPr indent="-32385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➔"/>
            </a:pPr>
            <a:r>
              <a:rPr lang="en" sz="1500">
                <a:solidFill>
                  <a:srgbClr val="FFFFFF"/>
                </a:solidFill>
              </a:rPr>
              <a:t>Break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500"/>
              <a:buChar char="❖"/>
            </a:pPr>
            <a:r>
              <a:rPr lang="en" sz="1500">
                <a:solidFill>
                  <a:srgbClr val="9FC5E8"/>
                </a:solidFill>
              </a:rPr>
              <a:t>Migration simulation scenarios </a:t>
            </a:r>
            <a:endParaRPr sz="1500">
              <a:solidFill>
                <a:srgbClr val="9FC5E8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500"/>
              <a:buChar char="➢"/>
            </a:pPr>
            <a:r>
              <a:rPr lang="en" sz="1500">
                <a:solidFill>
                  <a:srgbClr val="9FC5E8"/>
                </a:solidFill>
              </a:rPr>
              <a:t>Mali, Central African Republic and Burundi</a:t>
            </a:r>
            <a:endParaRPr sz="1500">
              <a:solidFill>
                <a:srgbClr val="9FC5E8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500"/>
              <a:buChar char="➢"/>
            </a:pPr>
            <a:r>
              <a:rPr lang="en" sz="1500">
                <a:solidFill>
                  <a:srgbClr val="9FC5E8"/>
                </a:solidFill>
              </a:rPr>
              <a:t>Current results</a:t>
            </a:r>
            <a:endParaRPr sz="1500">
              <a:solidFill>
                <a:srgbClr val="9FC5E8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9FC5E8"/>
              </a:buClr>
              <a:buSzPts val="1500"/>
              <a:buChar char="❖"/>
            </a:pPr>
            <a:r>
              <a:rPr lang="en" sz="1500">
                <a:solidFill>
                  <a:srgbClr val="9FC5E8"/>
                </a:solidFill>
              </a:rPr>
              <a:t>Discussion: How to use Flee for the Ethiopian context?</a:t>
            </a:r>
            <a:endParaRPr sz="1500">
              <a:solidFill>
                <a:srgbClr val="9FC5E8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Char char="➔"/>
            </a:pPr>
            <a:r>
              <a:rPr lang="en" sz="1500">
                <a:solidFill>
                  <a:srgbClr val="FFFFFF"/>
                </a:solidFill>
              </a:rPr>
              <a:t>Break</a:t>
            </a:r>
            <a:endParaRPr sz="1500">
              <a:solidFill>
                <a:srgbClr val="FFFFFF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500"/>
              <a:buChar char="❖"/>
            </a:pPr>
            <a:r>
              <a:rPr lang="en" sz="1500">
                <a:solidFill>
                  <a:srgbClr val="D5A6BD"/>
                </a:solidFill>
              </a:rPr>
              <a:t>Simulating forced migration in South Sudan</a:t>
            </a:r>
            <a:endParaRPr sz="1500">
              <a:solidFill>
                <a:srgbClr val="D5A6BD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500"/>
              <a:buChar char="➢"/>
            </a:pPr>
            <a:r>
              <a:rPr lang="en" sz="1500">
                <a:solidFill>
                  <a:srgbClr val="D5A6BD"/>
                </a:solidFill>
              </a:rPr>
              <a:t>Exploring policy implications using automated ensemble simulations </a:t>
            </a:r>
            <a:endParaRPr sz="1500">
              <a:solidFill>
                <a:srgbClr val="D5A6BD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500"/>
              <a:buChar char="❖"/>
            </a:pPr>
            <a:r>
              <a:rPr lang="en" sz="1500">
                <a:solidFill>
                  <a:srgbClr val="D5A6BD"/>
                </a:solidFill>
              </a:rPr>
              <a:t>Hands-on: Using Flee for specific situations</a:t>
            </a:r>
            <a:endParaRPr sz="1500">
              <a:solidFill>
                <a:srgbClr val="D5A6BD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D5A6BD"/>
              </a:buClr>
              <a:buSzPts val="1500"/>
              <a:buChar char="❖"/>
            </a:pPr>
            <a:r>
              <a:rPr lang="en" sz="1500">
                <a:solidFill>
                  <a:srgbClr val="D5A6BD"/>
                </a:solidFill>
              </a:rPr>
              <a:t>Discussion: How to make these simulations more realistic and </a:t>
            </a:r>
            <a:r>
              <a:rPr lang="en" sz="1500">
                <a:solidFill>
                  <a:srgbClr val="D5A6BD"/>
                </a:solidFill>
              </a:rPr>
              <a:t>accurate</a:t>
            </a:r>
            <a:r>
              <a:rPr lang="en" sz="1500">
                <a:solidFill>
                  <a:srgbClr val="D5A6BD"/>
                </a:solidFill>
              </a:rPr>
              <a:t>?</a:t>
            </a:r>
            <a:endParaRPr sz="1500">
              <a:solidFill>
                <a:srgbClr val="D5A6BD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