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212" r:id="rId2"/>
  </p:sldMasterIdLst>
  <p:notesMasterIdLst>
    <p:notesMasterId r:id="rId13"/>
  </p:notesMasterIdLst>
  <p:handoutMasterIdLst>
    <p:handoutMasterId r:id="rId14"/>
  </p:handoutMasterIdLst>
  <p:sldIdLst>
    <p:sldId id="4250" r:id="rId3"/>
    <p:sldId id="4251" r:id="rId4"/>
    <p:sldId id="4252" r:id="rId5"/>
    <p:sldId id="4248" r:id="rId6"/>
    <p:sldId id="4254" r:id="rId7"/>
    <p:sldId id="4256" r:id="rId8"/>
    <p:sldId id="4257" r:id="rId9"/>
    <p:sldId id="4258" r:id="rId10"/>
    <p:sldId id="4255" r:id="rId11"/>
    <p:sldId id="4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bst, Daniel Joseph - (dherbst)" initials="HDJ(" lastIdx="9" clrIdx="0">
    <p:extLst>
      <p:ext uri="{19B8F6BF-5375-455C-9EA6-DF929625EA0E}">
        <p15:presenceInfo xmlns:p15="http://schemas.microsoft.com/office/powerpoint/2012/main" userId="S::dherbst@email.arizona.edu::128df794-e149-4fe4-a729-4fb1dcbc6796" providerId="AD"/>
      </p:ext>
    </p:extLst>
  </p:cmAuthor>
  <p:cmAuthor id="2" name="Hendren, Nathaniel" initials="HN" lastIdx="1" clrIdx="1">
    <p:extLst>
      <p:ext uri="{19B8F6BF-5375-455C-9EA6-DF929625EA0E}">
        <p15:presenceInfo xmlns:p15="http://schemas.microsoft.com/office/powerpoint/2012/main" userId="S::nhendren@fas.harvard.edu::40245924-1cf9-40a7-be0d-1e45cf17c1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2123"/>
    <a:srgbClr val="2E8B56"/>
    <a:srgbClr val="1874CE"/>
    <a:srgbClr val="548B54"/>
    <a:srgbClr val="1874CD"/>
    <a:srgbClr val="B22222"/>
    <a:srgbClr val="008B45"/>
    <a:srgbClr val="4682B4"/>
    <a:srgbClr val="43CD80"/>
    <a:srgbClr val="7CC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704" y="672"/>
      </p:cViewPr>
      <p:guideLst>
        <p:guide orient="horz" pos="40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 varScale="1">
        <p:scale>
          <a:sx n="144" d="100"/>
          <a:sy n="144" d="100"/>
        </p:scale>
        <p:origin x="65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C9AA8-D36D-4F67-9436-A873A3C75372}" type="datetimeFigureOut">
              <a:rPr lang="en-US" smtClean="0"/>
              <a:t>9/5/21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2FD2-F5A4-4F83-A604-3302715D87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38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FB68-99A2-4E43-A2BE-826EF4AB511B}" type="datetimeFigureOut">
              <a:rPr lang="en-US" smtClean="0"/>
              <a:t>9/5/21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84D52-C5E7-4A5C-9461-BFB19F2E1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5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118291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2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105914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13528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233293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111902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302859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Earnings-Equity</a:t>
            </a:r>
          </a:p>
        </p:txBody>
      </p:sp>
    </p:spTree>
    <p:extLst>
      <p:ext uri="{BB962C8B-B14F-4D97-AF65-F5344CB8AC3E}">
        <p14:creationId xmlns:p14="http://schemas.microsoft.com/office/powerpoint/2010/main" val="30878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15"/>
            <a:ext cx="10363200" cy="1470025"/>
          </a:xfrm>
        </p:spPr>
        <p:txBody>
          <a:bodyPr>
            <a:normAutofit/>
          </a:bodyPr>
          <a:lstStyle>
            <a:lvl1pPr>
              <a:defRPr lang="en-US" sz="3600" b="1" kern="1200" dirty="0">
                <a:solidFill>
                  <a:srgbClr val="1E2D53"/>
                </a:solidFill>
                <a:latin typeface="cmss10"/>
                <a:ea typeface="cmss1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384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7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0207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2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61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3" Type="http://schemas.openxmlformats.org/officeDocument/2006/relationships/tags" Target="../tags/tag1.xml"/><Relationship Id="rId21" Type="http://schemas.openxmlformats.org/officeDocument/2006/relationships/image" Target="../media/image1.emf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" Type="http://schemas.openxmlformats.org/officeDocument/2006/relationships/vmlDrawing" Target="../drawings/vmlDrawing1.v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theme" Target="../theme/theme2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437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cmss1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mss1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400" kern="1200">
          <a:solidFill>
            <a:schemeClr val="tx1"/>
          </a:solidFill>
          <a:latin typeface="cmss1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45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0" y="45"/>
                        <a:ext cx="215979" cy="1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 bwMode="auto">
          <a:xfrm>
            <a:off x="0" y="45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91" y="234867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2045" y="77450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91" y="566283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991" y="6437265"/>
            <a:ext cx="11725484" cy="328819"/>
            <a:chOff x="119063" y="6309110"/>
            <a:chExt cx="8618537" cy="322273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9110"/>
              <a:ext cx="8618537" cy="120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10723"/>
              <a:ext cx="7200000" cy="120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20084" indent="-620084" defTabSz="910839">
                <a:tabLst>
                  <a:tab pos="641135" algn="l"/>
                </a:tabLst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11" y="1991017"/>
            <a:ext cx="5853024" cy="115416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12" y="1291547"/>
            <a:ext cx="5801189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05958" y="291837"/>
            <a:ext cx="481499" cy="160044"/>
            <a:chOff x="8386860" y="285750"/>
            <a:chExt cx="353915" cy="156864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2861" y="285750"/>
              <a:ext cx="347914" cy="1478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0839">
                <a:buClr>
                  <a:srgbClr val="002960"/>
                </a:buClr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6860" y="285750"/>
              <a:ext cx="0" cy="15686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6860" y="442614"/>
              <a:ext cx="35391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76464" y="6455863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059" tIns="46639" rIns="93059" bIns="46639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9548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0839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68442" y="285079"/>
            <a:ext cx="855321" cy="1013976"/>
            <a:chOff x="7835905" y="279400"/>
            <a:chExt cx="628684" cy="993790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0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49823" y="285075"/>
            <a:ext cx="1274319" cy="741861"/>
            <a:chOff x="7540629" y="279400"/>
            <a:chExt cx="936659" cy="72709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77890" y="255924"/>
            <a:ext cx="946032" cy="1333055"/>
            <a:chOff x="7769225" y="250825"/>
            <a:chExt cx="695359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4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74684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0839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5419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0839" rtl="0" eaLnBrk="1" fontAlgn="base" hangingPunct="1">
        <a:spcBef>
          <a:spcPct val="0"/>
        </a:spcBef>
        <a:spcAft>
          <a:spcPct val="0"/>
        </a:spcAft>
        <a:tabLst>
          <a:tab pos="27456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2pPr>
      <a:lvl3pPr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3pPr>
      <a:lvl4pPr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4pPr>
      <a:lvl5pPr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5pPr>
      <a:lvl6pPr marL="465063"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6pPr>
      <a:lvl7pPr marL="930127"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7pPr>
      <a:lvl8pPr marL="1395333"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8pPr>
      <a:lvl9pPr marL="1860397" algn="l" defTabSz="910839" rtl="0" eaLnBrk="1" fontAlgn="base" hangingPunct="1">
        <a:spcBef>
          <a:spcPct val="0"/>
        </a:spcBef>
        <a:spcAft>
          <a:spcPct val="0"/>
        </a:spcAft>
        <a:defRPr sz="1867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67" baseline="0">
          <a:solidFill>
            <a:schemeClr val="tx1"/>
          </a:solidFill>
          <a:latin typeface="+mn-lt"/>
          <a:ea typeface="+mn-ea"/>
          <a:cs typeface="+mn-cs"/>
        </a:defRPr>
      </a:lvl1pPr>
      <a:lvl2pPr marL="197122" indent="-195506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67" baseline="0">
          <a:solidFill>
            <a:schemeClr val="tx1"/>
          </a:solidFill>
          <a:latin typeface="+mn-lt"/>
        </a:defRPr>
      </a:lvl2pPr>
      <a:lvl3pPr marL="465063" indent="-266465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67" baseline="0">
          <a:solidFill>
            <a:schemeClr val="tx1"/>
          </a:solidFill>
          <a:latin typeface="+mn-lt"/>
        </a:defRPr>
      </a:lvl3pPr>
      <a:lvl4pPr marL="624943" indent="-158260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67" baseline="0">
          <a:solidFill>
            <a:schemeClr val="tx1"/>
          </a:solidFill>
          <a:latin typeface="+mn-lt"/>
        </a:defRPr>
      </a:lvl4pPr>
      <a:lvl5pPr marL="762813" indent="-132351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67" baseline="0">
          <a:solidFill>
            <a:schemeClr val="tx1"/>
          </a:solidFill>
          <a:latin typeface="+mn-lt"/>
        </a:defRPr>
      </a:lvl5pPr>
      <a:lvl6pPr marL="762813" indent="-132351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2813" indent="-132351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2813" indent="-132351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2813" indent="-132351" algn="l" defTabSz="91083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65063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30127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95333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60397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25533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90618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55729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720874" algn="l" defTabSz="93012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AV_college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AV_colleg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AV_colleg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dherbst/Dropbox/Life_Income/slides/figures/salary/curves_colle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08" y="1238864"/>
            <a:ext cx="11917584" cy="5364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74AD6-63AB-F24C-AFCC-A9D96952362F}"/>
              </a:ext>
            </a:extLst>
          </p:cNvPr>
          <p:cNvSpPr txBox="1"/>
          <p:nvPr/>
        </p:nvSpPr>
        <p:spPr>
          <a:xfrm>
            <a:off x="2601798" y="3378625"/>
            <a:ext cx="2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college-goer expects to earn $20K at age 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859137-2997-0B43-973A-9F858C991E13}"/>
              </a:ext>
            </a:extLst>
          </p:cNvPr>
          <p:cNvSpPr/>
          <p:nvPr/>
        </p:nvSpPr>
        <p:spPr>
          <a:xfrm>
            <a:off x="5837678" y="4375706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DBB9C-071A-BE4A-8C21-F93C57806B78}"/>
              </a:ext>
            </a:extLst>
          </p:cNvPr>
          <p:cNvCxnSpPr>
            <a:cxnSpLocks/>
          </p:cNvCxnSpPr>
          <p:nvPr/>
        </p:nvCxnSpPr>
        <p:spPr>
          <a:xfrm>
            <a:off x="5412240" y="3685438"/>
            <a:ext cx="425438" cy="62613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4D06A-8494-CF4E-8332-169DB91B3E94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D5BC3-5F86-EE44-9D6F-3BFB68E71541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BF994-FFFA-1747-BE02-EE55CB067E3E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DE70B-9F26-B647-9416-8D19A1C265F6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1189941" cy="140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57FB2-C085-424B-BEDF-F4AC433C1BDA}"/>
              </a:ext>
            </a:extLst>
          </p:cNvPr>
          <p:cNvCxnSpPr>
            <a:cxnSpLocks/>
          </p:cNvCxnSpPr>
          <p:nvPr/>
        </p:nvCxnSpPr>
        <p:spPr>
          <a:xfrm>
            <a:off x="3831991" y="5006324"/>
            <a:ext cx="861512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F80422-6A4B-354E-85CC-87734C613FA3}"/>
              </a:ext>
            </a:extLst>
          </p:cNvPr>
          <p:cNvCxnSpPr>
            <a:cxnSpLocks/>
          </p:cNvCxnSpPr>
          <p:nvPr/>
        </p:nvCxnSpPr>
        <p:spPr>
          <a:xfrm>
            <a:off x="3149116" y="5088290"/>
            <a:ext cx="698807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C6F733-DBB0-6A4A-8EB3-EE624C1A40F3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0" cy="12045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6E2099-BDC0-F345-8161-EA199C38507F}"/>
              </a:ext>
            </a:extLst>
          </p:cNvPr>
          <p:cNvCxnSpPr>
            <a:cxnSpLocks/>
          </p:cNvCxnSpPr>
          <p:nvPr/>
        </p:nvCxnSpPr>
        <p:spPr>
          <a:xfrm flipV="1">
            <a:off x="3859646" y="5003009"/>
            <a:ext cx="0" cy="76295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B547C-E10B-8847-B53B-392EFC2D7C2E}"/>
              </a:ext>
            </a:extLst>
          </p:cNvPr>
          <p:cNvCxnSpPr>
            <a:cxnSpLocks/>
          </p:cNvCxnSpPr>
          <p:nvPr/>
        </p:nvCxnSpPr>
        <p:spPr>
          <a:xfrm flipV="1">
            <a:off x="3182053" y="5041133"/>
            <a:ext cx="0" cy="13716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EBE13-FDF7-CD46-A7C9-EFF980760804}"/>
              </a:ext>
            </a:extLst>
          </p:cNvPr>
          <p:cNvCxnSpPr>
            <a:cxnSpLocks/>
          </p:cNvCxnSpPr>
          <p:nvPr/>
        </p:nvCxnSpPr>
        <p:spPr>
          <a:xfrm>
            <a:off x="2597417" y="5172030"/>
            <a:ext cx="584636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43368C-FAE9-E643-B26A-B56FC6F33AF8}"/>
              </a:ext>
            </a:extLst>
          </p:cNvPr>
          <p:cNvCxnSpPr>
            <a:cxnSpLocks/>
          </p:cNvCxnSpPr>
          <p:nvPr/>
        </p:nvCxnSpPr>
        <p:spPr>
          <a:xfrm flipV="1">
            <a:off x="5883444" y="4689546"/>
            <a:ext cx="0" cy="175363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C82B06-ACCA-C14B-A9E3-90E12240DB07}"/>
              </a:ext>
            </a:extLst>
          </p:cNvPr>
          <p:cNvCxnSpPr>
            <a:cxnSpLocks/>
          </p:cNvCxnSpPr>
          <p:nvPr/>
        </p:nvCxnSpPr>
        <p:spPr>
          <a:xfrm flipV="1">
            <a:off x="2645522" y="5137166"/>
            <a:ext cx="0" cy="11837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8675F9-0068-0546-A4B8-D5A5A40C7FD0}"/>
              </a:ext>
            </a:extLst>
          </p:cNvPr>
          <p:cNvCxnSpPr>
            <a:cxnSpLocks/>
          </p:cNvCxnSpPr>
          <p:nvPr/>
        </p:nvCxnSpPr>
        <p:spPr>
          <a:xfrm>
            <a:off x="2060886" y="5255537"/>
            <a:ext cx="536531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25A35F7-9CFE-E147-9798-F25F10F12112}"/>
              </a:ext>
            </a:extLst>
          </p:cNvPr>
          <p:cNvSpPr/>
          <p:nvPr/>
        </p:nvSpPr>
        <p:spPr>
          <a:xfrm>
            <a:off x="5831475" y="4621322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75798-35F1-8E45-BE0A-A910FF43B8EA}"/>
              </a:ext>
            </a:extLst>
          </p:cNvPr>
          <p:cNvSpPr txBox="1"/>
          <p:nvPr/>
        </p:nvSpPr>
        <p:spPr>
          <a:xfrm>
            <a:off x="1525582" y="3854430"/>
            <a:ext cx="367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continues and the market fully unravels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973900-E609-CA43-AFBF-BC1877F36E8C}"/>
              </a:ext>
            </a:extLst>
          </p:cNvPr>
          <p:cNvCxnSpPr>
            <a:cxnSpLocks/>
          </p:cNvCxnSpPr>
          <p:nvPr/>
        </p:nvCxnSpPr>
        <p:spPr>
          <a:xfrm>
            <a:off x="2549219" y="4526310"/>
            <a:ext cx="558269" cy="514823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7A5D39-1D1F-4847-A2C8-0023AE19EE37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EF979-8BAD-5C41-B3B2-3410B79C8666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374C3-7BC5-D14E-920A-1942CD66296E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B0B62-E24E-9D4B-BD25-AE9585A0053A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08" y="1238864"/>
            <a:ext cx="11917584" cy="53642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E46381-DBBF-C243-9CF2-C88CD1A4A13F}"/>
              </a:ext>
            </a:extLst>
          </p:cNvPr>
          <p:cNvCxnSpPr>
            <a:cxnSpLocks/>
          </p:cNvCxnSpPr>
          <p:nvPr/>
        </p:nvCxnSpPr>
        <p:spPr>
          <a:xfrm flipV="1">
            <a:off x="5889647" y="4413944"/>
            <a:ext cx="0" cy="407324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574AD6-63AB-F24C-AFCC-A9D96952362F}"/>
              </a:ext>
            </a:extLst>
          </p:cNvPr>
          <p:cNvSpPr txBox="1"/>
          <p:nvPr/>
        </p:nvSpPr>
        <p:spPr>
          <a:xfrm>
            <a:off x="2601798" y="3378625"/>
            <a:ext cx="2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college-goer expects to earn $20K at age 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250BC-CF57-0941-A3F5-422656D4BF57}"/>
              </a:ext>
            </a:extLst>
          </p:cNvPr>
          <p:cNvSpPr txBox="1"/>
          <p:nvPr/>
        </p:nvSpPr>
        <p:spPr>
          <a:xfrm>
            <a:off x="6488482" y="4972805"/>
            <a:ext cx="382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 average earnings of those with below-median expectations is $12K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859137-2997-0B43-973A-9F858C991E13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DBB9C-071A-BE4A-8C21-F93C57806B78}"/>
              </a:ext>
            </a:extLst>
          </p:cNvPr>
          <p:cNvCxnSpPr>
            <a:cxnSpLocks/>
          </p:cNvCxnSpPr>
          <p:nvPr/>
        </p:nvCxnSpPr>
        <p:spPr>
          <a:xfrm>
            <a:off x="5412240" y="3685438"/>
            <a:ext cx="425438" cy="62613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8C835-624C-BD43-BB8B-4DF126040B8F}"/>
              </a:ext>
            </a:extLst>
          </p:cNvPr>
          <p:cNvCxnSpPr>
            <a:cxnSpLocks/>
          </p:cNvCxnSpPr>
          <p:nvPr/>
        </p:nvCxnSpPr>
        <p:spPr>
          <a:xfrm flipH="1" flipV="1">
            <a:off x="5984111" y="4972805"/>
            <a:ext cx="504372" cy="263074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07D294-0BF5-4240-99E9-5B258C9CB413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5C9C6-5713-584D-A00D-5126DE9E17A4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65F73-EBF0-3943-ABAD-FFF32E6B5992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08" y="1238864"/>
            <a:ext cx="11917584" cy="53642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E46381-DBBF-C243-9CF2-C88CD1A4A13F}"/>
              </a:ext>
            </a:extLst>
          </p:cNvPr>
          <p:cNvCxnSpPr>
            <a:cxnSpLocks/>
          </p:cNvCxnSpPr>
          <p:nvPr/>
        </p:nvCxnSpPr>
        <p:spPr>
          <a:xfrm flipV="1">
            <a:off x="5889647" y="4413944"/>
            <a:ext cx="0" cy="407324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574AD6-63AB-F24C-AFCC-A9D96952362F}"/>
              </a:ext>
            </a:extLst>
          </p:cNvPr>
          <p:cNvSpPr txBox="1"/>
          <p:nvPr/>
        </p:nvSpPr>
        <p:spPr>
          <a:xfrm>
            <a:off x="2601798" y="3378625"/>
            <a:ext cx="2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college-goer expects to earn $20K at age 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250BC-CF57-0941-A3F5-422656D4BF57}"/>
              </a:ext>
            </a:extLst>
          </p:cNvPr>
          <p:cNvSpPr txBox="1"/>
          <p:nvPr/>
        </p:nvSpPr>
        <p:spPr>
          <a:xfrm>
            <a:off x="6488482" y="4972805"/>
            <a:ext cx="34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stake in their earnings is worth only $12K to financiers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859137-2997-0B43-973A-9F858C991E13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DBB9C-071A-BE4A-8C21-F93C57806B78}"/>
              </a:ext>
            </a:extLst>
          </p:cNvPr>
          <p:cNvCxnSpPr>
            <a:cxnSpLocks/>
          </p:cNvCxnSpPr>
          <p:nvPr/>
        </p:nvCxnSpPr>
        <p:spPr>
          <a:xfrm>
            <a:off x="5412240" y="3685438"/>
            <a:ext cx="425438" cy="62613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8C835-624C-BD43-BB8B-4DF126040B8F}"/>
              </a:ext>
            </a:extLst>
          </p:cNvPr>
          <p:cNvCxnSpPr>
            <a:cxnSpLocks/>
          </p:cNvCxnSpPr>
          <p:nvPr/>
        </p:nvCxnSpPr>
        <p:spPr>
          <a:xfrm flipH="1" flipV="1">
            <a:off x="5984111" y="4972805"/>
            <a:ext cx="504372" cy="263074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4FF32C-F294-AD4E-ACFC-E8BDB16EDDE8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0AF70-843A-B544-A378-3CAD74B6FE4D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DDA75-7C92-A241-8B28-78C438909236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1DA53-F839-2844-98B5-24B82E00385F}"/>
              </a:ext>
            </a:extLst>
          </p:cNvPr>
          <p:cNvSpPr txBox="1"/>
          <p:nvPr/>
        </p:nvSpPr>
        <p:spPr>
          <a:xfrm>
            <a:off x="4334581" y="3490585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individual’s WTA is $16K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BB591-E4F1-2349-A192-84F522E0732C}"/>
              </a:ext>
            </a:extLst>
          </p:cNvPr>
          <p:cNvCxnSpPr>
            <a:cxnSpLocks/>
          </p:cNvCxnSpPr>
          <p:nvPr/>
        </p:nvCxnSpPr>
        <p:spPr>
          <a:xfrm flipH="1">
            <a:off x="5902756" y="3903044"/>
            <a:ext cx="201098" cy="670041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550BA9E-69CC-8B4A-9B5A-1E5EEC8F3E27}"/>
              </a:ext>
            </a:extLst>
          </p:cNvPr>
          <p:cNvSpPr/>
          <p:nvPr/>
        </p:nvSpPr>
        <p:spPr>
          <a:xfrm>
            <a:off x="5837678" y="4618051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D3C81-B4A1-664A-AD8A-84AD00B89F31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75D5C2-2015-274B-A545-0178D8C29ECE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5F68-0CEE-4347-BCB8-27C7E9BFD965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F5EA-3FED-C14E-BC59-ED06C118FF19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9AF94-8C4D-0346-A18E-038C104CDCF8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50BA9E-69CC-8B4A-9B5A-1E5EEC8F3E27}"/>
              </a:ext>
            </a:extLst>
          </p:cNvPr>
          <p:cNvSpPr/>
          <p:nvPr/>
        </p:nvSpPr>
        <p:spPr>
          <a:xfrm>
            <a:off x="5837678" y="4618051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2AB0E-5877-6E45-8700-3D5ABEB06051}"/>
              </a:ext>
            </a:extLst>
          </p:cNvPr>
          <p:cNvSpPr txBox="1"/>
          <p:nvPr/>
        </p:nvSpPr>
        <p:spPr>
          <a:xfrm>
            <a:off x="6488482" y="4972805"/>
            <a:ext cx="34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Financier </a:t>
            </a:r>
            <a:r>
              <a:rPr lang="en-US" i="1" dirty="0"/>
              <a:t>loses</a:t>
            </a:r>
            <a:r>
              <a:rPr lang="en-US" dirty="0"/>
              <a:t> 25% </a:t>
            </a:r>
            <a:br>
              <a:rPr lang="en-US" dirty="0"/>
            </a:br>
            <a:r>
              <a:rPr lang="en-US" dirty="0"/>
              <a:t>($4K for every $16K)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20F3D7-4D2D-0749-A4FC-A7D3C924D23F}"/>
              </a:ext>
            </a:extLst>
          </p:cNvPr>
          <p:cNvCxnSpPr>
            <a:cxnSpLocks/>
          </p:cNvCxnSpPr>
          <p:nvPr/>
        </p:nvCxnSpPr>
        <p:spPr>
          <a:xfrm flipH="1" flipV="1">
            <a:off x="5951983" y="4774521"/>
            <a:ext cx="504372" cy="263074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7D3C81-B4A1-664A-AD8A-84AD00B89F31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C1CEB-1C59-2548-8CB1-57A4D6F37B7F}"/>
              </a:ext>
            </a:extLst>
          </p:cNvPr>
          <p:cNvCxnSpPr/>
          <p:nvPr/>
        </p:nvCxnSpPr>
        <p:spPr>
          <a:xfrm>
            <a:off x="5894830" y="4674160"/>
            <a:ext cx="0" cy="20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8996D7-C905-D54B-8F7D-11B7D01062EE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A1816-E586-2B43-A09E-984AD1C8DE40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8781C-7280-5340-8CFB-04C6DE687046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D79AB1-18C9-EB45-AD3A-96937FA42014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50BA9E-69CC-8B4A-9B5A-1E5EEC8F3E27}"/>
              </a:ext>
            </a:extLst>
          </p:cNvPr>
          <p:cNvSpPr/>
          <p:nvPr/>
        </p:nvSpPr>
        <p:spPr>
          <a:xfrm>
            <a:off x="5837678" y="4618051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2AB0E-5877-6E45-8700-3D5ABEB06051}"/>
              </a:ext>
            </a:extLst>
          </p:cNvPr>
          <p:cNvSpPr txBox="1"/>
          <p:nvPr/>
        </p:nvSpPr>
        <p:spPr>
          <a:xfrm>
            <a:off x="2721855" y="3703765"/>
            <a:ext cx="256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could lower their valuation to $12K…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20F3D7-4D2D-0749-A4FC-A7D3C924D23F}"/>
              </a:ext>
            </a:extLst>
          </p:cNvPr>
          <p:cNvCxnSpPr>
            <a:cxnSpLocks/>
          </p:cNvCxnSpPr>
          <p:nvPr/>
        </p:nvCxnSpPr>
        <p:spPr>
          <a:xfrm>
            <a:off x="4241058" y="4350096"/>
            <a:ext cx="452445" cy="468673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7D3C81-B4A1-664A-AD8A-84AD00B89F31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C1CEB-1C59-2548-8CB1-57A4D6F37B7F}"/>
              </a:ext>
            </a:extLst>
          </p:cNvPr>
          <p:cNvCxnSpPr/>
          <p:nvPr/>
        </p:nvCxnSpPr>
        <p:spPr>
          <a:xfrm>
            <a:off x="5894830" y="4674160"/>
            <a:ext cx="0" cy="20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02707D-D75D-BC4A-BACC-501698F305DC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1189941" cy="140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176552-701B-9D4F-A5CE-4035C405019F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6558D-71EC-014F-9849-B0D6AD9DD44D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1F680-B74E-0A42-849B-C59468454C0F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39DCE-6FF8-7941-A1E7-2BF4BB9126B0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50BA9E-69CC-8B4A-9B5A-1E5EEC8F3E27}"/>
              </a:ext>
            </a:extLst>
          </p:cNvPr>
          <p:cNvSpPr/>
          <p:nvPr/>
        </p:nvSpPr>
        <p:spPr>
          <a:xfrm>
            <a:off x="5837678" y="4618051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D3C81-B4A1-664A-AD8A-84AD00B89F31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C1CEB-1C59-2548-8CB1-57A4D6F37B7F}"/>
              </a:ext>
            </a:extLst>
          </p:cNvPr>
          <p:cNvCxnSpPr/>
          <p:nvPr/>
        </p:nvCxnSpPr>
        <p:spPr>
          <a:xfrm>
            <a:off x="5894830" y="4674160"/>
            <a:ext cx="0" cy="20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02707D-D75D-BC4A-BACC-501698F305DC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1189941" cy="140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540BD-047D-2F47-AD57-B62EAAF02B60}"/>
              </a:ext>
            </a:extLst>
          </p:cNvPr>
          <p:cNvSpPr txBox="1"/>
          <p:nvPr/>
        </p:nvSpPr>
        <p:spPr>
          <a:xfrm>
            <a:off x="2721855" y="3703765"/>
            <a:ext cx="256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could lower their valuation to $12K…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1A632-BC8B-2442-87D6-7B4672D7B2D1}"/>
              </a:ext>
            </a:extLst>
          </p:cNvPr>
          <p:cNvCxnSpPr>
            <a:cxnSpLocks/>
          </p:cNvCxnSpPr>
          <p:nvPr/>
        </p:nvCxnSpPr>
        <p:spPr>
          <a:xfrm>
            <a:off x="4241058" y="4350096"/>
            <a:ext cx="452445" cy="468673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8B92BF-554B-9047-A1A1-9D45CE43D19A}"/>
              </a:ext>
            </a:extLst>
          </p:cNvPr>
          <p:cNvSpPr txBox="1"/>
          <p:nvPr/>
        </p:nvSpPr>
        <p:spPr>
          <a:xfrm>
            <a:off x="5288473" y="5065627"/>
            <a:ext cx="394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now average earnings of those accepting the contract is just $10K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0B438-6E14-5248-909E-E7D158FB48FB}"/>
              </a:ext>
            </a:extLst>
          </p:cNvPr>
          <p:cNvCxnSpPr>
            <a:cxnSpLocks/>
          </p:cNvCxnSpPr>
          <p:nvPr/>
        </p:nvCxnSpPr>
        <p:spPr>
          <a:xfrm flipH="1" flipV="1">
            <a:off x="4753023" y="5021920"/>
            <a:ext cx="535450" cy="336106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0C177-2CC8-0E41-BE59-7841105A42F4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0" cy="12045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6D825-AA63-3342-8B37-3CA9D4CF4DC9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E7860-7BDE-E84D-8613-14BF352E07EE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0EE20-3E0C-A84B-9833-12FDC7ACFF82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97E6E-79AE-2F4F-B3C2-67868E43215C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50BA9E-69CC-8B4A-9B5A-1E5EEC8F3E27}"/>
              </a:ext>
            </a:extLst>
          </p:cNvPr>
          <p:cNvSpPr/>
          <p:nvPr/>
        </p:nvSpPr>
        <p:spPr>
          <a:xfrm>
            <a:off x="5837678" y="4618051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D3C81-B4A1-664A-AD8A-84AD00B89F31}"/>
              </a:ext>
            </a:extLst>
          </p:cNvPr>
          <p:cNvSpPr/>
          <p:nvPr/>
        </p:nvSpPr>
        <p:spPr>
          <a:xfrm>
            <a:off x="5837678" y="4818769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C1CEB-1C59-2548-8CB1-57A4D6F37B7F}"/>
              </a:ext>
            </a:extLst>
          </p:cNvPr>
          <p:cNvCxnSpPr/>
          <p:nvPr/>
        </p:nvCxnSpPr>
        <p:spPr>
          <a:xfrm>
            <a:off x="5894830" y="4674160"/>
            <a:ext cx="0" cy="20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02707D-D75D-BC4A-BACC-501698F305DC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1189941" cy="140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540BD-047D-2F47-AD57-B62EAAF02B60}"/>
              </a:ext>
            </a:extLst>
          </p:cNvPr>
          <p:cNvSpPr txBox="1"/>
          <p:nvPr/>
        </p:nvSpPr>
        <p:spPr>
          <a:xfrm>
            <a:off x="2721855" y="3703765"/>
            <a:ext cx="256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could lower their valuation to $12K…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1A632-BC8B-2442-87D6-7B4672D7B2D1}"/>
              </a:ext>
            </a:extLst>
          </p:cNvPr>
          <p:cNvCxnSpPr>
            <a:cxnSpLocks/>
          </p:cNvCxnSpPr>
          <p:nvPr/>
        </p:nvCxnSpPr>
        <p:spPr>
          <a:xfrm>
            <a:off x="4241058" y="4350096"/>
            <a:ext cx="452445" cy="468673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8B92BF-554B-9047-A1A1-9D45CE43D19A}"/>
              </a:ext>
            </a:extLst>
          </p:cNvPr>
          <p:cNvSpPr txBox="1"/>
          <p:nvPr/>
        </p:nvSpPr>
        <p:spPr>
          <a:xfrm>
            <a:off x="5288473" y="5065627"/>
            <a:ext cx="394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financier again </a:t>
            </a:r>
            <a:r>
              <a:rPr lang="en-US" i="1" dirty="0"/>
              <a:t>loses</a:t>
            </a:r>
            <a:r>
              <a:rPr lang="en-US" dirty="0"/>
              <a:t> money: $2K for every $12K of financing they offer…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0B438-6E14-5248-909E-E7D158FB48FB}"/>
              </a:ext>
            </a:extLst>
          </p:cNvPr>
          <p:cNvCxnSpPr>
            <a:cxnSpLocks/>
          </p:cNvCxnSpPr>
          <p:nvPr/>
        </p:nvCxnSpPr>
        <p:spPr>
          <a:xfrm flipH="1" flipV="1">
            <a:off x="4753023" y="5021920"/>
            <a:ext cx="535450" cy="336106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0C177-2CC8-0E41-BE59-7841105A42F4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0" cy="12045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3B17B4-B474-9347-AF2B-FBF0BB6A4773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1360-C986-0243-8B69-A9CB92E2522F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35B11-C318-E841-BC9E-6FFDD636930A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F9C6E-157B-8849-939B-086B792B05B4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D7893-FFE3-7447-A112-CAE6D79FCDE3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10" y="1238864"/>
            <a:ext cx="11917579" cy="5364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69B0C-F7C9-D541-9B85-9566CF2F00FB}"/>
              </a:ext>
            </a:extLst>
          </p:cNvPr>
          <p:cNvSpPr txBox="1"/>
          <p:nvPr/>
        </p:nvSpPr>
        <p:spPr>
          <a:xfrm>
            <a:off x="6488482" y="5173360"/>
            <a:ext cx="34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DE70B-9F26-B647-9416-8D19A1C265F6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1189941" cy="140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57FB2-C085-424B-BEDF-F4AC433C1BDA}"/>
              </a:ext>
            </a:extLst>
          </p:cNvPr>
          <p:cNvCxnSpPr>
            <a:cxnSpLocks/>
          </p:cNvCxnSpPr>
          <p:nvPr/>
        </p:nvCxnSpPr>
        <p:spPr>
          <a:xfrm>
            <a:off x="3831991" y="5006324"/>
            <a:ext cx="861512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F80422-6A4B-354E-85CC-87734C613FA3}"/>
              </a:ext>
            </a:extLst>
          </p:cNvPr>
          <p:cNvCxnSpPr>
            <a:cxnSpLocks/>
          </p:cNvCxnSpPr>
          <p:nvPr/>
        </p:nvCxnSpPr>
        <p:spPr>
          <a:xfrm>
            <a:off x="3149116" y="5088290"/>
            <a:ext cx="698807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C6F733-DBB0-6A4A-8EB3-EE624C1A40F3}"/>
              </a:ext>
            </a:extLst>
          </p:cNvPr>
          <p:cNvCxnSpPr>
            <a:cxnSpLocks/>
          </p:cNvCxnSpPr>
          <p:nvPr/>
        </p:nvCxnSpPr>
        <p:spPr>
          <a:xfrm flipV="1">
            <a:off x="4693503" y="4864909"/>
            <a:ext cx="0" cy="12045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6E2099-BDC0-F345-8161-EA199C38507F}"/>
              </a:ext>
            </a:extLst>
          </p:cNvPr>
          <p:cNvCxnSpPr>
            <a:cxnSpLocks/>
          </p:cNvCxnSpPr>
          <p:nvPr/>
        </p:nvCxnSpPr>
        <p:spPr>
          <a:xfrm flipV="1">
            <a:off x="3859646" y="5003009"/>
            <a:ext cx="0" cy="76295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B547C-E10B-8847-B53B-392EFC2D7C2E}"/>
              </a:ext>
            </a:extLst>
          </p:cNvPr>
          <p:cNvCxnSpPr>
            <a:cxnSpLocks/>
          </p:cNvCxnSpPr>
          <p:nvPr/>
        </p:nvCxnSpPr>
        <p:spPr>
          <a:xfrm flipV="1">
            <a:off x="3182053" y="5041133"/>
            <a:ext cx="0" cy="13716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EBE13-FDF7-CD46-A7C9-EFF980760804}"/>
              </a:ext>
            </a:extLst>
          </p:cNvPr>
          <p:cNvCxnSpPr>
            <a:cxnSpLocks/>
          </p:cNvCxnSpPr>
          <p:nvPr/>
        </p:nvCxnSpPr>
        <p:spPr>
          <a:xfrm>
            <a:off x="2597417" y="5172030"/>
            <a:ext cx="584636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43368C-FAE9-E643-B26A-B56FC6F33AF8}"/>
              </a:ext>
            </a:extLst>
          </p:cNvPr>
          <p:cNvCxnSpPr>
            <a:cxnSpLocks/>
          </p:cNvCxnSpPr>
          <p:nvPr/>
        </p:nvCxnSpPr>
        <p:spPr>
          <a:xfrm flipV="1">
            <a:off x="5883444" y="4689546"/>
            <a:ext cx="0" cy="175363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C82B06-ACCA-C14B-A9E3-90E12240DB07}"/>
              </a:ext>
            </a:extLst>
          </p:cNvPr>
          <p:cNvCxnSpPr>
            <a:cxnSpLocks/>
          </p:cNvCxnSpPr>
          <p:nvPr/>
        </p:nvCxnSpPr>
        <p:spPr>
          <a:xfrm flipV="1">
            <a:off x="2645522" y="5137166"/>
            <a:ext cx="0" cy="118371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8675F9-0068-0546-A4B8-D5A5A40C7FD0}"/>
              </a:ext>
            </a:extLst>
          </p:cNvPr>
          <p:cNvCxnSpPr>
            <a:cxnSpLocks/>
          </p:cNvCxnSpPr>
          <p:nvPr/>
        </p:nvCxnSpPr>
        <p:spPr>
          <a:xfrm>
            <a:off x="2060886" y="5255537"/>
            <a:ext cx="536531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25A35F7-9CFE-E147-9798-F25F10F12112}"/>
              </a:ext>
            </a:extLst>
          </p:cNvPr>
          <p:cNvSpPr/>
          <p:nvPr/>
        </p:nvSpPr>
        <p:spPr>
          <a:xfrm>
            <a:off x="5831475" y="4621322"/>
            <a:ext cx="103937" cy="1039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DF349-8F2D-A943-AD8E-37F2E9BE828C}"/>
              </a:ext>
            </a:extLst>
          </p:cNvPr>
          <p:cNvSpPr txBox="1"/>
          <p:nvPr/>
        </p:nvSpPr>
        <p:spPr>
          <a:xfrm>
            <a:off x="10068860" y="181610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4CE"/>
                </a:solidFill>
              </a:rPr>
              <a:t>Expected Earnings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4CD78-6E8A-A14A-9C78-E98BE4D26A1C}"/>
              </a:ext>
            </a:extLst>
          </p:cNvPr>
          <p:cNvSpPr txBox="1"/>
          <p:nvPr/>
        </p:nvSpPr>
        <p:spPr>
          <a:xfrm>
            <a:off x="10068860" y="3920990"/>
            <a:ext cx="1158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8B56"/>
                </a:solidFill>
              </a:rPr>
              <a:t>Average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F5299-13D0-1440-AD7D-5D32E479C9A1}"/>
              </a:ext>
            </a:extLst>
          </p:cNvPr>
          <p:cNvSpPr txBox="1"/>
          <p:nvPr/>
        </p:nvSpPr>
        <p:spPr>
          <a:xfrm>
            <a:off x="10068860" y="3105834"/>
            <a:ext cx="1272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2123"/>
                </a:solidFill>
              </a:rPr>
              <a:t>Willingness to Accept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650FA-5D5D-DB4E-8A40-DA189F155585}"/>
              </a:ext>
            </a:extLst>
          </p:cNvPr>
          <p:cNvSpPr/>
          <p:nvPr/>
        </p:nvSpPr>
        <p:spPr>
          <a:xfrm>
            <a:off x="7213600" y="6222117"/>
            <a:ext cx="355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199850</TotalTime>
  <Words>206</Words>
  <Application>Microsoft Macintosh PowerPoint</Application>
  <PresentationFormat>Widescreen</PresentationFormat>
  <Paragraphs>47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cmss10</vt:lpstr>
      <vt:lpstr>Wingdings</vt:lpstr>
      <vt:lpstr>6_Office Theme</vt:lpstr>
      <vt:lpstr>5_Firm Format - template_Blue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Nathaniel Hendren</dc:creator>
  <cp:keywords/>
  <dc:description/>
  <cp:lastModifiedBy>Hendren, Nathaniel</cp:lastModifiedBy>
  <cp:revision>6473</cp:revision>
  <cp:lastPrinted>2021-06-22T23:42:33Z</cp:lastPrinted>
  <dcterms:created xsi:type="dcterms:W3CDTF">2017-09-25T22:39:41Z</dcterms:created>
  <dcterms:modified xsi:type="dcterms:W3CDTF">2021-09-06T14:48:12Z</dcterms:modified>
  <cp:category/>
</cp:coreProperties>
</file>