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67" r:id="rId5"/>
    <p:sldId id="262" r:id="rId6"/>
    <p:sldId id="265" r:id="rId7"/>
    <p:sldId id="263" r:id="rId8"/>
    <p:sldId id="268" r:id="rId9"/>
    <p:sldId id="256" r:id="rId10"/>
    <p:sldId id="269" r:id="rId11"/>
    <p:sldId id="270" r:id="rId12"/>
    <p:sldId id="261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2F93-D46D-4861-96B3-3CE5FF3C8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2342D-CEB6-4365-81C4-FE8940AA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E352-8ABB-4D59-97A2-E16476A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2230-1D36-4602-AFBF-B88E930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26F8-89E7-47D3-A7B8-98B27E95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3C0-48E2-4D4C-B0FA-ED6B5EAA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D9005-FEB7-4182-B66B-37297D62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4DC8-A864-4040-AC60-BEE5E10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8911-5628-45C7-AE4C-BB076F7B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3D17-02B4-493F-AFA3-5A98BD87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D8FB3-45E1-49CC-8ED1-91633172B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A2F1-E182-4E28-84FC-4424568A4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8071-AC89-4508-B625-884C24CD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13F9-5A98-418E-8B79-32A9E9E2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C66E-EE4E-446D-94E2-81AD60D3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A92-CA33-4850-A4B2-9F1CD6A3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9508-0952-4CF6-A1BD-4FBBB004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5D4D-5757-48C9-B44A-42195F4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E2AE-2C31-4030-B01D-D8D8609A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4AD0-4BEA-43C7-B635-B9D2ABD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ED32-C42C-4CD7-8401-40AD89A5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BE58-454F-4399-B620-02FB0B43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7F39-06F4-4F92-9063-96FF140F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8ED8-401D-4D41-859D-FAFBDE44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ACDB-9594-49C3-9E70-A0B382A6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73F0-22C0-464E-9558-94DC2A17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B915-EF50-46FF-95FF-3FB4F4B6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3009D-AD00-42EE-B9A7-00F32ACB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6654-7021-4C7B-B130-F06544D0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B96A-712B-4A62-A2DF-A0165135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5615-A2C9-4128-859F-12B683F3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BB8D-079E-4AF4-A142-9D36D2B2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8394B-D980-4DCF-88C4-8253D9C0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0BCE-AD13-4CE9-BAEC-53294C924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EFC7A-03DE-40CF-8E82-26E6C988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68B3-4D0D-4DA3-8201-E451AA22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BAD8E-1849-486E-98A9-9D1221CC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60B8D-18B9-4E0D-8163-0B68CF45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38649-DCFA-4047-BEBC-6E2BE52A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3FF9-185D-43CE-BA69-ED4E82D8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E4627-6D2B-49F6-A492-7802280C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457D-7B07-48E0-9439-830BA04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2946D-B9C1-470E-B9E6-3DBB5A02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00956-93FA-4F92-A73D-EBCBBCBA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509EE-041A-4C93-A2C2-7E4387E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E8F40-8D9C-49DC-9399-6DE8CBD6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A51F-BE8B-4614-A0BA-7FEA741D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8373-CA11-4F81-8161-F8B112A8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5DC7-8222-4F07-ADE3-B75DBCBD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C23F-F64A-4242-9355-6DCDC338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E3E2-03D8-4C28-80E4-50465D91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1B014-EF5B-4EA8-AA19-E5980386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2885-D5FD-426A-B577-71C483D9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77A5D-0CD3-4422-9F03-9DE8E9DB8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61018-C591-4057-AAF0-F773E137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0279-E095-408C-B329-6E74E157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DDBA-28E2-4471-BB9E-E3AE3B25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8A6C-F807-4892-BA9C-6290B125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C61AC-B032-49DE-8B51-C482ECE6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852A1-90A9-4C88-8F9F-4E15A0B9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C811-639F-45B2-852A-3F4F1415F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90DF-A71E-4E2F-96F8-0965C72D297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DA74-082D-46F9-B357-5D950B9D8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97F1-ECB5-4E5B-85A8-8D6E5E76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481D-6D7D-4CC6-A0A7-D5496735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69" y="14361"/>
            <a:ext cx="3201366" cy="2842144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NYCDA Project Presentation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u="sng" dirty="0"/>
              <a:t>Things we will go into detail</a:t>
            </a:r>
            <a:r>
              <a:rPr lang="en-US" sz="2500" dirty="0"/>
              <a:t>:</a:t>
            </a:r>
          </a:p>
          <a:p>
            <a:r>
              <a:rPr lang="en-US" sz="2500" dirty="0"/>
              <a:t>Topic/Background</a:t>
            </a:r>
          </a:p>
          <a:p>
            <a:r>
              <a:rPr lang="en-US" sz="2500" dirty="0"/>
              <a:t>Resources used</a:t>
            </a:r>
          </a:p>
          <a:p>
            <a:r>
              <a:rPr lang="en-US" sz="2500" dirty="0"/>
              <a:t>Data information</a:t>
            </a:r>
          </a:p>
          <a:p>
            <a:r>
              <a:rPr lang="en-US" sz="2500" dirty="0"/>
              <a:t>Business Questions/Needs</a:t>
            </a:r>
          </a:p>
          <a:p>
            <a:r>
              <a:rPr lang="en-US" sz="2500" dirty="0"/>
              <a:t>Analysis</a:t>
            </a:r>
          </a:p>
          <a:p>
            <a:r>
              <a:rPr lang="en-US" sz="2500" dirty="0"/>
              <a:t>Conclusion</a:t>
            </a:r>
          </a:p>
          <a:p>
            <a:r>
              <a:rPr lang="en-US" sz="2500" dirty="0"/>
              <a:t>Next steps</a:t>
            </a:r>
          </a:p>
          <a:p>
            <a:r>
              <a:rPr lang="en-US" sz="2500" dirty="0"/>
              <a:t>Questions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515876B-68BE-45FE-9C9D-0CF8F84C1198}"/>
              </a:ext>
            </a:extLst>
          </p:cNvPr>
          <p:cNvSpPr txBox="1">
            <a:spLocks/>
          </p:cNvSpPr>
          <p:nvPr/>
        </p:nvSpPr>
        <p:spPr>
          <a:xfrm>
            <a:off x="326003" y="6011185"/>
            <a:ext cx="3399071" cy="62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rgbClr val="FFFFFF"/>
                </a:solidFill>
              </a:rPr>
              <a:t>Hosted By: David Jhang</a:t>
            </a:r>
          </a:p>
        </p:txBody>
      </p:sp>
    </p:spTree>
    <p:extLst>
      <p:ext uri="{BB962C8B-B14F-4D97-AF65-F5344CB8AC3E}">
        <p14:creationId xmlns:p14="http://schemas.microsoft.com/office/powerpoint/2010/main" val="147452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AMC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</a:t>
            </a:r>
            <a:endParaRPr lang="en-US" sz="15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Year-over-Year (YoY) change </a:t>
            </a:r>
          </a:p>
          <a:p>
            <a:r>
              <a:rPr lang="en-US" sz="1500" dirty="0"/>
              <a:t>	in </a:t>
            </a:r>
            <a:r>
              <a:rPr lang="en-US" sz="1500" u="sng" dirty="0"/>
              <a:t>volume</a:t>
            </a:r>
            <a:r>
              <a:rPr lang="en-US" sz="1500" dirty="0"/>
              <a:t> 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251570"/>
            <a:ext cx="587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and Feb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Small pickup in June 2021 and July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Out of all the 3 stocks, this has more mentions by a monthly basis than the other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is elevated in those months.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D95964-9C64-48F9-A255-90039011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78" y="752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8A5AD38-659C-495B-A46A-606169184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829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E83E0DF-B324-4A4F-BCAB-BF3632B7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78" y="3718294"/>
            <a:ext cx="5940622" cy="31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Blackberry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</a:t>
            </a:r>
            <a:endParaRPr lang="en-US" sz="15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Year-over-Year (YoY) change </a:t>
            </a:r>
          </a:p>
          <a:p>
            <a:r>
              <a:rPr lang="en-US" sz="1500" dirty="0"/>
              <a:t>	in </a:t>
            </a:r>
            <a:r>
              <a:rPr lang="en-US" sz="1500" u="sng" dirty="0"/>
              <a:t>volume</a:t>
            </a:r>
            <a:r>
              <a:rPr lang="en-US" sz="1500" dirty="0"/>
              <a:t> 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346986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also elevated in June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# of mentions also strong in June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6D38DD-E5C0-41D0-AF1D-1E623558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3" y="0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BA56E34-E81E-416B-88B7-541F59A5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3535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932BEE5-D2D3-401C-BDBB-445FB0A9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85" y="3683536"/>
            <a:ext cx="6020817" cy="31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Conclusion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20849"/>
            <a:ext cx="9724031" cy="461175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Increase in trading activity.</a:t>
            </a:r>
          </a:p>
          <a:p>
            <a:r>
              <a:rPr lang="en-US" sz="2000" dirty="0"/>
              <a:t>Appears to show some correlation to the amount of mentions in the posts or comments to the trading volume of these stocks.</a:t>
            </a:r>
          </a:p>
          <a:p>
            <a:r>
              <a:rPr lang="en-US" sz="2000" dirty="0"/>
              <a:t>Most of the price appreciation was realized in the 1</a:t>
            </a:r>
            <a:r>
              <a:rPr lang="en-US" sz="2000" baseline="30000" dirty="0"/>
              <a:t>st</a:t>
            </a:r>
            <a:r>
              <a:rPr lang="en-US" sz="2000" dirty="0"/>
              <a:t> month where the # of mentions increased.</a:t>
            </a:r>
          </a:p>
          <a:p>
            <a:r>
              <a:rPr lang="en-US" sz="2000" dirty="0"/>
              <a:t>Price doesn’t appear to move in the same magnitude after the initial move.</a:t>
            </a:r>
          </a:p>
          <a:p>
            <a:r>
              <a:rPr lang="en-US" sz="2000" dirty="0"/>
              <a:t>Doesn’t appear to correlate with the price of the stocks.</a:t>
            </a:r>
          </a:p>
          <a:p>
            <a:r>
              <a:rPr lang="en-US" sz="2000" dirty="0"/>
              <a:t>Volume and mentions have died down the past couple months (one-time event?)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Potential reasons</a:t>
            </a:r>
            <a:r>
              <a:rPr lang="en-US" sz="2000" dirty="0"/>
              <a:t>:</a:t>
            </a:r>
          </a:p>
          <a:p>
            <a:r>
              <a:rPr lang="en-US" sz="2000" dirty="0"/>
              <a:t>Reddit members can be talking about the stock without trading it.</a:t>
            </a:r>
          </a:p>
          <a:p>
            <a:r>
              <a:rPr lang="en-US" sz="2000" dirty="0"/>
              <a:t>Some members can potentially be shorting the stock (puts) or selling their stake (profit-taking).</a:t>
            </a:r>
          </a:p>
          <a:p>
            <a:r>
              <a:rPr lang="en-US" sz="2000" dirty="0"/>
              <a:t>Company could take advantage of the stock price and for example, issue more shares which would naturally depress the price of the stock.</a:t>
            </a:r>
          </a:p>
          <a:p>
            <a:r>
              <a:rPr lang="en-US" sz="2000" dirty="0"/>
              <a:t>Market capitalization (how big the company is worth by dollar value) increased dramatically after January. </a:t>
            </a:r>
          </a:p>
          <a:p>
            <a:pPr lvl="1"/>
            <a:r>
              <a:rPr lang="en-US" sz="1900" dirty="0"/>
              <a:t>This means it would be harder to move the stock price because you would need a lot more money to have the same impact before the price appreciation</a:t>
            </a:r>
          </a:p>
        </p:txBody>
      </p:sp>
    </p:spTree>
    <p:extLst>
      <p:ext uri="{BB962C8B-B14F-4D97-AF65-F5344CB8AC3E}">
        <p14:creationId xmlns:p14="http://schemas.microsoft.com/office/powerpoint/2010/main" val="53944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Next Steps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9144"/>
            <a:ext cx="9724031" cy="39024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Further analysis can be done with better data.</a:t>
            </a:r>
          </a:p>
          <a:p>
            <a:r>
              <a:rPr lang="en-US" sz="2000" dirty="0"/>
              <a:t>Bloomberg terminal services provides real-time exchange prices and option data.</a:t>
            </a:r>
          </a:p>
          <a:p>
            <a:r>
              <a:rPr lang="en-US" sz="2000" dirty="0"/>
              <a:t>This potentially can provide daily to intraday analysis to the prices and options markets with the WSB data.</a:t>
            </a:r>
          </a:p>
          <a:p>
            <a:r>
              <a:rPr lang="en-US" sz="2000" dirty="0"/>
              <a:t>Considering options is another way to trade stocks, more analysis can be done around option expiration dates.</a:t>
            </a:r>
          </a:p>
          <a:p>
            <a:r>
              <a:rPr lang="en-US" sz="2000" dirty="0"/>
              <a:t>Also provides “short interest” metrics (how many share are shorted) to better understand the types of stocks are attractive to the subreddit. (most of these names had high short interest)</a:t>
            </a:r>
          </a:p>
          <a:p>
            <a:r>
              <a:rPr lang="en-US" sz="2000" dirty="0"/>
              <a:t>This in conjunction with the WSB data and market capitalization could help generate a list of names that may be attractive to WSB members to target</a:t>
            </a:r>
          </a:p>
        </p:txBody>
      </p:sp>
    </p:spTree>
    <p:extLst>
      <p:ext uri="{BB962C8B-B14F-4D97-AF65-F5344CB8AC3E}">
        <p14:creationId xmlns:p14="http://schemas.microsoft.com/office/powerpoint/2010/main" val="53261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EDED55-1D71-4077-A3FA-1A20B636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60" y="1327869"/>
            <a:ext cx="10053763" cy="1214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082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Topic &amp; Background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436" y="2289973"/>
            <a:ext cx="7517961" cy="3729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wanted to study the trends to see if there was an impact to the financial markets from the subreddit group known as “</a:t>
            </a:r>
            <a:r>
              <a:rPr lang="en-US" sz="2000" dirty="0" err="1"/>
              <a:t>WallStreetBets</a:t>
            </a:r>
            <a:r>
              <a:rPr lang="en-US" sz="2000" dirty="0"/>
              <a:t>”.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Recent popularity over the subreddit group “</a:t>
            </a:r>
            <a:r>
              <a:rPr lang="en-US" sz="2000" dirty="0" err="1"/>
              <a:t>WallStreetBets</a:t>
            </a:r>
            <a:r>
              <a:rPr lang="en-US" sz="2000" dirty="0"/>
              <a:t>” in 2021.</a:t>
            </a:r>
          </a:p>
          <a:p>
            <a:pPr lvl="1"/>
            <a:r>
              <a:rPr lang="en-US" sz="1600" dirty="0"/>
              <a:t>“r/</a:t>
            </a:r>
            <a:r>
              <a:rPr lang="en-US" sz="1600" dirty="0" err="1"/>
              <a:t>wallstreetbets</a:t>
            </a:r>
            <a:r>
              <a:rPr lang="en-US" sz="1600" dirty="0"/>
              <a:t>”, also known as “</a:t>
            </a:r>
            <a:r>
              <a:rPr lang="en-US" sz="1600" dirty="0" err="1"/>
              <a:t>WallStreetBets</a:t>
            </a:r>
            <a:r>
              <a:rPr lang="en-US" sz="1600" dirty="0"/>
              <a:t>” or “WSB”, is a subreddit where participants discuss stock and option trading. It has become notable for its colorful and profane jargon, aggressive trading strategies, and for playing a major role in the GameStop short squeeze that caused losses for some U.S. firms and short sellers in a few days in early 2021 (Wikipedia).</a:t>
            </a:r>
          </a:p>
          <a:p>
            <a:pPr lvl="1"/>
            <a:r>
              <a:rPr lang="en-US" sz="1600" dirty="0"/>
              <a:t>11 million subscribers.</a:t>
            </a:r>
          </a:p>
        </p:txBody>
      </p:sp>
    </p:spTree>
    <p:extLst>
      <p:ext uri="{BB962C8B-B14F-4D97-AF65-F5344CB8AC3E}">
        <p14:creationId xmlns:p14="http://schemas.microsoft.com/office/powerpoint/2010/main" val="210403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95" y="1040841"/>
            <a:ext cx="3150261" cy="106656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1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  <a:b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D4E9A86-48DC-4A14-99AA-58CD6A8F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58" y="403137"/>
            <a:ext cx="2611601" cy="2611601"/>
          </a:xfrm>
          <a:prstGeom prst="rect">
            <a:avLst/>
          </a:prstGeom>
        </p:spPr>
      </p:pic>
      <p:pic>
        <p:nvPicPr>
          <p:cNvPr id="23" name="Picture 22" descr="Logo, icon&#10;&#10;Description automatically generated">
            <a:extLst>
              <a:ext uri="{FF2B5EF4-FFF2-40B4-BE49-F238E27FC236}">
                <a16:creationId xmlns:a16="http://schemas.microsoft.com/office/drawing/2014/main" id="{C8D9AB79-CF45-4114-8773-CD315C168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11" y="2224578"/>
            <a:ext cx="2095801" cy="2095801"/>
          </a:xfrm>
          <a:prstGeom prst="rect">
            <a:avLst/>
          </a:prstGeom>
        </p:spPr>
      </p:pic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BE08FFC8-8672-4867-B000-6E6430ACC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55" y="4752435"/>
            <a:ext cx="3028950" cy="1514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ACAC92-3567-4277-BE5D-FD959999B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758" y="243998"/>
            <a:ext cx="2857500" cy="1600200"/>
          </a:xfrm>
          <a:prstGeom prst="rect">
            <a:avLst/>
          </a:prstGeom>
        </p:spPr>
      </p:pic>
      <p:pic>
        <p:nvPicPr>
          <p:cNvPr id="2052" name="Picture 4" descr="Yahoo Finance:Amazon.com:Appstore for Android">
            <a:extLst>
              <a:ext uri="{FF2B5EF4-FFF2-40B4-BE49-F238E27FC236}">
                <a16:creationId xmlns:a16="http://schemas.microsoft.com/office/drawing/2014/main" id="{1217561C-26CD-4DEF-80BE-5E819D3D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59" y="3513594"/>
            <a:ext cx="2638494" cy="26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B5748C-39C2-4EBF-95DD-D04C5FD8B780}"/>
              </a:ext>
            </a:extLst>
          </p:cNvPr>
          <p:cNvSpPr txBox="1"/>
          <p:nvPr/>
        </p:nvSpPr>
        <p:spPr>
          <a:xfrm>
            <a:off x="413135" y="2764843"/>
            <a:ext cx="424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WallStreetBets</a:t>
            </a:r>
            <a:r>
              <a:rPr lang="en-US" sz="2400" dirty="0">
                <a:solidFill>
                  <a:schemeClr val="bg1"/>
                </a:solidFill>
              </a:rPr>
              <a:t>”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GameStop 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AMC Entertainment Holdings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Blackberry Limited</a:t>
            </a:r>
          </a:p>
        </p:txBody>
      </p:sp>
    </p:spTree>
    <p:extLst>
      <p:ext uri="{BB962C8B-B14F-4D97-AF65-F5344CB8AC3E}">
        <p14:creationId xmlns:p14="http://schemas.microsoft.com/office/powerpoint/2010/main" val="343965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Data information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0246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Historical Data was taken from the subreddit group known as “</a:t>
            </a:r>
            <a:r>
              <a:rPr lang="en-US" sz="2000" dirty="0" err="1"/>
              <a:t>WallStreetBets</a:t>
            </a:r>
            <a:r>
              <a:rPr lang="en-US" sz="2000" dirty="0"/>
              <a:t>”</a:t>
            </a:r>
          </a:p>
          <a:p>
            <a:pPr lvl="1"/>
            <a:r>
              <a:rPr lang="en-US" sz="1600" dirty="0"/>
              <a:t>Period was from 12/28/20 to 10/08/21.</a:t>
            </a:r>
          </a:p>
          <a:p>
            <a:pPr lvl="1"/>
            <a:r>
              <a:rPr lang="en-US" sz="1600" dirty="0"/>
              <a:t>Data was initially scrapped daily (by Alex </a:t>
            </a:r>
            <a:r>
              <a:rPr lang="en-US" sz="1600" dirty="0" err="1"/>
              <a:t>Baransky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‘post/comment mentions’, ‘predictive context count’ were the main highlights used.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Historical Financial Data was taken from “Yahoo Finance”</a:t>
            </a:r>
          </a:p>
          <a:p>
            <a:pPr lvl="1"/>
            <a:r>
              <a:rPr lang="en-US" sz="1600" dirty="0"/>
              <a:t>Period was from 12/28/20 to 10/08/21.</a:t>
            </a:r>
          </a:p>
          <a:p>
            <a:pPr lvl="1"/>
            <a:r>
              <a:rPr lang="en-US" sz="1600" dirty="0"/>
              <a:t>Scrapped data based individual “ticker” which are official stock identifiers for companies.</a:t>
            </a:r>
          </a:p>
          <a:p>
            <a:pPr lvl="1"/>
            <a:r>
              <a:rPr lang="en-US" sz="1600" dirty="0"/>
              <a:t>Daily and Monthly data was taken.</a:t>
            </a:r>
          </a:p>
          <a:p>
            <a:pPr lvl="1"/>
            <a:r>
              <a:rPr lang="en-US" sz="1600" dirty="0"/>
              <a:t>Closing Price, Adjusted Closing Price and Volume were the key metrics.</a:t>
            </a:r>
          </a:p>
        </p:txBody>
      </p:sp>
    </p:spTree>
    <p:extLst>
      <p:ext uri="{BB962C8B-B14F-4D97-AF65-F5344CB8AC3E}">
        <p14:creationId xmlns:p14="http://schemas.microsoft.com/office/powerpoint/2010/main" val="145292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Business Questions/Needs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was a huge short squeeze on these stocks early in 2021.  Many funds (most noticeably Melvin Capital) lost 30% of it’s value and 53% of it’s investment by the end of Jan 2021. </a:t>
            </a:r>
          </a:p>
          <a:p>
            <a:r>
              <a:rPr lang="en-US" sz="2000" dirty="0"/>
              <a:t>Impacted hedge funds on the type of stocks they could short without the risk of having it blow up in their face.  A large portion of funds went from having a diverse short portfolio to using an index for diversification reasons. (unforeseen portfolio risk)</a:t>
            </a:r>
          </a:p>
          <a:p>
            <a:r>
              <a:rPr lang="en-US" sz="2000" dirty="0"/>
              <a:t>Could be another tool for investment professionals to use when looking at potential investments.</a:t>
            </a:r>
          </a:p>
          <a:p>
            <a:r>
              <a:rPr lang="en-US" sz="2000" dirty="0"/>
              <a:t>How much impact is it having? How effective are these subreddit traders?</a:t>
            </a:r>
          </a:p>
          <a:p>
            <a:r>
              <a:rPr lang="en-US" sz="2000" dirty="0"/>
              <a:t>A need to quantify and measure impact.</a:t>
            </a:r>
          </a:p>
        </p:txBody>
      </p:sp>
    </p:spTree>
    <p:extLst>
      <p:ext uri="{BB962C8B-B14F-4D97-AF65-F5344CB8AC3E}">
        <p14:creationId xmlns:p14="http://schemas.microsoft.com/office/powerpoint/2010/main" val="23349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83FA-EB67-4574-BEE9-2E85FC40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76" y="294538"/>
            <a:ext cx="9895951" cy="103366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6000" b="1" dirty="0">
                <a:solidFill>
                  <a:srgbClr val="FFFFFF"/>
                </a:solidFill>
              </a:rPr>
              <a:t>Analysis</a:t>
            </a:r>
            <a:br>
              <a:rPr lang="en-US" sz="6000" b="1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9C99-A447-4913-8576-37202C6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5966"/>
            <a:ext cx="9724031" cy="418629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 wanted to first determine the # of ‘mentions’ based on each stock for the period</a:t>
            </a:r>
          </a:p>
          <a:p>
            <a:pPr lvl="1"/>
            <a:r>
              <a:rPr lang="en-US" sz="1600" dirty="0"/>
              <a:t>Mentions = # of times mentioned in any posts or comments (daily).</a:t>
            </a:r>
          </a:p>
          <a:p>
            <a:pPr lvl="1"/>
            <a:r>
              <a:rPr lang="en-US" sz="1600" dirty="0"/>
              <a:t>Period was from 12/28/20 – 10/8/21.</a:t>
            </a:r>
          </a:p>
          <a:p>
            <a:pPr lvl="1"/>
            <a:r>
              <a:rPr lang="en-US" sz="1600" dirty="0"/>
              <a:t>This included positive and negative sentiment.</a:t>
            </a:r>
          </a:p>
          <a:p>
            <a:pPr lvl="1"/>
            <a:r>
              <a:rPr lang="en-US" sz="1600" dirty="0"/>
              <a:t>Discover which are the top 3 stocks.</a:t>
            </a:r>
          </a:p>
          <a:p>
            <a:pPr marL="457200" indent="-457200">
              <a:buAutoNum type="arabicPeriod"/>
            </a:pPr>
            <a:r>
              <a:rPr lang="en-US" sz="2000" dirty="0"/>
              <a:t>To repeat </a:t>
            </a:r>
            <a:r>
              <a:rPr lang="en-US" sz="2000" u="sng" dirty="0"/>
              <a:t>Step 1</a:t>
            </a:r>
            <a:r>
              <a:rPr lang="en-US" sz="2000" dirty="0"/>
              <a:t> using another metric to reinforce the top names:</a:t>
            </a:r>
          </a:p>
          <a:p>
            <a:pPr lvl="1"/>
            <a:r>
              <a:rPr lang="en-US" sz="1600" dirty="0"/>
              <a:t>Used daily “positive count” and “negative count” = # of times stock was mentioned in in a positive or negative context (predictive).</a:t>
            </a:r>
          </a:p>
          <a:p>
            <a:pPr lvl="1"/>
            <a:r>
              <a:rPr lang="en-US" sz="1600" dirty="0"/>
              <a:t>Compare and narrowed down the top 3 names for further analysis.</a:t>
            </a:r>
          </a:p>
          <a:p>
            <a:pPr marL="457200" indent="-457200">
              <a:buAutoNum type="arabicPeriod"/>
            </a:pPr>
            <a:r>
              <a:rPr lang="en-US" sz="2000" dirty="0"/>
              <a:t>Breakdown of the top 3 names</a:t>
            </a:r>
          </a:p>
          <a:p>
            <a:pPr lvl="1"/>
            <a:r>
              <a:rPr lang="en-US" sz="1600" dirty="0"/>
              <a:t>Wanted to focus on which months had the highest mentions.</a:t>
            </a:r>
          </a:p>
          <a:p>
            <a:pPr lvl="1"/>
            <a:r>
              <a:rPr lang="en-US" sz="1600" dirty="0"/>
              <a:t>See the corresponding volume for that monthly period.</a:t>
            </a:r>
          </a:p>
          <a:p>
            <a:pPr lvl="1"/>
            <a:r>
              <a:rPr lang="en-US" sz="1600" dirty="0"/>
              <a:t>Also wanted to see the price movement for that period.</a:t>
            </a:r>
          </a:p>
        </p:txBody>
      </p:sp>
    </p:spTree>
    <p:extLst>
      <p:ext uri="{BB962C8B-B14F-4D97-AF65-F5344CB8AC3E}">
        <p14:creationId xmlns:p14="http://schemas.microsoft.com/office/powerpoint/2010/main" val="18586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AAFF4-7342-4283-8E37-F9F0ECE132FA}"/>
              </a:ext>
            </a:extLst>
          </p:cNvPr>
          <p:cNvSpPr txBox="1"/>
          <p:nvPr/>
        </p:nvSpPr>
        <p:spPr>
          <a:xfrm>
            <a:off x="397566" y="787179"/>
            <a:ext cx="4761994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Outliers and Analyzing the reddit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wanted to first look at the daily data for the period.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Localize any outliers in particular stocks based on their popularity.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measured popularity based by daily posts or comments (mentions) over the course of the period. (Chart 2)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also wanted to highlight outliers from the context of the text (both positive and negative) – (Chart 1).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1 shows just how big the gap the most popular names are from the rest of the group.</a:t>
            </a:r>
            <a:br>
              <a:rPr lang="en-US" sz="1700" dirty="0"/>
            </a:b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2 – </a:t>
            </a:r>
            <a:r>
              <a:rPr lang="en-US" sz="1700" u="sng" dirty="0"/>
              <a:t>GME</a:t>
            </a:r>
            <a:r>
              <a:rPr lang="en-US" sz="1700" dirty="0"/>
              <a:t>, </a:t>
            </a:r>
            <a:r>
              <a:rPr lang="en-US" sz="1700" u="sng" dirty="0"/>
              <a:t>BB</a:t>
            </a:r>
            <a:r>
              <a:rPr lang="en-US" sz="1700" dirty="0"/>
              <a:t> and </a:t>
            </a:r>
            <a:r>
              <a:rPr lang="en-US" sz="1700" u="sng" dirty="0"/>
              <a:t>AMC</a:t>
            </a:r>
            <a:r>
              <a:rPr lang="en-US" sz="1700" dirty="0"/>
              <a:t> seem to the top names mentioned on WSB.</a:t>
            </a:r>
          </a:p>
          <a:p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80BBB96-C7DA-468E-827D-B753A46F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68" y="-11441"/>
            <a:ext cx="4563977" cy="31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C34C0F9-BC38-451B-9FED-4ECF19C7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60" y="3150762"/>
            <a:ext cx="70199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5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AAFF4-7342-4283-8E37-F9F0ECE132FA}"/>
              </a:ext>
            </a:extLst>
          </p:cNvPr>
          <p:cNvSpPr txBox="1"/>
          <p:nvPr/>
        </p:nvSpPr>
        <p:spPr>
          <a:xfrm>
            <a:off x="397566" y="787179"/>
            <a:ext cx="476199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Repeating the first step differently: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 focused this time on the positive and negative counts for each day.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is any time the stock was mentioned using a predictive model to determine positive or negative context.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Chart 3 represents the top names.  Once again </a:t>
            </a:r>
            <a:r>
              <a:rPr lang="en-US" sz="1700" u="sng" dirty="0"/>
              <a:t>GME</a:t>
            </a:r>
            <a:r>
              <a:rPr lang="en-US" sz="1700" dirty="0"/>
              <a:t>, </a:t>
            </a:r>
            <a:r>
              <a:rPr lang="en-US" sz="1700" u="sng" dirty="0"/>
              <a:t>AMC</a:t>
            </a:r>
            <a:r>
              <a:rPr lang="en-US" sz="1700" dirty="0"/>
              <a:t>, </a:t>
            </a:r>
            <a:r>
              <a:rPr lang="en-US" sz="1700" u="sng" dirty="0"/>
              <a:t>BB</a:t>
            </a:r>
            <a:r>
              <a:rPr lang="en-US" sz="1700" dirty="0"/>
              <a:t> are in the top 4.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NAPA was ranked 3</a:t>
            </a:r>
            <a:r>
              <a:rPr lang="en-US" sz="1700" baseline="30000" dirty="0"/>
              <a:t>rd</a:t>
            </a:r>
            <a:r>
              <a:rPr lang="en-US" sz="1700" dirty="0"/>
              <a:t> on the list.  NAPA is a Napa Winery that </a:t>
            </a:r>
            <a:r>
              <a:rPr lang="en-US" sz="1700" dirty="0" err="1"/>
              <a:t>IPO’d</a:t>
            </a:r>
            <a:r>
              <a:rPr lang="en-US" sz="1700" dirty="0"/>
              <a:t> in March of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Further investigation shows only 3 data points for NAPA which is why the stock resulted a high mean.  (Discarded from consideration)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GME (</a:t>
            </a:r>
            <a:r>
              <a:rPr lang="en-US" sz="1700" dirty="0" err="1"/>
              <a:t>Gamestop</a:t>
            </a:r>
            <a:r>
              <a:rPr lang="en-US" sz="1700" dirty="0"/>
              <a:t>), AMC (AMC Theaters), BB (Blackberry) were chosen for further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353DF-2B1F-4422-AD39-66328C81F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271" y="1046912"/>
            <a:ext cx="1714729" cy="1940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22311-655F-4257-A060-819EEB9D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11" y="4406711"/>
            <a:ext cx="6894342" cy="194084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61F9314-CEF4-4D66-B66D-3648FB0C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7" y="379451"/>
            <a:ext cx="5078102" cy="40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7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DD39E-A505-434A-A047-3FBFDFC28EA0}"/>
              </a:ext>
            </a:extLst>
          </p:cNvPr>
          <p:cNvSpPr txBox="1"/>
          <p:nvPr/>
        </p:nvSpPr>
        <p:spPr>
          <a:xfrm>
            <a:off x="238048" y="276997"/>
            <a:ext cx="58739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Gamestop</a:t>
            </a:r>
            <a:r>
              <a:rPr lang="en-US" sz="2500" b="1" dirty="0"/>
              <a:t> (Monthly Breakdown)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7D42-2EFD-4C30-B462-8452618F3F46}"/>
              </a:ext>
            </a:extLst>
          </p:cNvPr>
          <p:cNvSpPr txBox="1"/>
          <p:nvPr/>
        </p:nvSpPr>
        <p:spPr>
          <a:xfrm>
            <a:off x="222090" y="954183"/>
            <a:ext cx="587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1 - shows monthly </a:t>
            </a:r>
            <a:r>
              <a:rPr lang="en-US" sz="1500" u="sng" dirty="0"/>
              <a:t>return on investment</a:t>
            </a:r>
            <a:r>
              <a:rPr lang="en-US" sz="1500" dirty="0"/>
              <a:t> (in %)</a:t>
            </a:r>
            <a:endParaRPr lang="en-US" sz="15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2 - shows Year-over-Year (YoY) change </a:t>
            </a:r>
          </a:p>
          <a:p>
            <a:r>
              <a:rPr lang="en-US" sz="1500" dirty="0"/>
              <a:t>	in </a:t>
            </a:r>
            <a:r>
              <a:rPr lang="en-US" sz="1500" u="sng" dirty="0"/>
              <a:t>volume</a:t>
            </a:r>
            <a:r>
              <a:rPr lang="en-US" sz="1500" dirty="0"/>
              <a:t> by month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Chart 3 - shows the “</a:t>
            </a:r>
            <a:r>
              <a:rPr lang="en-US" sz="1500" u="sng" dirty="0"/>
              <a:t># mentions</a:t>
            </a:r>
            <a:r>
              <a:rPr lang="en-US" sz="1500" dirty="0"/>
              <a:t>”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440FA-1E10-46A4-9B23-1DCED350E912}"/>
              </a:ext>
            </a:extLst>
          </p:cNvPr>
          <p:cNvSpPr txBox="1"/>
          <p:nvPr/>
        </p:nvSpPr>
        <p:spPr>
          <a:xfrm>
            <a:off x="223416" y="2346986"/>
            <a:ext cx="58739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Volume was strong in Jan and March mainly.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And dies down for the last 3 months, volume actually is negative YoY.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Price movement mainly captured in January of 2021.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AC32448-CEF2-4538-9F16-206B5D95D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10" y="0"/>
            <a:ext cx="6013590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09B75BD-2B2F-4CB5-8ADA-64332840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7347"/>
            <a:ext cx="6013590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6E9DEFD-7BCA-4F37-8C51-873414CF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94" y="3687347"/>
            <a:ext cx="6111906" cy="317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2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1249</TotalTime>
  <Words>1376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NYCDA Project Presentation  </vt:lpstr>
      <vt:lpstr>  Topic &amp; Background   </vt:lpstr>
      <vt:lpstr>Resources   </vt:lpstr>
      <vt:lpstr>  Data information   </vt:lpstr>
      <vt:lpstr>  Business Questions/Needs   </vt:lpstr>
      <vt:lpstr>  Analysis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Conclusion  </vt:lpstr>
      <vt:lpstr>  Next Steps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Jhang</dc:creator>
  <cp:lastModifiedBy>David Jhang</cp:lastModifiedBy>
  <cp:revision>58</cp:revision>
  <dcterms:created xsi:type="dcterms:W3CDTF">2021-10-17T02:07:09Z</dcterms:created>
  <dcterms:modified xsi:type="dcterms:W3CDTF">2021-10-17T22:56:15Z</dcterms:modified>
</cp:coreProperties>
</file>