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60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6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31FB-9623-2746-A1DE-58E6A3A258CE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3874-4845-C24D-84D6-E516C0B9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75BD-B6D6-4049-998B-B5126EE02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04C7-4F25-DA4A-80A0-E1DC78AF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8DFA-2A0D-6848-B55A-5379BA83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DBFF-847D-6F48-8070-823F29B4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05B9-E842-D34C-B18C-133C0D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AC56-BEA1-064E-9804-D33F08D8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087E3-1EC2-1243-B46A-BBF7376B7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E009-9E47-6141-90DC-80805BD2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5294-0977-214A-8E38-7B732623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816D-B949-8D44-ACE0-99D84105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C91AA-FC47-A44D-A6E2-DCEE6BD25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D68D6-2BEA-AA45-8E88-468F2A5A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6527-CA2A-4E42-AD2B-7D6F9AB9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A20D-E75C-E34A-972F-CA41AED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9C45-5A2F-664C-A9DF-EFF97F5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B510-950E-0945-B292-EF8F2A4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B4D4-C898-DD43-B7F4-5DAB6BCD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1C43-2726-B24E-B19F-52286174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EC96-8EF6-7F4E-AC28-EA0CB89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4FE8-D403-2848-A5FD-BD0CD02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7C99-7E06-7740-8365-D11B136F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33CB-91D0-B84C-807A-F007F494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3C94-50D2-624F-9561-16788720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BA2B-CDE2-5549-A1CD-FD86A19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8D79-0B19-EA44-9D55-5A4D4B8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9EA4-AD8C-8D4A-B08E-31BA5410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0F1B-08BB-594E-B4A4-908F7644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E49F6-4CAA-274E-B514-2BD9CDD7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E630-8DD6-FD46-AAEA-744EA420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61-3718-984C-B625-3E836500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943E1-B8C7-6947-8809-AA4C2FEA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DE23-254A-794C-8794-98CDB975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FE854-FEEF-9946-8811-5D0B917E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C3E0F-E243-1B49-94B3-6E708E0BC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DEA5B-5C55-D14F-BA44-425B576E3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9486A-B8C1-D140-B7A0-B9F7FC8D2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B5BD4-1C51-F847-8064-4E68327C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FC503-3152-7347-915F-2351B831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6FCB3-67F1-104D-9E84-DFB84E15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A0AE-A411-054F-A3E1-C1603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A0A69-74B7-D241-BD46-35551C8E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0C633-E564-574E-BE65-735591BD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F32C7-773B-9348-9855-5CB52800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D311E-E4CE-5E4F-9739-1C6DF588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C5AA5-15C6-1E40-9F0E-5970411E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2CB6C-F987-8743-A333-7D9A250E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B25F-FEF5-0044-B959-5B2EAA7F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909B-E132-E94F-81C2-3E92A21A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AF56-0FF0-4640-BFF8-A65C4863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F90C-DD58-CF45-9E36-58316FF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A820-A958-2E41-BF80-71E4D174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B590-EE94-314A-B569-40E8F303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8E25-D539-364B-ADCB-1D0EBB38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A69A3-6D4F-CE4F-AF89-7671B2AE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5AB1-05B3-984E-BF15-78C24DA8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A9219-1EDB-E549-B984-CC376CB6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786B1-3F1C-9346-80E8-44916ED0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65AF-1754-074C-BA05-6C7A240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E540-BF9A-F246-B330-F9B16910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B61F-9823-964A-93C7-2A3FC237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5229-891E-5D47-A857-8B4F3A9B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336-D89A-0C41-8F05-8FA973B848A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56E0-0CC5-F146-A5FD-EC4401991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40BE-5ECB-2141-87B4-F9AE059B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1BFE-CBA1-EE4A-ADDB-7E91F8D59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Ames, Iowa Housing Price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D288D4-D825-D84C-91D7-BC79FF5B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Hugh Goode, David </a:t>
            </a:r>
            <a:r>
              <a:rPr lang="en-US" dirty="0" err="1"/>
              <a:t>Jhang</a:t>
            </a:r>
            <a:r>
              <a:rPr lang="en-US" dirty="0"/>
              <a:t>, Jack </a:t>
            </a:r>
            <a:r>
              <a:rPr lang="en-US" dirty="0" err="1"/>
              <a:t>Copelan</a:t>
            </a:r>
            <a:r>
              <a:rPr lang="en-US" dirty="0"/>
              <a:t>, Jung Hwan Lim</a:t>
            </a:r>
          </a:p>
        </p:txBody>
      </p:sp>
    </p:spTree>
    <p:extLst>
      <p:ext uri="{BB962C8B-B14F-4D97-AF65-F5344CB8AC3E}">
        <p14:creationId xmlns:p14="http://schemas.microsoft.com/office/powerpoint/2010/main" val="130966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0FF1-9CBD-9F40-8ECE-42983C59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2A04-20CF-A64E-AD98-FBC1092B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TotalBath</a:t>
            </a:r>
            <a:r>
              <a:rPr lang="en-US" dirty="0"/>
              <a:t> = </a:t>
            </a:r>
            <a:r>
              <a:rPr lang="en-US" dirty="0" err="1"/>
              <a:t>FullBath</a:t>
            </a:r>
            <a:r>
              <a:rPr lang="en-US" dirty="0"/>
              <a:t> + </a:t>
            </a:r>
            <a:r>
              <a:rPr lang="en-US" dirty="0" err="1"/>
              <a:t>HalfBath</a:t>
            </a:r>
            <a:r>
              <a:rPr lang="en-US" dirty="0"/>
              <a:t> + </a:t>
            </a:r>
            <a:r>
              <a:rPr lang="en-US" dirty="0" err="1"/>
              <a:t>BsmtFullBath</a:t>
            </a:r>
            <a:r>
              <a:rPr lang="en-US" dirty="0"/>
              <a:t> + </a:t>
            </a:r>
            <a:r>
              <a:rPr lang="en-US" dirty="0" err="1"/>
              <a:t>BsmtHalfBath</a:t>
            </a:r>
            <a:endParaRPr lang="en-US" dirty="0"/>
          </a:p>
          <a:p>
            <a:r>
              <a:rPr lang="en-US" dirty="0" err="1"/>
              <a:t>TotalLivArea</a:t>
            </a:r>
            <a:r>
              <a:rPr lang="en-US" dirty="0"/>
              <a:t> = </a:t>
            </a:r>
            <a:r>
              <a:rPr lang="en-US" dirty="0" err="1"/>
              <a:t>GrLivArea</a:t>
            </a:r>
            <a:r>
              <a:rPr lang="en-US" dirty="0"/>
              <a:t> + </a:t>
            </a:r>
            <a:r>
              <a:rPr lang="en-US" dirty="0" err="1"/>
              <a:t>TotalBsmtSF</a:t>
            </a:r>
            <a:endParaRPr lang="en-US" dirty="0"/>
          </a:p>
          <a:p>
            <a:r>
              <a:rPr lang="en-US" dirty="0" err="1"/>
              <a:t>Bsmt_unfin_ratio</a:t>
            </a:r>
            <a:r>
              <a:rPr lang="en-US" dirty="0"/>
              <a:t> = </a:t>
            </a:r>
            <a:r>
              <a:rPr lang="en-US" dirty="0" err="1"/>
              <a:t>BsmtUnfSF</a:t>
            </a:r>
            <a:r>
              <a:rPr lang="en-US" dirty="0"/>
              <a:t> / </a:t>
            </a:r>
            <a:r>
              <a:rPr lang="en-US" dirty="0" err="1"/>
              <a:t>TotalBsmtSF</a:t>
            </a:r>
            <a:endParaRPr lang="en-US" dirty="0"/>
          </a:p>
          <a:p>
            <a:r>
              <a:rPr lang="en-US" dirty="0" err="1"/>
              <a:t>TotRmsAbvGrd</a:t>
            </a:r>
            <a:r>
              <a:rPr lang="en-US" dirty="0"/>
              <a:t> = </a:t>
            </a:r>
            <a:r>
              <a:rPr lang="en-US" dirty="0" err="1"/>
              <a:t>TotRmsAbvGrd</a:t>
            </a:r>
            <a:r>
              <a:rPr lang="en-US" dirty="0"/>
              <a:t> - Bedroom (we already included bedroom but removed kitchen)</a:t>
            </a:r>
          </a:p>
        </p:txBody>
      </p:sp>
    </p:spTree>
    <p:extLst>
      <p:ext uri="{BB962C8B-B14F-4D97-AF65-F5344CB8AC3E}">
        <p14:creationId xmlns:p14="http://schemas.microsoft.com/office/powerpoint/2010/main" val="270116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8C8F-DC05-B74D-BD50-4B7CFF9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Remove Features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FF9E2C-A781-4B40-8989-679F8B38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4002" y="517634"/>
            <a:ext cx="6172200" cy="30767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A27CA-3025-334E-A55E-66F1F0A2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GrLivArea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1stFlrSf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2ndFlrSf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BsmfFinSF1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BsmtFinSF2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BsmtUnfSF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FullBath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HalfBath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Street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Alley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Utilities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Condition2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RoofMatl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Heating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Electrical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LowQualFinSF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Kitchen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GarageCars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GarageCond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PoolArea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PoolQC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MiscFeature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MiscValue</a:t>
            </a:r>
            <a:endParaRPr lang="en-US" sz="11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 err="1"/>
              <a:t>SaleType</a:t>
            </a:r>
            <a:endParaRPr lang="en-US" sz="11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FE18D9A-D019-694F-9820-350AFD70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417" y="3594382"/>
            <a:ext cx="5994785" cy="30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D8AE-D524-E147-8826-92A7A9BD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Feature Categories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123D718-B552-A548-B523-B399041E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57152"/>
            <a:ext cx="6172200" cy="31341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78F2-1864-F14B-926E-5B8F6F10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LotShape</a:t>
            </a:r>
            <a:r>
              <a:rPr lang="en-US" dirty="0"/>
              <a:t> = split into Regular Irregular</a:t>
            </a:r>
          </a:p>
          <a:p>
            <a:r>
              <a:rPr lang="en-US" dirty="0" err="1"/>
              <a:t>RoofStyle</a:t>
            </a:r>
            <a:r>
              <a:rPr lang="en-US" dirty="0"/>
              <a:t> = Keep Flat/Gable, everything else "other"</a:t>
            </a:r>
          </a:p>
        </p:txBody>
      </p:sp>
    </p:spTree>
    <p:extLst>
      <p:ext uri="{BB962C8B-B14F-4D97-AF65-F5344CB8AC3E}">
        <p14:creationId xmlns:p14="http://schemas.microsoft.com/office/powerpoint/2010/main" val="333193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4A8F-90DC-3E4C-A8C4-6B8F6B6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583-772A-C04E-810B-91048F4D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Cook’s Distance to remove 4 observation with P-values &gt; 0.05</a:t>
            </a:r>
          </a:p>
          <a:p>
            <a:r>
              <a:rPr lang="en-US" dirty="0" err="1"/>
              <a:t>MinMax</a:t>
            </a:r>
            <a:r>
              <a:rPr lang="en-US" dirty="0"/>
              <a:t> Scaler for numeric values (non-normal distribution)</a:t>
            </a:r>
          </a:p>
          <a:p>
            <a:r>
              <a:rPr lang="en-US" dirty="0" err="1"/>
              <a:t>Dummify</a:t>
            </a:r>
            <a:r>
              <a:rPr lang="en-US" dirty="0"/>
              <a:t> for Linear Models/Label Encoding Category</a:t>
            </a:r>
          </a:p>
          <a:p>
            <a:r>
              <a:rPr lang="en-US" dirty="0"/>
              <a:t>Log Price for Linear Models</a:t>
            </a:r>
          </a:p>
          <a:p>
            <a:r>
              <a:rPr lang="en-US" dirty="0"/>
              <a:t>Train Test Split with Random State</a:t>
            </a:r>
          </a:p>
          <a:p>
            <a:r>
              <a:rPr lang="en-US" dirty="0"/>
              <a:t>Shared Data Preprocessing Function</a:t>
            </a:r>
          </a:p>
        </p:txBody>
      </p:sp>
    </p:spTree>
    <p:extLst>
      <p:ext uri="{BB962C8B-B14F-4D97-AF65-F5344CB8AC3E}">
        <p14:creationId xmlns:p14="http://schemas.microsoft.com/office/powerpoint/2010/main" val="137541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03A-E5D2-2045-A69A-9632C4ED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7F23-8429-4A4D-904A-AA04E128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– Best Score </a:t>
            </a:r>
          </a:p>
          <a:p>
            <a:pPr lvl="1"/>
            <a:r>
              <a:rPr lang="en-US" dirty="0"/>
              <a:t>Most Important Features</a:t>
            </a:r>
          </a:p>
          <a:p>
            <a:pPr lvl="1"/>
            <a:r>
              <a:rPr lang="en-US" dirty="0"/>
              <a:t>Least Important Features</a:t>
            </a:r>
          </a:p>
          <a:p>
            <a:r>
              <a:rPr lang="en-US" dirty="0"/>
              <a:t>Lasso – Best Score</a:t>
            </a:r>
          </a:p>
          <a:p>
            <a:pPr lvl="1"/>
            <a:r>
              <a:rPr lang="en-US" dirty="0"/>
              <a:t>Features Removes</a:t>
            </a:r>
          </a:p>
          <a:p>
            <a:pPr lvl="1"/>
            <a:r>
              <a:rPr lang="en-US" dirty="0"/>
              <a:t>Most Important Features</a:t>
            </a:r>
          </a:p>
          <a:p>
            <a:r>
              <a:rPr lang="en-US" dirty="0"/>
              <a:t>Elastic Net – Best Score</a:t>
            </a:r>
          </a:p>
          <a:p>
            <a:pPr lvl="1"/>
            <a:r>
              <a:rPr lang="en-US" dirty="0"/>
              <a:t>Most Important Features</a:t>
            </a:r>
          </a:p>
          <a:p>
            <a:pPr lvl="1"/>
            <a:r>
              <a:rPr lang="en-US" dirty="0"/>
              <a:t>Least Important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2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126A-EFE4-4A4E-BB45-A95535A3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86BA-6037-6048-9C09-57E5F9C5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Best Score</a:t>
            </a:r>
          </a:p>
          <a:p>
            <a:pPr lvl="1"/>
            <a:r>
              <a:rPr lang="en-US" dirty="0"/>
              <a:t>Params</a:t>
            </a:r>
          </a:p>
          <a:p>
            <a:r>
              <a:rPr lang="en-US" dirty="0"/>
              <a:t>Random Forest Best Score</a:t>
            </a:r>
          </a:p>
          <a:p>
            <a:pPr lvl="1"/>
            <a:r>
              <a:rPr lang="en-US" dirty="0"/>
              <a:t>Params</a:t>
            </a:r>
          </a:p>
          <a:p>
            <a:r>
              <a:rPr lang="en-US" dirty="0"/>
              <a:t>Gradient Boost Score</a:t>
            </a:r>
          </a:p>
          <a:p>
            <a:pPr lvl="1"/>
            <a:r>
              <a:rPr lang="en-US" dirty="0"/>
              <a:t>Params</a:t>
            </a:r>
          </a:p>
          <a:p>
            <a:r>
              <a:rPr lang="en-US" dirty="0"/>
              <a:t>AdaBoost Score</a:t>
            </a:r>
          </a:p>
          <a:p>
            <a:pPr lvl="1"/>
            <a:r>
              <a:rPr lang="en-US" dirty="0"/>
              <a:t>Params</a:t>
            </a:r>
          </a:p>
          <a:p>
            <a:r>
              <a:rPr lang="en-US" dirty="0"/>
              <a:t>Discuss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66694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A46F-2E49-164F-BCBD-4CD495BE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8468-F768-2446-96E6-E0675849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Best Score</a:t>
            </a:r>
          </a:p>
          <a:p>
            <a:pPr lvl="1"/>
            <a:r>
              <a:rPr lang="en-US" dirty="0"/>
              <a:t>Params</a:t>
            </a:r>
          </a:p>
          <a:p>
            <a:r>
              <a:rPr lang="en-US" dirty="0" err="1"/>
              <a:t>Rbf</a:t>
            </a:r>
            <a:r>
              <a:rPr lang="en-US" dirty="0"/>
              <a:t> Best Score</a:t>
            </a:r>
          </a:p>
          <a:p>
            <a:pPr lvl="1"/>
            <a:r>
              <a:rPr lang="en-US" dirty="0"/>
              <a:t>Params</a:t>
            </a:r>
          </a:p>
        </p:txBody>
      </p:sp>
    </p:spTree>
    <p:extLst>
      <p:ext uri="{BB962C8B-B14F-4D97-AF65-F5344CB8AC3E}">
        <p14:creationId xmlns:p14="http://schemas.microsoft.com/office/powerpoint/2010/main" val="77384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A03A-1DF9-1B44-9598-40ACA22A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8A1-5CF7-6644-847F-ED6BCD68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Vote</a:t>
            </a:r>
          </a:p>
          <a:p>
            <a:r>
              <a:rPr lang="en-US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46488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A34C-D02E-9245-84B9-D191095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326874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CDDB-493C-7B49-9119-F4787629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EF9B-EE6B-1946-8A94-BDA42E64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 Features</a:t>
            </a:r>
          </a:p>
          <a:p>
            <a:r>
              <a:rPr lang="en-US" dirty="0"/>
              <a:t>Sale price is target variable</a:t>
            </a:r>
          </a:p>
          <a:p>
            <a:r>
              <a:rPr lang="en-US" dirty="0"/>
              <a:t>2,580 Observations</a:t>
            </a:r>
          </a:p>
          <a:p>
            <a:r>
              <a:rPr lang="en-US" dirty="0"/>
              <a:t>Real Estate Data Set used for Addresses to generate mapping</a:t>
            </a:r>
          </a:p>
          <a:p>
            <a:r>
              <a:rPr lang="en-US" dirty="0"/>
              <a:t>Data from January 2006 – March 2010</a:t>
            </a:r>
          </a:p>
          <a:p>
            <a:pPr lvl="1"/>
            <a:r>
              <a:rPr lang="en-US" dirty="0"/>
              <a:t>RE address data up to 2020</a:t>
            </a:r>
          </a:p>
          <a:p>
            <a:r>
              <a:rPr lang="en-US" dirty="0"/>
              <a:t>37 numeric data type features and 43 categorical string data type features</a:t>
            </a:r>
          </a:p>
        </p:txBody>
      </p:sp>
    </p:spTree>
    <p:extLst>
      <p:ext uri="{BB962C8B-B14F-4D97-AF65-F5344CB8AC3E}">
        <p14:creationId xmlns:p14="http://schemas.microsoft.com/office/powerpoint/2010/main" val="31015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E282-BC60-C546-BD0A-A750F179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Histograms of Sale price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8ACA215-9AA3-CB4D-8894-4D116D08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5" y="2129659"/>
            <a:ext cx="5143500" cy="33274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4D97565-B714-B44F-9563-13598BC9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9659"/>
            <a:ext cx="5143500" cy="325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2E226-4EB7-2F42-B4EF-00495C7C7579}"/>
              </a:ext>
            </a:extLst>
          </p:cNvPr>
          <p:cNvSpPr txBox="1"/>
          <p:nvPr/>
        </p:nvSpPr>
        <p:spPr>
          <a:xfrm>
            <a:off x="1828800" y="5457059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($) Sale price all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2D12-CBEB-044F-A4AD-7140259E3AEC}"/>
              </a:ext>
            </a:extLst>
          </p:cNvPr>
          <p:cNvSpPr txBox="1"/>
          <p:nvPr/>
        </p:nvSpPr>
        <p:spPr>
          <a:xfrm>
            <a:off x="6858000" y="5482029"/>
            <a:ext cx="402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($) Sale price all observations &lt;$300,000</a:t>
            </a:r>
          </a:p>
        </p:txBody>
      </p:sp>
    </p:spTree>
    <p:extLst>
      <p:ext uri="{BB962C8B-B14F-4D97-AF65-F5344CB8AC3E}">
        <p14:creationId xmlns:p14="http://schemas.microsoft.com/office/powerpoint/2010/main" val="15072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53F0-6A3A-CA45-A42E-995A809D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correlation heat map of numeric features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3289137-A2B1-FC4A-8792-E1FDD088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72" y="1569159"/>
            <a:ext cx="7952456" cy="51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DC63-5799-C241-8B34-9CEC61C8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Average sale price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224BC8-7E49-2C4A-AFA6-19A6E818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86" y="1356405"/>
            <a:ext cx="8188951" cy="51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683-1973-EE4D-B32B-57FB180D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Seasonal trend in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4B5B8A-1998-FC4A-B573-B93393D0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84" y="1373759"/>
            <a:ext cx="8231231" cy="53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B9D-B8EB-2A43-8505-35B5601A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Seasonal trend # houses sold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435B353-7822-CD43-BB79-F75CF050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90" y="1470464"/>
            <a:ext cx="7876420" cy="51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8C8D-C495-DC4A-9233-1D6AB7DC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Distribution of features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64D568F-61FF-4B4F-9C1E-F120E90C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3" y="1358755"/>
            <a:ext cx="8014747" cy="53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B8A-706D-FB41-97C1-1FBD39FB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217C-85C4-1645-BF9B-0E3239D0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– Predicting for 2011 (no inflation adjustment), residential houses can be in commercial zone </a:t>
            </a:r>
          </a:p>
          <a:p>
            <a:r>
              <a:rPr lang="en-US" dirty="0"/>
              <a:t>Filter out non-normal sale-types</a:t>
            </a:r>
          </a:p>
          <a:p>
            <a:r>
              <a:rPr lang="en-US" dirty="0"/>
              <a:t>Remove duplicate PID’s</a:t>
            </a:r>
          </a:p>
          <a:p>
            <a:r>
              <a:rPr lang="en-US" dirty="0"/>
              <a:t>Fill NA’s – Mean vs 0s</a:t>
            </a:r>
          </a:p>
          <a:p>
            <a:pPr lvl="1"/>
            <a:r>
              <a:rPr lang="en-US" dirty="0"/>
              <a:t>Mean : </a:t>
            </a:r>
            <a:r>
              <a:rPr lang="en-US" i="1" dirty="0"/>
              <a:t>Lot Frontage, </a:t>
            </a:r>
            <a:r>
              <a:rPr lang="en-US" i="1" dirty="0" err="1"/>
              <a:t>GarageYrBlt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0: </a:t>
            </a:r>
            <a:r>
              <a:rPr lang="en-US" i="1" dirty="0"/>
              <a:t>BsmtFinSF1, BsmtFinSF2, BsmtUnfSF1, </a:t>
            </a:r>
            <a:r>
              <a:rPr lang="en-US" i="1" dirty="0" err="1"/>
              <a:t>MasVnrArea</a:t>
            </a:r>
            <a:r>
              <a:rPr lang="en-US" i="1" dirty="0"/>
              <a:t>, </a:t>
            </a:r>
            <a:r>
              <a:rPr lang="en-US" i="1" dirty="0" err="1"/>
              <a:t>BsmtFullBath</a:t>
            </a:r>
            <a:r>
              <a:rPr lang="en-US" i="1" dirty="0"/>
              <a:t>, </a:t>
            </a:r>
            <a:r>
              <a:rPr lang="en-US" i="1" dirty="0" err="1"/>
              <a:t>BsmtHalfBath</a:t>
            </a:r>
            <a:r>
              <a:rPr lang="en-US" i="1" dirty="0"/>
              <a:t>, </a:t>
            </a:r>
            <a:r>
              <a:rPr lang="en-US" i="1" dirty="0" err="1"/>
              <a:t>GarageCars</a:t>
            </a:r>
            <a:r>
              <a:rPr lang="en-US" i="1" dirty="0"/>
              <a:t>, </a:t>
            </a:r>
            <a:r>
              <a:rPr lang="en-US" i="1" dirty="0" err="1"/>
              <a:t>GarageArea</a:t>
            </a:r>
            <a:r>
              <a:rPr lang="en-US" i="1" dirty="0"/>
              <a:t>,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Categorical: </a:t>
            </a:r>
            <a:r>
              <a:rPr lang="en-US" i="1" dirty="0"/>
              <a:t>Fill with ”</a:t>
            </a:r>
            <a:r>
              <a:rPr lang="en-US" i="1" dirty="0" err="1"/>
              <a:t>No_InsertFeature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5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394</Words>
  <Application>Microsoft Macintosh PowerPoint</Application>
  <PresentationFormat>Widescreen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Ames, Iowa Housing Price Prediction</vt:lpstr>
      <vt:lpstr>Overview of Data Set</vt:lpstr>
      <vt:lpstr>EDA - Histograms of Sale price</vt:lpstr>
      <vt:lpstr>EDA – correlation heat map of numeric features</vt:lpstr>
      <vt:lpstr>EDA – Average sale price by year</vt:lpstr>
      <vt:lpstr>EDA – Seasonal trend in sale price</vt:lpstr>
      <vt:lpstr>EDA – Seasonal trend # houses sold</vt:lpstr>
      <vt:lpstr>EDA – Distribution of features</vt:lpstr>
      <vt:lpstr>Data Cleaning</vt:lpstr>
      <vt:lpstr>Data Cleaning – New Features</vt:lpstr>
      <vt:lpstr>Data Cleaning – Remove Features</vt:lpstr>
      <vt:lpstr>Revised Feature Categories</vt:lpstr>
      <vt:lpstr>Data Cleaning</vt:lpstr>
      <vt:lpstr>Linear Model’s</vt:lpstr>
      <vt:lpstr>Tree Based Models</vt:lpstr>
      <vt:lpstr>Support Vector Machines</vt:lpstr>
      <vt:lpstr>Ensemble Attempt</vt:lpstr>
      <vt:lpstr>App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 Housing Price Prediction</dc:title>
  <dc:creator>Hugh Goode III</dc:creator>
  <cp:lastModifiedBy>Hugh Goode III</cp:lastModifiedBy>
  <cp:revision>7</cp:revision>
  <dcterms:created xsi:type="dcterms:W3CDTF">2021-11-24T02:37:06Z</dcterms:created>
  <dcterms:modified xsi:type="dcterms:W3CDTF">2021-11-28T03:45:11Z</dcterms:modified>
</cp:coreProperties>
</file>