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59" r:id="rId10"/>
    <p:sldId id="273" r:id="rId11"/>
    <p:sldId id="274" r:id="rId12"/>
    <p:sldId id="275" r:id="rId13"/>
    <p:sldId id="260" r:id="rId14"/>
    <p:sldId id="262" r:id="rId15"/>
    <p:sldId id="263" r:id="rId16"/>
    <p:sldId id="276" r:id="rId17"/>
    <p:sldId id="264" r:id="rId18"/>
    <p:sldId id="265" r:id="rId19"/>
    <p:sldId id="26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4"/>
    <p:restoredTop sz="94824"/>
  </p:normalViewPr>
  <p:slideViewPr>
    <p:cSldViewPr snapToGrid="0" snapToObjects="1">
      <p:cViewPr varScale="1">
        <p:scale>
          <a:sx n="152" d="100"/>
          <a:sy n="152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E31FB-9623-2746-A1DE-58E6A3A258C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A3874-4845-C24D-84D6-E516C0B9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3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3874-4845-C24D-84D6-E516C0B9F9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2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3874-4845-C24D-84D6-E516C0B9F9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A3874-4845-C24D-84D6-E516C0B9F9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9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EC1A-040C-9145-B758-A0865DBC5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E1797-FED1-7942-8599-9136DA82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B3BE-A765-C545-BE28-E8E88042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D9078-8B89-D642-8F19-6177CC0F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87BB-A970-0745-8405-AEA6BCC6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ED67-81B1-C045-8CAC-D406A1A7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4948E-B1E4-1D48-AC99-93B490716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101C2-EC6D-9F4A-84D4-B08E02AF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FED1-06E1-4A42-A608-047C2BAB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E700-6515-D741-B081-A0D9C98E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82661-4DC5-484E-BE17-66BD0DA54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F5882-88D4-E443-AE7A-08AFDA404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2B9AE-50EC-2E4C-BE1B-8BD2B815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3ECEA-4789-9047-88F5-3CF33F32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E4E8A-4BC2-3043-B7B2-7F52D76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5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61BA-4ECD-FB40-AF72-2CCE8D88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8CB4-7354-8344-986E-1D1AF64E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07702-5567-444F-B1A7-0A5C8C90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9A69-C176-2141-9FA4-9A1C993C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CE322-55CB-7841-8CB0-91ACBB1F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84F-6FE9-E944-83CB-A4D7B720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DA9D3-A2F9-CB4A-9C50-A458CA1D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01CFA-892A-4142-BDE9-046BF508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2E4A-5A90-294D-8E93-8EFF918E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FB8D-700F-BB43-AEDF-B7FD78B5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5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ABDE-9E8A-A14A-A917-0DB74EB3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C01DC-E7AB-4B4B-9F02-CBE69A6DF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060A1-E0BF-2841-BDDE-897DC84B2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9E581-5E71-454E-A37F-819B50B0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F282-CCE9-ED4F-960D-0FA3E734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D695E-55CE-5B4F-B828-63460AA1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6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FBFA-20AF-0042-8D2B-FF1F4F79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4CE8A-64F7-2E43-BA81-AFDB7F837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E8B1C-57C1-8D40-9DDF-DEB3FDABC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8AE3B-DBE8-6644-9B7B-7C4F6AD2E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8E67B-B119-9A4E-84D3-2AD815D17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A3A20-1857-5149-A91B-77D4E3A0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DFB83-F4B9-454B-8033-53AAA80D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8098-6284-5542-BE4D-13FAE3BE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8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CA41-ACF9-B64B-9503-0BB7395E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AC2AD-025A-C745-B69E-74F5CA0B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2D12B-3827-134F-BBA6-EE81003C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0E3B-C834-8743-9B16-33E167F4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351F3-DD0A-F54D-8F18-49DC3FF2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8B4E7-4097-F440-9156-7665550B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FBD27-DA5B-A24C-9B67-A30D49CB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07DD-8462-5F45-83B3-8CA88AAF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55FB-144D-7D45-BB87-04AAF6A6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01DB1-6019-CD4D-844F-1FFEC16B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EE563-69CD-FB46-B9C4-5F41A1D8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44E12-B535-1D4C-85E6-D2ECC2B2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CC088-1499-AA44-A74B-4BE364E2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C5FB-60A1-E548-8CFB-B3918D7D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580BF-F316-A14A-A1BA-E927F408D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06F39-53E8-2147-BFB7-60387C19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2E1BA-F956-8241-A775-7E3F35A3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4BD0B-88FC-FE45-A993-C7DB475A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92409-20FC-CB4E-BFEA-6613F81C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ABCA1-EDC1-4341-BBED-4A32673F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E4895-8D8B-9944-94E2-8CD11806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48BE-511F-FB40-A9BF-83142FF54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E336-D89A-0C41-8F05-8FA973B848A8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F92A-18E1-FA4F-A950-C102595E1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BC77-C70A-F640-9B37-1698B8F40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BE612-843E-064E-B78B-EF9C9FFE2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1BFE-CBA1-EE4A-ADDB-7E91F8D59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Ames, Iowa Housing Price Prediction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D288D4-D825-D84C-91D7-BC79FF5BC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Hugh Goode, David </a:t>
            </a:r>
            <a:r>
              <a:rPr lang="en-US" dirty="0" err="1"/>
              <a:t>Jhang</a:t>
            </a:r>
            <a:r>
              <a:rPr lang="en-US" dirty="0"/>
              <a:t>, Jack </a:t>
            </a:r>
            <a:r>
              <a:rPr lang="en-US" dirty="0" err="1"/>
              <a:t>Copelan</a:t>
            </a:r>
            <a:r>
              <a:rPr lang="en-US" dirty="0"/>
              <a:t>, Jung Hwan Lim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6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40FF1-9CBD-9F40-8ECE-42983C59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/>
              <a:t>Data Cleaning –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2A04-20CF-A64E-AD98-FBC1092B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TotalBath = FullBath + HalfBath + BsmtFullBath + BsmtHalfBath</a:t>
            </a:r>
          </a:p>
          <a:p>
            <a:r>
              <a:rPr lang="en-US" sz="2400"/>
              <a:t>TotalLivArea = GrLivArea + TotalBsmtSF</a:t>
            </a:r>
          </a:p>
          <a:p>
            <a:r>
              <a:rPr lang="en-US" sz="2400"/>
              <a:t>Bsmt_unfin_ratio = BsmtUnfSF / TotalBsmtSF</a:t>
            </a:r>
          </a:p>
          <a:p>
            <a:r>
              <a:rPr lang="en-US" sz="2400"/>
              <a:t>TotRmsAbvGrd = TotRmsAbvGrd - Bedroom (we already included bedroom but removed kitchen)</a:t>
            </a:r>
          </a:p>
        </p:txBody>
      </p:sp>
    </p:spTree>
    <p:extLst>
      <p:ext uri="{BB962C8B-B14F-4D97-AF65-F5344CB8AC3E}">
        <p14:creationId xmlns:p14="http://schemas.microsoft.com/office/powerpoint/2010/main" val="270116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28C8F-DC05-B74D-BD50-4B7CFF92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 – Remove Features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A27CA-3025-334E-A55E-66F1F0A2B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4833" y="2703860"/>
            <a:ext cx="2299965" cy="3979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GrLivArea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1stFlrSf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2ndFlrSf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BsmfFinSF1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BsmtFinSF2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BsmtUnfSF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FullBath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HalfBath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Street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Alley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Utilities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Condition2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RoofMatl</a:t>
            </a:r>
            <a:endParaRPr lang="en-US" sz="1100" dirty="0"/>
          </a:p>
          <a:p>
            <a:pPr marL="57150">
              <a:spcBef>
                <a:spcPts val="0"/>
              </a:spcBef>
              <a:spcAft>
                <a:spcPts val="600"/>
              </a:spcAft>
            </a:pP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C2FF9E2C-A781-4B40-8989-679F8B38B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142" b="-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FE18D9A-D019-694F-9820-350AFD7018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126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DF856FD-1F6B-FB44-B66E-7CDFBDE9C566}"/>
              </a:ext>
            </a:extLst>
          </p:cNvPr>
          <p:cNvSpPr txBox="1">
            <a:spLocks/>
          </p:cNvSpPr>
          <p:nvPr/>
        </p:nvSpPr>
        <p:spPr>
          <a:xfrm>
            <a:off x="2884799" y="2676762"/>
            <a:ext cx="2299965" cy="3979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Heating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Electrical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LowQualFinSF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Kitchen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GarageCars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GarageCond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PoolArea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PoolQC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MiscFeature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MiscValue</a:t>
            </a:r>
            <a:endParaRPr lang="en-US" sz="11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SaleType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3340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AD8AE-D524-E147-8826-92A7A9BD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Revised Feature Categories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978F2-1864-F14B-926E-5B8F6F10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LotShape</a:t>
            </a:r>
            <a:r>
              <a:rPr lang="en-US" sz="2000" dirty="0"/>
              <a:t> = split into Regular Irregular</a:t>
            </a:r>
          </a:p>
          <a:p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RoofStyle</a:t>
            </a:r>
            <a:r>
              <a:rPr lang="en-US" sz="2000" dirty="0"/>
              <a:t> = Keep Flat/Gable, everything else "other"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123D718-B552-A548-B523-B399041EE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3423" y="725422"/>
            <a:ext cx="4397433" cy="223169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558A06E-EFCB-614A-B1F2-6035008AA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3824424"/>
            <a:ext cx="4395569" cy="2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3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A4A8F-90DC-3E4C-A8C4-6B8F6B6C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/>
              <a:t>Data Cleaning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1583-772A-C04E-810B-91048F4D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Cook’s Distance to remove 4 observation with P-values &gt; 0.05</a:t>
            </a:r>
          </a:p>
          <a:p>
            <a:r>
              <a:rPr lang="en-US" sz="2400"/>
              <a:t>MinMax Scaler for numeric values (non-normal distribution)</a:t>
            </a:r>
          </a:p>
          <a:p>
            <a:r>
              <a:rPr lang="en-US" sz="2400"/>
              <a:t>Dummify for Linear Models/Label Encoding Category</a:t>
            </a:r>
          </a:p>
          <a:p>
            <a:r>
              <a:rPr lang="en-US" sz="2400"/>
              <a:t>Log Price for Linear Models</a:t>
            </a:r>
          </a:p>
          <a:p>
            <a:r>
              <a:rPr lang="en-US" sz="2400"/>
              <a:t>Train Test Split with Random State</a:t>
            </a:r>
          </a:p>
          <a:p>
            <a:r>
              <a:rPr lang="en-US" sz="2400"/>
              <a:t>Shared Data Preprocessing Function</a:t>
            </a:r>
          </a:p>
        </p:txBody>
      </p:sp>
    </p:spTree>
    <p:extLst>
      <p:ext uri="{BB962C8B-B14F-4D97-AF65-F5344CB8AC3E}">
        <p14:creationId xmlns:p14="http://schemas.microsoft.com/office/powerpoint/2010/main" val="137541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A103A-E5D2-2045-A69A-9632C4ED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600"/>
              <a:t>Penalized Linear Regression Model’s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7F23-8429-4A4D-904A-AA04E128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000"/>
              <a:t>Ridge – Best Score – R2 = 93.33</a:t>
            </a:r>
          </a:p>
          <a:p>
            <a:pPr lvl="1"/>
            <a:r>
              <a:rPr lang="en-US" sz="2000"/>
              <a:t>Params: alpha = 1.0, max_iter= 10,000</a:t>
            </a:r>
          </a:p>
          <a:p>
            <a:pPr lvl="1"/>
            <a:r>
              <a:rPr lang="en-US" sz="2000"/>
              <a:t>Most Important Features</a:t>
            </a:r>
          </a:p>
          <a:p>
            <a:r>
              <a:rPr lang="en-US" sz="2000"/>
              <a:t>Lasso – Best Score – R2 = 93.33</a:t>
            </a:r>
          </a:p>
          <a:p>
            <a:pPr lvl="1"/>
            <a:r>
              <a:rPr lang="en-US" sz="2000"/>
              <a:t>Params: alpha = .0009, max_iter = 10,000</a:t>
            </a:r>
          </a:p>
          <a:p>
            <a:pPr lvl="1"/>
            <a:r>
              <a:rPr lang="en-US" sz="2000"/>
              <a:t>Most Important Features</a:t>
            </a:r>
          </a:p>
          <a:p>
            <a:r>
              <a:rPr lang="en-US" sz="2000"/>
              <a:t>Elastic Net – Best Score – R2 = 93.35</a:t>
            </a:r>
          </a:p>
          <a:p>
            <a:pPr lvl="1"/>
            <a:r>
              <a:rPr lang="en-US" sz="2000"/>
              <a:t>Params: alpha = .0002, rho=0.3, max_iter = 10,000</a:t>
            </a:r>
          </a:p>
          <a:p>
            <a:pPr lvl="1"/>
            <a:r>
              <a:rPr lang="en-US" sz="2000"/>
              <a:t>Most Important Features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0802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F126A-EFE4-4A4E-BB45-A95535A3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Tree Based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C2B81CD-312B-4C48-81D4-5C12A6280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8" r="28474" b="-2"/>
          <a:stretch/>
        </p:blipFill>
        <p:spPr>
          <a:xfrm>
            <a:off x="804810" y="2524715"/>
            <a:ext cx="4811247" cy="371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86BA-6037-6048-9C09-57E5F9C5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Random Forest - Best Score - R2 = 91.13</a:t>
            </a:r>
          </a:p>
          <a:p>
            <a:pPr lvl="1"/>
            <a:r>
              <a:rPr lang="en-US" sz="2000"/>
              <a:t>Params: max_depth = None, max_features=25, min_samples_leaf = 5, n_estimators = 1000</a:t>
            </a:r>
          </a:p>
          <a:p>
            <a:pPr lvl="1"/>
            <a:r>
              <a:rPr lang="en-US" sz="2000"/>
              <a:t>Important Features: TotalLivArea, OverallQual, YearBuilt, ExterQual, KitchQual, GarageArea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74AEC-8348-AE41-863D-95D9E1E7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Tree Based Boosting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00F7-EA46-2045-B2FD-272BFD45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Gradient Boost – Best Score – R2 = 93.86</a:t>
            </a:r>
          </a:p>
          <a:p>
            <a:pPr lvl="1"/>
            <a:r>
              <a:rPr lang="en-US" dirty="0"/>
              <a:t>Params: </a:t>
            </a:r>
            <a:r>
              <a:rPr lang="en-US"/>
              <a:t>n_estimators</a:t>
            </a:r>
            <a:r>
              <a:rPr lang="en-US" dirty="0"/>
              <a:t> = 1000, </a:t>
            </a:r>
            <a:r>
              <a:rPr lang="en-US"/>
              <a:t>max_depth</a:t>
            </a:r>
            <a:r>
              <a:rPr lang="en-US" dirty="0"/>
              <a:t> = 2, </a:t>
            </a:r>
            <a:r>
              <a:rPr lang="en-US"/>
              <a:t>learning_rate</a:t>
            </a:r>
            <a:r>
              <a:rPr lang="en-US" dirty="0"/>
              <a:t> = 0.1</a:t>
            </a:r>
          </a:p>
          <a:p>
            <a:r>
              <a:rPr lang="en-US" sz="2400"/>
              <a:t>AdaBoost Score – Best Score – R2 = 84.54 </a:t>
            </a:r>
          </a:p>
          <a:p>
            <a:pPr lvl="1"/>
            <a:r>
              <a:rPr lang="en-US" dirty="0"/>
              <a:t>Params: </a:t>
            </a:r>
            <a:r>
              <a:rPr lang="en-US"/>
              <a:t>n_estimators</a:t>
            </a:r>
            <a:r>
              <a:rPr lang="en-US" dirty="0"/>
              <a:t> = 41</a:t>
            </a:r>
          </a:p>
          <a:p>
            <a:r>
              <a:rPr lang="en-US" sz="2400"/>
              <a:t>CatBoost Score – Best Score – R2 = 94.21</a:t>
            </a:r>
          </a:p>
          <a:p>
            <a:pPr lvl="1"/>
            <a:r>
              <a:rPr lang="en-US" dirty="0"/>
              <a:t>Params: depth = 4, iteration = 700, l2_leaf_reg = 0.2, </a:t>
            </a:r>
            <a:r>
              <a:rPr lang="en-US"/>
              <a:t>learning_rate</a:t>
            </a:r>
            <a:r>
              <a:rPr lang="en-US" dirty="0"/>
              <a:t> = 0.05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1543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EA46F-2E49-164F-BCBD-4CD495BE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Support Vector Machines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8468-F768-2446-96E6-E0675849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Linear Best Score – Best Score – R2 = 94.91</a:t>
            </a:r>
          </a:p>
          <a:p>
            <a:pPr lvl="1"/>
            <a:r>
              <a:rPr lang="en-US" dirty="0"/>
              <a:t>Params: gamma = 0.1, C = 1.125, epsilon = 0.04, kernel = ‘poly’, degree = 1</a:t>
            </a:r>
          </a:p>
        </p:txBody>
      </p:sp>
    </p:spTree>
    <p:extLst>
      <p:ext uri="{BB962C8B-B14F-4D97-AF65-F5344CB8AC3E}">
        <p14:creationId xmlns:p14="http://schemas.microsoft.com/office/powerpoint/2010/main" val="77384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FA03A-1DF9-1B44-9598-40ACA22A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Ensemble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F8A1-5CF7-6644-847F-ED6BCD68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Voting Regressor (average) – Best Score – R2 = 95.41</a:t>
            </a:r>
          </a:p>
          <a:p>
            <a:pPr lvl="1"/>
            <a:r>
              <a:rPr lang="en-US" dirty="0"/>
              <a:t>Models: Lasso, Ridge, </a:t>
            </a:r>
            <a:r>
              <a:rPr lang="en-US"/>
              <a:t>ElasticNet</a:t>
            </a:r>
            <a:r>
              <a:rPr lang="en-US" dirty="0"/>
              <a:t>, SVM, Gradient Boost, </a:t>
            </a:r>
            <a:r>
              <a:rPr lang="en-US"/>
              <a:t>CatBoost</a:t>
            </a:r>
            <a:endParaRPr lang="en-US" dirty="0"/>
          </a:p>
          <a:p>
            <a:r>
              <a:rPr lang="en-US" sz="2400"/>
              <a:t>Stacking</a:t>
            </a:r>
          </a:p>
          <a:p>
            <a:pPr lvl="1"/>
            <a:r>
              <a:rPr lang="en-US" dirty="0"/>
              <a:t>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1464888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EA34C-D02E-9245-84B9-D1910954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42" y="1581326"/>
            <a:ext cx="6705067" cy="37795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 Demo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6347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4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6CDDB-493C-7B49-9119-F4787629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Overview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EF9B-EE6B-1946-8A94-BDA42E64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900"/>
              <a:t>80 Features</a:t>
            </a:r>
          </a:p>
          <a:p>
            <a:r>
              <a:rPr lang="en-US" sz="1900"/>
              <a:t>Sale price is target variable</a:t>
            </a:r>
          </a:p>
          <a:p>
            <a:r>
              <a:rPr lang="en-US" sz="1900"/>
              <a:t>2,580 Observations</a:t>
            </a:r>
          </a:p>
          <a:p>
            <a:r>
              <a:rPr lang="en-US" sz="1900"/>
              <a:t>Real Estate Data Set used for Addresses to generate mapping</a:t>
            </a:r>
          </a:p>
          <a:p>
            <a:r>
              <a:rPr lang="en-US" sz="1900"/>
              <a:t>Data from January 2006 – March 2010</a:t>
            </a:r>
          </a:p>
          <a:p>
            <a:pPr lvl="1"/>
            <a:r>
              <a:rPr lang="en-US" sz="1900"/>
              <a:t>RE address data up to 2020</a:t>
            </a:r>
          </a:p>
          <a:p>
            <a:r>
              <a:rPr lang="en-US" sz="1900"/>
              <a:t>37 numeric data type features and 43 categorical string data type features</a:t>
            </a:r>
          </a:p>
        </p:txBody>
      </p:sp>
    </p:spTree>
    <p:extLst>
      <p:ext uri="{BB962C8B-B14F-4D97-AF65-F5344CB8AC3E}">
        <p14:creationId xmlns:p14="http://schemas.microsoft.com/office/powerpoint/2010/main" val="3101555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A622D-7366-7D46-982F-47F1256C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Steps/Lessons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420114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8ACA215-9AA3-CB4D-8894-4D116D08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9963"/>
            <a:ext cx="5160963" cy="3313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12E226-4EB7-2F42-B4EF-00495C7C7579}"/>
              </a:ext>
            </a:extLst>
          </p:cNvPr>
          <p:cNvSpPr txBox="1"/>
          <p:nvPr/>
        </p:nvSpPr>
        <p:spPr>
          <a:xfrm>
            <a:off x="838200" y="4889500"/>
            <a:ext cx="5160963" cy="6635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($) Sale price all observations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4D97565-B714-B44F-9563-13598BC9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2239963"/>
            <a:ext cx="5283200" cy="3313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792D12-CBEB-044F-A4AD-7140259E3AEC}"/>
              </a:ext>
            </a:extLst>
          </p:cNvPr>
          <p:cNvSpPr txBox="1"/>
          <p:nvPr/>
        </p:nvSpPr>
        <p:spPr>
          <a:xfrm>
            <a:off x="6070600" y="4889500"/>
            <a:ext cx="5283200" cy="6635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($) Sale price all observations &lt;$300,000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7E282-BC60-C546-BD0A-A750F179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- Histograms of Sale price</a:t>
            </a:r>
          </a:p>
        </p:txBody>
      </p:sp>
    </p:spTree>
    <p:extLst>
      <p:ext uri="{BB962C8B-B14F-4D97-AF65-F5344CB8AC3E}">
        <p14:creationId xmlns:p14="http://schemas.microsoft.com/office/powerpoint/2010/main" val="150724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553F0-6A3A-CA45-A42E-995A809D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EDA – correlation heat map of numeric features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3289137-A2B1-FC4A-8792-E1FDD088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43" y="1675227"/>
            <a:ext cx="68127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5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ADC63-5799-C241-8B34-9CEC61C8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EDA – Average sale price by year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4224BC8-7E49-2C4A-AFA6-19A6E818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46" y="1675227"/>
            <a:ext cx="70027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0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3C683-1973-EE4D-B32B-57FB180D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EDA – Seasonal trend in sale price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14B5B8A-1998-FC4A-B573-B93393D0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43" y="1675227"/>
            <a:ext cx="68127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9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EDB9D-B8EB-2A43-8505-35B5601A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EDA – Seasonal trend # houses sold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435B353-7822-CD43-BB79-F75CF050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97" y="1675227"/>
            <a:ext cx="6734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C8C8D-C495-DC4A-9233-1D6AB7DC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EDA – Distribution of features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64D568F-61FF-4B4F-9C1E-F120E90C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64" y="1675227"/>
            <a:ext cx="65830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3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02B8A-706D-FB41-97C1-1FBD39FB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217C-85C4-1645-BF9B-0E3239D0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700"/>
              <a:t>Assumption – Predicting for 2011 (no inflation adjustment), residential houses can be in commercial zone </a:t>
            </a:r>
          </a:p>
          <a:p>
            <a:r>
              <a:rPr lang="en-US" sz="1700"/>
              <a:t>Filter out non-normal sale-types</a:t>
            </a:r>
          </a:p>
          <a:p>
            <a:r>
              <a:rPr lang="en-US" sz="1700"/>
              <a:t>Remove duplicate PID’s</a:t>
            </a:r>
          </a:p>
          <a:p>
            <a:r>
              <a:rPr lang="en-US" sz="1700"/>
              <a:t>Fill NA’s – Mean vs 0s</a:t>
            </a:r>
          </a:p>
          <a:p>
            <a:pPr lvl="1"/>
            <a:r>
              <a:rPr lang="en-US" sz="1700"/>
              <a:t>Mean : </a:t>
            </a:r>
            <a:r>
              <a:rPr lang="en-US" sz="1700" i="1"/>
              <a:t>Lot Frontage, GarageYrBlt </a:t>
            </a:r>
          </a:p>
          <a:p>
            <a:pPr lvl="1"/>
            <a:r>
              <a:rPr lang="en-US" sz="1700"/>
              <a:t>0: </a:t>
            </a:r>
            <a:r>
              <a:rPr lang="en-US" sz="1700" i="1"/>
              <a:t>BsmtFinSF1, BsmtFinSF2, BsmtUnfSF1, MasVnrArea, BsmtFullBath, BsmtHalfBath, GarageCars, GarageArea,</a:t>
            </a:r>
            <a:r>
              <a:rPr lang="en-US" sz="1700"/>
              <a:t> </a:t>
            </a:r>
          </a:p>
          <a:p>
            <a:pPr lvl="1"/>
            <a:r>
              <a:rPr lang="en-US" sz="1700"/>
              <a:t>Categorical: </a:t>
            </a:r>
            <a:r>
              <a:rPr lang="en-US" sz="1700" i="1"/>
              <a:t>Fill with ”No_(InsertFeature)”</a:t>
            </a:r>
          </a:p>
        </p:txBody>
      </p:sp>
    </p:spTree>
    <p:extLst>
      <p:ext uri="{BB962C8B-B14F-4D97-AF65-F5344CB8AC3E}">
        <p14:creationId xmlns:p14="http://schemas.microsoft.com/office/powerpoint/2010/main" val="154558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608</Words>
  <Application>Microsoft Macintosh PowerPoint</Application>
  <PresentationFormat>Widescreen</PresentationFormat>
  <Paragraphs>101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Ames, Iowa Housing Price Prediction</vt:lpstr>
      <vt:lpstr>Overview of Data Set</vt:lpstr>
      <vt:lpstr>EDA - Histograms of Sale price</vt:lpstr>
      <vt:lpstr>EDA – correlation heat map of numeric features</vt:lpstr>
      <vt:lpstr>EDA – Average sale price by year</vt:lpstr>
      <vt:lpstr>EDA – Seasonal trend in sale price</vt:lpstr>
      <vt:lpstr>EDA – Seasonal trend # houses sold</vt:lpstr>
      <vt:lpstr>EDA – Distribution of features</vt:lpstr>
      <vt:lpstr>Data Cleaning</vt:lpstr>
      <vt:lpstr>Data Cleaning – New Features</vt:lpstr>
      <vt:lpstr>Data Cleaning – Remove Features</vt:lpstr>
      <vt:lpstr>Revised Feature Categories</vt:lpstr>
      <vt:lpstr>Data Cleaning continued</vt:lpstr>
      <vt:lpstr>Penalized Linear Regression Model’s</vt:lpstr>
      <vt:lpstr>Tree Based Models</vt:lpstr>
      <vt:lpstr>Tree Based Boosting Models</vt:lpstr>
      <vt:lpstr>Support Vector Machines</vt:lpstr>
      <vt:lpstr>Ensemble</vt:lpstr>
      <vt:lpstr>App Demo</vt:lpstr>
      <vt:lpstr>Next Steps/Lessons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Ames, Iowa Housing Price Prediction</dc:title>
  <dc:creator>Hugh Goode III</dc:creator>
  <cp:lastModifiedBy>Hugh Goode III</cp:lastModifiedBy>
  <cp:revision>11</cp:revision>
  <dcterms:created xsi:type="dcterms:W3CDTF">2021-11-24T02:37:06Z</dcterms:created>
  <dcterms:modified xsi:type="dcterms:W3CDTF">2021-11-28T18:53:58Z</dcterms:modified>
</cp:coreProperties>
</file>